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8"/>
  </p:notesMasterIdLst>
  <p:handoutMasterIdLst>
    <p:handoutMasterId r:id="rId19"/>
  </p:handoutMasterIdLst>
  <p:sldIdLst>
    <p:sldId id="315" r:id="rId5"/>
    <p:sldId id="266" r:id="rId6"/>
    <p:sldId id="271" r:id="rId7"/>
    <p:sldId id="305" r:id="rId8"/>
    <p:sldId id="313" r:id="rId9"/>
    <p:sldId id="316" r:id="rId10"/>
    <p:sldId id="320" r:id="rId11"/>
    <p:sldId id="321" r:id="rId12"/>
    <p:sldId id="322" r:id="rId13"/>
    <p:sldId id="317" r:id="rId14"/>
    <p:sldId id="323" r:id="rId15"/>
    <p:sldId id="31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538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BF63-2D52-A417-EE92-0F0B405E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1AA51-9164-00FA-8A7E-DCC234961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79721-FFD7-D84E-67D1-8A7A5A08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6924-1E4D-6E22-D7E0-79D7D283A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529B5-8FB0-5619-D0E3-AD0D5803D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26FFA-46E0-48E8-24DD-2342945D1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464E6-8620-F642-53DD-A60A14A98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8EAB-E783-3074-A9F5-A05E4FE64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7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FF72C-AA00-5654-C90E-76EDE0F6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B3386-CAD6-A8AF-DBE0-5A862EC6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3900D-1DFF-5726-F93A-2D4D1ABC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16F3-222A-E8DA-E381-0983CAD66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F37DC-4E2E-BDEC-ECBF-7453E1E0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33D7C-B0E8-4A52-087A-8EDA2990B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CDC6-240C-AAFF-3535-7FCFE1775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00D56-37E9-A65F-9985-98CD60E18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3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E9A9F-17E3-CA6E-E083-E1AAA23F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B9908-0616-D789-14D1-35FCD0F90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6DCDB-A203-35D9-F801-C1D6DA35F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E6771-FE16-0CBF-D4E5-E04F90D90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2BAF-673E-B134-0568-C49EF030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A7708-36F1-C597-0B0E-A668A0892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AE92C-0F35-5D7B-5855-68FA1D4F1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0856A-19BF-0B2E-406E-27BF12DBB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4" r:id="rId14"/>
    <p:sldLayoutId id="2147483707" r:id="rId15"/>
    <p:sldLayoutId id="2147483709" r:id="rId16"/>
    <p:sldLayoutId id="2147483682" r:id="rId17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.lynn.ray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www.kaggle.com%2Fdatasets%2Fehababoelnaga%2Fanemia-types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2800" dirty="0"/>
              <a:t>Predicting Disease p clusters using existing anemia classification</a:t>
            </a:r>
            <a:br>
              <a:rPr lang="en-US" sz="2800" dirty="0"/>
            </a:br>
            <a:r>
              <a:rPr lang="en-US" sz="2000" cap="none" dirty="0">
                <a:latin typeface="+mn-lt"/>
              </a:rPr>
              <a:t>Steven Ray, November 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CC110-6534-7606-FFD8-19C1AF91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D1A5BA-812F-8C76-2344-74B8FCB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59" y="157991"/>
            <a:ext cx="3754671" cy="748857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3697888-0513-37C4-3191-ECA7041C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570" y="1095505"/>
            <a:ext cx="4472756" cy="504889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bg1"/>
                </a:solidFill>
              </a:rPr>
              <a:t>A post decision-tree feature reduction hierarchical clustering algorithm was the best performer</a:t>
            </a: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sz="1700" i="1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1700" b="1" i="1" dirty="0">
                <a:solidFill>
                  <a:schemeClr val="bg1"/>
                </a:solidFill>
              </a:rPr>
              <a:t>While the final Silhouette score for Hierarchical is good, the ARI score is very concerning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4376F-4DD3-7EBB-0C80-DA9CF5B8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99" y="2510064"/>
            <a:ext cx="4556067" cy="1837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02DDB-E713-A5D7-EA6C-516F11F3E396}"/>
              </a:ext>
            </a:extLst>
          </p:cNvPr>
          <p:cNvSpPr txBox="1"/>
          <p:nvPr/>
        </p:nvSpPr>
        <p:spPr>
          <a:xfrm>
            <a:off x="44569" y="1599970"/>
            <a:ext cx="744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Neither TSNE nor UMAP were useful in visually identifying well-delineated clusters (though UMAP was slightly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Silhouette scores for both DBSCAN and Hierarchical were better than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Gaussian's .91 Silhouette score was misleading as it only identified two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reduction using the decision tree approach improved the Heretical Silhouette score by 20%+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extremely low (basically random) ARI score for all approaches is an issue</a:t>
            </a:r>
          </a:p>
        </p:txBody>
      </p:sp>
    </p:spTree>
    <p:extLst>
      <p:ext uri="{BB962C8B-B14F-4D97-AF65-F5344CB8AC3E}">
        <p14:creationId xmlns:p14="http://schemas.microsoft.com/office/powerpoint/2010/main" val="330052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E0BA0-266D-8635-621E-931922EA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B574E-ABCC-8D0F-1A39-13C70000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1" y="923195"/>
            <a:ext cx="3332720" cy="501160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EADAD-82DB-5F03-3166-671FD67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812F-B313-D480-4888-1102CB7E7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Clustering does appear potentially viable here, but it’s not a slam dunk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possible that the existing feature set does not describe the target well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Bottom Line: Further research is needed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626" y="1616940"/>
            <a:ext cx="11190374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36" y="126822"/>
            <a:ext cx="6151586" cy="132183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2632" y="1806994"/>
            <a:ext cx="6443443" cy="3760992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700" b="0" i="0" dirty="0">
                <a:effectLst/>
                <a:highlight>
                  <a:srgbClr val="FFFFFF"/>
                </a:highlight>
              </a:rPr>
              <a:t>To take this further and improve results: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700" b="0" i="0" dirty="0">
                <a:effectLst/>
              </a:rPr>
              <a:t>Further explore feature reduction:</a:t>
            </a:r>
          </a:p>
          <a:p>
            <a:pPr marL="3429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1700" b="0" i="0" dirty="0">
                <a:effectLst/>
              </a:rPr>
              <a:t>Removal of features with low variance or low correlation to target</a:t>
            </a:r>
          </a:p>
          <a:p>
            <a:pPr marL="3429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Using coefficients from logistic regression to identify key features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Seek out more data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Attempt other clustering algorithms and more hyperparameter tuning</a:t>
            </a:r>
            <a:endParaRPr lang="en-US" sz="1700" b="0" i="0" dirty="0">
              <a:effectLst/>
            </a:endParaRPr>
          </a:p>
          <a:p>
            <a:pPr lvl="1" indent="-57150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1400" b="0" i="0" dirty="0">
              <a:effectLst/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700" b="1" i="0" dirty="0">
              <a:effectLst/>
              <a:highlight>
                <a:srgbClr val="FFFFFF"/>
              </a:highlight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</a:pPr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9EE4-B6D3-BC9E-E843-280DC141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8" y="2301390"/>
            <a:ext cx="4576768" cy="225521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Steven Ray</a:t>
            </a:r>
          </a:p>
          <a:p>
            <a:r>
              <a:rPr lang="en-US" dirty="0">
                <a:hlinkClick r:id="rId3"/>
              </a:rPr>
              <a:t>steven.lynn.ray@gmail.com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Approach and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36"/>
            <a:ext cx="4648195" cy="1315559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Problem Statement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285" y="1988867"/>
            <a:ext cx="4648195" cy="3737376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A new disease has been discovered, Disease P, which has clinically been evidenced to contain variants similar to anemia.</a:t>
            </a:r>
          </a:p>
          <a:p>
            <a:pPr>
              <a:lnSpc>
                <a:spcPct val="130000"/>
              </a:lnSpc>
            </a:pPr>
            <a:endParaRPr lang="en-US" sz="1500" i="1" dirty="0"/>
          </a:p>
          <a:p>
            <a:pPr>
              <a:lnSpc>
                <a:spcPct val="130000"/>
              </a:lnSpc>
            </a:pPr>
            <a:r>
              <a:rPr lang="en-US" sz="1500" dirty="0"/>
              <a:t>As a pharmaceutical company, we need to create research teams per variant to devise treatments.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dirty="0"/>
              <a:t>We want to use clustering techniques to identify the variants of Disease P.</a:t>
            </a:r>
          </a:p>
          <a:p>
            <a:pPr>
              <a:lnSpc>
                <a:spcPct val="130000"/>
              </a:lnSpc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63FCE-F2AD-D358-DE19-70C6B8A1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62" y="944380"/>
            <a:ext cx="7514488" cy="497834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algn="l">
              <a:spcAft>
                <a:spcPts val="450"/>
              </a:spcAft>
            </a:pPr>
            <a:r>
              <a:rPr lang="en-US" b="0" i="0" dirty="0">
                <a:solidFill>
                  <a:srgbClr val="1F1F1F"/>
                </a:solidFill>
                <a:effectLst/>
              </a:rPr>
              <a:t>The dataset was located on Kaggle at </a:t>
            </a:r>
            <a:r>
              <a:rPr lang="en-US" b="0" i="0" dirty="0">
                <a:solidFill>
                  <a:srgbClr val="1F1F1F"/>
                </a:solidFill>
                <a:effectLst/>
                <a:hlinkClick r:id="rId3"/>
              </a:rPr>
              <a:t>https://www.kaggle.com/datasets/ehababoelnaga/anemia-types-classification</a:t>
            </a:r>
            <a:r>
              <a:rPr lang="en-US" b="0" i="0" dirty="0">
                <a:solidFill>
                  <a:srgbClr val="1F1F1F"/>
                </a:solidFill>
                <a:effectLst/>
              </a:rPr>
              <a:t>.</a:t>
            </a:r>
          </a:p>
          <a:p>
            <a:pPr algn="l">
              <a:spcAft>
                <a:spcPts val="450"/>
              </a:spcAft>
            </a:pPr>
            <a:endParaRPr lang="en-US" b="0" i="0" dirty="0">
              <a:solidFill>
                <a:srgbClr val="1F1F1F"/>
              </a:solidFill>
              <a:effectLst/>
            </a:endParaRPr>
          </a:p>
          <a:p>
            <a:pPr algn="l">
              <a:spcAft>
                <a:spcPts val="450"/>
              </a:spcAft>
            </a:pPr>
            <a:r>
              <a:rPr lang="en-US" b="0" i="0" dirty="0">
                <a:solidFill>
                  <a:srgbClr val="1F1F1F"/>
                </a:solidFill>
                <a:effectLst/>
              </a:rPr>
              <a:t>It contains CBC data with the diagnosis of Anemia type labeled (9 variants). </a:t>
            </a:r>
          </a:p>
          <a:p>
            <a:pPr algn="l">
              <a:spcAft>
                <a:spcPts val="450"/>
              </a:spcAft>
            </a:pPr>
            <a:endParaRPr lang="en-US" dirty="0">
              <a:solidFill>
                <a:srgbClr val="1F1F1F"/>
              </a:solidFill>
            </a:endParaRPr>
          </a:p>
          <a:p>
            <a:pPr algn="l">
              <a:spcAft>
                <a:spcPts val="450"/>
              </a:spcAft>
            </a:pPr>
            <a:r>
              <a:rPr lang="en-US" b="0" i="0" dirty="0">
                <a:solidFill>
                  <a:srgbClr val="1F1F1F"/>
                </a:solidFill>
                <a:effectLst/>
              </a:rPr>
              <a:t>There are 14 features and 1232 observations (after some data cleaning).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07B74-426C-CD85-4F3D-51FCBABF2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788866"/>
            <a:ext cx="4393689" cy="43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en and a blueprint&#10;&#10;Description automatically generated">
            <a:extLst>
              <a:ext uri="{FF2B5EF4-FFF2-40B4-BE49-F238E27FC236}">
                <a16:creationId xmlns:a16="http://schemas.microsoft.com/office/drawing/2014/main" id="{896EF3D1-1133-F955-579D-43EFFCB3047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 l="16632" r="38495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3" y="1112767"/>
            <a:ext cx="6627226" cy="1154102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and Models: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0436" y="2524105"/>
            <a:ext cx="7302147" cy="3505938"/>
          </a:xfr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will apply standard data science techniques to prepare the data for modeling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Dimensionality reduction algorithms will be applied to allow for visual inspection of the variant clusters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Clustering algorithms will be applied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Results will be evaluated with a focus on scoring that indicates tight clustering (rather than scores which indicate alignment to ground truth)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D440B-65F7-849A-E272-55ED218F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250E1-A7F3-B1D5-1C87-4289C7D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Approach and Models: Model Prep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DBC771-C1EA-9809-2C8D-3CF99CA5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985" y="59764"/>
            <a:ext cx="3761965" cy="328231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703C-CE12-6E8C-300A-264C9B63AA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28812" y="3664759"/>
            <a:ext cx="5609075" cy="3044401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/>
              <a:t>1 feature was dropped due to significant correlation to another feature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5 features were winsorized to address outliers in the data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/>
              <a:t>Features were then standardized so that all were on the same scale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6F70C-6147-00D5-8F27-5B900C494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139" y="3515921"/>
            <a:ext cx="5011531" cy="31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82D51-99C3-730E-6AA4-A3CBA08B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9B80D-827A-6DFF-C116-FBE2667F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Approach and Models: Visualization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07A22-CA55-628B-79E2-1C7E30EE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4" y="18163"/>
            <a:ext cx="7901057" cy="29271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C799-4CB8-1172-5172-70AB384E6EE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29784" y="4439237"/>
            <a:ext cx="9841158" cy="168917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b="0" i="0" dirty="0">
                <a:effectLst/>
              </a:rPr>
              <a:t>T-SNE and UMAP were selected to aid in visualization 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b="0" i="0" dirty="0">
                <a:effectLst/>
              </a:rPr>
              <a:t>These are powerful modern approaches for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734FF-28D3-0C3C-2B38-949A92D9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44A54-5C87-833D-0918-E73B0465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444"/>
            <a:ext cx="4650111" cy="1336169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and Models: Clustering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6CF5-080E-2538-65A4-BE91E87299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-11419" y="2056586"/>
            <a:ext cx="4650111" cy="387951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highlight>
                  <a:srgbClr val="FFFFFF"/>
                </a:highlight>
              </a:rPr>
              <a:t>3 Clustering Models were created:</a:t>
            </a:r>
          </a:p>
          <a:p>
            <a:pPr lvl="4" indent="-285750">
              <a:lnSpc>
                <a:spcPct val="130000"/>
              </a:lnSpc>
              <a:buFont typeface="Corbel" panose="020B0503020204020204" pitchFamily="34" charset="0"/>
              <a:buChar char="o"/>
            </a:pPr>
            <a:r>
              <a:rPr lang="en-US" b="0" i="0" dirty="0">
                <a:effectLst/>
                <a:highlight>
                  <a:srgbClr val="FFFFFF"/>
                </a:highlight>
              </a:rPr>
              <a:t>Hierarchical</a:t>
            </a:r>
          </a:p>
          <a:p>
            <a:pPr lvl="4" indent="-285750">
              <a:lnSpc>
                <a:spcPct val="130000"/>
              </a:lnSpc>
              <a:buFont typeface="Corbel" panose="020B0503020204020204" pitchFamily="34" charset="0"/>
              <a:buChar char="o"/>
            </a:pPr>
            <a:r>
              <a:rPr lang="en-US" dirty="0">
                <a:highlight>
                  <a:srgbClr val="FFFFFF"/>
                </a:highlight>
              </a:rPr>
              <a:t>DBSCAN</a:t>
            </a:r>
          </a:p>
          <a:p>
            <a:pPr lvl="4" indent="-285750">
              <a:lnSpc>
                <a:spcPct val="130000"/>
              </a:lnSpc>
              <a:buFont typeface="Corbel" panose="020B0503020204020204" pitchFamily="34" charset="0"/>
              <a:buChar char="o"/>
            </a:pPr>
            <a:r>
              <a:rPr lang="en-US" dirty="0">
                <a:highlight>
                  <a:srgbClr val="FFFFFF"/>
                </a:highlight>
              </a:rPr>
              <a:t>Gaussian</a:t>
            </a:r>
          </a:p>
          <a:p>
            <a:pPr lvl="4"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ARI and Silhouette scores were recorded for each</a:t>
            </a:r>
            <a:endParaRPr lang="en-US" b="0" i="0" dirty="0">
              <a:effectLst/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1100" b="1" i="0" dirty="0">
              <a:effectLst/>
              <a:highlight>
                <a:srgbClr val="FFFFFF"/>
              </a:highlight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</a:pPr>
            <a:endParaRPr lang="en-US" sz="1100" dirty="0"/>
          </a:p>
        </p:txBody>
      </p:sp>
      <p:pic>
        <p:nvPicPr>
          <p:cNvPr id="6" name="Picture 5" descr="A close-up of white lines and dots&#10;&#10;Description automatically generated">
            <a:extLst>
              <a:ext uri="{FF2B5EF4-FFF2-40B4-BE49-F238E27FC236}">
                <a16:creationId xmlns:a16="http://schemas.microsoft.com/office/drawing/2014/main" id="{0CCE39AB-1E2F-AF20-A310-543908F5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36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264E2-FEA6-59B1-8170-3A28C6C87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698C0-D3E2-8238-65A3-C85865C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9" y="729379"/>
            <a:ext cx="4674317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and Models: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Feature Optimization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16E0-B635-1146-92CA-DF3E73CAD8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6" y="2478388"/>
            <a:ext cx="4637083" cy="357174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A decision tree was trained on the data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suspected insignificant features were removed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top-performing model was retrained and scored on the new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46FF7-E52A-0994-72AB-55F7756A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996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905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{FC23C89A-0B59-4B25-85C3-981ABD98B910}tf56000440_win32</Template>
  <TotalTime>793</TotalTime>
  <Words>518</Words>
  <Application>Microsoft Office PowerPoint</Application>
  <PresentationFormat>Widescreen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Arial</vt:lpstr>
      <vt:lpstr>Calibri</vt:lpstr>
      <vt:lpstr>Corbel</vt:lpstr>
      <vt:lpstr>Courier New</vt:lpstr>
      <vt:lpstr>Wingdings</vt:lpstr>
      <vt:lpstr>ShojiVTI</vt:lpstr>
      <vt:lpstr>Predicting Disease p clusters using existing anemia classification Steven Ray, November 2024</vt:lpstr>
      <vt:lpstr>Agenda</vt:lpstr>
      <vt:lpstr>Problem Statement</vt:lpstr>
      <vt:lpstr>Data</vt:lpstr>
      <vt:lpstr>Approach and Models:  Summary</vt:lpstr>
      <vt:lpstr>Approach and Models: Model Prep</vt:lpstr>
      <vt:lpstr>Approach and Models: Visualization</vt:lpstr>
      <vt:lpstr>Approach and Models: Clustering</vt:lpstr>
      <vt:lpstr>Approach and Models:  Further Feature Optimization</vt:lpstr>
      <vt:lpstr>Results</vt:lpstr>
      <vt:lpstr>Results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Ray</dc:creator>
  <cp:lastModifiedBy>Steven Ray</cp:lastModifiedBy>
  <cp:revision>58</cp:revision>
  <dcterms:created xsi:type="dcterms:W3CDTF">2024-10-07T14:49:52Z</dcterms:created>
  <dcterms:modified xsi:type="dcterms:W3CDTF">2024-11-10T19:34:26Z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