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5"/>
  </p:notesMasterIdLst>
  <p:handoutMasterIdLst>
    <p:handoutMasterId r:id="rId16"/>
  </p:handoutMasterIdLst>
  <p:sldIdLst>
    <p:sldId id="315" r:id="rId5"/>
    <p:sldId id="266" r:id="rId6"/>
    <p:sldId id="305" r:id="rId7"/>
    <p:sldId id="316" r:id="rId8"/>
    <p:sldId id="317" r:id="rId9"/>
    <p:sldId id="322" r:id="rId10"/>
    <p:sldId id="318" r:id="rId11"/>
    <p:sldId id="319" r:id="rId12"/>
    <p:sldId id="320" r:id="rId13"/>
    <p:sldId id="3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64" d="100"/>
          <a:sy n="64" d="100"/>
        </p:scale>
        <p:origin x="978"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7/13/2024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7/13/2024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358084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62837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4237592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78783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11905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816337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107451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4" r:id="rId13"/>
    <p:sldLayoutId id="2147483682" r:id="rId14"/>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document/d/1k2g4J-F4umvCZMWVh3dYZQ_-RDpdbpxI/edit?usp=drive_link"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https://colab.research.google.com/drive/1YLZUa1pkBMRX88fcmQ2uIEpTBkimjFQb?usp=drive_link" TargetMode="External"/><Relationship Id="rId4" Type="http://schemas.openxmlformats.org/officeDocument/2006/relationships/hyperlink" Target="https://www.cpsc.gov/cgibin/NEISSQuery/Data/Archived%20Data/2023/neiss2023.xls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ctr">
            <a:normAutofit/>
          </a:bodyPr>
          <a:lstStyle/>
          <a:p>
            <a:r>
              <a:rPr lang="en-US" sz="2800" dirty="0"/>
              <a:t>Improved ad dollar efficiency</a:t>
            </a:r>
            <a:br>
              <a:rPr lang="en-US" sz="2800" dirty="0"/>
            </a:br>
            <a:r>
              <a:rPr lang="en-US" sz="2800" dirty="0"/>
              <a:t>through analytical analysis</a:t>
            </a:r>
            <a:br>
              <a:rPr lang="en-US" sz="2800" dirty="0"/>
            </a:br>
            <a:br>
              <a:rPr lang="en-US" sz="2800" dirty="0"/>
            </a:br>
            <a:r>
              <a:rPr lang="en-US" sz="2000" dirty="0"/>
              <a:t>best braces, USA </a:t>
            </a:r>
            <a:br>
              <a:rPr lang="en-US" sz="2800" dirty="0"/>
            </a:br>
            <a:r>
              <a:rPr lang="en-US" sz="2000" dirty="0"/>
              <a:t>July 2024</a:t>
            </a:r>
            <a:endParaRPr lang="en-US" sz="2800" dirty="0"/>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Appendix</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1535372" y="2590800"/>
            <a:ext cx="10184840" cy="3718557"/>
          </a:xfrm>
        </p:spPr>
        <p:txBody>
          <a:bodyPr>
            <a:normAutofit fontScale="92500" lnSpcReduction="20000"/>
          </a:bodyPr>
          <a:lstStyle/>
          <a:p>
            <a:r>
              <a:rPr lang="en-US" dirty="0"/>
              <a:t>Original Project Proposal:</a:t>
            </a:r>
          </a:p>
          <a:p>
            <a:pPr marL="0" indent="0">
              <a:buNone/>
            </a:pPr>
            <a:r>
              <a:rPr lang="en-US" dirty="0">
                <a:hlinkClick r:id="rId3"/>
              </a:rPr>
              <a:t>https://docs.google.com/document/d/1k2g4J-F4umvCZMWVh3dYZQ_-RDpdbpxI/edit?usp=drive_link</a:t>
            </a:r>
            <a:endParaRPr lang="en-US" dirty="0"/>
          </a:p>
          <a:p>
            <a:r>
              <a:rPr lang="en-US" dirty="0"/>
              <a:t>Dataset:</a:t>
            </a:r>
          </a:p>
          <a:p>
            <a:pPr marL="0" indent="0">
              <a:buNone/>
            </a:pPr>
            <a:r>
              <a:rPr lang="en-US" b="0" dirty="0">
                <a:solidFill>
                  <a:srgbClr val="A31515"/>
                </a:solidFill>
                <a:effectLst/>
                <a:highlight>
                  <a:srgbClr val="F7F7F7"/>
                </a:highlight>
                <a:hlinkClick r:id="rId4"/>
              </a:rPr>
              <a:t>https://www.cpsc.gov/cgibin/NEISSQuery/Data/Archived%20Data/2023/neiss2023.xlsx</a:t>
            </a:r>
            <a:endParaRPr lang="en-US" dirty="0"/>
          </a:p>
          <a:p>
            <a:r>
              <a:rPr lang="en-US" dirty="0" err="1"/>
              <a:t>Jupyter</a:t>
            </a:r>
            <a:r>
              <a:rPr lang="en-US" dirty="0"/>
              <a:t> Notebook: </a:t>
            </a:r>
          </a:p>
          <a:p>
            <a:pPr marL="0" indent="0">
              <a:buNone/>
            </a:pPr>
            <a:r>
              <a:rPr lang="en-US" dirty="0">
                <a:hlinkClick r:id="rId5"/>
              </a:rPr>
              <a:t>https://colab.research.google.com/drive/1YLZUa1pkBMRX88fcmQ2uIEpTBkimjFQb?usp=drive_link</a:t>
            </a:r>
            <a:endParaRPr lang="en-US" dirty="0"/>
          </a:p>
          <a:p>
            <a:endParaRPr lang="en-US" dirty="0"/>
          </a:p>
        </p:txBody>
      </p:sp>
    </p:spTree>
    <p:extLst>
      <p:ext uri="{BB962C8B-B14F-4D97-AF65-F5344CB8AC3E}">
        <p14:creationId xmlns:p14="http://schemas.microsoft.com/office/powerpoint/2010/main" val="3750415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p:txBody>
          <a:bodyPr>
            <a:normAutofit/>
          </a:bodyPr>
          <a:lstStyle/>
          <a:p>
            <a:r>
              <a:rPr lang="en-US" dirty="0"/>
              <a:t>Outline</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p:txBody>
          <a:bodyPr>
            <a:normAutofit/>
          </a:bodyPr>
          <a:lstStyle/>
          <a:p>
            <a:r>
              <a:rPr lang="en-US" dirty="0"/>
              <a:t>Problem Statement</a:t>
            </a:r>
          </a:p>
          <a:p>
            <a:r>
              <a:rPr lang="en-US" dirty="0"/>
              <a:t>Approach</a:t>
            </a:r>
          </a:p>
          <a:p>
            <a:r>
              <a:rPr lang="en-US" dirty="0"/>
              <a:t>Results</a:t>
            </a:r>
          </a:p>
          <a:p>
            <a:r>
              <a:rPr lang="en-US" dirty="0"/>
              <a:t>Next Steps</a:t>
            </a:r>
          </a:p>
          <a:p>
            <a:r>
              <a:rPr lang="en-US" dirty="0"/>
              <a:t>Discussion/Questions</a:t>
            </a:r>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Problem Statement</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1535371" y="2858162"/>
            <a:ext cx="10184840" cy="3497667"/>
          </a:xfrm>
        </p:spPr>
        <p:txBody>
          <a:bodyPr>
            <a:normAutofit lnSpcReduction="10000"/>
          </a:bodyPr>
          <a:lstStyle/>
          <a:p>
            <a:r>
              <a:rPr lang="en-US" dirty="0"/>
              <a:t>Our top three products (Knee Braces, Ankle Braces, and Shoulder Braces) account for 75% of our ad spend</a:t>
            </a:r>
          </a:p>
          <a:p>
            <a:r>
              <a:rPr lang="en-US" dirty="0"/>
              <a:t>Advertising not targeted at the right audience through the right channels is wasted money</a:t>
            </a:r>
          </a:p>
          <a:p>
            <a:r>
              <a:rPr lang="en-US" dirty="0"/>
              <a:t>Different age groups can be reached through drastically different platforms (TV, radio, social media, </a:t>
            </a:r>
            <a:r>
              <a:rPr lang="en-US" dirty="0" err="1"/>
              <a:t>etc</a:t>
            </a:r>
            <a:r>
              <a:rPr lang="en-US" dirty="0"/>
              <a:t>)</a:t>
            </a:r>
          </a:p>
          <a:p>
            <a:r>
              <a:rPr lang="en-US" dirty="0"/>
              <a:t>Through statistical analysis, we can determine which channels to use to maximize the efficiency for our key products</a:t>
            </a:r>
          </a:p>
          <a:p>
            <a:endParaRPr lang="en-US" dirty="0"/>
          </a:p>
          <a:p>
            <a:endParaRPr lang="en-US" dirty="0"/>
          </a:p>
        </p:txBody>
      </p:sp>
      <p:pic>
        <p:nvPicPr>
          <p:cNvPr id="8" name="Picture 7">
            <a:extLst>
              <a:ext uri="{FF2B5EF4-FFF2-40B4-BE49-F238E27FC236}">
                <a16:creationId xmlns:a16="http://schemas.microsoft.com/office/drawing/2014/main" id="{CEBAFCE4-6F0B-DFDD-14E2-2AF742FFAC1E}"/>
              </a:ext>
            </a:extLst>
          </p:cNvPr>
          <p:cNvPicPr>
            <a:picLocks noChangeAspect="1"/>
          </p:cNvPicPr>
          <p:nvPr/>
        </p:nvPicPr>
        <p:blipFill>
          <a:blip r:embed="rId3"/>
          <a:stretch>
            <a:fillRect/>
          </a:stretch>
        </p:blipFill>
        <p:spPr>
          <a:xfrm>
            <a:off x="6426295" y="622629"/>
            <a:ext cx="4972744" cy="1895740"/>
          </a:xfrm>
          <a:prstGeom prst="rect">
            <a:avLst/>
          </a:prstGeom>
        </p:spPr>
      </p:pic>
    </p:spTree>
    <p:extLst>
      <p:ext uri="{BB962C8B-B14F-4D97-AF65-F5344CB8AC3E}">
        <p14:creationId xmlns:p14="http://schemas.microsoft.com/office/powerpoint/2010/main" val="222563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Approach: Data</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1535372" y="2590800"/>
            <a:ext cx="10184840" cy="3718557"/>
          </a:xfrm>
        </p:spPr>
        <p:txBody>
          <a:bodyPr>
            <a:normAutofit/>
          </a:bodyPr>
          <a:lstStyle/>
          <a:p>
            <a:r>
              <a:rPr lang="en-US" sz="1800" dirty="0">
                <a:solidFill>
                  <a:srgbClr val="1F1F1F"/>
                </a:solidFill>
                <a:effectLst/>
                <a:ea typeface="Times New Roman" panose="02020603050405020304" pitchFamily="18" charset="0"/>
              </a:rPr>
              <a:t>We will use the 2023 U.S. Consumer Product Safety Commission dataset</a:t>
            </a:r>
          </a:p>
          <a:p>
            <a:r>
              <a:rPr lang="en-US" dirty="0">
                <a:solidFill>
                  <a:srgbClr val="1F1F1F"/>
                </a:solidFill>
              </a:rPr>
              <a:t>Includes emergency room visits from over 100 hospitals</a:t>
            </a:r>
          </a:p>
          <a:p>
            <a:r>
              <a:rPr lang="en-US" dirty="0">
                <a:solidFill>
                  <a:srgbClr val="1F1F1F"/>
                </a:solidFill>
              </a:rPr>
              <a:t>Specifically, we will look at sprain/strain injuries to the knee, ankle, or shoulder for men aged 15-65 (our target demographic)</a:t>
            </a:r>
          </a:p>
        </p:txBody>
      </p:sp>
      <p:pic>
        <p:nvPicPr>
          <p:cNvPr id="7" name="Picture 6">
            <a:extLst>
              <a:ext uri="{FF2B5EF4-FFF2-40B4-BE49-F238E27FC236}">
                <a16:creationId xmlns:a16="http://schemas.microsoft.com/office/drawing/2014/main" id="{F5F855BC-1508-CCE2-A9A8-8C51555E4907}"/>
              </a:ext>
            </a:extLst>
          </p:cNvPr>
          <p:cNvPicPr>
            <a:picLocks noChangeAspect="1"/>
          </p:cNvPicPr>
          <p:nvPr/>
        </p:nvPicPr>
        <p:blipFill>
          <a:blip r:embed="rId3"/>
          <a:stretch>
            <a:fillRect/>
          </a:stretch>
        </p:blipFill>
        <p:spPr>
          <a:xfrm>
            <a:off x="1535371" y="4450078"/>
            <a:ext cx="3685869" cy="2407922"/>
          </a:xfrm>
          <a:prstGeom prst="rect">
            <a:avLst/>
          </a:prstGeom>
        </p:spPr>
      </p:pic>
      <p:graphicFrame>
        <p:nvGraphicFramePr>
          <p:cNvPr id="8" name="Table 7">
            <a:extLst>
              <a:ext uri="{FF2B5EF4-FFF2-40B4-BE49-F238E27FC236}">
                <a16:creationId xmlns:a16="http://schemas.microsoft.com/office/drawing/2014/main" id="{2B0F36E0-D1F3-C63E-FDA1-61B3EE70F980}"/>
              </a:ext>
            </a:extLst>
          </p:cNvPr>
          <p:cNvGraphicFramePr>
            <a:graphicFrameLocks noGrp="1"/>
          </p:cNvGraphicFramePr>
          <p:nvPr>
            <p:extLst>
              <p:ext uri="{D42A27DB-BD31-4B8C-83A1-F6EECF244321}">
                <p14:modId xmlns:p14="http://schemas.microsoft.com/office/powerpoint/2010/main" val="4015451216"/>
              </p:ext>
            </p:extLst>
          </p:nvPr>
        </p:nvGraphicFramePr>
        <p:xfrm>
          <a:off x="5742126" y="4811843"/>
          <a:ext cx="4676038" cy="1677117"/>
        </p:xfrm>
        <a:graphic>
          <a:graphicData uri="http://schemas.openxmlformats.org/drawingml/2006/table">
            <a:tbl>
              <a:tblPr>
                <a:tableStyleId>{8A107856-5554-42FB-B03E-39F5DBC370BA}</a:tableStyleId>
              </a:tblPr>
              <a:tblGrid>
                <a:gridCol w="1892159">
                  <a:extLst>
                    <a:ext uri="{9D8B030D-6E8A-4147-A177-3AD203B41FA5}">
                      <a16:colId xmlns:a16="http://schemas.microsoft.com/office/drawing/2014/main" val="1724465839"/>
                    </a:ext>
                  </a:extLst>
                </a:gridCol>
                <a:gridCol w="961096">
                  <a:extLst>
                    <a:ext uri="{9D8B030D-6E8A-4147-A177-3AD203B41FA5}">
                      <a16:colId xmlns:a16="http://schemas.microsoft.com/office/drawing/2014/main" val="4157553391"/>
                    </a:ext>
                  </a:extLst>
                </a:gridCol>
                <a:gridCol w="739455">
                  <a:extLst>
                    <a:ext uri="{9D8B030D-6E8A-4147-A177-3AD203B41FA5}">
                      <a16:colId xmlns:a16="http://schemas.microsoft.com/office/drawing/2014/main" val="615904658"/>
                    </a:ext>
                  </a:extLst>
                </a:gridCol>
                <a:gridCol w="1083328">
                  <a:extLst>
                    <a:ext uri="{9D8B030D-6E8A-4147-A177-3AD203B41FA5}">
                      <a16:colId xmlns:a16="http://schemas.microsoft.com/office/drawing/2014/main" val="3848891954"/>
                    </a:ext>
                  </a:extLst>
                </a:gridCol>
              </a:tblGrid>
              <a:tr h="361723">
                <a:tc>
                  <a:txBody>
                    <a:bodyPr/>
                    <a:lstStyle/>
                    <a:p>
                      <a:pPr algn="l" fontAlgn="b"/>
                      <a:endParaRPr lang="en-US" sz="1800" b="0" i="0" u="none" strike="noStrike">
                        <a:solidFill>
                          <a:srgbClr val="000000"/>
                        </a:solidFill>
                        <a:effectLst/>
                        <a:latin typeface="+mn-lt"/>
                      </a:endParaRPr>
                    </a:p>
                  </a:txBody>
                  <a:tcPr marL="9525" marR="9525" marT="9525" marB="0" anchor="b"/>
                </a:tc>
                <a:tc>
                  <a:txBody>
                    <a:bodyPr/>
                    <a:lstStyle/>
                    <a:p>
                      <a:pPr algn="r" fontAlgn="b"/>
                      <a:r>
                        <a:rPr lang="en-US" sz="1800" b="1" u="none" strike="noStrike" dirty="0">
                          <a:effectLst/>
                          <a:latin typeface="+mn-lt"/>
                        </a:rPr>
                        <a:t>Min</a:t>
                      </a:r>
                      <a:endParaRPr lang="en-US" sz="1800" b="1" i="0" u="none" strike="noStrike" dirty="0">
                        <a:solidFill>
                          <a:srgbClr val="000000"/>
                        </a:solidFill>
                        <a:effectLst/>
                        <a:latin typeface="+mn-lt"/>
                      </a:endParaRPr>
                    </a:p>
                  </a:txBody>
                  <a:tcPr marL="9525" marR="9525" marT="9525" marB="0" anchor="b"/>
                </a:tc>
                <a:tc>
                  <a:txBody>
                    <a:bodyPr/>
                    <a:lstStyle/>
                    <a:p>
                      <a:pPr algn="r" fontAlgn="b"/>
                      <a:r>
                        <a:rPr lang="en-US" sz="1800" b="1" u="none" strike="noStrike">
                          <a:effectLst/>
                          <a:latin typeface="+mn-lt"/>
                        </a:rPr>
                        <a:t>Max</a:t>
                      </a:r>
                      <a:endParaRPr lang="en-US" sz="1800" b="1" i="0" u="none" strike="noStrike">
                        <a:solidFill>
                          <a:srgbClr val="000000"/>
                        </a:solidFill>
                        <a:effectLst/>
                        <a:latin typeface="+mn-lt"/>
                      </a:endParaRPr>
                    </a:p>
                  </a:txBody>
                  <a:tcPr marL="9525" marR="9525" marT="9525" marB="0" anchor="b"/>
                </a:tc>
                <a:tc>
                  <a:txBody>
                    <a:bodyPr/>
                    <a:lstStyle/>
                    <a:p>
                      <a:pPr algn="r" fontAlgn="b"/>
                      <a:r>
                        <a:rPr lang="en-US" sz="1800" b="1" u="none" strike="noStrike" dirty="0">
                          <a:effectLst/>
                          <a:latin typeface="+mn-lt"/>
                        </a:rPr>
                        <a:t>Avg</a:t>
                      </a:r>
                      <a:endParaRPr lang="en-US" sz="18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751218373"/>
                  </a:ext>
                </a:extLst>
              </a:tr>
              <a:tr h="447745">
                <a:tc>
                  <a:txBody>
                    <a:bodyPr/>
                    <a:lstStyle/>
                    <a:p>
                      <a:pPr algn="l" fontAlgn="b"/>
                      <a:r>
                        <a:rPr lang="en-US" sz="1800" b="1" u="none" strike="noStrike">
                          <a:effectLst/>
                          <a:latin typeface="+mn-lt"/>
                        </a:rPr>
                        <a:t>Ankle</a:t>
                      </a:r>
                      <a:endParaRPr lang="en-US" sz="1800" b="1" i="0" u="none" strike="noStrike">
                        <a:solidFill>
                          <a:srgbClr val="000000"/>
                        </a:solidFill>
                        <a:effectLst/>
                        <a:latin typeface="+mn-lt"/>
                      </a:endParaRPr>
                    </a:p>
                  </a:txBody>
                  <a:tcPr marL="9525" marR="9525" marT="9525" marB="0" anchor="b"/>
                </a:tc>
                <a:tc>
                  <a:txBody>
                    <a:bodyPr/>
                    <a:lstStyle/>
                    <a:p>
                      <a:pPr algn="r" fontAlgn="b"/>
                      <a:r>
                        <a:rPr lang="en-US" sz="1800" u="none" strike="noStrike" dirty="0">
                          <a:effectLst/>
                          <a:latin typeface="+mn-lt"/>
                        </a:rPr>
                        <a:t>15</a:t>
                      </a:r>
                      <a:endParaRPr lang="en-US" sz="1800" b="0" i="0" u="none" strike="noStrike" dirty="0">
                        <a:solidFill>
                          <a:srgbClr val="000000"/>
                        </a:solidFill>
                        <a:effectLst/>
                        <a:latin typeface="+mn-lt"/>
                      </a:endParaRPr>
                    </a:p>
                  </a:txBody>
                  <a:tcPr marL="9525" marR="9525" marT="9525" marB="0" anchor="b"/>
                </a:tc>
                <a:tc>
                  <a:txBody>
                    <a:bodyPr/>
                    <a:lstStyle/>
                    <a:p>
                      <a:pPr algn="r" fontAlgn="b"/>
                      <a:r>
                        <a:rPr lang="en-US" sz="1800" u="none" strike="noStrike" dirty="0">
                          <a:effectLst/>
                          <a:latin typeface="+mn-lt"/>
                        </a:rPr>
                        <a:t>65</a:t>
                      </a:r>
                      <a:endParaRPr lang="en-US" sz="1800" b="0" i="0" u="none" strike="noStrike" dirty="0">
                        <a:solidFill>
                          <a:srgbClr val="000000"/>
                        </a:solidFill>
                        <a:effectLst/>
                        <a:latin typeface="+mn-lt"/>
                      </a:endParaRPr>
                    </a:p>
                  </a:txBody>
                  <a:tcPr marL="9525" marR="9525" marT="9525" marB="0" anchor="b"/>
                </a:tc>
                <a:tc>
                  <a:txBody>
                    <a:bodyPr/>
                    <a:lstStyle/>
                    <a:p>
                      <a:pPr algn="r" fontAlgn="b"/>
                      <a:r>
                        <a:rPr lang="en-US" sz="1800" u="none" strike="noStrike">
                          <a:effectLst/>
                          <a:latin typeface="+mn-lt"/>
                        </a:rPr>
                        <a:t>25.44</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915321399"/>
                  </a:ext>
                </a:extLst>
              </a:tr>
              <a:tr h="434715">
                <a:tc>
                  <a:txBody>
                    <a:bodyPr/>
                    <a:lstStyle/>
                    <a:p>
                      <a:pPr algn="l" fontAlgn="b"/>
                      <a:r>
                        <a:rPr lang="en-US" sz="1800" b="1" u="none" strike="noStrike">
                          <a:effectLst/>
                          <a:latin typeface="+mn-lt"/>
                        </a:rPr>
                        <a:t>Knee</a:t>
                      </a:r>
                      <a:endParaRPr lang="en-US" sz="1800" b="1" i="0" u="none" strike="noStrike">
                        <a:solidFill>
                          <a:srgbClr val="000000"/>
                        </a:solidFill>
                        <a:effectLst/>
                        <a:latin typeface="+mn-lt"/>
                      </a:endParaRPr>
                    </a:p>
                  </a:txBody>
                  <a:tcPr marL="9525" marR="9525" marT="9525" marB="0" anchor="b"/>
                </a:tc>
                <a:tc>
                  <a:txBody>
                    <a:bodyPr/>
                    <a:lstStyle/>
                    <a:p>
                      <a:pPr algn="r" fontAlgn="b"/>
                      <a:r>
                        <a:rPr lang="en-US" sz="1800" u="none" strike="noStrike">
                          <a:effectLst/>
                          <a:latin typeface="+mn-lt"/>
                        </a:rPr>
                        <a:t>15</a:t>
                      </a:r>
                      <a:endParaRPr lang="en-US" sz="1800" b="0" i="0" u="none" strike="noStrike">
                        <a:solidFill>
                          <a:srgbClr val="000000"/>
                        </a:solidFill>
                        <a:effectLst/>
                        <a:latin typeface="+mn-lt"/>
                      </a:endParaRPr>
                    </a:p>
                  </a:txBody>
                  <a:tcPr marL="9525" marR="9525" marT="9525" marB="0" anchor="b"/>
                </a:tc>
                <a:tc>
                  <a:txBody>
                    <a:bodyPr/>
                    <a:lstStyle/>
                    <a:p>
                      <a:pPr algn="r" fontAlgn="b"/>
                      <a:r>
                        <a:rPr lang="en-US" sz="1800" u="none" strike="noStrike" dirty="0">
                          <a:effectLst/>
                          <a:latin typeface="+mn-lt"/>
                        </a:rPr>
                        <a:t>65</a:t>
                      </a:r>
                      <a:endParaRPr lang="en-US" sz="1800" b="0" i="0" u="none" strike="noStrike" dirty="0">
                        <a:solidFill>
                          <a:srgbClr val="000000"/>
                        </a:solidFill>
                        <a:effectLst/>
                        <a:latin typeface="+mn-lt"/>
                      </a:endParaRPr>
                    </a:p>
                  </a:txBody>
                  <a:tcPr marL="9525" marR="9525" marT="9525" marB="0" anchor="b"/>
                </a:tc>
                <a:tc>
                  <a:txBody>
                    <a:bodyPr/>
                    <a:lstStyle/>
                    <a:p>
                      <a:pPr algn="r" fontAlgn="b"/>
                      <a:r>
                        <a:rPr lang="en-US" sz="1800" u="none" strike="noStrike" dirty="0">
                          <a:effectLst/>
                          <a:latin typeface="+mn-lt"/>
                        </a:rPr>
                        <a:t>30.94</a:t>
                      </a:r>
                      <a:endParaRPr lang="en-US"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777206381"/>
                  </a:ext>
                </a:extLst>
              </a:tr>
              <a:tr h="432934">
                <a:tc>
                  <a:txBody>
                    <a:bodyPr/>
                    <a:lstStyle/>
                    <a:p>
                      <a:pPr algn="l" fontAlgn="b"/>
                      <a:r>
                        <a:rPr lang="en-US" sz="1800" b="1" u="none" strike="noStrike" dirty="0">
                          <a:effectLst/>
                          <a:latin typeface="+mn-lt"/>
                        </a:rPr>
                        <a:t>Shoulder</a:t>
                      </a:r>
                      <a:endParaRPr lang="en-US" sz="1800" b="1" i="0" u="none" strike="noStrike" dirty="0">
                        <a:solidFill>
                          <a:srgbClr val="000000"/>
                        </a:solidFill>
                        <a:effectLst/>
                        <a:latin typeface="+mn-lt"/>
                      </a:endParaRPr>
                    </a:p>
                  </a:txBody>
                  <a:tcPr marL="9525" marR="9525" marT="9525" marB="0" anchor="b"/>
                </a:tc>
                <a:tc>
                  <a:txBody>
                    <a:bodyPr/>
                    <a:lstStyle/>
                    <a:p>
                      <a:pPr algn="r" fontAlgn="b"/>
                      <a:r>
                        <a:rPr lang="en-US" sz="1800" u="none" strike="noStrike">
                          <a:effectLst/>
                          <a:latin typeface="+mn-lt"/>
                        </a:rPr>
                        <a:t>15</a:t>
                      </a:r>
                      <a:endParaRPr lang="en-US" sz="1800" b="0" i="0" u="none" strike="noStrike">
                        <a:solidFill>
                          <a:srgbClr val="000000"/>
                        </a:solidFill>
                        <a:effectLst/>
                        <a:latin typeface="+mn-lt"/>
                      </a:endParaRPr>
                    </a:p>
                  </a:txBody>
                  <a:tcPr marL="9525" marR="9525" marT="9525" marB="0" anchor="b"/>
                </a:tc>
                <a:tc>
                  <a:txBody>
                    <a:bodyPr/>
                    <a:lstStyle/>
                    <a:p>
                      <a:pPr algn="r" fontAlgn="b"/>
                      <a:r>
                        <a:rPr lang="en-US" sz="1800" u="none" strike="noStrike">
                          <a:effectLst/>
                          <a:latin typeface="+mn-lt"/>
                        </a:rPr>
                        <a:t>65</a:t>
                      </a:r>
                      <a:endParaRPr lang="en-US" sz="1800" b="0" i="0" u="none" strike="noStrike">
                        <a:solidFill>
                          <a:srgbClr val="000000"/>
                        </a:solidFill>
                        <a:effectLst/>
                        <a:latin typeface="+mn-lt"/>
                      </a:endParaRPr>
                    </a:p>
                  </a:txBody>
                  <a:tcPr marL="9525" marR="9525" marT="9525" marB="0" anchor="b"/>
                </a:tc>
                <a:tc>
                  <a:txBody>
                    <a:bodyPr/>
                    <a:lstStyle/>
                    <a:p>
                      <a:pPr algn="r" fontAlgn="b"/>
                      <a:r>
                        <a:rPr lang="en-US" sz="1800" u="none" strike="noStrike" dirty="0">
                          <a:effectLst/>
                          <a:latin typeface="+mn-lt"/>
                        </a:rPr>
                        <a:t>34.53</a:t>
                      </a:r>
                      <a:endParaRPr lang="en-US"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769913986"/>
                  </a:ext>
                </a:extLst>
              </a:tr>
            </a:tbl>
          </a:graphicData>
        </a:graphic>
      </p:graphicFrame>
    </p:spTree>
    <p:extLst>
      <p:ext uri="{BB962C8B-B14F-4D97-AF65-F5344CB8AC3E}">
        <p14:creationId xmlns:p14="http://schemas.microsoft.com/office/powerpoint/2010/main" val="337891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Approach: Analysis</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1535372" y="2590800"/>
            <a:ext cx="10184840" cy="3718557"/>
          </a:xfrm>
        </p:spPr>
        <p:txBody>
          <a:bodyPr>
            <a:normAutofit/>
          </a:bodyPr>
          <a:lstStyle/>
          <a:p>
            <a:r>
              <a:rPr lang="en-US" dirty="0"/>
              <a:t>The data was broken out by body part and then the ages within those groups were compared statistically</a:t>
            </a:r>
          </a:p>
          <a:p>
            <a:endParaRPr lang="en-US" dirty="0"/>
          </a:p>
        </p:txBody>
      </p:sp>
      <p:pic>
        <p:nvPicPr>
          <p:cNvPr id="5" name="Picture 4">
            <a:extLst>
              <a:ext uri="{FF2B5EF4-FFF2-40B4-BE49-F238E27FC236}">
                <a16:creationId xmlns:a16="http://schemas.microsoft.com/office/drawing/2014/main" id="{E23F3D86-E45F-2A85-17CD-C8E106A840AE}"/>
              </a:ext>
            </a:extLst>
          </p:cNvPr>
          <p:cNvPicPr>
            <a:picLocks noChangeAspect="1"/>
          </p:cNvPicPr>
          <p:nvPr/>
        </p:nvPicPr>
        <p:blipFill>
          <a:blip r:embed="rId3"/>
          <a:stretch>
            <a:fillRect/>
          </a:stretch>
        </p:blipFill>
        <p:spPr>
          <a:xfrm>
            <a:off x="1535371" y="3650582"/>
            <a:ext cx="6011114" cy="2057687"/>
          </a:xfrm>
          <a:prstGeom prst="rect">
            <a:avLst/>
          </a:prstGeom>
        </p:spPr>
      </p:pic>
      <p:pic>
        <p:nvPicPr>
          <p:cNvPr id="9" name="Picture 8">
            <a:extLst>
              <a:ext uri="{FF2B5EF4-FFF2-40B4-BE49-F238E27FC236}">
                <a16:creationId xmlns:a16="http://schemas.microsoft.com/office/drawing/2014/main" id="{6CF38857-FF9F-F788-774D-555F2585684C}"/>
              </a:ext>
            </a:extLst>
          </p:cNvPr>
          <p:cNvPicPr>
            <a:picLocks noChangeAspect="1"/>
          </p:cNvPicPr>
          <p:nvPr/>
        </p:nvPicPr>
        <p:blipFill>
          <a:blip r:embed="rId4"/>
          <a:stretch>
            <a:fillRect/>
          </a:stretch>
        </p:blipFill>
        <p:spPr>
          <a:xfrm>
            <a:off x="7193105" y="3660108"/>
            <a:ext cx="3172268" cy="2048161"/>
          </a:xfrm>
          <a:prstGeom prst="rect">
            <a:avLst/>
          </a:prstGeom>
        </p:spPr>
      </p:pic>
    </p:spTree>
    <p:extLst>
      <p:ext uri="{BB962C8B-B14F-4D97-AF65-F5344CB8AC3E}">
        <p14:creationId xmlns:p14="http://schemas.microsoft.com/office/powerpoint/2010/main" val="28450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Approach: Analysis</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1535372" y="2590800"/>
            <a:ext cx="10184840" cy="3718557"/>
          </a:xfrm>
        </p:spPr>
        <p:txBody>
          <a:bodyPr>
            <a:normAutofit/>
          </a:bodyPr>
          <a:lstStyle/>
          <a:p>
            <a:r>
              <a:rPr lang="en-US" dirty="0"/>
              <a:t>Normality testing, Kruskal-Wallis, and Dunn’s testing were all executed using python</a:t>
            </a:r>
          </a:p>
          <a:p>
            <a:r>
              <a:rPr lang="en-US" dirty="0"/>
              <a:t>Bootstrap sampling was used to calculate medians and confidence intervals</a:t>
            </a:r>
          </a:p>
          <a:p>
            <a:endParaRPr lang="en-US" dirty="0"/>
          </a:p>
          <a:p>
            <a:endParaRPr lang="en-US" dirty="0"/>
          </a:p>
        </p:txBody>
      </p:sp>
      <p:pic>
        <p:nvPicPr>
          <p:cNvPr id="6" name="Picture 5">
            <a:extLst>
              <a:ext uri="{FF2B5EF4-FFF2-40B4-BE49-F238E27FC236}">
                <a16:creationId xmlns:a16="http://schemas.microsoft.com/office/drawing/2014/main" id="{CA37BC92-00BD-49A9-4763-2A1705A25E56}"/>
              </a:ext>
            </a:extLst>
          </p:cNvPr>
          <p:cNvPicPr>
            <a:picLocks noChangeAspect="1"/>
          </p:cNvPicPr>
          <p:nvPr/>
        </p:nvPicPr>
        <p:blipFill>
          <a:blip r:embed="rId3"/>
          <a:stretch>
            <a:fillRect/>
          </a:stretch>
        </p:blipFill>
        <p:spPr>
          <a:xfrm>
            <a:off x="3123569" y="4461249"/>
            <a:ext cx="1762371" cy="1848108"/>
          </a:xfrm>
          <a:prstGeom prst="rect">
            <a:avLst/>
          </a:prstGeom>
        </p:spPr>
      </p:pic>
      <p:pic>
        <p:nvPicPr>
          <p:cNvPr id="8" name="Picture 7">
            <a:extLst>
              <a:ext uri="{FF2B5EF4-FFF2-40B4-BE49-F238E27FC236}">
                <a16:creationId xmlns:a16="http://schemas.microsoft.com/office/drawing/2014/main" id="{FFA5DE4A-535D-D155-B339-5AC0DD30F350}"/>
              </a:ext>
            </a:extLst>
          </p:cNvPr>
          <p:cNvPicPr>
            <a:picLocks noChangeAspect="1"/>
          </p:cNvPicPr>
          <p:nvPr/>
        </p:nvPicPr>
        <p:blipFill>
          <a:blip r:embed="rId4"/>
          <a:stretch>
            <a:fillRect/>
          </a:stretch>
        </p:blipFill>
        <p:spPr>
          <a:xfrm>
            <a:off x="5238289" y="4495207"/>
            <a:ext cx="1715422" cy="1814150"/>
          </a:xfrm>
          <a:prstGeom prst="rect">
            <a:avLst/>
          </a:prstGeom>
        </p:spPr>
      </p:pic>
      <p:pic>
        <p:nvPicPr>
          <p:cNvPr id="11" name="Picture 10">
            <a:extLst>
              <a:ext uri="{FF2B5EF4-FFF2-40B4-BE49-F238E27FC236}">
                <a16:creationId xmlns:a16="http://schemas.microsoft.com/office/drawing/2014/main" id="{7C475F23-1000-1A6E-FA24-852CD428BF11}"/>
              </a:ext>
            </a:extLst>
          </p:cNvPr>
          <p:cNvPicPr>
            <a:picLocks noChangeAspect="1"/>
          </p:cNvPicPr>
          <p:nvPr/>
        </p:nvPicPr>
        <p:blipFill>
          <a:blip r:embed="rId5"/>
          <a:stretch>
            <a:fillRect/>
          </a:stretch>
        </p:blipFill>
        <p:spPr>
          <a:xfrm>
            <a:off x="7306060" y="4495207"/>
            <a:ext cx="2564832" cy="1814149"/>
          </a:xfrm>
          <a:prstGeom prst="rect">
            <a:avLst/>
          </a:prstGeom>
        </p:spPr>
      </p:pic>
    </p:spTree>
    <p:extLst>
      <p:ext uri="{BB962C8B-B14F-4D97-AF65-F5344CB8AC3E}">
        <p14:creationId xmlns:p14="http://schemas.microsoft.com/office/powerpoint/2010/main" val="219366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a:t>Results</a:t>
            </a:r>
            <a:endParaRPr lang="en-US" dirty="0"/>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1535371" y="2201057"/>
            <a:ext cx="10184840" cy="1381593"/>
          </a:xfrm>
        </p:spPr>
        <p:txBody>
          <a:bodyPr>
            <a:normAutofit/>
          </a:bodyPr>
          <a:lstStyle/>
          <a:p>
            <a:r>
              <a:rPr lang="en-US" dirty="0"/>
              <a:t>A p-value of .05 / Confidence Interval of 95% was used and each body part was found to have statistically separate affected age range</a:t>
            </a:r>
          </a:p>
          <a:p>
            <a:endParaRPr lang="en-US" dirty="0"/>
          </a:p>
          <a:p>
            <a:endParaRPr lang="en-US" dirty="0"/>
          </a:p>
        </p:txBody>
      </p:sp>
      <p:graphicFrame>
        <p:nvGraphicFramePr>
          <p:cNvPr id="3" name="Table 2">
            <a:extLst>
              <a:ext uri="{FF2B5EF4-FFF2-40B4-BE49-F238E27FC236}">
                <a16:creationId xmlns:a16="http://schemas.microsoft.com/office/drawing/2014/main" id="{225CB1FA-9D04-B833-1B3D-EF81515FE07A}"/>
              </a:ext>
            </a:extLst>
          </p:cNvPr>
          <p:cNvGraphicFramePr>
            <a:graphicFrameLocks noGrp="1"/>
          </p:cNvGraphicFramePr>
          <p:nvPr>
            <p:extLst>
              <p:ext uri="{D42A27DB-BD31-4B8C-83A1-F6EECF244321}">
                <p14:modId xmlns:p14="http://schemas.microsoft.com/office/powerpoint/2010/main" val="3730002342"/>
              </p:ext>
            </p:extLst>
          </p:nvPr>
        </p:nvGraphicFramePr>
        <p:xfrm>
          <a:off x="1535371" y="3013024"/>
          <a:ext cx="5914739" cy="1691463"/>
        </p:xfrm>
        <a:graphic>
          <a:graphicData uri="http://schemas.openxmlformats.org/drawingml/2006/table">
            <a:tbl>
              <a:tblPr>
                <a:tableStyleId>{69CF1AB2-1976-4502-BF36-3FF5EA218861}</a:tableStyleId>
              </a:tblPr>
              <a:tblGrid>
                <a:gridCol w="1424059">
                  <a:extLst>
                    <a:ext uri="{9D8B030D-6E8A-4147-A177-3AD203B41FA5}">
                      <a16:colId xmlns:a16="http://schemas.microsoft.com/office/drawing/2014/main" val="685698286"/>
                    </a:ext>
                  </a:extLst>
                </a:gridCol>
                <a:gridCol w="1235692">
                  <a:extLst>
                    <a:ext uri="{9D8B030D-6E8A-4147-A177-3AD203B41FA5}">
                      <a16:colId xmlns:a16="http://schemas.microsoft.com/office/drawing/2014/main" val="3292551147"/>
                    </a:ext>
                  </a:extLst>
                </a:gridCol>
                <a:gridCol w="1627494">
                  <a:extLst>
                    <a:ext uri="{9D8B030D-6E8A-4147-A177-3AD203B41FA5}">
                      <a16:colId xmlns:a16="http://schemas.microsoft.com/office/drawing/2014/main" val="4020974782"/>
                    </a:ext>
                  </a:extLst>
                </a:gridCol>
                <a:gridCol w="1627494">
                  <a:extLst>
                    <a:ext uri="{9D8B030D-6E8A-4147-A177-3AD203B41FA5}">
                      <a16:colId xmlns:a16="http://schemas.microsoft.com/office/drawing/2014/main" val="2776258417"/>
                    </a:ext>
                  </a:extLst>
                </a:gridCol>
              </a:tblGrid>
              <a:tr h="473035">
                <a:tc>
                  <a:txBody>
                    <a:bodyPr/>
                    <a:lstStyle/>
                    <a:p>
                      <a:pPr algn="l" fontAlgn="b"/>
                      <a:endParaRPr lang="en-US" sz="1800" b="1" i="0" u="none" strike="noStrike" dirty="0">
                        <a:solidFill>
                          <a:srgbClr val="000000"/>
                        </a:solidFill>
                        <a:effectLst/>
                        <a:latin typeface="+mn-lt"/>
                      </a:endParaRPr>
                    </a:p>
                  </a:txBody>
                  <a:tcPr marL="9525" marR="9525" marT="9525" marB="0" anchor="b"/>
                </a:tc>
                <a:tc>
                  <a:txBody>
                    <a:bodyPr/>
                    <a:lstStyle/>
                    <a:p>
                      <a:pPr algn="r" fontAlgn="b"/>
                      <a:r>
                        <a:rPr lang="en-US" sz="1800" b="1" u="none" strike="noStrike" dirty="0">
                          <a:effectLst/>
                        </a:rPr>
                        <a:t>Median</a:t>
                      </a:r>
                      <a:endParaRPr lang="en-US" sz="1800" b="1" i="0" u="none" strike="noStrike" dirty="0">
                        <a:solidFill>
                          <a:srgbClr val="000000"/>
                        </a:solidFill>
                        <a:effectLst/>
                        <a:latin typeface="+mn-lt"/>
                      </a:endParaRPr>
                    </a:p>
                  </a:txBody>
                  <a:tcPr marL="9525" marR="9525" marT="9525" marB="0" anchor="b"/>
                </a:tc>
                <a:tc>
                  <a:txBody>
                    <a:bodyPr/>
                    <a:lstStyle/>
                    <a:p>
                      <a:pPr algn="r" fontAlgn="b"/>
                      <a:r>
                        <a:rPr lang="en-US" sz="1800" b="1" u="none" strike="noStrike" dirty="0">
                          <a:effectLst/>
                        </a:rPr>
                        <a:t>Lower Age</a:t>
                      </a:r>
                      <a:endParaRPr lang="en-US" sz="1800" b="1" i="0" u="none" strike="noStrike" dirty="0">
                        <a:solidFill>
                          <a:srgbClr val="000000"/>
                        </a:solidFill>
                        <a:effectLst/>
                        <a:latin typeface="+mn-lt"/>
                      </a:endParaRPr>
                    </a:p>
                  </a:txBody>
                  <a:tcPr marL="9525" marR="9525" marT="9525" marB="0" anchor="b"/>
                </a:tc>
                <a:tc>
                  <a:txBody>
                    <a:bodyPr/>
                    <a:lstStyle/>
                    <a:p>
                      <a:pPr algn="r" fontAlgn="b"/>
                      <a:r>
                        <a:rPr lang="en-US" sz="1800" b="1" u="none" strike="noStrike" dirty="0">
                          <a:effectLst/>
                        </a:rPr>
                        <a:t>Upper Age</a:t>
                      </a:r>
                      <a:endParaRPr lang="en-US" sz="18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247349586"/>
                  </a:ext>
                </a:extLst>
              </a:tr>
              <a:tr h="387319">
                <a:tc>
                  <a:txBody>
                    <a:bodyPr/>
                    <a:lstStyle/>
                    <a:p>
                      <a:pPr algn="l" fontAlgn="b"/>
                      <a:r>
                        <a:rPr lang="en-US" sz="1800" b="1" u="none" strike="noStrike" dirty="0">
                          <a:effectLst/>
                        </a:rPr>
                        <a:t>Knee</a:t>
                      </a:r>
                      <a:endParaRPr lang="en-US" sz="1800" b="1" i="0" u="none" strike="noStrike" dirty="0">
                        <a:solidFill>
                          <a:srgbClr val="000000"/>
                        </a:solidFill>
                        <a:effectLst/>
                        <a:latin typeface="+mn-lt"/>
                      </a:endParaRPr>
                    </a:p>
                  </a:txBody>
                  <a:tcPr marL="9525" marR="9525" marT="9525" marB="0" anchor="b"/>
                </a:tc>
                <a:tc>
                  <a:txBody>
                    <a:bodyPr/>
                    <a:lstStyle/>
                    <a:p>
                      <a:pPr algn="r" fontAlgn="b"/>
                      <a:r>
                        <a:rPr lang="en-US" sz="1800" u="none" strike="noStrike" dirty="0">
                          <a:effectLst/>
                        </a:rPr>
                        <a:t>28</a:t>
                      </a:r>
                      <a:endParaRPr lang="en-US" sz="1800" b="0" i="0" u="none" strike="noStrike" dirty="0">
                        <a:solidFill>
                          <a:srgbClr val="000000"/>
                        </a:solidFill>
                        <a:effectLst/>
                        <a:latin typeface="+mn-lt"/>
                      </a:endParaRPr>
                    </a:p>
                  </a:txBody>
                  <a:tcPr marL="9525" marR="9525" marT="9525" marB="0" anchor="b"/>
                </a:tc>
                <a:tc>
                  <a:txBody>
                    <a:bodyPr/>
                    <a:lstStyle/>
                    <a:p>
                      <a:pPr algn="r" fontAlgn="b"/>
                      <a:r>
                        <a:rPr lang="en-US" sz="1800" u="none" strike="noStrike" dirty="0">
                          <a:effectLst/>
                        </a:rPr>
                        <a:t>26</a:t>
                      </a:r>
                      <a:endParaRPr lang="en-US" sz="1800" b="0" i="0" u="none" strike="noStrike" dirty="0">
                        <a:solidFill>
                          <a:srgbClr val="000000"/>
                        </a:solidFill>
                        <a:effectLst/>
                        <a:latin typeface="+mn-lt"/>
                      </a:endParaRPr>
                    </a:p>
                  </a:txBody>
                  <a:tcPr marL="9525" marR="9525" marT="9525" marB="0" anchor="b"/>
                </a:tc>
                <a:tc>
                  <a:txBody>
                    <a:bodyPr/>
                    <a:lstStyle/>
                    <a:p>
                      <a:pPr algn="r" fontAlgn="b"/>
                      <a:r>
                        <a:rPr lang="en-US" sz="1800" u="none" strike="noStrike" dirty="0">
                          <a:effectLst/>
                        </a:rPr>
                        <a:t>29</a:t>
                      </a:r>
                      <a:endParaRPr lang="en-US"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946454268"/>
                  </a:ext>
                </a:extLst>
              </a:tr>
              <a:tr h="443790">
                <a:tc>
                  <a:txBody>
                    <a:bodyPr/>
                    <a:lstStyle/>
                    <a:p>
                      <a:pPr algn="l" fontAlgn="b"/>
                      <a:r>
                        <a:rPr lang="en-US" sz="1800" b="1" u="none" strike="noStrike" dirty="0">
                          <a:effectLst/>
                        </a:rPr>
                        <a:t>Shoulder</a:t>
                      </a:r>
                      <a:endParaRPr lang="en-US" sz="1800" b="1" i="0" u="none" strike="noStrike" dirty="0">
                        <a:solidFill>
                          <a:srgbClr val="000000"/>
                        </a:solidFill>
                        <a:effectLst/>
                        <a:latin typeface="+mn-lt"/>
                      </a:endParaRPr>
                    </a:p>
                  </a:txBody>
                  <a:tcPr marL="9525" marR="9525" marT="9525" marB="0" anchor="b"/>
                </a:tc>
                <a:tc>
                  <a:txBody>
                    <a:bodyPr/>
                    <a:lstStyle/>
                    <a:p>
                      <a:pPr algn="r" fontAlgn="b"/>
                      <a:r>
                        <a:rPr lang="en-US" sz="1800" u="none" strike="noStrike">
                          <a:effectLst/>
                        </a:rPr>
                        <a:t>32</a:t>
                      </a:r>
                      <a:endParaRPr lang="en-US" sz="1800" b="0" i="0" u="none" strike="noStrike">
                        <a:solidFill>
                          <a:srgbClr val="000000"/>
                        </a:solidFill>
                        <a:effectLst/>
                        <a:latin typeface="+mn-lt"/>
                      </a:endParaRPr>
                    </a:p>
                  </a:txBody>
                  <a:tcPr marL="9525" marR="9525" marT="9525" marB="0" anchor="b"/>
                </a:tc>
                <a:tc>
                  <a:txBody>
                    <a:bodyPr/>
                    <a:lstStyle/>
                    <a:p>
                      <a:pPr algn="r" fontAlgn="b"/>
                      <a:r>
                        <a:rPr lang="en-US" sz="1800" u="none" strike="noStrike" dirty="0">
                          <a:effectLst/>
                        </a:rPr>
                        <a:t>30</a:t>
                      </a:r>
                      <a:endParaRPr lang="en-US" sz="1800" b="0" i="0" u="none" strike="noStrike" dirty="0">
                        <a:solidFill>
                          <a:srgbClr val="000000"/>
                        </a:solidFill>
                        <a:effectLst/>
                        <a:latin typeface="+mn-lt"/>
                      </a:endParaRPr>
                    </a:p>
                  </a:txBody>
                  <a:tcPr marL="9525" marR="9525" marT="9525" marB="0" anchor="b"/>
                </a:tc>
                <a:tc>
                  <a:txBody>
                    <a:bodyPr/>
                    <a:lstStyle/>
                    <a:p>
                      <a:pPr algn="r" fontAlgn="b"/>
                      <a:r>
                        <a:rPr lang="en-US" sz="1800" u="none" strike="noStrike" dirty="0">
                          <a:effectLst/>
                        </a:rPr>
                        <a:t>33</a:t>
                      </a:r>
                      <a:endParaRPr lang="en-US"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109246256"/>
                  </a:ext>
                </a:extLst>
              </a:tr>
              <a:tr h="387319">
                <a:tc>
                  <a:txBody>
                    <a:bodyPr/>
                    <a:lstStyle/>
                    <a:p>
                      <a:pPr algn="l" fontAlgn="b"/>
                      <a:r>
                        <a:rPr lang="en-US" sz="1800" b="1" u="none" strike="noStrike" dirty="0">
                          <a:effectLst/>
                        </a:rPr>
                        <a:t>Ankle</a:t>
                      </a:r>
                      <a:endParaRPr lang="en-US" sz="1800" b="1" i="0" u="none" strike="noStrike" dirty="0">
                        <a:solidFill>
                          <a:srgbClr val="000000"/>
                        </a:solidFill>
                        <a:effectLst/>
                        <a:latin typeface="+mn-lt"/>
                      </a:endParaRPr>
                    </a:p>
                  </a:txBody>
                  <a:tcPr marL="9525" marR="9525" marT="9525" marB="0" anchor="b"/>
                </a:tc>
                <a:tc>
                  <a:txBody>
                    <a:bodyPr/>
                    <a:lstStyle/>
                    <a:p>
                      <a:pPr algn="r" fontAlgn="b"/>
                      <a:r>
                        <a:rPr lang="en-US" sz="1800" u="none" strike="noStrike" dirty="0">
                          <a:effectLst/>
                        </a:rPr>
                        <a:t>20</a:t>
                      </a:r>
                      <a:endParaRPr lang="en-US" sz="1800" b="0" i="0" u="none" strike="noStrike" dirty="0">
                        <a:solidFill>
                          <a:srgbClr val="000000"/>
                        </a:solidFill>
                        <a:effectLst/>
                        <a:latin typeface="+mn-lt"/>
                      </a:endParaRPr>
                    </a:p>
                  </a:txBody>
                  <a:tcPr marL="9525" marR="9525" marT="9525" marB="0" anchor="b"/>
                </a:tc>
                <a:tc>
                  <a:txBody>
                    <a:bodyPr/>
                    <a:lstStyle/>
                    <a:p>
                      <a:pPr algn="r" fontAlgn="b"/>
                      <a:r>
                        <a:rPr lang="en-US" sz="1800" u="none" strike="noStrike">
                          <a:effectLst/>
                        </a:rPr>
                        <a:t>20</a:t>
                      </a:r>
                      <a:endParaRPr lang="en-US" sz="1800" b="0" i="0" u="none" strike="noStrike">
                        <a:solidFill>
                          <a:srgbClr val="000000"/>
                        </a:solidFill>
                        <a:effectLst/>
                        <a:latin typeface="+mn-lt"/>
                      </a:endParaRPr>
                    </a:p>
                  </a:txBody>
                  <a:tcPr marL="9525" marR="9525" marT="9525" marB="0" anchor="b"/>
                </a:tc>
                <a:tc>
                  <a:txBody>
                    <a:bodyPr/>
                    <a:lstStyle/>
                    <a:p>
                      <a:pPr algn="r" fontAlgn="b"/>
                      <a:r>
                        <a:rPr lang="en-US" sz="1800" u="none" strike="noStrike" dirty="0">
                          <a:effectLst/>
                        </a:rPr>
                        <a:t>21</a:t>
                      </a:r>
                      <a:endParaRPr lang="en-US"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344979277"/>
                  </a:ext>
                </a:extLst>
              </a:tr>
            </a:tbl>
          </a:graphicData>
        </a:graphic>
      </p:graphicFrame>
      <p:sp>
        <p:nvSpPr>
          <p:cNvPr id="5" name="Content Placeholder 3">
            <a:extLst>
              <a:ext uri="{FF2B5EF4-FFF2-40B4-BE49-F238E27FC236}">
                <a16:creationId xmlns:a16="http://schemas.microsoft.com/office/drawing/2014/main" id="{22856233-3D5D-D465-EFC3-775E5796586F}"/>
              </a:ext>
            </a:extLst>
          </p:cNvPr>
          <p:cNvSpPr txBox="1">
            <a:spLocks/>
          </p:cNvSpPr>
          <p:nvPr/>
        </p:nvSpPr>
        <p:spPr>
          <a:xfrm>
            <a:off x="1535371" y="4704487"/>
            <a:ext cx="10831514" cy="1381593"/>
          </a:xfrm>
          <a:prstGeom prst="rect">
            <a:avLst/>
          </a:prstGeom>
        </p:spPr>
        <p:txBody>
          <a:bodyPr vert="horz" lIns="109728" tIns="109728" rIns="109728" bIns="91440" rtlCol="0" anchor="t">
            <a:noAutofit/>
          </a:bodyPr>
          <a:lstStyle>
            <a:lvl1pPr marL="285750" indent="-285750" algn="l" defTabSz="914400" rtl="0" eaLnBrk="1" latinLnBrk="0" hangingPunct="1">
              <a:lnSpc>
                <a:spcPct val="125000"/>
              </a:lnSpc>
              <a:spcBef>
                <a:spcPts val="930"/>
              </a:spcBef>
              <a:spcAft>
                <a:spcPts val="600"/>
              </a:spcAft>
              <a:buFont typeface="Wingdings" panose="05000000000000000000" pitchFamily="2" charset="2"/>
              <a:buChar char="§"/>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b="1" dirty="0"/>
              <a:t>Conclusion:</a:t>
            </a:r>
          </a:p>
          <a:p>
            <a:pPr lvl="4" indent="0">
              <a:buNone/>
            </a:pPr>
            <a:r>
              <a:rPr lang="en-US" i="0" dirty="0">
                <a:solidFill>
                  <a:srgbClr val="212121"/>
                </a:solidFill>
                <a:highlight>
                  <a:srgbClr val="FFFFFF"/>
                </a:highlight>
              </a:rPr>
              <a:t>	</a:t>
            </a:r>
            <a:r>
              <a:rPr lang="en-US" b="0" i="0" dirty="0">
                <a:solidFill>
                  <a:srgbClr val="212121"/>
                </a:solidFill>
                <a:effectLst/>
                <a:highlight>
                  <a:srgbClr val="FFFFFF"/>
                </a:highlight>
              </a:rPr>
              <a:t>Knee Braces should be targeted to men in their mid to late 20s</a:t>
            </a:r>
          </a:p>
          <a:p>
            <a:pPr marL="0" indent="0" algn="l">
              <a:buNone/>
            </a:pPr>
            <a:r>
              <a:rPr lang="en-US" b="0" i="0" dirty="0">
                <a:solidFill>
                  <a:srgbClr val="212121"/>
                </a:solidFill>
                <a:effectLst/>
                <a:highlight>
                  <a:srgbClr val="FFFFFF"/>
                </a:highlight>
              </a:rPr>
              <a:t>	Shoulder Braces should be targeted to men in their early to mid 30s</a:t>
            </a:r>
          </a:p>
          <a:p>
            <a:pPr marL="0" indent="0" algn="l">
              <a:buNone/>
            </a:pPr>
            <a:r>
              <a:rPr lang="en-US" b="0" i="0" dirty="0">
                <a:solidFill>
                  <a:srgbClr val="212121"/>
                </a:solidFill>
                <a:effectLst/>
                <a:highlight>
                  <a:srgbClr val="FFFFFF"/>
                </a:highlight>
              </a:rPr>
              <a:t>	Ankle Braces should be targeted to men in their early 20s</a:t>
            </a:r>
          </a:p>
          <a:p>
            <a:endParaRPr lang="en-US" dirty="0"/>
          </a:p>
          <a:p>
            <a:endParaRPr lang="en-US" dirty="0"/>
          </a:p>
          <a:p>
            <a:endParaRPr lang="en-US" dirty="0"/>
          </a:p>
        </p:txBody>
      </p:sp>
    </p:spTree>
    <p:extLst>
      <p:ext uri="{BB962C8B-B14F-4D97-AF65-F5344CB8AC3E}">
        <p14:creationId xmlns:p14="http://schemas.microsoft.com/office/powerpoint/2010/main" val="379633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Next Steps</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1535372" y="2590800"/>
            <a:ext cx="10184840" cy="3718557"/>
          </a:xfrm>
        </p:spPr>
        <p:txBody>
          <a:bodyPr>
            <a:normAutofit/>
          </a:bodyPr>
          <a:lstStyle/>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Complete the same exercise for females</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Research other parts of the body to see if there are stand-outs which we may wish to explore (e.g. R&amp;D into braces for new body parts)</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Explore trends over multiple years of the available data. For example, if the median age for Ankle injuries is trending downwards then we may wish to explore partnerships with High School sports programs.</a:t>
            </a:r>
          </a:p>
          <a:p>
            <a:pPr marL="0" indent="0" algn="l">
              <a:buNone/>
            </a:pPr>
            <a:r>
              <a:rPr lang="en-US" b="1" i="0" dirty="0">
                <a:solidFill>
                  <a:srgbClr val="212121"/>
                </a:solidFill>
                <a:effectLst/>
                <a:highlight>
                  <a:srgbClr val="FFFFFF"/>
                </a:highlight>
                <a:latin typeface="Roboto" panose="02000000000000000000" pitchFamily="2" charset="0"/>
              </a:rPr>
              <a:t>This dataset is rich. Given time to explore, we believe we can continue to extract useful insights.</a:t>
            </a:r>
          </a:p>
          <a:p>
            <a:endParaRPr lang="en-US" dirty="0"/>
          </a:p>
        </p:txBody>
      </p:sp>
      <p:pic>
        <p:nvPicPr>
          <p:cNvPr id="5" name="Picture 4">
            <a:extLst>
              <a:ext uri="{FF2B5EF4-FFF2-40B4-BE49-F238E27FC236}">
                <a16:creationId xmlns:a16="http://schemas.microsoft.com/office/drawing/2014/main" id="{2D2B9EE4-B6D3-BC9E-E843-280DC141835A}"/>
              </a:ext>
            </a:extLst>
          </p:cNvPr>
          <p:cNvPicPr>
            <a:picLocks noChangeAspect="1"/>
          </p:cNvPicPr>
          <p:nvPr/>
        </p:nvPicPr>
        <p:blipFill>
          <a:blip r:embed="rId3"/>
          <a:stretch>
            <a:fillRect/>
          </a:stretch>
        </p:blipFill>
        <p:spPr>
          <a:xfrm>
            <a:off x="4901287" y="922708"/>
            <a:ext cx="2629267" cy="1295581"/>
          </a:xfrm>
          <a:prstGeom prst="rect">
            <a:avLst/>
          </a:prstGeom>
        </p:spPr>
      </p:pic>
    </p:spTree>
    <p:extLst>
      <p:ext uri="{BB962C8B-B14F-4D97-AF65-F5344CB8AC3E}">
        <p14:creationId xmlns:p14="http://schemas.microsoft.com/office/powerpoint/2010/main" val="153937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Discussion/Questions</a:t>
            </a:r>
          </a:p>
        </p:txBody>
      </p:sp>
    </p:spTree>
    <p:extLst>
      <p:ext uri="{BB962C8B-B14F-4D97-AF65-F5344CB8AC3E}">
        <p14:creationId xmlns:p14="http://schemas.microsoft.com/office/powerpoint/2010/main" val="356434835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3.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{0CEB4C9B-8B7D-4E3E-927C-DAD1848BE760}tf56000440_win32</Template>
  <TotalTime>154</TotalTime>
  <Words>490</Words>
  <Application>Microsoft Office PowerPoint</Application>
  <PresentationFormat>Widescreen</PresentationFormat>
  <Paragraphs>81</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Meiryo</vt:lpstr>
      <vt:lpstr>Arial</vt:lpstr>
      <vt:lpstr>Calibri</vt:lpstr>
      <vt:lpstr>Corbel</vt:lpstr>
      <vt:lpstr>Roboto</vt:lpstr>
      <vt:lpstr>Times New Roman</vt:lpstr>
      <vt:lpstr>Wingdings</vt:lpstr>
      <vt:lpstr>ShojiVTI</vt:lpstr>
      <vt:lpstr>Improved ad dollar efficiency through analytical analysis  best braces, USA  July 2024</vt:lpstr>
      <vt:lpstr>Outline</vt:lpstr>
      <vt:lpstr>Problem Statement</vt:lpstr>
      <vt:lpstr>Approach: Data</vt:lpstr>
      <vt:lpstr>Approach: Analysis</vt:lpstr>
      <vt:lpstr>Approach: Analysis</vt:lpstr>
      <vt:lpstr>Results</vt:lpstr>
      <vt:lpstr>Next Steps</vt:lpstr>
      <vt:lpstr>Discussion/Questions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Steven Ray</dc:creator>
  <cp:lastModifiedBy>Steven Ray</cp:lastModifiedBy>
  <cp:revision>26</cp:revision>
  <dcterms:created xsi:type="dcterms:W3CDTF">2024-07-12T17:19:15Z</dcterms:created>
  <dcterms:modified xsi:type="dcterms:W3CDTF">2024-07-13T16:22:58Z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