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4"/>
  </p:sldMasterIdLst>
  <p:notesMasterIdLst>
    <p:notesMasterId r:id="rId18"/>
  </p:notesMasterIdLst>
  <p:handoutMasterIdLst>
    <p:handoutMasterId r:id="rId19"/>
  </p:handoutMasterIdLst>
  <p:sldIdLst>
    <p:sldId id="315" r:id="rId5"/>
    <p:sldId id="266" r:id="rId6"/>
    <p:sldId id="305" r:id="rId7"/>
    <p:sldId id="323" r:id="rId8"/>
    <p:sldId id="316" r:id="rId9"/>
    <p:sldId id="324" r:id="rId10"/>
    <p:sldId id="317" r:id="rId11"/>
    <p:sldId id="322" r:id="rId12"/>
    <p:sldId id="318" r:id="rId13"/>
    <p:sldId id="325" r:id="rId14"/>
    <p:sldId id="319" r:id="rId15"/>
    <p:sldId id="320" r:id="rId16"/>
    <p:sldId id="32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5AA1BD55-57CD-466E-0725-B6CBA11E0D12}" name="Lauren Weldy (ALLEGIS GROUP SERVICES)" initials="LW" userId="S::v-lweldy@microsoft.com::07a2285c-a352-4b96-8658-ecc34365c15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DE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p:cViewPr varScale="1">
        <p:scale>
          <a:sx n="60" d="100"/>
          <a:sy n="60" d="100"/>
        </p:scale>
        <p:origin x="1140" y="7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3149"/>
    </p:cViewPr>
  </p:sorterViewPr>
  <p:notesViewPr>
    <p:cSldViewPr snapToGrid="0">
      <p:cViewPr>
        <p:scale>
          <a:sx n="1" d="2"/>
          <a:sy n="1" d="2"/>
        </p:scale>
        <p:origin x="2640" y="28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7/13/2024</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7/13/2024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a:t>
            </a:fld>
            <a:endParaRPr lang="en-US" dirty="0"/>
          </a:p>
        </p:txBody>
      </p:sp>
    </p:spTree>
    <p:extLst>
      <p:ext uri="{BB962C8B-B14F-4D97-AF65-F5344CB8AC3E}">
        <p14:creationId xmlns:p14="http://schemas.microsoft.com/office/powerpoint/2010/main" val="335608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10</a:t>
            </a:fld>
            <a:endParaRPr lang="en-US" dirty="0"/>
          </a:p>
        </p:txBody>
      </p:sp>
    </p:spTree>
    <p:extLst>
      <p:ext uri="{BB962C8B-B14F-4D97-AF65-F5344CB8AC3E}">
        <p14:creationId xmlns:p14="http://schemas.microsoft.com/office/powerpoint/2010/main" val="2033477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11</a:t>
            </a:fld>
            <a:endParaRPr lang="en-US" dirty="0"/>
          </a:p>
        </p:txBody>
      </p:sp>
    </p:spTree>
    <p:extLst>
      <p:ext uri="{BB962C8B-B14F-4D97-AF65-F5344CB8AC3E}">
        <p14:creationId xmlns:p14="http://schemas.microsoft.com/office/powerpoint/2010/main" val="816337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12</a:t>
            </a:fld>
            <a:endParaRPr lang="en-US" dirty="0"/>
          </a:p>
        </p:txBody>
      </p:sp>
    </p:spTree>
    <p:extLst>
      <p:ext uri="{BB962C8B-B14F-4D97-AF65-F5344CB8AC3E}">
        <p14:creationId xmlns:p14="http://schemas.microsoft.com/office/powerpoint/2010/main" val="1074512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13</a:t>
            </a:fld>
            <a:endParaRPr lang="en-US" dirty="0"/>
          </a:p>
        </p:txBody>
      </p:sp>
    </p:spTree>
    <p:extLst>
      <p:ext uri="{BB962C8B-B14F-4D97-AF65-F5344CB8AC3E}">
        <p14:creationId xmlns:p14="http://schemas.microsoft.com/office/powerpoint/2010/main" val="3580841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172745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3</a:t>
            </a:fld>
            <a:endParaRPr lang="en-US" dirty="0"/>
          </a:p>
        </p:txBody>
      </p:sp>
    </p:spTree>
    <p:extLst>
      <p:ext uri="{BB962C8B-B14F-4D97-AF65-F5344CB8AC3E}">
        <p14:creationId xmlns:p14="http://schemas.microsoft.com/office/powerpoint/2010/main" val="2714327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4</a:t>
            </a:fld>
            <a:endParaRPr lang="en-US" dirty="0"/>
          </a:p>
        </p:txBody>
      </p:sp>
    </p:spTree>
    <p:extLst>
      <p:ext uri="{BB962C8B-B14F-4D97-AF65-F5344CB8AC3E}">
        <p14:creationId xmlns:p14="http://schemas.microsoft.com/office/powerpoint/2010/main" val="1753796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5</a:t>
            </a:fld>
            <a:endParaRPr lang="en-US" dirty="0"/>
          </a:p>
        </p:txBody>
      </p:sp>
    </p:spTree>
    <p:extLst>
      <p:ext uri="{BB962C8B-B14F-4D97-AF65-F5344CB8AC3E}">
        <p14:creationId xmlns:p14="http://schemas.microsoft.com/office/powerpoint/2010/main" val="628372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6</a:t>
            </a:fld>
            <a:endParaRPr lang="en-US" dirty="0"/>
          </a:p>
        </p:txBody>
      </p:sp>
    </p:spTree>
    <p:extLst>
      <p:ext uri="{BB962C8B-B14F-4D97-AF65-F5344CB8AC3E}">
        <p14:creationId xmlns:p14="http://schemas.microsoft.com/office/powerpoint/2010/main" val="1310836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7</a:t>
            </a:fld>
            <a:endParaRPr lang="en-US" dirty="0"/>
          </a:p>
        </p:txBody>
      </p:sp>
    </p:spTree>
    <p:extLst>
      <p:ext uri="{BB962C8B-B14F-4D97-AF65-F5344CB8AC3E}">
        <p14:creationId xmlns:p14="http://schemas.microsoft.com/office/powerpoint/2010/main" val="4237592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8</a:t>
            </a:fld>
            <a:endParaRPr lang="en-US" dirty="0"/>
          </a:p>
        </p:txBody>
      </p:sp>
    </p:spTree>
    <p:extLst>
      <p:ext uri="{BB962C8B-B14F-4D97-AF65-F5344CB8AC3E}">
        <p14:creationId xmlns:p14="http://schemas.microsoft.com/office/powerpoint/2010/main" val="787833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9</a:t>
            </a:fld>
            <a:endParaRPr lang="en-US" dirty="0"/>
          </a:p>
        </p:txBody>
      </p:sp>
    </p:spTree>
    <p:extLst>
      <p:ext uri="{BB962C8B-B14F-4D97-AF65-F5344CB8AC3E}">
        <p14:creationId xmlns:p14="http://schemas.microsoft.com/office/powerpoint/2010/main" val="119055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r>
              <a:rPr lang="en-US"/>
              <a:t>9/8/20XX</a:t>
            </a:r>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r>
              <a:rPr lang="en-US"/>
              <a:t>Presentation Title</a:t>
            </a:r>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233062062"/>
      </p:ext>
    </p:extLst>
  </p:cSld>
  <p:clrMapOvr>
    <a:masterClrMapping/>
  </p:clrMapOvr>
  <p:hf sldNum="0" hdr="0" ftr="0" dt="0"/>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3352365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r>
              <a:rPr lang="en-US"/>
              <a:t>9/8/20XX</a:t>
            </a:r>
            <a:endParaRPr lang="en-US" dirty="0"/>
          </a:p>
        </p:txBody>
      </p:sp>
      <p:sp>
        <p:nvSpPr>
          <p:cNvPr id="5" name="Footer Placeholder 4"/>
          <p:cNvSpPr>
            <a:spLocks noGrp="1"/>
          </p:cNvSpPr>
          <p:nvPr>
            <p:ph type="ftr" sz="quarter" idx="11"/>
          </p:nvPr>
        </p:nvSpPr>
        <p:spPr>
          <a:xfrm>
            <a:off x="2933699" y="6296615"/>
            <a:ext cx="5959577" cy="365125"/>
          </a:xfrm>
        </p:spPr>
        <p:txBody>
          <a:bodyPr/>
          <a:lstStyle/>
          <a:p>
            <a:r>
              <a:rPr lang="en-US"/>
              <a:t>Presentation Title</a:t>
            </a:r>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2157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9134"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361923"/>
            <a:ext cx="6623040" cy="1421898"/>
          </a:xfrm>
        </p:spPr>
        <p:txBody>
          <a:bodyPr anchor="b" anchorCtr="0">
            <a:noAutofit/>
          </a:bodyPr>
          <a:lstStyle>
            <a:lvl1pPr>
              <a:lnSpc>
                <a:spcPct val="100000"/>
              </a:lnSpc>
              <a:defRPr sz="3200"/>
            </a:lvl1pPr>
          </a:lstStyle>
          <a:p>
            <a:r>
              <a:rPr lang="en-US" dirty="0"/>
              <a:t>Click to add title</a:t>
            </a:r>
          </a:p>
        </p:txBody>
      </p:sp>
      <p:sp>
        <p:nvSpPr>
          <p:cNvPr id="3" name="Content Placeholder 2">
            <a:extLst>
              <a:ext uri="{FF2B5EF4-FFF2-40B4-BE49-F238E27FC236}">
                <a16:creationId xmlns:a16="http://schemas.microsoft.com/office/drawing/2014/main" id="{C40EA5BF-04A6-2B17-0703-8419C4DB97FF}"/>
              </a:ext>
            </a:extLst>
          </p:cNvPr>
          <p:cNvSpPr>
            <a:spLocks noGrp="1"/>
          </p:cNvSpPr>
          <p:nvPr>
            <p:ph sz="quarter" idx="14" hasCustomPrompt="1"/>
          </p:nvPr>
        </p:nvSpPr>
        <p:spPr>
          <a:xfrm>
            <a:off x="787399" y="2916772"/>
            <a:ext cx="6622819" cy="2852639"/>
          </a:xfrm>
        </p:spPr>
        <p:txBody>
          <a:bodyPr anchor="t"/>
          <a:lstStyle>
            <a:lvl1pPr marL="0" indent="0">
              <a:lnSpc>
                <a:spcPct val="125000"/>
              </a:lnSpc>
              <a:spcAft>
                <a:spcPts val="600"/>
              </a:spcAft>
              <a:buNone/>
              <a:defRPr sz="2000" b="0"/>
            </a:lvl1pPr>
            <a:lvl2pPr>
              <a:lnSpc>
                <a:spcPct val="125000"/>
              </a:lnSpc>
              <a:spcAft>
                <a:spcPts val="600"/>
              </a:spcAft>
              <a:defRPr/>
            </a:lvl2pPr>
            <a:lvl3pPr>
              <a:lnSpc>
                <a:spcPct val="125000"/>
              </a:lnSpc>
              <a:spcAft>
                <a:spcPts val="600"/>
              </a:spcAft>
              <a:defRPr/>
            </a:lvl3pPr>
            <a:lvl4pPr>
              <a:lnSpc>
                <a:spcPct val="125000"/>
              </a:lnSpc>
              <a:spcAft>
                <a:spcPts val="600"/>
              </a:spcAft>
              <a:defRPr/>
            </a:lvl4pPr>
            <a:lvl5pPr>
              <a:lnSpc>
                <a:spcPct val="125000"/>
              </a:lnSpc>
              <a:spcAft>
                <a:spcPts val="600"/>
              </a:spcAf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r>
              <a:rPr lang="en-US" dirty="0"/>
              <a:t>9/8/20XX</a:t>
            </a:r>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BD79D74E-6357-D3E7-30C0-09B4B82BA321}"/>
              </a:ext>
              <a:ext uri="{C183D7F6-B498-43B3-948B-1728B52AA6E4}">
                <adec:decorative xmlns:adec="http://schemas.microsoft.com/office/drawing/2017/decorative" val="1"/>
              </a:ext>
            </a:extLst>
          </p:cNvPr>
          <p:cNvSpPr/>
          <p:nvPr userDrawn="1"/>
        </p:nvSpPr>
        <p:spPr>
          <a:xfrm>
            <a:off x="8203482" y="1095507"/>
            <a:ext cx="3997653" cy="50168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534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 uri="{C183D7F6-B498-43B3-948B-1728B52AA6E4}">
                <adec:decorative xmlns:adec="http://schemas.microsoft.com/office/drawing/2017/decorative" val="1"/>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 uri="{C183D7F6-B498-43B3-948B-1728B52AA6E4}">
                <adec:decorative xmlns:adec="http://schemas.microsoft.com/office/drawing/2017/decorative" val="1"/>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962423"/>
            <a:ext cx="10013710" cy="1216152"/>
          </a:xfrm>
        </p:spPr>
        <p:txBody>
          <a:bodyPr tIns="182880" anchor="ctr" anchorCtr="0">
            <a:noAutofit/>
          </a:bodyPr>
          <a:lstStyle>
            <a:lvl1pPr>
              <a:lnSpc>
                <a:spcPct val="100000"/>
              </a:lnSpc>
              <a:defRPr sz="3200">
                <a:solidFill>
                  <a:schemeClr val="bg1"/>
                </a:solidFill>
              </a:defRPr>
            </a:lvl1pPr>
          </a:lstStyle>
          <a:p>
            <a:r>
              <a:rPr lang="en-US" dirty="0">
                <a:solidFill>
                  <a:schemeClr val="bg1"/>
                </a:solidFill>
              </a:rPr>
              <a:t>Click to add title</a:t>
            </a:r>
          </a:p>
        </p:txBody>
      </p:sp>
      <p:sp>
        <p:nvSpPr>
          <p:cNvPr id="2" name="Content Placeholder 2">
            <a:extLst>
              <a:ext uri="{FF2B5EF4-FFF2-40B4-BE49-F238E27FC236}">
                <a16:creationId xmlns:a16="http://schemas.microsoft.com/office/drawing/2014/main" id="{252AD8E1-37CB-EB1E-9394-A293E1F2107F}"/>
              </a:ext>
            </a:extLst>
          </p:cNvPr>
          <p:cNvSpPr>
            <a:spLocks noGrp="1"/>
          </p:cNvSpPr>
          <p:nvPr>
            <p:ph sz="quarter" idx="18" hasCustomPrompt="1"/>
          </p:nvPr>
        </p:nvSpPr>
        <p:spPr>
          <a:xfrm>
            <a:off x="1542563" y="2590800"/>
            <a:ext cx="6441412" cy="3718557"/>
          </a:xfrm>
        </p:spPr>
        <p:txBody>
          <a:bodyPr anchor="t">
            <a:normAutofit/>
          </a:bodyPr>
          <a:lstStyle>
            <a:lvl1pPr marL="0" indent="0">
              <a:lnSpc>
                <a:spcPct val="125000"/>
              </a:lnSpc>
              <a:spcAft>
                <a:spcPts val="600"/>
              </a:spcAft>
              <a:buNone/>
              <a:defRPr sz="1800" b="0"/>
            </a:lvl1pPr>
            <a:lvl2pPr marL="283464">
              <a:lnSpc>
                <a:spcPct val="125000"/>
              </a:lnSpc>
              <a:spcAft>
                <a:spcPts val="600"/>
              </a:spcAft>
              <a:defRPr sz="1800"/>
            </a:lvl2pPr>
            <a:lvl3pPr marL="566928">
              <a:lnSpc>
                <a:spcPct val="125000"/>
              </a:lnSpc>
              <a:spcAft>
                <a:spcPts val="600"/>
              </a:spcAft>
              <a:defRPr sz="1800"/>
            </a:lvl3pPr>
            <a:lvl4pPr marL="850392">
              <a:lnSpc>
                <a:spcPct val="125000"/>
              </a:lnSpc>
              <a:spcAft>
                <a:spcPts val="600"/>
              </a:spcAft>
              <a:defRPr sz="1800"/>
            </a:lvl4pPr>
            <a:lvl5pPr marL="1133856">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5B37B294-6F01-986D-E8E5-119AE9A8F2BE}"/>
              </a:ext>
            </a:extLst>
          </p:cNvPr>
          <p:cNvSpPr>
            <a:spLocks noGrp="1"/>
          </p:cNvSpPr>
          <p:nvPr>
            <p:ph sz="quarter" idx="17" hasCustomPrompt="1"/>
          </p:nvPr>
        </p:nvSpPr>
        <p:spPr>
          <a:xfrm>
            <a:off x="8197362" y="2590800"/>
            <a:ext cx="3522849" cy="3718557"/>
          </a:xfrm>
        </p:spPr>
        <p:txBody>
          <a:bodyPr anchor="t">
            <a:normAutofit/>
          </a:bodyPr>
          <a:lstStyle>
            <a:lvl1pPr marL="285750" indent="-285750">
              <a:lnSpc>
                <a:spcPct val="125000"/>
              </a:lnSpc>
              <a:spcAft>
                <a:spcPts val="600"/>
              </a:spcAft>
              <a:buFont typeface="Wingdings" panose="05000000000000000000" pitchFamily="2" charset="2"/>
              <a:buChar char="§"/>
              <a:defRPr sz="1800" b="0"/>
            </a:lvl1pPr>
            <a:lvl2pPr>
              <a:lnSpc>
                <a:spcPct val="125000"/>
              </a:lnSpc>
              <a:spcAft>
                <a:spcPts val="600"/>
              </a:spcAft>
              <a:defRPr sz="1800"/>
            </a:lvl2pPr>
            <a:lvl3pPr>
              <a:lnSpc>
                <a:spcPct val="125000"/>
              </a:lnSpc>
              <a:spcAft>
                <a:spcPts val="600"/>
              </a:spcAft>
              <a:defRPr sz="1800"/>
            </a:lvl3pPr>
            <a:lvl4pPr>
              <a:lnSpc>
                <a:spcPct val="125000"/>
              </a:lnSpc>
              <a:spcAft>
                <a:spcPts val="600"/>
              </a:spcAft>
              <a:defRPr sz="1800"/>
            </a:lvl4pPr>
            <a:lvl5pPr>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7278DD10-67BC-4E87-A788-A45C6093F5F8}"/>
              </a:ext>
              <a:ext uri="{C183D7F6-B498-43B3-948B-1728B52AA6E4}">
                <adec:decorative xmlns:adec="http://schemas.microsoft.com/office/drawing/2017/decorative" val="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049579" cy="457200"/>
          </a:xfrm>
        </p:spPr>
        <p:txBody>
          <a:bodyPr/>
          <a:lstStyle/>
          <a:p>
            <a:r>
              <a:rPr lang="en-US" dirty="0"/>
              <a:t>Presentation Title</a:t>
            </a:r>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3" name="Date Placeholder 3">
            <a:extLst>
              <a:ext uri="{FF2B5EF4-FFF2-40B4-BE49-F238E27FC236}">
                <a16:creationId xmlns:a16="http://schemas.microsoft.com/office/drawing/2014/main" id="{D0EFA1AD-93FB-148E-CFC6-A6E5D9967406}"/>
              </a:ext>
            </a:extLst>
          </p:cNvPr>
          <p:cNvSpPr>
            <a:spLocks noGrp="1"/>
          </p:cNvSpPr>
          <p:nvPr>
            <p:ph type="dt" sz="half" idx="10"/>
          </p:nvPr>
        </p:nvSpPr>
        <p:spPr>
          <a:xfrm>
            <a:off x="6678168" y="6309360"/>
            <a:ext cx="2148840" cy="457200"/>
          </a:xfrm>
        </p:spPr>
        <p:txBody>
          <a:bodyPr/>
          <a:lstStyle>
            <a:lvl1pPr algn="l">
              <a:defRPr/>
            </a:lvl1pPr>
          </a:lstStyle>
          <a:p>
            <a:r>
              <a:rPr lang="en-US" dirty="0"/>
              <a:t>9/8/20XX</a:t>
            </a:r>
          </a:p>
        </p:txBody>
      </p:sp>
    </p:spTree>
    <p:extLst>
      <p:ext uri="{BB962C8B-B14F-4D97-AF65-F5344CB8AC3E}">
        <p14:creationId xmlns:p14="http://schemas.microsoft.com/office/powerpoint/2010/main" val="1616477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29" y="825687"/>
            <a:ext cx="9643772" cy="5201730"/>
          </a:xfrm>
        </p:spPr>
        <p:txBody>
          <a:bodyPr tIns="182880" anchor="ctr" anchorCtr="0">
            <a:noAutofit/>
          </a:bodyPr>
          <a:lstStyle>
            <a:lvl1pPr algn="l">
              <a:lnSpc>
                <a:spcPct val="100000"/>
              </a:lnSpc>
              <a:defRPr sz="4800" cap="all" baseline="0">
                <a:solidFill>
                  <a:schemeClr val="bg1"/>
                </a:solidFill>
              </a:defRPr>
            </a:lvl1pPr>
          </a:lstStyle>
          <a:p>
            <a:r>
              <a:rPr lang="en-US" sz="4400" dirty="0">
                <a:solidFill>
                  <a:schemeClr val="bg1"/>
                </a:solidFill>
              </a:rPr>
              <a:t>CLICK TO ADD TITLE</a:t>
            </a:r>
          </a:p>
        </p:txBody>
      </p:sp>
      <p:sp>
        <p:nvSpPr>
          <p:cNvPr id="56" name="Rectangle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167A64FF-37A7-4837-8033-CBEA22697ECA}"/>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3FC0C09F-8990-542B-199E-E6FADE2FEEFB}"/>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F6F60C3-341E-9533-2415-66360A254A78}"/>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94753914"/>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1208494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r>
              <a:rPr lang="en-US"/>
              <a:t>9/8/20XX</a:t>
            </a:r>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75343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875859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9/8/20XX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41521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7/13/2024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 useBgFill="1">
        <p:nvSpPr>
          <p:cNvPr id="6" name="Rectangle 5">
            <a:extLst>
              <a:ext uri="{FF2B5EF4-FFF2-40B4-BE49-F238E27FC236}">
                <a16:creationId xmlns:a16="http://schemas.microsoft.com/office/drawing/2014/main" id="{94837D5C-EE88-BE2B-5940-6A8E20CAEEC6}"/>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7D6331A-AE6C-3009-DDD4-1671FF7E0F3D}"/>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8D7D28B-DE67-0B99-CDEB-A037FFC568ED}"/>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8B9F3E3-6134-5423-F75E-B36E71A65278}"/>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B1F677F-A1EC-4CDA-E80E-4B3695465156}"/>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F1E2C06-C49E-A5AA-07A3-D134EFA3D29E}"/>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2BA39D8-E4F7-CD36-B80A-49D228C0FCA3}"/>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06F4721-4B2C-0638-8409-054F6738EAFD}"/>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5789478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r>
              <a:rPr lang="en-US"/>
              <a:t>9/8/20XX</a:t>
            </a:r>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938225541"/>
      </p:ext>
    </p:extLst>
  </p:cSld>
  <p:clrMapOvr>
    <a:masterClrMapping/>
  </p:clrMapOvr>
  <p:hf sldNum="0" hdr="0" ftr="0" dt="0"/>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r>
              <a:rPr lang="en-US"/>
              <a:t>9/8/20XX</a:t>
            </a:r>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r>
              <a:rPr lang="en-US"/>
              <a:t>Presentation Title</a:t>
            </a:r>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04140893"/>
      </p:ext>
    </p:extLst>
  </p:cSld>
  <p:clrMapOvr>
    <a:masterClrMapping/>
  </p:clrMapOvr>
  <p:hf sldNum="0" hdr="0" ftr="0" dt="0"/>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r>
              <a:rPr lang="en-US"/>
              <a:t>9/8/20XX</a:t>
            </a:r>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r>
              <a:rPr lang="en-US"/>
              <a:t>Presentation Title</a:t>
            </a:r>
            <a:endParaRPr lang="en-US" dirty="0"/>
          </a:p>
        </p:txBody>
      </p:sp>
    </p:spTree>
    <p:extLst>
      <p:ext uri="{BB962C8B-B14F-4D97-AF65-F5344CB8AC3E}">
        <p14:creationId xmlns:p14="http://schemas.microsoft.com/office/powerpoint/2010/main" val="137063196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9/8/20XX</a:t>
            </a:r>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Presentation Title</a:t>
            </a:r>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754897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704" r:id="rId13"/>
    <p:sldLayoutId id="2147483682" r:id="rId14"/>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docs.google.com/document/d/1k2g4J-F4umvCZMWVh3dYZQ_-RDpdbpxI/edit?usp=drive_link"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hyperlink" Target="https://colab.research.google.com/drive/1YLZUa1pkBMRX88fcmQ2uIEpTBkimjFQb?usp=drive_link" TargetMode="External"/><Relationship Id="rId4" Type="http://schemas.openxmlformats.org/officeDocument/2006/relationships/hyperlink" Target="https://www.cpsc.gov/cgibin/NEISSQuery/Data/Archived%20Data/2023/neiss2023.xlsx"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p:txBody>
          <a:bodyPr vert="horz" lIns="109728" tIns="109728" rIns="109728" bIns="91440" rtlCol="0" anchor="ctr">
            <a:normAutofit/>
          </a:bodyPr>
          <a:lstStyle/>
          <a:p>
            <a:r>
              <a:rPr lang="en-US" sz="2800" dirty="0"/>
              <a:t>Improved ad dollar efficiency</a:t>
            </a:r>
            <a:br>
              <a:rPr lang="en-US" sz="2800" dirty="0"/>
            </a:br>
            <a:r>
              <a:rPr lang="en-US" sz="2800" dirty="0"/>
              <a:t>through analytical analysis</a:t>
            </a:r>
            <a:br>
              <a:rPr lang="en-US" sz="2800" dirty="0"/>
            </a:br>
            <a:br>
              <a:rPr lang="en-US" sz="2800" dirty="0"/>
            </a:br>
            <a:r>
              <a:rPr lang="en-US" sz="2000" dirty="0"/>
              <a:t>best braces, USA </a:t>
            </a:r>
            <a:br>
              <a:rPr lang="en-US" sz="2800" dirty="0"/>
            </a:br>
            <a:r>
              <a:rPr lang="en-US" sz="2000" dirty="0"/>
              <a:t>July 2024</a:t>
            </a:r>
            <a:endParaRPr lang="en-US" sz="2800" dirty="0"/>
          </a:p>
        </p:txBody>
      </p:sp>
    </p:spTree>
    <p:extLst>
      <p:ext uri="{BB962C8B-B14F-4D97-AF65-F5344CB8AC3E}">
        <p14:creationId xmlns:p14="http://schemas.microsoft.com/office/powerpoint/2010/main" val="2323907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932FF329-3A87-4F66-BA01-91CD63C81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4420926" cy="68381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98F6E9C-31D8-FC35-5FF7-F4BBBB130A47}"/>
              </a:ext>
            </a:extLst>
          </p:cNvPr>
          <p:cNvPicPr>
            <a:picLocks noChangeAspect="1"/>
          </p:cNvPicPr>
          <p:nvPr/>
        </p:nvPicPr>
        <p:blipFill rotWithShape="1">
          <a:blip r:embed="rId3"/>
          <a:srcRect l="14033" r="-1" b="-1"/>
          <a:stretch/>
        </p:blipFill>
        <p:spPr>
          <a:xfrm>
            <a:off x="20" y="719747"/>
            <a:ext cx="4458058" cy="5389675"/>
          </a:xfrm>
          <a:prstGeom prst="rect">
            <a:avLst/>
          </a:prstGeom>
        </p:spPr>
      </p:pic>
      <p:sp>
        <p:nvSpPr>
          <p:cNvPr id="22" name="Rectangle 21">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146359"/>
            <a:ext cx="4426072" cy="71164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748578"/>
            <a:ext cx="7765922" cy="541903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a:xfrm>
            <a:off x="4919472" y="1056362"/>
            <a:ext cx="6627226" cy="1154102"/>
          </a:xfrm>
        </p:spPr>
        <p:txBody>
          <a:bodyPr vert="horz" lIns="109728" tIns="109728" rIns="109728" bIns="91440" rtlCol="0" anchor="ctr">
            <a:normAutofit/>
          </a:bodyPr>
          <a:lstStyle/>
          <a:p>
            <a:pPr>
              <a:lnSpc>
                <a:spcPct val="150000"/>
              </a:lnSpc>
            </a:pPr>
            <a:r>
              <a:rPr lang="en-US" sz="3600">
                <a:solidFill>
                  <a:schemeClr val="tx1">
                    <a:lumMod val="75000"/>
                    <a:lumOff val="25000"/>
                  </a:schemeClr>
                </a:solidFill>
              </a:rPr>
              <a:t>Results</a:t>
            </a:r>
          </a:p>
        </p:txBody>
      </p:sp>
      <p:sp>
        <p:nvSpPr>
          <p:cNvPr id="26" name="Rectangle 25">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8774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3">
            <a:extLst>
              <a:ext uri="{FF2B5EF4-FFF2-40B4-BE49-F238E27FC236}">
                <a16:creationId xmlns:a16="http://schemas.microsoft.com/office/drawing/2014/main" id="{22856233-3D5D-D465-EFC3-775E5796586F}"/>
              </a:ext>
            </a:extLst>
          </p:cNvPr>
          <p:cNvSpPr txBox="1">
            <a:spLocks/>
          </p:cNvSpPr>
          <p:nvPr/>
        </p:nvSpPr>
        <p:spPr>
          <a:xfrm>
            <a:off x="4921857" y="2268656"/>
            <a:ext cx="6627226" cy="3505938"/>
          </a:xfrm>
          <a:prstGeom prst="rect">
            <a:avLst/>
          </a:prstGeom>
        </p:spPr>
        <p:txBody>
          <a:bodyPr vert="horz" lIns="109728" tIns="109728" rIns="109728" bIns="91440" rtlCol="0" anchor="t">
            <a:normAutofit/>
          </a:bodyPr>
          <a:lstStyle>
            <a:lvl1pPr marL="285750" indent="-285750" algn="l" defTabSz="914400" rtl="0" eaLnBrk="1" latinLnBrk="0" hangingPunct="1">
              <a:lnSpc>
                <a:spcPct val="125000"/>
              </a:lnSpc>
              <a:spcBef>
                <a:spcPts val="930"/>
              </a:spcBef>
              <a:spcAft>
                <a:spcPts val="600"/>
              </a:spcAft>
              <a:buFont typeface="Wingdings" panose="05000000000000000000" pitchFamily="2" charset="2"/>
              <a:buChar char="§"/>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25000"/>
              </a:lnSpc>
              <a:spcBef>
                <a:spcPts val="930"/>
              </a:spcBef>
              <a:spcAft>
                <a:spcPts val="600"/>
              </a:spcAft>
              <a:buFont typeface="Corbel" panose="020B0503020204020204" pitchFamily="34" charset="0"/>
              <a:buNone/>
              <a:defRPr sz="18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25000"/>
              </a:lnSpc>
              <a:spcBef>
                <a:spcPts val="930"/>
              </a:spcBef>
              <a:spcAft>
                <a:spcPts val="600"/>
              </a:spcAft>
              <a:buFont typeface="Corbel" panose="020B0503020204020204" pitchFamily="34" charset="0"/>
              <a:buChar char="–"/>
              <a:defRPr sz="18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25000"/>
              </a:lnSpc>
              <a:spcBef>
                <a:spcPts val="930"/>
              </a:spcBef>
              <a:spcAft>
                <a:spcPts val="600"/>
              </a:spcAft>
              <a:buFont typeface="Corbel" panose="020B0503020204020204" pitchFamily="34" charset="0"/>
              <a:buChar char="–"/>
              <a:defRPr sz="18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25000"/>
              </a:lnSpc>
              <a:spcBef>
                <a:spcPts val="930"/>
              </a:spcBef>
              <a:spcAft>
                <a:spcPts val="600"/>
              </a:spcAft>
              <a:buFont typeface="Corbel" panose="020B0503020204020204" pitchFamily="34" charset="0"/>
              <a:buChar char="–"/>
              <a:defRPr sz="18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0">
              <a:lnSpc>
                <a:spcPct val="130000"/>
              </a:lnSpc>
              <a:buFont typeface="Corbel" panose="020B0503020204020204" pitchFamily="34" charset="0"/>
            </a:pPr>
            <a:r>
              <a:rPr lang="en-US" b="1" dirty="0"/>
              <a:t>Conclusion:</a:t>
            </a:r>
            <a:endParaRPr lang="en-US" b="1"/>
          </a:p>
          <a:p>
            <a:pPr lvl="4" indent="0">
              <a:lnSpc>
                <a:spcPct val="130000"/>
              </a:lnSpc>
              <a:buFont typeface="Corbel" panose="020B0503020204020204" pitchFamily="34" charset="0"/>
              <a:buNone/>
            </a:pPr>
            <a:r>
              <a:rPr lang="en-US" i="0">
                <a:highlight>
                  <a:srgbClr val="FFFFFF"/>
                </a:highlight>
              </a:rPr>
              <a:t>	</a:t>
            </a:r>
            <a:r>
              <a:rPr lang="en-US" b="0" i="0">
                <a:effectLst/>
                <a:highlight>
                  <a:srgbClr val="FFFFFF"/>
                </a:highlight>
              </a:rPr>
              <a:t>Knee Braces should be targeted to men in their mid to late 20s</a:t>
            </a:r>
          </a:p>
          <a:p>
            <a:pPr marL="0" indent="0">
              <a:lnSpc>
                <a:spcPct val="130000"/>
              </a:lnSpc>
              <a:buFont typeface="Corbel" panose="020B0503020204020204" pitchFamily="34" charset="0"/>
              <a:buNone/>
            </a:pPr>
            <a:r>
              <a:rPr lang="en-US" b="0" i="0">
                <a:effectLst/>
                <a:highlight>
                  <a:srgbClr val="FFFFFF"/>
                </a:highlight>
              </a:rPr>
              <a:t>	Shoulder Braces should be targeted to men in their early to mid 30s</a:t>
            </a:r>
          </a:p>
          <a:p>
            <a:pPr marL="0" indent="0">
              <a:lnSpc>
                <a:spcPct val="130000"/>
              </a:lnSpc>
              <a:buFont typeface="Corbel" panose="020B0503020204020204" pitchFamily="34" charset="0"/>
              <a:buNone/>
            </a:pPr>
            <a:r>
              <a:rPr lang="en-US" b="0" i="0">
                <a:effectLst/>
                <a:highlight>
                  <a:srgbClr val="FFFFFF"/>
                </a:highlight>
              </a:rPr>
              <a:t>	Ankle Braces should be targeted to men in their early 20s</a:t>
            </a:r>
          </a:p>
          <a:p>
            <a:pPr marL="0">
              <a:lnSpc>
                <a:spcPct val="130000"/>
              </a:lnSpc>
              <a:buFont typeface="Corbel" panose="020B0503020204020204" pitchFamily="34" charset="0"/>
            </a:pPr>
            <a:endParaRPr lang="en-US"/>
          </a:p>
          <a:p>
            <a:pPr marL="0">
              <a:lnSpc>
                <a:spcPct val="130000"/>
              </a:lnSpc>
              <a:buFont typeface="Corbel" panose="020B0503020204020204" pitchFamily="34" charset="0"/>
            </a:pPr>
            <a:endParaRPr lang="en-US"/>
          </a:p>
          <a:p>
            <a:pPr marL="0">
              <a:lnSpc>
                <a:spcPct val="130000"/>
              </a:lnSpc>
              <a:buFont typeface="Corbel" panose="020B0503020204020204" pitchFamily="34" charset="0"/>
            </a:pPr>
            <a:endParaRPr lang="en-US"/>
          </a:p>
        </p:txBody>
      </p:sp>
      <p:sp>
        <p:nvSpPr>
          <p:cNvPr id="28" name="Rectangle 27">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94069" y="6167615"/>
            <a:ext cx="77948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1468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932FF329-3A87-4F66-BA01-91CD63C81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4420926" cy="68381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D2B9EE4-B6D3-BC9E-E843-280DC141835A}"/>
              </a:ext>
            </a:extLst>
          </p:cNvPr>
          <p:cNvPicPr>
            <a:picLocks noChangeAspect="1"/>
          </p:cNvPicPr>
          <p:nvPr/>
        </p:nvPicPr>
        <p:blipFill>
          <a:blip r:embed="rId3"/>
          <a:stretch>
            <a:fillRect/>
          </a:stretch>
        </p:blipFill>
        <p:spPr>
          <a:xfrm>
            <a:off x="114226" y="2248603"/>
            <a:ext cx="4210073" cy="2074528"/>
          </a:xfrm>
          <a:prstGeom prst="rect">
            <a:avLst/>
          </a:prstGeom>
        </p:spPr>
      </p:pic>
      <p:sp>
        <p:nvSpPr>
          <p:cNvPr id="18" name="Rectangle 17">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146359"/>
            <a:ext cx="4426072" cy="71164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748578"/>
            <a:ext cx="7765922" cy="541903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a:xfrm>
            <a:off x="4919472" y="1056362"/>
            <a:ext cx="6627226" cy="1154102"/>
          </a:xfrm>
        </p:spPr>
        <p:txBody>
          <a:bodyPr vert="horz" lIns="109728" tIns="109728" rIns="109728" bIns="91440" rtlCol="0" anchor="ctr">
            <a:normAutofit/>
          </a:bodyPr>
          <a:lstStyle/>
          <a:p>
            <a:pPr>
              <a:lnSpc>
                <a:spcPct val="150000"/>
              </a:lnSpc>
            </a:pPr>
            <a:r>
              <a:rPr lang="en-US" sz="3600">
                <a:solidFill>
                  <a:schemeClr val="tx1">
                    <a:lumMod val="75000"/>
                    <a:lumOff val="25000"/>
                  </a:schemeClr>
                </a:solidFill>
              </a:rPr>
              <a:t>Next Steps</a:t>
            </a:r>
          </a:p>
        </p:txBody>
      </p:sp>
      <p:sp>
        <p:nvSpPr>
          <p:cNvPr id="22" name="Rectangle 21">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8774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4B1BF1AC-C624-2AD2-DA0F-335AB7BA2CA8}"/>
              </a:ext>
            </a:extLst>
          </p:cNvPr>
          <p:cNvSpPr>
            <a:spLocks noGrp="1"/>
          </p:cNvSpPr>
          <p:nvPr>
            <p:ph sz="quarter" idx="17"/>
          </p:nvPr>
        </p:nvSpPr>
        <p:spPr>
          <a:xfrm>
            <a:off x="4921857" y="2268656"/>
            <a:ext cx="6627226" cy="3505938"/>
          </a:xfrm>
        </p:spPr>
        <p:txBody>
          <a:bodyPr vert="horz" lIns="109728" tIns="109728" rIns="109728" bIns="91440" rtlCol="0" anchor="t">
            <a:normAutofit lnSpcReduction="10000"/>
          </a:bodyPr>
          <a:lstStyle/>
          <a:p>
            <a:pPr marL="0">
              <a:lnSpc>
                <a:spcPct val="130000"/>
              </a:lnSpc>
              <a:buFont typeface="Corbel" panose="020B0503020204020204" pitchFamily="34" charset="0"/>
              <a:buChar char="•"/>
            </a:pPr>
            <a:r>
              <a:rPr lang="en-US" sz="1400" b="0" i="0" dirty="0">
                <a:effectLst/>
                <a:highlight>
                  <a:srgbClr val="FFFFFF"/>
                </a:highlight>
              </a:rPr>
              <a:t>Complete the same exercise for females</a:t>
            </a:r>
          </a:p>
          <a:p>
            <a:pPr marL="0">
              <a:lnSpc>
                <a:spcPct val="130000"/>
              </a:lnSpc>
              <a:buFont typeface="Corbel" panose="020B0503020204020204" pitchFamily="34" charset="0"/>
              <a:buChar char="•"/>
            </a:pPr>
            <a:r>
              <a:rPr lang="en-US" sz="1400" b="0" i="0" dirty="0">
                <a:effectLst/>
                <a:highlight>
                  <a:srgbClr val="FFFFFF"/>
                </a:highlight>
              </a:rPr>
              <a:t>Research other parts of the body to see if there are stand-outs which we may wish to explore (e.g. R&amp;D into braces for new body parts)</a:t>
            </a:r>
          </a:p>
          <a:p>
            <a:pPr marL="0">
              <a:lnSpc>
                <a:spcPct val="130000"/>
              </a:lnSpc>
              <a:buFont typeface="Corbel" panose="020B0503020204020204" pitchFamily="34" charset="0"/>
              <a:buChar char="•"/>
            </a:pPr>
            <a:r>
              <a:rPr lang="en-US" sz="1400" b="0" i="0" dirty="0">
                <a:effectLst/>
                <a:highlight>
                  <a:srgbClr val="FFFFFF"/>
                </a:highlight>
              </a:rPr>
              <a:t>Explore trends over multiple years of the available data. For example, if the median age for Ankle injuries is trending downwards then we may wish to explore partnerships with High School sports programs.</a:t>
            </a:r>
          </a:p>
          <a:p>
            <a:pPr marL="0" indent="0">
              <a:lnSpc>
                <a:spcPct val="130000"/>
              </a:lnSpc>
              <a:buFont typeface="Corbel" panose="020B0503020204020204" pitchFamily="34" charset="0"/>
              <a:buNone/>
            </a:pPr>
            <a:r>
              <a:rPr lang="en-US" sz="1300" b="1" i="0" dirty="0">
                <a:effectLst/>
                <a:highlight>
                  <a:srgbClr val="FFFFFF"/>
                </a:highlight>
              </a:rPr>
              <a:t>This dataset is rich. Given time to explore, we believe we can continue to extract useful insights.</a:t>
            </a:r>
          </a:p>
          <a:p>
            <a:pPr marL="0">
              <a:lnSpc>
                <a:spcPct val="130000"/>
              </a:lnSpc>
              <a:buFont typeface="Corbel" panose="020B0503020204020204" pitchFamily="34" charset="0"/>
            </a:pPr>
            <a:endParaRPr lang="en-US" sz="1300" dirty="0"/>
          </a:p>
        </p:txBody>
      </p:sp>
      <p:sp>
        <p:nvSpPr>
          <p:cNvPr id="24" name="Rectangle 23">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94069" y="6167615"/>
            <a:ext cx="77948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9378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r>
              <a:rPr lang="en-US" dirty="0"/>
              <a:t>Discussion/Questions</a:t>
            </a:r>
          </a:p>
        </p:txBody>
      </p:sp>
    </p:spTree>
    <p:extLst>
      <p:ext uri="{BB962C8B-B14F-4D97-AF65-F5344CB8AC3E}">
        <p14:creationId xmlns:p14="http://schemas.microsoft.com/office/powerpoint/2010/main" val="3564348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r>
              <a:rPr lang="en-US" dirty="0"/>
              <a:t>Appendix</a:t>
            </a:r>
          </a:p>
        </p:txBody>
      </p:sp>
      <p:sp>
        <p:nvSpPr>
          <p:cNvPr id="4" name="Content Placeholder 3">
            <a:extLst>
              <a:ext uri="{FF2B5EF4-FFF2-40B4-BE49-F238E27FC236}">
                <a16:creationId xmlns:a16="http://schemas.microsoft.com/office/drawing/2014/main" id="{4B1BF1AC-C624-2AD2-DA0F-335AB7BA2CA8}"/>
              </a:ext>
            </a:extLst>
          </p:cNvPr>
          <p:cNvSpPr>
            <a:spLocks noGrp="1"/>
          </p:cNvSpPr>
          <p:nvPr>
            <p:ph sz="quarter" idx="17"/>
          </p:nvPr>
        </p:nvSpPr>
        <p:spPr>
          <a:xfrm>
            <a:off x="1535372" y="2590800"/>
            <a:ext cx="10184840" cy="3718557"/>
          </a:xfrm>
        </p:spPr>
        <p:txBody>
          <a:bodyPr>
            <a:normAutofit fontScale="92500" lnSpcReduction="20000"/>
          </a:bodyPr>
          <a:lstStyle/>
          <a:p>
            <a:r>
              <a:rPr lang="en-US" dirty="0"/>
              <a:t>Original Project Proposal:</a:t>
            </a:r>
          </a:p>
          <a:p>
            <a:pPr marL="0" indent="0">
              <a:buNone/>
            </a:pPr>
            <a:r>
              <a:rPr lang="en-US" dirty="0">
                <a:hlinkClick r:id="rId3"/>
              </a:rPr>
              <a:t>https://docs.google.com/document/d/1k2g4J-F4umvCZMWVh3dYZQ_-RDpdbpxI/edit?usp=drive_link</a:t>
            </a:r>
            <a:endParaRPr lang="en-US" dirty="0"/>
          </a:p>
          <a:p>
            <a:r>
              <a:rPr lang="en-US" dirty="0"/>
              <a:t>Dataset:</a:t>
            </a:r>
          </a:p>
          <a:p>
            <a:pPr marL="0" indent="0">
              <a:buNone/>
            </a:pPr>
            <a:r>
              <a:rPr lang="en-US" b="0" dirty="0">
                <a:solidFill>
                  <a:srgbClr val="A31515"/>
                </a:solidFill>
                <a:effectLst/>
                <a:highlight>
                  <a:srgbClr val="F7F7F7"/>
                </a:highlight>
                <a:hlinkClick r:id="rId4"/>
              </a:rPr>
              <a:t>https://www.cpsc.gov/cgibin/NEISSQuery/Data/Archived%20Data/2023/neiss2023.xlsx</a:t>
            </a:r>
            <a:endParaRPr lang="en-US" dirty="0"/>
          </a:p>
          <a:p>
            <a:r>
              <a:rPr lang="en-US" dirty="0" err="1"/>
              <a:t>Jupyter</a:t>
            </a:r>
            <a:r>
              <a:rPr lang="en-US" dirty="0"/>
              <a:t> Notebook: </a:t>
            </a:r>
          </a:p>
          <a:p>
            <a:pPr marL="0" indent="0">
              <a:buNone/>
            </a:pPr>
            <a:r>
              <a:rPr lang="en-US" dirty="0">
                <a:hlinkClick r:id="rId5"/>
              </a:rPr>
              <a:t>https://colab.research.google.com/drive/1YLZUa1pkBMRX88fcmQ2uIEpTBkimjFQb?usp=drive_link</a:t>
            </a:r>
            <a:endParaRPr lang="en-US" dirty="0"/>
          </a:p>
          <a:p>
            <a:endParaRPr lang="en-US" dirty="0"/>
          </a:p>
        </p:txBody>
      </p:sp>
    </p:spTree>
    <p:extLst>
      <p:ext uri="{BB962C8B-B14F-4D97-AF65-F5344CB8AC3E}">
        <p14:creationId xmlns:p14="http://schemas.microsoft.com/office/powerpoint/2010/main" val="3750415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DE6B89-9484-4E50-8387-C55E031D8549}"/>
              </a:ext>
            </a:extLst>
          </p:cNvPr>
          <p:cNvSpPr>
            <a:spLocks noGrp="1"/>
          </p:cNvSpPr>
          <p:nvPr>
            <p:ph type="title"/>
          </p:nvPr>
        </p:nvSpPr>
        <p:spPr/>
        <p:txBody>
          <a:bodyPr>
            <a:normAutofit/>
          </a:bodyPr>
          <a:lstStyle/>
          <a:p>
            <a:r>
              <a:rPr lang="en-US" dirty="0"/>
              <a:t>Outline</a:t>
            </a:r>
          </a:p>
        </p:txBody>
      </p:sp>
      <p:sp>
        <p:nvSpPr>
          <p:cNvPr id="5" name="Content Placeholder 4">
            <a:extLst>
              <a:ext uri="{FF2B5EF4-FFF2-40B4-BE49-F238E27FC236}">
                <a16:creationId xmlns:a16="http://schemas.microsoft.com/office/drawing/2014/main" id="{30EB58E2-A9A0-481A-8B5B-381B836CE40B}"/>
              </a:ext>
            </a:extLst>
          </p:cNvPr>
          <p:cNvSpPr>
            <a:spLocks noGrp="1"/>
          </p:cNvSpPr>
          <p:nvPr>
            <p:ph sz="quarter" idx="14"/>
          </p:nvPr>
        </p:nvSpPr>
        <p:spPr/>
        <p:txBody>
          <a:bodyPr>
            <a:normAutofit/>
          </a:bodyPr>
          <a:lstStyle/>
          <a:p>
            <a:r>
              <a:rPr lang="en-US" dirty="0"/>
              <a:t>Problem Statement</a:t>
            </a:r>
          </a:p>
          <a:p>
            <a:r>
              <a:rPr lang="en-US" dirty="0"/>
              <a:t>Approach</a:t>
            </a:r>
          </a:p>
          <a:p>
            <a:r>
              <a:rPr lang="en-US" dirty="0"/>
              <a:t>Results</a:t>
            </a:r>
          </a:p>
          <a:p>
            <a:r>
              <a:rPr lang="en-US" dirty="0"/>
              <a:t>Next Steps</a:t>
            </a:r>
          </a:p>
          <a:p>
            <a:r>
              <a:rPr lang="en-US" dirty="0"/>
              <a:t>Discussion/Questions</a:t>
            </a:r>
          </a:p>
        </p:txBody>
      </p:sp>
    </p:spTree>
    <p:extLst>
      <p:ext uri="{BB962C8B-B14F-4D97-AF65-F5344CB8AC3E}">
        <p14:creationId xmlns:p14="http://schemas.microsoft.com/office/powerpoint/2010/main" val="3318299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35" y="758246"/>
            <a:ext cx="4658480" cy="538631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a:xfrm>
            <a:off x="642918" y="1072110"/>
            <a:ext cx="3611029" cy="1862345"/>
          </a:xfrm>
        </p:spPr>
        <p:txBody>
          <a:bodyPr vert="horz" lIns="109728" tIns="109728" rIns="109728" bIns="91440" rtlCol="0" anchor="ctr">
            <a:normAutofit/>
          </a:bodyPr>
          <a:lstStyle/>
          <a:p>
            <a:pPr>
              <a:lnSpc>
                <a:spcPct val="150000"/>
              </a:lnSpc>
            </a:pPr>
            <a:r>
              <a:rPr lang="en-US" sz="3600">
                <a:solidFill>
                  <a:schemeClr val="tx1">
                    <a:lumMod val="75000"/>
                    <a:lumOff val="25000"/>
                  </a:schemeClr>
                </a:solidFill>
              </a:rPr>
              <a:t>Problem Statement</a:t>
            </a:r>
          </a:p>
        </p:txBody>
      </p:sp>
      <p:sp>
        <p:nvSpPr>
          <p:cNvPr id="21" name="Rectangle 20">
            <a:extLst>
              <a:ext uri="{FF2B5EF4-FFF2-40B4-BE49-F238E27FC236}">
                <a16:creationId xmlns:a16="http://schemas.microsoft.com/office/drawing/2014/main" id="{2060C0F7-61A6-4E64-A77E-AFBD8112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84060" y="0"/>
            <a:ext cx="7507940" cy="7652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4B1BF1AC-C624-2AD2-DA0F-335AB7BA2CA8}"/>
              </a:ext>
            </a:extLst>
          </p:cNvPr>
          <p:cNvSpPr>
            <a:spLocks noGrp="1"/>
          </p:cNvSpPr>
          <p:nvPr>
            <p:ph sz="quarter" idx="17"/>
          </p:nvPr>
        </p:nvSpPr>
        <p:spPr>
          <a:xfrm>
            <a:off x="637874" y="2934455"/>
            <a:ext cx="3616073" cy="2840139"/>
          </a:xfrm>
        </p:spPr>
        <p:txBody>
          <a:bodyPr vert="horz" lIns="109728" tIns="109728" rIns="109728" bIns="91440" rtlCol="0" anchor="t">
            <a:normAutofit/>
          </a:bodyPr>
          <a:lstStyle/>
          <a:p>
            <a:pPr marL="0">
              <a:lnSpc>
                <a:spcPct val="130000"/>
              </a:lnSpc>
              <a:buFont typeface="Corbel" panose="020B0503020204020204" pitchFamily="34" charset="0"/>
            </a:pPr>
            <a:r>
              <a:rPr lang="en-US" sz="1400"/>
              <a:t>Our top three products (Knee Braces, Ankle Braces, and Shoulder Braces) account for 75% of our ad spend</a:t>
            </a:r>
          </a:p>
          <a:p>
            <a:pPr marL="0">
              <a:lnSpc>
                <a:spcPct val="130000"/>
              </a:lnSpc>
              <a:buFont typeface="Corbel" panose="020B0503020204020204" pitchFamily="34" charset="0"/>
            </a:pPr>
            <a:r>
              <a:rPr lang="en-US" sz="1400"/>
              <a:t>Advertising not targeted at the right audience through the right channels is wasted money</a:t>
            </a:r>
          </a:p>
          <a:p>
            <a:pPr marL="0">
              <a:lnSpc>
                <a:spcPct val="130000"/>
              </a:lnSpc>
              <a:buFont typeface="Corbel" panose="020B0503020204020204" pitchFamily="34" charset="0"/>
            </a:pPr>
            <a:endParaRPr lang="en-US" sz="1400"/>
          </a:p>
          <a:p>
            <a:pPr marL="0">
              <a:lnSpc>
                <a:spcPct val="130000"/>
              </a:lnSpc>
              <a:buFont typeface="Corbel" panose="020B0503020204020204" pitchFamily="34" charset="0"/>
            </a:pPr>
            <a:endParaRPr lang="en-US" sz="1400"/>
          </a:p>
        </p:txBody>
      </p:sp>
      <p:pic>
        <p:nvPicPr>
          <p:cNvPr id="8" name="Picture 7">
            <a:extLst>
              <a:ext uri="{FF2B5EF4-FFF2-40B4-BE49-F238E27FC236}">
                <a16:creationId xmlns:a16="http://schemas.microsoft.com/office/drawing/2014/main" id="{CEBAFCE4-6F0B-DFDD-14E2-2AF742FFAC1E}"/>
              </a:ext>
            </a:extLst>
          </p:cNvPr>
          <p:cNvPicPr>
            <a:picLocks noChangeAspect="1"/>
          </p:cNvPicPr>
          <p:nvPr/>
        </p:nvPicPr>
        <p:blipFill>
          <a:blip r:embed="rId3"/>
          <a:stretch>
            <a:fillRect/>
          </a:stretch>
        </p:blipFill>
        <p:spPr>
          <a:xfrm>
            <a:off x="5188714" y="2191251"/>
            <a:ext cx="6514470" cy="2475498"/>
          </a:xfrm>
          <a:prstGeom prst="rect">
            <a:avLst/>
          </a:prstGeom>
        </p:spPr>
      </p:pic>
      <p:sp>
        <p:nvSpPr>
          <p:cNvPr id="23" name="Rectangle 22">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 y="6144564"/>
            <a:ext cx="4656246" cy="7134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15122" y="6167615"/>
            <a:ext cx="747382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624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713436"/>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5637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8">
            <a:extLst>
              <a:ext uri="{FF2B5EF4-FFF2-40B4-BE49-F238E27FC236}">
                <a16:creationId xmlns:a16="http://schemas.microsoft.com/office/drawing/2014/main" id="{2ECA4CB2-9071-41EB-AABB-2D8EB939D0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4">
            <a:extLst>
              <a:ext uri="{FF2B5EF4-FFF2-40B4-BE49-F238E27FC236}">
                <a16:creationId xmlns:a16="http://schemas.microsoft.com/office/drawing/2014/main" id="{8183EACC-368A-6F68-C74E-FB767DFBC8B9}"/>
              </a:ext>
            </a:extLst>
          </p:cNvPr>
          <p:cNvPicPr>
            <a:picLocks noChangeAspect="1"/>
          </p:cNvPicPr>
          <p:nvPr/>
        </p:nvPicPr>
        <p:blipFill rotWithShape="1">
          <a:blip r:embed="rId3"/>
          <a:srcRect l="7281" r="36812" b="1"/>
          <a:stretch/>
        </p:blipFill>
        <p:spPr>
          <a:xfrm>
            <a:off x="481584" y="983635"/>
            <a:ext cx="3691130" cy="3323252"/>
          </a:xfrm>
          <a:prstGeom prst="rect">
            <a:avLst/>
          </a:prstGeom>
        </p:spPr>
      </p:pic>
      <p:sp>
        <p:nvSpPr>
          <p:cNvPr id="41" name="Rectangle 40">
            <a:extLst>
              <a:ext uri="{FF2B5EF4-FFF2-40B4-BE49-F238E27FC236}">
                <a16:creationId xmlns:a16="http://schemas.microsoft.com/office/drawing/2014/main" id="{EB86F6BD-9C49-4F4F-99EA-9C5AA3183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7806" y="-2"/>
            <a:ext cx="7494194" cy="1641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a:xfrm>
            <a:off x="5376671" y="265706"/>
            <a:ext cx="6399212" cy="1162801"/>
          </a:xfrm>
        </p:spPr>
        <p:txBody>
          <a:bodyPr vert="horz" lIns="109728" tIns="109728" rIns="109728" bIns="91440" rtlCol="0" anchor="ctr">
            <a:normAutofit/>
          </a:bodyPr>
          <a:lstStyle/>
          <a:p>
            <a:pPr>
              <a:lnSpc>
                <a:spcPct val="150000"/>
              </a:lnSpc>
            </a:pPr>
            <a:r>
              <a:rPr lang="en-US" sz="3600"/>
              <a:t>Problem Statement</a:t>
            </a:r>
          </a:p>
        </p:txBody>
      </p:sp>
      <p:sp>
        <p:nvSpPr>
          <p:cNvPr id="43" name="Rectangle 42">
            <a:extLst>
              <a:ext uri="{FF2B5EF4-FFF2-40B4-BE49-F238E27FC236}">
                <a16:creationId xmlns:a16="http://schemas.microsoft.com/office/drawing/2014/main" id="{C7DA365B-E064-481A-A62D-18CD31DB3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4795" y="1658471"/>
            <a:ext cx="7517205" cy="354105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96DBE49D-AABD-458B-B2DF-4D5FA7D5C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205919"/>
            <a:ext cx="4651248" cy="16520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6833CC6-729B-40E8-B891-D93467E34B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36801" y="3396995"/>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4B1BF1AC-C624-2AD2-DA0F-335AB7BA2CA8}"/>
              </a:ext>
            </a:extLst>
          </p:cNvPr>
          <p:cNvSpPr>
            <a:spLocks noGrp="1"/>
          </p:cNvSpPr>
          <p:nvPr>
            <p:ph sz="quarter" idx="17"/>
          </p:nvPr>
        </p:nvSpPr>
        <p:spPr>
          <a:xfrm>
            <a:off x="5376670" y="1940119"/>
            <a:ext cx="6172413" cy="3029446"/>
          </a:xfrm>
        </p:spPr>
        <p:txBody>
          <a:bodyPr vert="horz" lIns="109728" tIns="109728" rIns="109728" bIns="91440" rtlCol="0" anchor="ctr">
            <a:normAutofit/>
          </a:bodyPr>
          <a:lstStyle/>
          <a:p>
            <a:pPr marL="0">
              <a:lnSpc>
                <a:spcPct val="140000"/>
              </a:lnSpc>
              <a:buFont typeface="Corbel" panose="020B0503020204020204" pitchFamily="34" charset="0"/>
            </a:pPr>
            <a:r>
              <a:rPr lang="en-US"/>
              <a:t>Different age groups can be reached through drastically different platforms (TV, radio, social media, etc)</a:t>
            </a:r>
          </a:p>
          <a:p>
            <a:pPr marL="0">
              <a:lnSpc>
                <a:spcPct val="140000"/>
              </a:lnSpc>
              <a:buFont typeface="Corbel" panose="020B0503020204020204" pitchFamily="34" charset="0"/>
            </a:pPr>
            <a:r>
              <a:rPr lang="en-US"/>
              <a:t>Through statistical analysis, we can determine which channels to use to maximize the efficiency for our key products</a:t>
            </a:r>
          </a:p>
          <a:p>
            <a:pPr marL="0">
              <a:lnSpc>
                <a:spcPct val="140000"/>
              </a:lnSpc>
              <a:buFont typeface="Corbel" panose="020B0503020204020204" pitchFamily="34" charset="0"/>
            </a:pPr>
            <a:endParaRPr lang="en-US"/>
          </a:p>
          <a:p>
            <a:pPr marL="0">
              <a:lnSpc>
                <a:spcPct val="140000"/>
              </a:lnSpc>
              <a:buFont typeface="Corbel" panose="020B0503020204020204" pitchFamily="34" charset="0"/>
            </a:pPr>
            <a:endParaRPr lang="en-US"/>
          </a:p>
        </p:txBody>
      </p:sp>
      <p:sp>
        <p:nvSpPr>
          <p:cNvPr id="49" name="Rectangle 48">
            <a:extLst>
              <a:ext uri="{FF2B5EF4-FFF2-40B4-BE49-F238E27FC236}">
                <a16:creationId xmlns:a16="http://schemas.microsoft.com/office/drawing/2014/main" id="{A5757897-7307-46AF-923D-FF5BF45DD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5205919"/>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19366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6072" cy="1804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0"/>
            <a:ext cx="7765922" cy="616761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a:xfrm>
            <a:off x="4794634" y="332450"/>
            <a:ext cx="6754447" cy="1471622"/>
          </a:xfrm>
        </p:spPr>
        <p:txBody>
          <a:bodyPr vert="horz" lIns="109728" tIns="109728" rIns="109728" bIns="91440" rtlCol="0" anchor="b">
            <a:normAutofit/>
          </a:bodyPr>
          <a:lstStyle/>
          <a:p>
            <a:pPr>
              <a:lnSpc>
                <a:spcPct val="150000"/>
              </a:lnSpc>
            </a:pPr>
            <a:r>
              <a:rPr lang="en-US" sz="3600">
                <a:solidFill>
                  <a:schemeClr val="tx1">
                    <a:lumMod val="75000"/>
                    <a:lumOff val="25000"/>
                  </a:schemeClr>
                </a:solidFill>
              </a:rPr>
              <a:t>Approach: Data</a:t>
            </a:r>
          </a:p>
        </p:txBody>
      </p:sp>
      <p:sp>
        <p:nvSpPr>
          <p:cNvPr id="37" name="Rectangle 36">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753806"/>
            <a:ext cx="4425696"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4B1BF1AC-C624-2AD2-DA0F-335AB7BA2CA8}"/>
              </a:ext>
            </a:extLst>
          </p:cNvPr>
          <p:cNvSpPr>
            <a:spLocks noGrp="1"/>
          </p:cNvSpPr>
          <p:nvPr>
            <p:ph sz="quarter" idx="17"/>
          </p:nvPr>
        </p:nvSpPr>
        <p:spPr>
          <a:xfrm>
            <a:off x="4794637" y="1940001"/>
            <a:ext cx="6754446" cy="3834594"/>
          </a:xfrm>
        </p:spPr>
        <p:txBody>
          <a:bodyPr vert="horz" lIns="109728" tIns="109728" rIns="109728" bIns="91440" rtlCol="0" anchor="t">
            <a:normAutofit/>
          </a:bodyPr>
          <a:lstStyle/>
          <a:p>
            <a:pPr marL="0">
              <a:lnSpc>
                <a:spcPct val="140000"/>
              </a:lnSpc>
              <a:buFont typeface="Corbel" panose="020B0503020204020204" pitchFamily="34" charset="0"/>
            </a:pPr>
            <a:r>
              <a:rPr lang="en-US">
                <a:effectLst/>
              </a:rPr>
              <a:t>We will use the 2023 U.S. Consumer Product Safety Commission dataset</a:t>
            </a:r>
          </a:p>
          <a:p>
            <a:pPr marL="0">
              <a:lnSpc>
                <a:spcPct val="140000"/>
              </a:lnSpc>
              <a:buFont typeface="Corbel" panose="020B0503020204020204" pitchFamily="34" charset="0"/>
            </a:pPr>
            <a:r>
              <a:rPr lang="en-US"/>
              <a:t>Includes emergency room visits from over 100 hospitals</a:t>
            </a:r>
          </a:p>
          <a:p>
            <a:pPr marL="0">
              <a:lnSpc>
                <a:spcPct val="140000"/>
              </a:lnSpc>
              <a:buFont typeface="Corbel" panose="020B0503020204020204" pitchFamily="34" charset="0"/>
            </a:pPr>
            <a:r>
              <a:rPr lang="en-US"/>
              <a:t>Specifically, we will look at sprain/strain injuries to the knee, ankle, or shoulder for men aged 15-65 (our target demographic)</a:t>
            </a:r>
          </a:p>
        </p:txBody>
      </p:sp>
      <p:sp>
        <p:nvSpPr>
          <p:cNvPr id="38" name="Rectangle 37">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9" y="6167615"/>
            <a:ext cx="12192001"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DD526F5-3317-5FB9-BE13-8CAAA60DEFF0}"/>
              </a:ext>
            </a:extLst>
          </p:cNvPr>
          <p:cNvPicPr>
            <a:picLocks noChangeAspect="1"/>
          </p:cNvPicPr>
          <p:nvPr/>
        </p:nvPicPr>
        <p:blipFill>
          <a:blip r:embed="rId3"/>
          <a:stretch>
            <a:fillRect/>
          </a:stretch>
        </p:blipFill>
        <p:spPr>
          <a:xfrm>
            <a:off x="1" y="2067337"/>
            <a:ext cx="4394070" cy="3742046"/>
          </a:xfrm>
          <a:prstGeom prst="rect">
            <a:avLst/>
          </a:prstGeom>
        </p:spPr>
      </p:pic>
    </p:spTree>
    <p:extLst>
      <p:ext uri="{BB962C8B-B14F-4D97-AF65-F5344CB8AC3E}">
        <p14:creationId xmlns:p14="http://schemas.microsoft.com/office/powerpoint/2010/main" val="3378916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35" y="758246"/>
            <a:ext cx="4658480" cy="538631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a:xfrm>
            <a:off x="642918" y="1072110"/>
            <a:ext cx="3611029" cy="1862345"/>
          </a:xfrm>
        </p:spPr>
        <p:txBody>
          <a:bodyPr vert="horz" lIns="109728" tIns="109728" rIns="109728" bIns="91440" rtlCol="0" anchor="ctr">
            <a:normAutofit/>
          </a:bodyPr>
          <a:lstStyle/>
          <a:p>
            <a:pPr>
              <a:lnSpc>
                <a:spcPct val="150000"/>
              </a:lnSpc>
            </a:pPr>
            <a:r>
              <a:rPr lang="en-US" sz="3600">
                <a:solidFill>
                  <a:schemeClr val="tx1">
                    <a:lumMod val="75000"/>
                    <a:lumOff val="25000"/>
                  </a:schemeClr>
                </a:solidFill>
              </a:rPr>
              <a:t>Approach: Analysis</a:t>
            </a:r>
          </a:p>
        </p:txBody>
      </p:sp>
      <p:sp>
        <p:nvSpPr>
          <p:cNvPr id="21" name="Rectangle 20">
            <a:extLst>
              <a:ext uri="{FF2B5EF4-FFF2-40B4-BE49-F238E27FC236}">
                <a16:creationId xmlns:a16="http://schemas.microsoft.com/office/drawing/2014/main" id="{2060C0F7-61A6-4E64-A77E-AFBD8112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84060" y="0"/>
            <a:ext cx="7507940" cy="7652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4B1BF1AC-C624-2AD2-DA0F-335AB7BA2CA8}"/>
              </a:ext>
            </a:extLst>
          </p:cNvPr>
          <p:cNvSpPr>
            <a:spLocks noGrp="1"/>
          </p:cNvSpPr>
          <p:nvPr>
            <p:ph sz="quarter" idx="17"/>
          </p:nvPr>
        </p:nvSpPr>
        <p:spPr>
          <a:xfrm>
            <a:off x="637874" y="2934455"/>
            <a:ext cx="3616073" cy="2840139"/>
          </a:xfrm>
        </p:spPr>
        <p:txBody>
          <a:bodyPr vert="horz" lIns="109728" tIns="109728" rIns="109728" bIns="91440" rtlCol="0" anchor="t">
            <a:normAutofit/>
          </a:bodyPr>
          <a:lstStyle/>
          <a:p>
            <a:pPr marL="0">
              <a:lnSpc>
                <a:spcPct val="140000"/>
              </a:lnSpc>
              <a:buFont typeface="Corbel" panose="020B0503020204020204" pitchFamily="34" charset="0"/>
            </a:pPr>
            <a:r>
              <a:rPr lang="en-US" dirty="0"/>
              <a:t>The data was broken </a:t>
            </a:r>
            <a:endParaRPr lang="en-US"/>
          </a:p>
          <a:p>
            <a:pPr marL="0" indent="0">
              <a:lnSpc>
                <a:spcPct val="140000"/>
              </a:lnSpc>
              <a:buFont typeface="Corbel" panose="020B0503020204020204" pitchFamily="34" charset="0"/>
              <a:buNone/>
            </a:pPr>
            <a:r>
              <a:rPr lang="en-US" dirty="0"/>
              <a:t>out by body part</a:t>
            </a:r>
            <a:endParaRPr lang="en-US"/>
          </a:p>
        </p:txBody>
      </p:sp>
      <p:pic>
        <p:nvPicPr>
          <p:cNvPr id="8" name="Picture 7">
            <a:extLst>
              <a:ext uri="{FF2B5EF4-FFF2-40B4-BE49-F238E27FC236}">
                <a16:creationId xmlns:a16="http://schemas.microsoft.com/office/drawing/2014/main" id="{27371B3E-C145-F4D6-055D-BEC8B8C1B350}"/>
              </a:ext>
            </a:extLst>
          </p:cNvPr>
          <p:cNvPicPr>
            <a:picLocks noChangeAspect="1"/>
          </p:cNvPicPr>
          <p:nvPr/>
        </p:nvPicPr>
        <p:blipFill>
          <a:blip r:embed="rId3"/>
          <a:stretch>
            <a:fillRect/>
          </a:stretch>
        </p:blipFill>
        <p:spPr>
          <a:xfrm>
            <a:off x="4955829" y="1336718"/>
            <a:ext cx="7032884" cy="4184564"/>
          </a:xfrm>
          <a:prstGeom prst="rect">
            <a:avLst/>
          </a:prstGeom>
        </p:spPr>
      </p:pic>
      <p:sp>
        <p:nvSpPr>
          <p:cNvPr id="23" name="Rectangle 22">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 y="6144564"/>
            <a:ext cx="4656246" cy="7134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15122" y="6167615"/>
            <a:ext cx="747382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624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713436"/>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5559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r>
              <a:rPr lang="en-US" dirty="0"/>
              <a:t>Approach: Analysis</a:t>
            </a:r>
          </a:p>
        </p:txBody>
      </p:sp>
      <p:sp>
        <p:nvSpPr>
          <p:cNvPr id="4" name="Content Placeholder 3">
            <a:extLst>
              <a:ext uri="{FF2B5EF4-FFF2-40B4-BE49-F238E27FC236}">
                <a16:creationId xmlns:a16="http://schemas.microsoft.com/office/drawing/2014/main" id="{4B1BF1AC-C624-2AD2-DA0F-335AB7BA2CA8}"/>
              </a:ext>
            </a:extLst>
          </p:cNvPr>
          <p:cNvSpPr>
            <a:spLocks noGrp="1"/>
          </p:cNvSpPr>
          <p:nvPr>
            <p:ph sz="quarter" idx="17"/>
          </p:nvPr>
        </p:nvSpPr>
        <p:spPr>
          <a:xfrm>
            <a:off x="1535372" y="2590800"/>
            <a:ext cx="10184840" cy="3718557"/>
          </a:xfrm>
        </p:spPr>
        <p:txBody>
          <a:bodyPr>
            <a:normAutofit/>
          </a:bodyPr>
          <a:lstStyle/>
          <a:p>
            <a:r>
              <a:rPr lang="en-US" dirty="0"/>
              <a:t>Then the ages within those groups were compared statistically</a:t>
            </a:r>
          </a:p>
        </p:txBody>
      </p:sp>
      <p:pic>
        <p:nvPicPr>
          <p:cNvPr id="5" name="Picture 4">
            <a:extLst>
              <a:ext uri="{FF2B5EF4-FFF2-40B4-BE49-F238E27FC236}">
                <a16:creationId xmlns:a16="http://schemas.microsoft.com/office/drawing/2014/main" id="{E23F3D86-E45F-2A85-17CD-C8E106A840AE}"/>
              </a:ext>
            </a:extLst>
          </p:cNvPr>
          <p:cNvPicPr>
            <a:picLocks noChangeAspect="1"/>
          </p:cNvPicPr>
          <p:nvPr/>
        </p:nvPicPr>
        <p:blipFill>
          <a:blip r:embed="rId3"/>
          <a:stretch>
            <a:fillRect/>
          </a:stretch>
        </p:blipFill>
        <p:spPr>
          <a:xfrm>
            <a:off x="1535371" y="3650582"/>
            <a:ext cx="6011114" cy="2057687"/>
          </a:xfrm>
          <a:prstGeom prst="rect">
            <a:avLst/>
          </a:prstGeom>
        </p:spPr>
      </p:pic>
      <p:pic>
        <p:nvPicPr>
          <p:cNvPr id="9" name="Picture 8">
            <a:extLst>
              <a:ext uri="{FF2B5EF4-FFF2-40B4-BE49-F238E27FC236}">
                <a16:creationId xmlns:a16="http://schemas.microsoft.com/office/drawing/2014/main" id="{6CF38857-FF9F-F788-774D-555F2585684C}"/>
              </a:ext>
            </a:extLst>
          </p:cNvPr>
          <p:cNvPicPr>
            <a:picLocks noChangeAspect="1"/>
          </p:cNvPicPr>
          <p:nvPr/>
        </p:nvPicPr>
        <p:blipFill>
          <a:blip r:embed="rId4"/>
          <a:stretch>
            <a:fillRect/>
          </a:stretch>
        </p:blipFill>
        <p:spPr>
          <a:xfrm>
            <a:off x="7193105" y="3660108"/>
            <a:ext cx="3172268" cy="2048161"/>
          </a:xfrm>
          <a:prstGeom prst="rect">
            <a:avLst/>
          </a:prstGeom>
        </p:spPr>
      </p:pic>
    </p:spTree>
    <p:extLst>
      <p:ext uri="{BB962C8B-B14F-4D97-AF65-F5344CB8AC3E}">
        <p14:creationId xmlns:p14="http://schemas.microsoft.com/office/powerpoint/2010/main" val="284503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r>
              <a:rPr lang="en-US" dirty="0"/>
              <a:t>Approach: Analysis</a:t>
            </a:r>
          </a:p>
        </p:txBody>
      </p:sp>
      <p:sp>
        <p:nvSpPr>
          <p:cNvPr id="4" name="Content Placeholder 3">
            <a:extLst>
              <a:ext uri="{FF2B5EF4-FFF2-40B4-BE49-F238E27FC236}">
                <a16:creationId xmlns:a16="http://schemas.microsoft.com/office/drawing/2014/main" id="{4B1BF1AC-C624-2AD2-DA0F-335AB7BA2CA8}"/>
              </a:ext>
            </a:extLst>
          </p:cNvPr>
          <p:cNvSpPr>
            <a:spLocks noGrp="1"/>
          </p:cNvSpPr>
          <p:nvPr>
            <p:ph sz="quarter" idx="17"/>
          </p:nvPr>
        </p:nvSpPr>
        <p:spPr>
          <a:xfrm>
            <a:off x="1535372" y="2590800"/>
            <a:ext cx="10184840" cy="3718557"/>
          </a:xfrm>
        </p:spPr>
        <p:txBody>
          <a:bodyPr>
            <a:normAutofit/>
          </a:bodyPr>
          <a:lstStyle/>
          <a:p>
            <a:r>
              <a:rPr lang="en-US" dirty="0"/>
              <a:t>Normality testing, Kruskal-Wallis, and Dunn’s testing were all executed using python</a:t>
            </a:r>
          </a:p>
          <a:p>
            <a:r>
              <a:rPr lang="en-US" dirty="0"/>
              <a:t>Bootstrap sampling was used to calculate medians and confidence intervals</a:t>
            </a:r>
          </a:p>
          <a:p>
            <a:endParaRPr lang="en-US" dirty="0"/>
          </a:p>
          <a:p>
            <a:endParaRPr lang="en-US" dirty="0"/>
          </a:p>
        </p:txBody>
      </p:sp>
      <p:pic>
        <p:nvPicPr>
          <p:cNvPr id="6" name="Picture 5">
            <a:extLst>
              <a:ext uri="{FF2B5EF4-FFF2-40B4-BE49-F238E27FC236}">
                <a16:creationId xmlns:a16="http://schemas.microsoft.com/office/drawing/2014/main" id="{CA37BC92-00BD-49A9-4763-2A1705A25E56}"/>
              </a:ext>
            </a:extLst>
          </p:cNvPr>
          <p:cNvPicPr>
            <a:picLocks noChangeAspect="1"/>
          </p:cNvPicPr>
          <p:nvPr/>
        </p:nvPicPr>
        <p:blipFill>
          <a:blip r:embed="rId3"/>
          <a:stretch>
            <a:fillRect/>
          </a:stretch>
        </p:blipFill>
        <p:spPr>
          <a:xfrm>
            <a:off x="3123569" y="4461249"/>
            <a:ext cx="1762371" cy="1848108"/>
          </a:xfrm>
          <a:prstGeom prst="rect">
            <a:avLst/>
          </a:prstGeom>
        </p:spPr>
      </p:pic>
      <p:pic>
        <p:nvPicPr>
          <p:cNvPr id="8" name="Picture 7">
            <a:extLst>
              <a:ext uri="{FF2B5EF4-FFF2-40B4-BE49-F238E27FC236}">
                <a16:creationId xmlns:a16="http://schemas.microsoft.com/office/drawing/2014/main" id="{FFA5DE4A-535D-D155-B339-5AC0DD30F350}"/>
              </a:ext>
            </a:extLst>
          </p:cNvPr>
          <p:cNvPicPr>
            <a:picLocks noChangeAspect="1"/>
          </p:cNvPicPr>
          <p:nvPr/>
        </p:nvPicPr>
        <p:blipFill>
          <a:blip r:embed="rId4"/>
          <a:stretch>
            <a:fillRect/>
          </a:stretch>
        </p:blipFill>
        <p:spPr>
          <a:xfrm>
            <a:off x="5238289" y="4495207"/>
            <a:ext cx="1715422" cy="1814150"/>
          </a:xfrm>
          <a:prstGeom prst="rect">
            <a:avLst/>
          </a:prstGeom>
        </p:spPr>
      </p:pic>
      <p:pic>
        <p:nvPicPr>
          <p:cNvPr id="11" name="Picture 10">
            <a:extLst>
              <a:ext uri="{FF2B5EF4-FFF2-40B4-BE49-F238E27FC236}">
                <a16:creationId xmlns:a16="http://schemas.microsoft.com/office/drawing/2014/main" id="{7C475F23-1000-1A6E-FA24-852CD428BF11}"/>
              </a:ext>
            </a:extLst>
          </p:cNvPr>
          <p:cNvPicPr>
            <a:picLocks noChangeAspect="1"/>
          </p:cNvPicPr>
          <p:nvPr/>
        </p:nvPicPr>
        <p:blipFill>
          <a:blip r:embed="rId5"/>
          <a:stretch>
            <a:fillRect/>
          </a:stretch>
        </p:blipFill>
        <p:spPr>
          <a:xfrm>
            <a:off x="7306060" y="4495207"/>
            <a:ext cx="2564832" cy="1814149"/>
          </a:xfrm>
          <a:prstGeom prst="rect">
            <a:avLst/>
          </a:prstGeom>
        </p:spPr>
      </p:pic>
    </p:spTree>
    <p:extLst>
      <p:ext uri="{BB962C8B-B14F-4D97-AF65-F5344CB8AC3E}">
        <p14:creationId xmlns:p14="http://schemas.microsoft.com/office/powerpoint/2010/main" val="2193660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35" y="758246"/>
            <a:ext cx="4658480" cy="538631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a:xfrm>
            <a:off x="642918" y="1072110"/>
            <a:ext cx="3611029" cy="1862345"/>
          </a:xfrm>
        </p:spPr>
        <p:txBody>
          <a:bodyPr vert="horz" lIns="109728" tIns="109728" rIns="109728" bIns="91440" rtlCol="0" anchor="ctr">
            <a:normAutofit/>
          </a:bodyPr>
          <a:lstStyle/>
          <a:p>
            <a:pPr>
              <a:lnSpc>
                <a:spcPct val="150000"/>
              </a:lnSpc>
            </a:pPr>
            <a:r>
              <a:rPr lang="en-US" sz="3600">
                <a:solidFill>
                  <a:schemeClr val="tx1">
                    <a:lumMod val="75000"/>
                    <a:lumOff val="25000"/>
                  </a:schemeClr>
                </a:solidFill>
              </a:rPr>
              <a:t>Results</a:t>
            </a:r>
          </a:p>
        </p:txBody>
      </p:sp>
      <p:sp>
        <p:nvSpPr>
          <p:cNvPr id="20" name="Rectangle 19">
            <a:extLst>
              <a:ext uri="{FF2B5EF4-FFF2-40B4-BE49-F238E27FC236}">
                <a16:creationId xmlns:a16="http://schemas.microsoft.com/office/drawing/2014/main" id="{2060C0F7-61A6-4E64-A77E-AFBD8112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84060" y="0"/>
            <a:ext cx="7507940" cy="7652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4B1BF1AC-C624-2AD2-DA0F-335AB7BA2CA8}"/>
              </a:ext>
            </a:extLst>
          </p:cNvPr>
          <p:cNvSpPr>
            <a:spLocks noGrp="1"/>
          </p:cNvSpPr>
          <p:nvPr>
            <p:ph sz="quarter" idx="17"/>
          </p:nvPr>
        </p:nvSpPr>
        <p:spPr>
          <a:xfrm>
            <a:off x="637874" y="2934455"/>
            <a:ext cx="3616073" cy="2840139"/>
          </a:xfrm>
        </p:spPr>
        <p:txBody>
          <a:bodyPr vert="horz" lIns="109728" tIns="109728" rIns="109728" bIns="91440" rtlCol="0" anchor="t">
            <a:normAutofit/>
          </a:bodyPr>
          <a:lstStyle/>
          <a:p>
            <a:pPr marL="0">
              <a:lnSpc>
                <a:spcPct val="130000"/>
              </a:lnSpc>
              <a:buFont typeface="Corbel" panose="020B0503020204020204" pitchFamily="34" charset="0"/>
            </a:pPr>
            <a:r>
              <a:rPr lang="en-US" dirty="0"/>
              <a:t>A p-value of .05 / Confidence Interval of 95% was used and each body part was found to have a statistically separate affected age range</a:t>
            </a:r>
          </a:p>
          <a:p>
            <a:pPr marL="0">
              <a:lnSpc>
                <a:spcPct val="130000"/>
              </a:lnSpc>
              <a:buFont typeface="Corbel" panose="020B0503020204020204" pitchFamily="34" charset="0"/>
            </a:pPr>
            <a:endParaRPr lang="en-US" dirty="0"/>
          </a:p>
          <a:p>
            <a:pPr marL="0">
              <a:lnSpc>
                <a:spcPct val="130000"/>
              </a:lnSpc>
              <a:buFont typeface="Corbel" panose="020B0503020204020204" pitchFamily="34" charset="0"/>
            </a:pPr>
            <a:endParaRPr lang="en-US" dirty="0"/>
          </a:p>
        </p:txBody>
      </p:sp>
      <p:pic>
        <p:nvPicPr>
          <p:cNvPr id="7" name="Picture 6">
            <a:extLst>
              <a:ext uri="{FF2B5EF4-FFF2-40B4-BE49-F238E27FC236}">
                <a16:creationId xmlns:a16="http://schemas.microsoft.com/office/drawing/2014/main" id="{EA2CB0DF-90BA-0C33-1DCF-F6B31E4D88CF}"/>
              </a:ext>
            </a:extLst>
          </p:cNvPr>
          <p:cNvPicPr>
            <a:picLocks noChangeAspect="1"/>
          </p:cNvPicPr>
          <p:nvPr/>
        </p:nvPicPr>
        <p:blipFill>
          <a:blip r:embed="rId3"/>
          <a:stretch>
            <a:fillRect/>
          </a:stretch>
        </p:blipFill>
        <p:spPr>
          <a:xfrm>
            <a:off x="5201785" y="1295962"/>
            <a:ext cx="6488327" cy="4266076"/>
          </a:xfrm>
          <a:prstGeom prst="rect">
            <a:avLst/>
          </a:prstGeom>
        </p:spPr>
      </p:pic>
      <p:sp>
        <p:nvSpPr>
          <p:cNvPr id="22" name="Rectangle 21">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 y="6144564"/>
            <a:ext cx="4656246" cy="7134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15122" y="6167615"/>
            <a:ext cx="747382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624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713436"/>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6334014"/>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F36CB81-A037-44A8-88EB-C0C0F17FD4B1}">
  <ds:schemaRefs>
    <ds:schemaRef ds:uri="http://schemas.microsoft.com/sharepoint/v3/contenttype/forms"/>
  </ds:schemaRefs>
</ds:datastoreItem>
</file>

<file path=customXml/itemProps2.xml><?xml version="1.0" encoding="utf-8"?>
<ds:datastoreItem xmlns:ds="http://schemas.openxmlformats.org/officeDocument/2006/customXml" ds:itemID="{2C1AA24C-4CA6-40FF-8947-DA1F6F4745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7FF477C-132F-44F8-8C56-EBFF95FAF97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{0CEB4C9B-8B7D-4E3E-927C-DAD1848BE760}tf56000440_win32</Template>
  <TotalTime>188</TotalTime>
  <Words>467</Words>
  <Application>Microsoft Office PowerPoint</Application>
  <PresentationFormat>Widescreen</PresentationFormat>
  <Paragraphs>59</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Meiryo</vt:lpstr>
      <vt:lpstr>Calibri</vt:lpstr>
      <vt:lpstr>Corbel</vt:lpstr>
      <vt:lpstr>Wingdings</vt:lpstr>
      <vt:lpstr>ShojiVTI</vt:lpstr>
      <vt:lpstr>Improved ad dollar efficiency through analytical analysis  best braces, USA  July 2024</vt:lpstr>
      <vt:lpstr>Outline</vt:lpstr>
      <vt:lpstr>Problem Statement</vt:lpstr>
      <vt:lpstr>Problem Statement</vt:lpstr>
      <vt:lpstr>Approach: Data</vt:lpstr>
      <vt:lpstr>Approach: Analysis</vt:lpstr>
      <vt:lpstr>Approach: Analysis</vt:lpstr>
      <vt:lpstr>Approach: Analysis</vt:lpstr>
      <vt:lpstr>Results</vt:lpstr>
      <vt:lpstr>Results</vt:lpstr>
      <vt:lpstr>Next Steps</vt:lpstr>
      <vt:lpstr>Discussion/Questions</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Steven Ray</dc:creator>
  <cp:lastModifiedBy>Steven Ray</cp:lastModifiedBy>
  <cp:revision>31</cp:revision>
  <dcterms:created xsi:type="dcterms:W3CDTF">2024-07-12T17:19:15Z</dcterms:created>
  <dcterms:modified xsi:type="dcterms:W3CDTF">2024-07-13T20:20:09Z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