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6"/>
  </p:notesMasterIdLst>
  <p:handoutMasterIdLst>
    <p:handoutMasterId r:id="rId17"/>
  </p:handoutMasterIdLst>
  <p:sldIdLst>
    <p:sldId id="315" r:id="rId5"/>
    <p:sldId id="266" r:id="rId6"/>
    <p:sldId id="271" r:id="rId7"/>
    <p:sldId id="309" r:id="rId8"/>
    <p:sldId id="305" r:id="rId9"/>
    <p:sldId id="310" r:id="rId10"/>
    <p:sldId id="313" r:id="rId11"/>
    <p:sldId id="316" r:id="rId12"/>
    <p:sldId id="317" r:id="rId13"/>
    <p:sldId id="319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5388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7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FF72C-AA00-5654-C90E-76EDE0F6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B3386-CAD6-A8AF-DBE0-5A862EC6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3900D-1DFF-5726-F93A-2D4D1ABCB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16F3-222A-E8DA-E381-0983CAD66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7BF63-2D52-A417-EE92-0F0B405E1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1AA51-9164-00FA-8A7E-DCC234961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79721-FFD7-D84E-67D1-8A7A5A088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6924-1E4D-6E22-D7E0-79D7D283A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7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1" r:id="rId14"/>
    <p:sldLayoutId id="2147483704" r:id="rId15"/>
    <p:sldLayoutId id="2147483705" r:id="rId16"/>
    <p:sldLayoutId id="2147483707" r:id="rId17"/>
    <p:sldLayoutId id="2147483709" r:id="rId18"/>
    <p:sldLayoutId id="2147483682" r:id="rId19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.lynn.ray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kaggle.com/datasets/colearninglounge/employee-attri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2800" dirty="0"/>
              <a:t>Managing attrition through predictive modeling</a:t>
            </a:r>
            <a:br>
              <a:rPr lang="en-US" sz="2800" dirty="0"/>
            </a:br>
            <a:r>
              <a:rPr lang="en-US" sz="2000" cap="none" dirty="0">
                <a:latin typeface="+mn-lt"/>
              </a:rPr>
              <a:t>Steven Ray, October 2024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0"/>
            <a:ext cx="1000102" cy="422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626" y="1616940"/>
            <a:ext cx="11190374" cy="4182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36" y="126822"/>
            <a:ext cx="6151586" cy="132183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B15B07-5DFC-49A7-83E7-33AE560DD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89632" y="3669992"/>
            <a:ext cx="42245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974" y="0"/>
            <a:ext cx="466702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22632" y="1806994"/>
            <a:ext cx="6443443" cy="3760992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0" indent="0">
              <a:lnSpc>
                <a:spcPct val="130000"/>
              </a:lnSpc>
              <a:buFont typeface="Corbel" panose="020B0503020204020204" pitchFamily="34" charset="0"/>
              <a:buNone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To take this further and improve results: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Scale the data. This might improve overall performance and could allow for other LR solvers to be used.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Execute PCA to further streamline the feature set.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The target variable is not well-balanced. It might be wise to apply some resampling or weight classes.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sz="1400" b="0" i="0" dirty="0">
                <a:effectLst/>
              </a:rPr>
              <a:t>Use the variable Age crossed with some other variable (e.g. Work Life Balance) to create a new feature to see if that may be useful.</a:t>
            </a:r>
          </a:p>
          <a:p>
            <a:pPr marL="0">
              <a:lnSpc>
                <a:spcPct val="130000"/>
              </a:lnSpc>
              <a:buFont typeface="Corbel" panose="020B0503020204020204" pitchFamily="34" charset="0"/>
              <a:buChar char="•"/>
            </a:pPr>
            <a:endParaRPr lang="en-US" sz="700" b="1" i="0" dirty="0">
              <a:effectLst/>
              <a:highlight>
                <a:srgbClr val="FFFFFF"/>
              </a:highlight>
            </a:endParaRPr>
          </a:p>
          <a:p>
            <a:pPr marL="0">
              <a:lnSpc>
                <a:spcPct val="130000"/>
              </a:lnSpc>
              <a:buFont typeface="Corbel" panose="020B0503020204020204" pitchFamily="34" charset="0"/>
            </a:pPr>
            <a:endParaRPr lang="en-US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9EE4-B6D3-BC9E-E843-280DC141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08" y="2301390"/>
            <a:ext cx="4576768" cy="225521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842394"/>
            <a:ext cx="7498081" cy="10092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7995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Steven Ray</a:t>
            </a:r>
          </a:p>
          <a:p>
            <a:r>
              <a:rPr lang="en-US" dirty="0">
                <a:hlinkClick r:id="rId3"/>
              </a:rPr>
              <a:t>steven.lynn.ray@gmail.com</a:t>
            </a:r>
            <a:endParaRPr lang="en-US" dirty="0"/>
          </a:p>
          <a:p>
            <a:r>
              <a:rPr lang="en-US" dirty="0"/>
              <a:t>&lt;insert </a:t>
            </a:r>
            <a:r>
              <a:rPr lang="en-US" dirty="0" err="1"/>
              <a:t>github</a:t>
            </a:r>
            <a:r>
              <a:rPr lang="en-US" dirty="0"/>
              <a:t> link&gt;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Approach and 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56" y="0"/>
            <a:ext cx="5806443" cy="10689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127" y="1635362"/>
            <a:ext cx="5125300" cy="1068929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"The cost of turnover is often understated, but losing an employee not only means losing their productivity but also the institutional knowledge and relationships they’ve built over time.” -Heather Boushey, Economist</a:t>
            </a:r>
          </a:p>
          <a:p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“The cost of replacing an individual employee can range from one-half to two times the employee's annual salary.” -</a:t>
            </a:r>
            <a:r>
              <a:rPr lang="en-US" sz="1800" b="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Gallup</a:t>
            </a:r>
            <a:endParaRPr lang="en-US" sz="1800" i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8" r="7618"/>
          <a:stretch/>
        </p:blipFill>
        <p:spPr/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erson in a suit and tie&#10;&#10;Description automatically generated">
            <a:extLst>
              <a:ext uri="{FF2B5EF4-FFF2-40B4-BE49-F238E27FC236}">
                <a16:creationId xmlns:a16="http://schemas.microsoft.com/office/drawing/2014/main" id="{69102AE7-851B-1E9A-D1AB-8A2AE7DFBCE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l="22391" r="23799" b="-6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Employee attrition costs companies institutional knowledge, relationships, culture, </a:t>
            </a:r>
            <a:r>
              <a:rPr lang="en-US" sz="1600" b="1" dirty="0"/>
              <a:t>money</a:t>
            </a:r>
            <a:r>
              <a:rPr lang="en-US" sz="1600" dirty="0"/>
              <a:t>, and more.</a:t>
            </a:r>
          </a:p>
          <a:p>
            <a:pPr>
              <a:lnSpc>
                <a:spcPct val="130000"/>
              </a:lnSpc>
            </a:pPr>
            <a:endParaRPr lang="en-US" sz="1600" dirty="0"/>
          </a:p>
          <a:p>
            <a:pPr>
              <a:lnSpc>
                <a:spcPct val="130000"/>
              </a:lnSpc>
            </a:pPr>
            <a:r>
              <a:rPr lang="en-US" sz="1600" dirty="0"/>
              <a:t>Identifying causes of attrition and/or employees at risk could lead to higher retention.</a:t>
            </a:r>
          </a:p>
          <a:p>
            <a:pPr>
              <a:lnSpc>
                <a:spcPct val="130000"/>
              </a:lnSpc>
            </a:pPr>
            <a:endParaRPr lang="en-US" sz="1600" dirty="0"/>
          </a:p>
          <a:p>
            <a:pPr>
              <a:lnSpc>
                <a:spcPct val="130000"/>
              </a:lnSpc>
            </a:pPr>
            <a:r>
              <a:rPr lang="en-US" sz="1600" dirty="0"/>
              <a:t>We can build predictive models reduce attrition.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16DA5D3D-A4BD-9328-FA54-34276006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05" r="9986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cap="all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The data was found at </a:t>
            </a:r>
            <a:r>
              <a:rPr lang="en-US" dirty="0">
                <a:hlinkClick r:id="rId4"/>
              </a:rPr>
              <a:t>https://www.kaggle.com/datasets/colearninglounge/employee-attrition</a:t>
            </a:r>
            <a:r>
              <a:rPr lang="en-US" dirty="0"/>
              <a:t> with credit to Patel Prashant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Within the dataset we have current of exited employees (tagged as such) with features such as Age, Gender, a Work Life Balance metric, etc.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acuum cleaner on a carpet&#10;&#10;Description automatically generated">
            <a:extLst>
              <a:ext uri="{FF2B5EF4-FFF2-40B4-BE49-F238E27FC236}">
                <a16:creationId xmlns:a16="http://schemas.microsoft.com/office/drawing/2014/main" id="{DAC0E50D-DCED-0B1B-01EB-05C8F574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27" r="29304" b="-2"/>
          <a:stretch/>
        </p:blipFill>
        <p:spPr>
          <a:xfrm>
            <a:off x="8194348" y="1074544"/>
            <a:ext cx="3997652" cy="50378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1159516"/>
            <a:ext cx="6623040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7959" y="2233242"/>
            <a:ext cx="6623039" cy="303059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Originally 35 features and 1029 rows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7 features were dropped due to lacking variability, missing values, or clear multi-collinearity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Missing values for the Age feature were filled-in using a simple linear regression model</a:t>
            </a:r>
          </a:p>
          <a:p>
            <a:pPr indent="-285750">
              <a:lnSpc>
                <a:spcPct val="130000"/>
              </a:lnSpc>
              <a:buFont typeface="Corbel" panose="020B0503020204020204" pitchFamily="34" charset="0"/>
              <a:buChar char="•"/>
            </a:pPr>
            <a:r>
              <a:rPr lang="en-US" dirty="0"/>
              <a:t>Categorical columns were converted to numeric 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en and a blueprint&#10;&#10;Description automatically generated">
            <a:extLst>
              <a:ext uri="{FF2B5EF4-FFF2-40B4-BE49-F238E27FC236}">
                <a16:creationId xmlns:a16="http://schemas.microsoft.com/office/drawing/2014/main" id="{896EF3D1-1133-F955-579D-43EFFCB30475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rcRect l="16632" r="38495" b="-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Approach and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21856" y="2268656"/>
            <a:ext cx="7302147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A logistic regression model was trained with all remaining features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Based on the coefficients of the resultant model, 3 additional features were dropped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D440B-65F7-849A-E272-55ED218F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250E1-A7F3-B1D5-1C87-4289C7D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Approach and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703C-CE12-6E8C-300A-264C9B63AA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0774" y="3402917"/>
            <a:ext cx="5661147" cy="3436890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Logistic Regression, Random Forest, and Gradient Boosting models were created using default parameters and 5-fold cross validation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With these three models above, </a:t>
            </a:r>
            <a:r>
              <a:rPr lang="en-US" sz="1500" dirty="0"/>
              <a:t>grid </a:t>
            </a:r>
            <a:r>
              <a:rPr lang="en-US" sz="1500" b="0" i="0" u="none" strike="noStrike" dirty="0"/>
              <a:t>search 5-fold cross validation was used to try different parameters for each</a:t>
            </a:r>
          </a:p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r>
              <a:rPr lang="en-US" sz="1500" b="0" i="0" u="none" strike="noStrike" dirty="0"/>
              <a:t>Best average accuracy scores were stored for </a:t>
            </a:r>
            <a:r>
              <a:rPr lang="en-US" sz="1500" dirty="0"/>
              <a:t>each model</a:t>
            </a:r>
            <a:endParaRPr lang="en-US" sz="1500" b="0" i="0" u="none" strike="noStrike" dirty="0"/>
          </a:p>
          <a:p>
            <a:pPr>
              <a:lnSpc>
                <a:spcPct val="130000"/>
              </a:lnSpc>
            </a:pPr>
            <a:endParaRPr lang="en-US" sz="700" b="0" i="0" u="none" strike="noStrike" dirty="0"/>
          </a:p>
          <a:p>
            <a:pPr>
              <a:lnSpc>
                <a:spcPct val="130000"/>
              </a:lnSpc>
            </a:pPr>
            <a:endParaRPr lang="en-US" sz="700" dirty="0"/>
          </a:p>
          <a:p>
            <a:pPr>
              <a:lnSpc>
                <a:spcPct val="130000"/>
              </a:lnSpc>
            </a:pPr>
            <a:endParaRPr lang="en-US" sz="700" dirty="0"/>
          </a:p>
          <a:p>
            <a:pPr>
              <a:lnSpc>
                <a:spcPct val="130000"/>
              </a:lnSpc>
            </a:pPr>
            <a:endParaRPr lang="en-US" sz="7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chip with a brain shape&#10;&#10;Description automatically generated">
            <a:extLst>
              <a:ext uri="{FF2B5EF4-FFF2-40B4-BE49-F238E27FC236}">
                <a16:creationId xmlns:a16="http://schemas.microsoft.com/office/drawing/2014/main" id="{0975F293-051E-CB38-E6BB-3F9F56D4C378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7344569" y="1943297"/>
            <a:ext cx="4362798" cy="29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CC110-6534-7606-FFD8-19C1AF91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D1A5BA-812F-8C76-2344-74B8FCB7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159" y="157991"/>
            <a:ext cx="3754671" cy="748857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3697888-0513-37C4-3191-ECA7041C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570" y="1494846"/>
            <a:ext cx="4472756" cy="426764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>
                <a:solidFill>
                  <a:schemeClr val="bg1"/>
                </a:solidFill>
              </a:rPr>
              <a:t>A Parameter-Tuned Liblinear Logistic Regression model was the best performer</a:t>
            </a:r>
            <a:endParaRPr lang="en-US" sz="1700" i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DE5B864-B5C3-B552-7E1C-EDF224BE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" y="1362558"/>
            <a:ext cx="7391093" cy="44827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674A956-FF4C-FB19-117D-ECA2674C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59" y="2965231"/>
            <a:ext cx="4468257" cy="21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563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{FC23C89A-0B59-4B25-85C3-981ABD98B910}tf56000440_win32</Template>
  <TotalTime>120</TotalTime>
  <Words>426</Words>
  <Application>Microsoft Office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Calibri</vt:lpstr>
      <vt:lpstr>Corbel</vt:lpstr>
      <vt:lpstr>Wingdings</vt:lpstr>
      <vt:lpstr>ShojiVTI</vt:lpstr>
      <vt:lpstr>Managing attrition through predictive modeling Steven Ray, October 2024</vt:lpstr>
      <vt:lpstr>Agenda</vt:lpstr>
      <vt:lpstr>Problem Statement</vt:lpstr>
      <vt:lpstr>Problem Statement</vt:lpstr>
      <vt:lpstr>Data</vt:lpstr>
      <vt:lpstr>Data</vt:lpstr>
      <vt:lpstr>Approach and Models</vt:lpstr>
      <vt:lpstr>Approach and Models</vt:lpstr>
      <vt:lpstr>Results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Ray</dc:creator>
  <cp:lastModifiedBy>Steven Ray</cp:lastModifiedBy>
  <cp:revision>21</cp:revision>
  <dcterms:created xsi:type="dcterms:W3CDTF">2024-10-07T14:49:52Z</dcterms:created>
  <dcterms:modified xsi:type="dcterms:W3CDTF">2024-10-13T17:22:38Z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