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62" r:id="rId2"/>
    <p:sldId id="641" r:id="rId3"/>
    <p:sldId id="614" r:id="rId4"/>
    <p:sldId id="649" r:id="rId5"/>
    <p:sldId id="650" r:id="rId6"/>
    <p:sldId id="651" r:id="rId7"/>
    <p:sldId id="652" r:id="rId8"/>
    <p:sldId id="654" r:id="rId9"/>
    <p:sldId id="655" r:id="rId10"/>
    <p:sldId id="656" r:id="rId11"/>
    <p:sldId id="657" r:id="rId12"/>
    <p:sldId id="658" r:id="rId13"/>
    <p:sldId id="659" r:id="rId14"/>
    <p:sldId id="660" r:id="rId15"/>
    <p:sldId id="662" r:id="rId16"/>
    <p:sldId id="6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0DC1EE-9F73-4E2D-8E06-D817F9FC8D07}">
          <p14:sldIdLst>
            <p14:sldId id="362"/>
            <p14:sldId id="641"/>
            <p14:sldId id="614"/>
            <p14:sldId id="649"/>
            <p14:sldId id="650"/>
            <p14:sldId id="651"/>
            <p14:sldId id="652"/>
            <p14:sldId id="654"/>
            <p14:sldId id="655"/>
            <p14:sldId id="656"/>
            <p14:sldId id="657"/>
            <p14:sldId id="658"/>
            <p14:sldId id="659"/>
            <p14:sldId id="660"/>
            <p14:sldId id="662"/>
            <p14:sldId id="6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43FF98"/>
    <a:srgbClr val="FF6600"/>
    <a:srgbClr val="FF964F"/>
    <a:srgbClr val="FF8989"/>
    <a:srgbClr val="65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F0D7AD-039D-41C3-AE31-BBA27E8B8C9A}" v="210" dt="2020-01-08T15:32:35.9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93" autoAdjust="0"/>
    <p:restoredTop sz="85663" autoAdjust="0"/>
  </p:normalViewPr>
  <p:slideViewPr>
    <p:cSldViewPr snapToGrid="0">
      <p:cViewPr>
        <p:scale>
          <a:sx n="75" d="100"/>
          <a:sy n="75" d="100"/>
        </p:scale>
        <p:origin x="210" y="-282"/>
      </p:cViewPr>
      <p:guideLst/>
    </p:cSldViewPr>
  </p:slideViewPr>
  <p:outlineViewPr>
    <p:cViewPr>
      <p:scale>
        <a:sx n="33" d="100"/>
        <a:sy n="33" d="100"/>
      </p:scale>
      <p:origin x="0" y="-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Malan" userId="8724b139-97b3-44aa-b6a4-f672e569a97a" providerId="ADAL" clId="{5893B7EF-0BA5-4926-A8D9-B88956A6F5E2}"/>
  </pc:docChgLst>
  <pc:docChgLst>
    <pc:chgData name="Steven Malan" userId="8724b139-97b3-44aa-b6a4-f672e569a97a" providerId="ADAL" clId="{BDF0D7AD-039D-41C3-AE31-BBA27E8B8C9A}"/>
    <pc:docChg chg="undo custSel addSld delSld modSld modSection">
      <pc:chgData name="Steven Malan" userId="8724b139-97b3-44aa-b6a4-f672e569a97a" providerId="ADAL" clId="{BDF0D7AD-039D-41C3-AE31-BBA27E8B8C9A}" dt="2020-01-08T15:32:35.900" v="326" actId="207"/>
      <pc:docMkLst>
        <pc:docMk/>
      </pc:docMkLst>
      <pc:sldChg chg="modSp">
        <pc:chgData name="Steven Malan" userId="8724b139-97b3-44aa-b6a4-f672e569a97a" providerId="ADAL" clId="{BDF0D7AD-039D-41C3-AE31-BBA27E8B8C9A}" dt="2020-01-08T15:07:25.486" v="23" actId="14100"/>
        <pc:sldMkLst>
          <pc:docMk/>
          <pc:sldMk cId="1323588796" sldId="614"/>
        </pc:sldMkLst>
        <pc:spChg chg="mod">
          <ac:chgData name="Steven Malan" userId="8724b139-97b3-44aa-b6a4-f672e569a97a" providerId="ADAL" clId="{BDF0D7AD-039D-41C3-AE31-BBA27E8B8C9A}" dt="2020-01-08T15:07:25.486" v="23" actId="14100"/>
          <ac:spMkLst>
            <pc:docMk/>
            <pc:sldMk cId="1323588796" sldId="614"/>
            <ac:spMk id="6" creationId="{00000000-0000-0000-0000-000000000000}"/>
          </ac:spMkLst>
        </pc:spChg>
      </pc:sldChg>
      <pc:sldChg chg="modSp">
        <pc:chgData name="Steven Malan" userId="8724b139-97b3-44aa-b6a4-f672e569a97a" providerId="ADAL" clId="{BDF0D7AD-039D-41C3-AE31-BBA27E8B8C9A}" dt="2020-01-08T15:09:34.165" v="32" actId="1037"/>
        <pc:sldMkLst>
          <pc:docMk/>
          <pc:sldMk cId="2407695773" sldId="649"/>
        </pc:sldMkLst>
        <pc:spChg chg="mod">
          <ac:chgData name="Steven Malan" userId="8724b139-97b3-44aa-b6a4-f672e569a97a" providerId="ADAL" clId="{BDF0D7AD-039D-41C3-AE31-BBA27E8B8C9A}" dt="2020-01-08T15:08:56.517" v="26" actId="20577"/>
          <ac:spMkLst>
            <pc:docMk/>
            <pc:sldMk cId="2407695773" sldId="649"/>
            <ac:spMk id="5" creationId="{00000000-0000-0000-0000-000000000000}"/>
          </ac:spMkLst>
        </pc:spChg>
        <pc:spChg chg="mod">
          <ac:chgData name="Steven Malan" userId="8724b139-97b3-44aa-b6a4-f672e569a97a" providerId="ADAL" clId="{BDF0D7AD-039D-41C3-AE31-BBA27E8B8C9A}" dt="2020-01-08T15:09:34.165" v="32" actId="1037"/>
          <ac:spMkLst>
            <pc:docMk/>
            <pc:sldMk cId="2407695773" sldId="649"/>
            <ac:spMk id="6" creationId="{00000000-0000-0000-0000-000000000000}"/>
          </ac:spMkLst>
        </pc:spChg>
      </pc:sldChg>
      <pc:sldChg chg="modSp">
        <pc:chgData name="Steven Malan" userId="8724b139-97b3-44aa-b6a4-f672e569a97a" providerId="ADAL" clId="{BDF0D7AD-039D-41C3-AE31-BBA27E8B8C9A}" dt="2020-01-08T15:31:58.423" v="322" actId="20577"/>
        <pc:sldMkLst>
          <pc:docMk/>
          <pc:sldMk cId="751685159" sldId="650"/>
        </pc:sldMkLst>
        <pc:spChg chg="mod">
          <ac:chgData name="Steven Malan" userId="8724b139-97b3-44aa-b6a4-f672e569a97a" providerId="ADAL" clId="{BDF0D7AD-039D-41C3-AE31-BBA27E8B8C9A}" dt="2020-01-08T15:31:58.423" v="322" actId="20577"/>
          <ac:spMkLst>
            <pc:docMk/>
            <pc:sldMk cId="751685159" sldId="650"/>
            <ac:spMk id="6" creationId="{00000000-0000-0000-0000-000000000000}"/>
          </ac:spMkLst>
        </pc:spChg>
      </pc:sldChg>
      <pc:sldChg chg="modSp">
        <pc:chgData name="Steven Malan" userId="8724b139-97b3-44aa-b6a4-f672e569a97a" providerId="ADAL" clId="{BDF0D7AD-039D-41C3-AE31-BBA27E8B8C9A}" dt="2020-01-08T15:11:02.340" v="47" actId="20577"/>
        <pc:sldMkLst>
          <pc:docMk/>
          <pc:sldMk cId="2820859045" sldId="654"/>
        </pc:sldMkLst>
        <pc:spChg chg="mod">
          <ac:chgData name="Steven Malan" userId="8724b139-97b3-44aa-b6a4-f672e569a97a" providerId="ADAL" clId="{BDF0D7AD-039D-41C3-AE31-BBA27E8B8C9A}" dt="2020-01-08T15:11:02.340" v="47" actId="20577"/>
          <ac:spMkLst>
            <pc:docMk/>
            <pc:sldMk cId="2820859045" sldId="654"/>
            <ac:spMk id="7" creationId="{6BF1AE1E-40C3-491D-9660-65FF21F0B727}"/>
          </ac:spMkLst>
        </pc:spChg>
      </pc:sldChg>
      <pc:sldChg chg="modSp">
        <pc:chgData name="Steven Malan" userId="8724b139-97b3-44aa-b6a4-f672e569a97a" providerId="ADAL" clId="{BDF0D7AD-039D-41C3-AE31-BBA27E8B8C9A}" dt="2020-01-08T15:12:01.413" v="67" actId="20577"/>
        <pc:sldMkLst>
          <pc:docMk/>
          <pc:sldMk cId="1750665030" sldId="658"/>
        </pc:sldMkLst>
        <pc:spChg chg="mod">
          <ac:chgData name="Steven Malan" userId="8724b139-97b3-44aa-b6a4-f672e569a97a" providerId="ADAL" clId="{BDF0D7AD-039D-41C3-AE31-BBA27E8B8C9A}" dt="2020-01-08T15:12:01.413" v="67" actId="20577"/>
          <ac:spMkLst>
            <pc:docMk/>
            <pc:sldMk cId="1750665030" sldId="658"/>
            <ac:spMk id="5" creationId="{00000000-0000-0000-0000-000000000000}"/>
          </ac:spMkLst>
        </pc:spChg>
      </pc:sldChg>
      <pc:sldChg chg="del">
        <pc:chgData name="Steven Malan" userId="8724b139-97b3-44aa-b6a4-f672e569a97a" providerId="ADAL" clId="{BDF0D7AD-039D-41C3-AE31-BBA27E8B8C9A}" dt="2020-01-08T15:30:56.464" v="302" actId="2696"/>
        <pc:sldMkLst>
          <pc:docMk/>
          <pc:sldMk cId="3168024084" sldId="661"/>
        </pc:sldMkLst>
      </pc:sldChg>
      <pc:sldChg chg="addSp delSp modSp add delAnim modAnim">
        <pc:chgData name="Steven Malan" userId="8724b139-97b3-44aa-b6a4-f672e569a97a" providerId="ADAL" clId="{BDF0D7AD-039D-41C3-AE31-BBA27E8B8C9A}" dt="2020-01-08T15:32:35.900" v="326" actId="207"/>
        <pc:sldMkLst>
          <pc:docMk/>
          <pc:sldMk cId="297356947" sldId="662"/>
        </pc:sldMkLst>
        <pc:spChg chg="mod">
          <ac:chgData name="Steven Malan" userId="8724b139-97b3-44aa-b6a4-f672e569a97a" providerId="ADAL" clId="{BDF0D7AD-039D-41C3-AE31-BBA27E8B8C9A}" dt="2020-01-08T15:25:43.845" v="80" actId="20577"/>
          <ac:spMkLst>
            <pc:docMk/>
            <pc:sldMk cId="297356947" sldId="662"/>
            <ac:spMk id="3" creationId="{00000000-0000-0000-0000-000000000000}"/>
          </ac:spMkLst>
        </pc:spChg>
        <pc:spChg chg="mod">
          <ac:chgData name="Steven Malan" userId="8724b139-97b3-44aa-b6a4-f672e569a97a" providerId="ADAL" clId="{BDF0D7AD-039D-41C3-AE31-BBA27E8B8C9A}" dt="2020-01-08T15:32:35.900" v="326" actId="207"/>
          <ac:spMkLst>
            <pc:docMk/>
            <pc:sldMk cId="297356947" sldId="662"/>
            <ac:spMk id="5" creationId="{00000000-0000-0000-0000-000000000000}"/>
          </ac:spMkLst>
        </pc:spChg>
        <pc:spChg chg="add mod">
          <ac:chgData name="Steven Malan" userId="8724b139-97b3-44aa-b6a4-f672e569a97a" providerId="ADAL" clId="{BDF0D7AD-039D-41C3-AE31-BBA27E8B8C9A}" dt="2020-01-08T15:31:19.761" v="318" actId="20577"/>
          <ac:spMkLst>
            <pc:docMk/>
            <pc:sldMk cId="297356947" sldId="662"/>
            <ac:spMk id="8" creationId="{9C5CC148-6823-457B-A5BD-F5D26070B4CA}"/>
          </ac:spMkLst>
        </pc:spChg>
        <pc:picChg chg="del">
          <ac:chgData name="Steven Malan" userId="8724b139-97b3-44aa-b6a4-f672e569a97a" providerId="ADAL" clId="{BDF0D7AD-039D-41C3-AE31-BBA27E8B8C9A}" dt="2020-01-08T15:25:37.899" v="69" actId="478"/>
          <ac:picMkLst>
            <pc:docMk/>
            <pc:sldMk cId="297356947" sldId="662"/>
            <ac:picMk id="2" creationId="{00000000-0000-0000-0000-000000000000}"/>
          </ac:picMkLst>
        </pc:picChg>
        <pc:picChg chg="del">
          <ac:chgData name="Steven Malan" userId="8724b139-97b3-44aa-b6a4-f672e569a97a" providerId="ADAL" clId="{BDF0D7AD-039D-41C3-AE31-BBA27E8B8C9A}" dt="2020-01-08T15:25:38.456" v="70" actId="478"/>
          <ac:picMkLst>
            <pc:docMk/>
            <pc:sldMk cId="297356947" sldId="662"/>
            <ac:picMk id="7" creationId="{00000000-0000-0000-0000-000000000000}"/>
          </ac:picMkLst>
        </pc:picChg>
        <pc:picChg chg="add mod">
          <ac:chgData name="Steven Malan" userId="8724b139-97b3-44aa-b6a4-f672e569a97a" providerId="ADAL" clId="{BDF0D7AD-039D-41C3-AE31-BBA27E8B8C9A}" dt="2020-01-08T15:27:55.279" v="210" actId="1076"/>
          <ac:picMkLst>
            <pc:docMk/>
            <pc:sldMk cId="297356947" sldId="662"/>
            <ac:picMk id="9" creationId="{79410461-9FB9-41D2-A0C4-71623CCDD52A}"/>
          </ac:picMkLst>
        </pc:picChg>
      </pc:sldChg>
      <pc:sldChg chg="addSp delSp modSp add">
        <pc:chgData name="Steven Malan" userId="8724b139-97b3-44aa-b6a4-f672e569a97a" providerId="ADAL" clId="{BDF0D7AD-039D-41C3-AE31-BBA27E8B8C9A}" dt="2020-01-08T15:30:16.332" v="301" actId="208"/>
        <pc:sldMkLst>
          <pc:docMk/>
          <pc:sldMk cId="3911131703" sldId="663"/>
        </pc:sldMkLst>
        <pc:spChg chg="del mod">
          <ac:chgData name="Steven Malan" userId="8724b139-97b3-44aa-b6a4-f672e569a97a" providerId="ADAL" clId="{BDF0D7AD-039D-41C3-AE31-BBA27E8B8C9A}" dt="2020-01-08T15:29:06.932" v="287" actId="478"/>
          <ac:spMkLst>
            <pc:docMk/>
            <pc:sldMk cId="3911131703" sldId="663"/>
            <ac:spMk id="5" creationId="{00000000-0000-0000-0000-000000000000}"/>
          </ac:spMkLst>
        </pc:spChg>
        <pc:picChg chg="add mod modCrop">
          <ac:chgData name="Steven Malan" userId="8724b139-97b3-44aa-b6a4-f672e569a97a" providerId="ADAL" clId="{BDF0D7AD-039D-41C3-AE31-BBA27E8B8C9A}" dt="2020-01-08T15:30:16.332" v="301" actId="208"/>
          <ac:picMkLst>
            <pc:docMk/>
            <pc:sldMk cId="3911131703" sldId="663"/>
            <ac:picMk id="2" creationId="{64CE997E-68F9-4427-8FDF-5695D8565D12}"/>
          </ac:picMkLst>
        </pc:picChg>
        <pc:picChg chg="del">
          <ac:chgData name="Steven Malan" userId="8724b139-97b3-44aa-b6a4-f672e569a97a" providerId="ADAL" clId="{BDF0D7AD-039D-41C3-AE31-BBA27E8B8C9A}" dt="2020-01-08T15:29:10.652" v="289" actId="478"/>
          <ac:picMkLst>
            <pc:docMk/>
            <pc:sldMk cId="3911131703" sldId="663"/>
            <ac:picMk id="9" creationId="{79410461-9FB9-41D2-A0C4-71623CCDD52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05A34-5BD4-48D3-A6D0-12877BECCF92}" type="datetimeFigureOut">
              <a:rPr lang="en-US" smtClean="0"/>
              <a:t>02/21/21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69426-FF3D-4D6F-92B4-3B315294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5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69426-FF3D-4D6F-92B4-3B315294BA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96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n=60 matches with barely satisfying the 10% condition.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69426-FF3D-4D6F-92B4-3B315294BA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00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69426-FF3D-4D6F-92B4-3B315294BA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40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means, we will have a way of dealing with small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69426-FF3D-4D6F-92B4-3B315294BA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90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common sense</a:t>
            </a:r>
          </a:p>
          <a:p>
            <a:r>
              <a:rPr lang="en-US" dirty="0" smtClean="0"/>
              <a:t>Randomness</a:t>
            </a:r>
          </a:p>
          <a:p>
            <a:r>
              <a:rPr lang="en-US" dirty="0" smtClean="0"/>
              <a:t>Sampling Without</a:t>
            </a:r>
            <a:r>
              <a:rPr lang="en-US" baseline="0" dirty="0" smtClean="0"/>
              <a:t> Replacement from a </a:t>
            </a:r>
            <a:r>
              <a:rPr lang="en-US" baseline="0" smtClean="0"/>
              <a:t>Finite Population…</a:t>
            </a:r>
            <a:r>
              <a:rPr lang="en-US" smtClean="0"/>
              <a:t>10</a:t>
            </a:r>
            <a:r>
              <a:rPr lang="en-US" dirty="0"/>
              <a:t>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69426-FF3D-4D6F-92B4-3B315294BA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29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69426-FF3D-4D6F-92B4-3B315294BA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74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69426-FF3D-4D6F-92B4-3B315294BA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62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69426-FF3D-4D6F-92B4-3B315294BA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84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69426-FF3D-4D6F-92B4-3B315294BA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46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69426-FF3D-4D6F-92B4-3B315294BA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93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No, we don’t need</a:t>
            </a:r>
            <a:r>
              <a:rPr lang="en-US" baseline="0" dirty="0" smtClean="0"/>
              <a:t> the 10% condition.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69426-FF3D-4D6F-92B4-3B315294BA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13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No, we don’t need</a:t>
            </a:r>
            <a:r>
              <a:rPr lang="en-US" baseline="0" dirty="0" smtClean="0"/>
              <a:t> the 10% condition.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69426-FF3D-4D6F-92B4-3B315294BA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09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 the</a:t>
            </a:r>
            <a:r>
              <a:rPr lang="en-US" baseline="0" dirty="0" smtClean="0"/>
              <a:t> 2</a:t>
            </a:r>
            <a:r>
              <a:rPr lang="en-US" baseline="30000" dirty="0" smtClean="0"/>
              <a:t>nd</a:t>
            </a:r>
            <a:r>
              <a:rPr lang="en-US" baseline="0" dirty="0" smtClean="0"/>
              <a:t> trout could be 2500/9999 if the first was a failure. Not necessary to dig into that if the goal is just to show that probabilities change.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69426-FF3D-4D6F-92B4-3B315294BA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99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69426-FF3D-4D6F-92B4-3B315294BA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Distribution is not</a:t>
            </a:r>
            <a:r>
              <a:rPr lang="en-US" baseline="0" dirty="0" smtClean="0"/>
              <a:t> normal.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69426-FF3D-4D6F-92B4-3B315294BA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4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69426-FF3D-4D6F-92B4-3B315294BA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17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F87C-25C1-42D1-A8EF-9092DCF773F7}" type="datetime1">
              <a:rPr lang="en-US" smtClean="0"/>
              <a:t>02/21/21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Conditions for P-hat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31-B73A-41A7-B76D-351591D6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8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7BC5-CF38-4ABB-82AF-6ADC8023ECB4}" type="datetime1">
              <a:rPr lang="en-US" smtClean="0"/>
              <a:t>02/21/21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Conditions for P-hat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31-B73A-41A7-B76D-351591D6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5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780C-BFBA-45C6-A831-69BE92A09610}" type="datetime1">
              <a:rPr lang="en-US" smtClean="0"/>
              <a:t>02/21/21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Conditions for P-hat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31-B73A-41A7-B76D-351591D6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7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22BD-76E2-4C64-A1FA-BDA42AC4FBBA}" type="datetime1">
              <a:rPr lang="en-US" smtClean="0"/>
              <a:t>02/21/21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Conditions for P-hat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31-B73A-41A7-B76D-351591D6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7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DC1E-7A4D-4077-8880-DF1699E88ED4}" type="datetime1">
              <a:rPr lang="en-US" smtClean="0"/>
              <a:t>02/21/21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Conditions for P-hat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31-B73A-41A7-B76D-351591D6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8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FFA6-C0A9-49F8-A271-78BFDBDC8847}" type="datetime1">
              <a:rPr lang="en-US" smtClean="0"/>
              <a:t>02/21/21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Conditions for P-hat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31-B73A-41A7-B76D-351591D6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4994-A4D1-4448-A740-E27CDBAC7FD9}" type="datetime1">
              <a:rPr lang="en-US" smtClean="0"/>
              <a:t>02/21/21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Conditions for P-hat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31-B73A-41A7-B76D-351591D6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AC59-CC07-4599-94F8-785B9EE486FD}" type="datetime1">
              <a:rPr lang="en-US" smtClean="0"/>
              <a:t>02/21/21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Conditions for P-hat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31-B73A-41A7-B76D-351591D6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6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5C21-8C8D-4FAE-AE7B-DAAD7AFBB320}" type="datetime1">
              <a:rPr lang="en-US" smtClean="0"/>
              <a:t>02/21/21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Conditions for P-hat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31-B73A-41A7-B76D-351591D6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5E99-2670-44C6-BF0A-2B97D6B49B6D}" type="datetime1">
              <a:rPr lang="en-US" smtClean="0"/>
              <a:t>02/21/21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Conditions for P-hat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31-B73A-41A7-B76D-351591D6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7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63F6-9C29-43D8-A36C-F6B112557D6B}" type="datetime1">
              <a:rPr lang="en-US" smtClean="0"/>
              <a:t>02/21/21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Conditions for P-hat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31-B73A-41A7-B76D-351591D6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9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bg1"/>
            </a:gs>
            <a:gs pos="100000">
              <a:srgbClr val="FF00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2187F-39DC-452B-8D54-27A2038CC65B}" type="datetime1">
              <a:rPr lang="en-US" smtClean="0"/>
              <a:t>02/21/21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Conditions for P-hat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D7B31-B73A-41A7-B76D-351591D6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2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230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Conditions for P-hat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958514" y="1397267"/>
                <a:ext cx="10515600" cy="458987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do I know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follow a </a:t>
                </a:r>
                <a:r>
                  <a: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 model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</a:p>
              <a:p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go back to the basics.</a:t>
                </a:r>
              </a:p>
              <a:p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14" y="1397267"/>
                <a:ext cx="10515600" cy="4589876"/>
              </a:xfrm>
              <a:prstGeom prst="rect">
                <a:avLst/>
              </a:prstGeom>
              <a:blipFill>
                <a:blip r:embed="rId3"/>
                <a:stretch>
                  <a:fillRect l="-1449" t="-2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771790"/>
              </a:xfrm>
            </p:spPr>
            <p:txBody>
              <a:bodyPr>
                <a:normAutofit/>
              </a:bodyPr>
              <a:lstStyle/>
              <a:p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Clearing Up Conditions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u="sng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u="sng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Inference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771790"/>
              </a:xfrm>
              <a:blipFill>
                <a:blip r:embed="rId4"/>
                <a:stretch>
                  <a:fillRect l="-2377" t="-18898" b="-3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9A24F35-35BC-4C44-B66A-C401233A3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00" y="1904156"/>
            <a:ext cx="7614557" cy="290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9E3D8B0-D130-4A43-9906-A343346F1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501" y="3113981"/>
            <a:ext cx="3954620" cy="25044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DEC1CB-31FF-4E4D-BD61-F61BFE56D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181" y="3113980"/>
            <a:ext cx="3947277" cy="2504479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4572013" y="2150041"/>
            <a:ext cx="7608758" cy="1511300"/>
          </a:xfrm>
          <a:prstGeom prst="rightArrow">
            <a:avLst>
              <a:gd name="adj1" fmla="val 42834"/>
              <a:gd name="adj2" fmla="val 6228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Conditions for P-hat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638827" y="795522"/>
                <a:ext cx="10860066" cy="574306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 doing our math, we need to know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follows a normal model. When will this be true?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	Never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When will it be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“close enough”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?    (this will give us a “condition”)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en-US" sz="2800" b="0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=40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				</a:t>
                </a:r>
                <a:r>
                  <a:rPr lang="en-US" sz="2800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=60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			</a:t>
                </a:r>
                <a:r>
                  <a:rPr lang="en-US" sz="2800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=1000</m:t>
                    </m:r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27" y="795522"/>
                <a:ext cx="10860066" cy="5743064"/>
              </a:xfrm>
              <a:prstGeom prst="rect">
                <a:avLst/>
              </a:prstGeom>
              <a:blipFill>
                <a:blip r:embed="rId5"/>
                <a:stretch>
                  <a:fillRect l="-1179" t="-1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>
              <a:xfrm>
                <a:off x="440635" y="23732"/>
                <a:ext cx="10557217" cy="771790"/>
              </a:xfrm>
            </p:spPr>
            <p:txBody>
              <a:bodyPr>
                <a:normAutofit/>
              </a:bodyPr>
              <a:lstStyle/>
              <a:p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 Assumption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u="sng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 u="sng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Normality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0635" y="23732"/>
                <a:ext cx="10557217" cy="771790"/>
              </a:xfrm>
              <a:blipFill>
                <a:blip r:embed="rId6"/>
                <a:stretch>
                  <a:fillRect l="-2309" t="-19048" b="-34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8797077-9F83-4CF1-B255-05400A3534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62" y="3113981"/>
            <a:ext cx="3933186" cy="250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Conditions for P-hat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638827" y="795522"/>
                <a:ext cx="10860066" cy="537667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 doing our math, we need to know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follows a normal model.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The </a:t>
                </a:r>
                <a:r>
                  <a:rPr 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Assumption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(Normality), will never be perfectly true. So use…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“Large Samples” Condition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 </a:t>
                </a:r>
              </a:p>
              <a:p>
                <a:r>
                  <a:rPr lang="en-US" sz="2800" b="0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&gt;10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1−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&gt;10 </m:t>
                    </m:r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This leads us to need pretty big samples.</a:t>
                </a:r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27" y="795522"/>
                <a:ext cx="10860066" cy="5376678"/>
              </a:xfrm>
              <a:prstGeom prst="rect">
                <a:avLst/>
              </a:prstGeom>
              <a:blipFill>
                <a:blip r:embed="rId3"/>
                <a:stretch>
                  <a:fillRect l="-1179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>
              <a:xfrm>
                <a:off x="440635" y="23732"/>
                <a:ext cx="10557217" cy="771790"/>
              </a:xfrm>
            </p:spPr>
            <p:txBody>
              <a:bodyPr>
                <a:normAutofit/>
              </a:bodyPr>
              <a:lstStyle/>
              <a:p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 Assumption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u="sng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 u="sng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Normality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0635" y="23732"/>
                <a:ext cx="10557217" cy="771790"/>
              </a:xfrm>
              <a:blipFill>
                <a:blip r:embed="rId4"/>
                <a:stretch>
                  <a:fillRect l="-2309" t="-19048" b="-34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1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Conditions for P-hat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108855" y="1012371"/>
                <a:ext cx="3483429" cy="515982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So our sample size typically needs to be pretty big 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(never, ever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&lt;20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)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This is what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the (old)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AP Stats Topic Outline means when it says: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Notice anything different about topics A.6 and A.7?</a:t>
                </a:r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5" y="1012371"/>
                <a:ext cx="3483429" cy="5159828"/>
              </a:xfrm>
              <a:prstGeom prst="rect">
                <a:avLst/>
              </a:prstGeom>
              <a:blipFill>
                <a:blip r:embed="rId3"/>
                <a:stretch>
                  <a:fillRect l="-3678" t="-2009" r="-5079" b="-1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>
              <a:xfrm>
                <a:off x="440635" y="23732"/>
                <a:ext cx="10557217" cy="771790"/>
              </a:xfrm>
            </p:spPr>
            <p:txBody>
              <a:bodyPr>
                <a:normAutofit/>
              </a:bodyPr>
              <a:lstStyle/>
              <a:p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 Assumption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u="sng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 u="sng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Normality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0635" y="23732"/>
                <a:ext cx="10557217" cy="771790"/>
              </a:xfrm>
              <a:blipFill>
                <a:blip r:embed="rId4"/>
                <a:stretch>
                  <a:fillRect l="-2309" t="-19048" b="-34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1E448425-01EC-44D8-9F1A-76BBEC3E0F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424" y="1480226"/>
            <a:ext cx="8838519" cy="440029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E8CCD5-73A7-478F-8776-4D20E62AF3F3}"/>
              </a:ext>
            </a:extLst>
          </p:cNvPr>
          <p:cNvCxnSpPr>
            <a:cxnSpLocks/>
          </p:cNvCxnSpPr>
          <p:nvPr/>
        </p:nvCxnSpPr>
        <p:spPr>
          <a:xfrm>
            <a:off x="3135086" y="3918857"/>
            <a:ext cx="1066800" cy="3265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6BD3E5-7F9F-4F0D-A81B-21E35525C215}"/>
              </a:ext>
            </a:extLst>
          </p:cNvPr>
          <p:cNvCxnSpPr>
            <a:cxnSpLocks/>
          </p:cNvCxnSpPr>
          <p:nvPr/>
        </p:nvCxnSpPr>
        <p:spPr>
          <a:xfrm flipV="1">
            <a:off x="2895599" y="5039360"/>
            <a:ext cx="1097281" cy="217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A75C028F-FBC4-4F70-AFFD-76DA7C0B8AF1}"/>
              </a:ext>
            </a:extLst>
          </p:cNvPr>
          <p:cNvSpPr/>
          <p:nvPr/>
        </p:nvSpPr>
        <p:spPr>
          <a:xfrm rot="10800000">
            <a:off x="4201884" y="4721258"/>
            <a:ext cx="146595" cy="577181"/>
          </a:xfrm>
          <a:prstGeom prst="rightBrace">
            <a:avLst>
              <a:gd name="adj1" fmla="val 74174"/>
              <a:gd name="adj2" fmla="val 4912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6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Conditions for P-hat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326570" y="1012371"/>
                <a:ext cx="11865429" cy="515982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Tell your neighbor: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What is the first </a:t>
                </a:r>
                <a:r>
                  <a:rPr lang="en-US" sz="28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assumption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that must be true for the</a:t>
                </a:r>
                <a:b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distribution to be approximately normal?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	 </a:t>
                </a:r>
                <a:r>
                  <a:rPr lang="en-US" sz="2800" u="sng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Independence</a:t>
                </a:r>
              </a:p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Sometimes, it is obviously true (like flipping a coin). Just use </a:t>
                </a:r>
                <a:r>
                  <a:rPr lang="en-US" sz="2800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    s  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to explain it.</a:t>
                </a:r>
              </a:p>
              <a:p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Otherwise, what </a:t>
                </a:r>
                <a:r>
                  <a:rPr lang="en-US" sz="2800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conditions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will we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use?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When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sampling, look for </a:t>
                </a:r>
                <a:r>
                  <a:rPr lang="en-US" sz="2800" u="sng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           ness.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When </a:t>
                </a:r>
                <a:r>
                  <a:rPr 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______ ________ _____________________,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check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/>
                </a:r>
                <a:b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</a:b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the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______ condition.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0" y="1012371"/>
                <a:ext cx="11865429" cy="5159828"/>
              </a:xfrm>
              <a:prstGeom prst="rect">
                <a:avLst/>
              </a:prstGeom>
              <a:blipFill>
                <a:blip r:embed="rId3"/>
                <a:stretch>
                  <a:fillRect l="-1079" t="-2009" r="-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0635" y="23732"/>
            <a:ext cx="10557217" cy="77179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Review: 2 Assumptions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5141" y="442326"/>
            <a:ext cx="1535530" cy="2078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4133" y="3983333"/>
            <a:ext cx="2487330" cy="158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1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Conditions for P-hat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326571" y="1012371"/>
                <a:ext cx="11430000" cy="515982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Tell your neighbor: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What is the second </a:t>
                </a:r>
                <a:r>
                  <a:rPr lang="en-US" sz="28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assumption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that must be </a:t>
                </a:r>
                <a:b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</a:b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true before using normalcdf?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	 </a:t>
                </a:r>
                <a:r>
                  <a:rPr lang="en-US" sz="2800" u="sng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Normality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distrubution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What </a:t>
                </a:r>
                <a:r>
                  <a:rPr lang="en-US" sz="28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condition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will we use?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&gt;10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(1−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&gt;10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When we only know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(as with CI’s), </a:t>
                </a:r>
                <a:b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</a:b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this turns into #S &gt; 10 and #F &gt; 10</a:t>
                </a:r>
              </a:p>
            </p:txBody>
          </p:sp>
        </mc:Choice>
        <mc:Fallback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1" y="1012371"/>
                <a:ext cx="11430000" cy="5159828"/>
              </a:xfrm>
              <a:prstGeom prst="rect">
                <a:avLst/>
              </a:prstGeom>
              <a:blipFill>
                <a:blip r:embed="rId3"/>
                <a:stretch>
                  <a:fillRect l="-1120" t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0635" y="23732"/>
            <a:ext cx="10557217" cy="77179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Review: 2 Assumptions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965" y="473871"/>
            <a:ext cx="3820632" cy="2886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5831" y="3655179"/>
            <a:ext cx="3420899" cy="288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4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Conditions for P-hat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26571" y="1012371"/>
            <a:ext cx="8199343" cy="5159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10% condition is only used when we are…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 is </a:t>
            </a:r>
            <a:r>
              <a:rPr lang="en-US" sz="28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not used for experiments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Check out the rubric from this experiment FRQ (2015 #4)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0635" y="23732"/>
            <a:ext cx="10557217" cy="77179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Note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C5CC148-6823-457B-A5BD-F5D26070B4CA}"/>
              </a:ext>
            </a:extLst>
          </p:cNvPr>
          <p:cNvSpPr txBox="1">
            <a:spLocks/>
          </p:cNvSpPr>
          <p:nvPr/>
        </p:nvSpPr>
        <p:spPr>
          <a:xfrm rot="21384421">
            <a:off x="1818210" y="1643189"/>
            <a:ext cx="3699710" cy="176053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q"/>
            </a:pP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4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410461-9FB9-41D2-A0C4-71623CCDD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914" y="174319"/>
            <a:ext cx="3225451" cy="421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Conditions for P-hat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0635" y="23732"/>
            <a:ext cx="10557217" cy="77179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Note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C5CC148-6823-457B-A5BD-F5D26070B4CA}"/>
              </a:ext>
            </a:extLst>
          </p:cNvPr>
          <p:cNvSpPr txBox="1">
            <a:spLocks/>
          </p:cNvSpPr>
          <p:nvPr/>
        </p:nvSpPr>
        <p:spPr>
          <a:xfrm rot="21384421">
            <a:off x="1819202" y="1674813"/>
            <a:ext cx="2690459" cy="176053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q"/>
            </a:pP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4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CE997E-68F9-4427-8FDF-5695D8565D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0"/>
          <a:stretch/>
        </p:blipFill>
        <p:spPr>
          <a:xfrm>
            <a:off x="33050" y="931495"/>
            <a:ext cx="12119969" cy="46760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113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Conditions for P-hat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5557" y="365125"/>
            <a:ext cx="11593285" cy="915035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Math Work?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F670B7-07AC-4ADF-888C-20E84EDC6680}"/>
              </a:ext>
            </a:extLst>
          </p:cNvPr>
          <p:cNvGrpSpPr/>
          <p:nvPr/>
        </p:nvGrpSpPr>
        <p:grpSpPr>
          <a:xfrm>
            <a:off x="3810000" y="1434919"/>
            <a:ext cx="8158842" cy="4132760"/>
            <a:chOff x="3810000" y="1587319"/>
            <a:chExt cx="8158842" cy="4132760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810000" y="4226560"/>
              <a:ext cx="8158842" cy="1493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Bernoulli Trials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possible outcomes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One S/F does not affect the next (“</a:t>
              </a:r>
              <a:r>
                <a:rPr lang="en-US" sz="3200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Ind</a:t>
              </a:r>
              <a:r>
                <a:rPr lang="en-US" sz="32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”)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itle 1">
                  <a:extLst>
                    <a:ext uri="{FF2B5EF4-FFF2-40B4-BE49-F238E27FC236}">
                      <a16:creationId xmlns:a16="http://schemas.microsoft.com/office/drawing/2014/main" id="{B2BC917E-0D85-46CC-B145-20CF50FF03A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56480" y="1587319"/>
                  <a:ext cx="6028354" cy="13286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sz="3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 distribution of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acc>
                    </m:oMath>
                  </a14:m>
                  <a:r>
                    <a:rPr lang="en-US" sz="3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pPr algn="ctr"/>
                  <a:r>
                    <a:rPr lang="en-US" sz="3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(proportion of successes in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a14:m>
                  <a:r>
                    <a:rPr lang="en-US" sz="3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trials)</a:t>
                  </a:r>
                </a:p>
              </p:txBody>
            </p:sp>
          </mc:Choice>
          <mc:Fallback xmlns="">
            <p:sp>
              <p:nvSpPr>
                <p:cNvPr id="6" name="Title 1">
                  <a:extLst>
                    <a:ext uri="{FF2B5EF4-FFF2-40B4-BE49-F238E27FC236}">
                      <a16:creationId xmlns:a16="http://schemas.microsoft.com/office/drawing/2014/main" id="{B2BC917E-0D85-46CC-B145-20CF50FF0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6480" y="1587319"/>
                  <a:ext cx="6028354" cy="1328601"/>
                </a:xfrm>
                <a:prstGeom prst="rect">
                  <a:avLst/>
                </a:prstGeom>
                <a:blipFill>
                  <a:blip r:embed="rId3"/>
                  <a:stretch>
                    <a:fillRect l="-1811" t="-8969" r="-1509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itle 1">
                  <a:extLst>
                    <a:ext uri="{FF2B5EF4-FFF2-40B4-BE49-F238E27FC236}">
                      <a16:creationId xmlns:a16="http://schemas.microsoft.com/office/drawing/2014/main" id="{7AD2254B-F926-411C-A9D7-06A7C2EED46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439920" y="2915920"/>
                  <a:ext cx="6817360" cy="13106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sz="3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Binomial Distributions</a:t>
                  </a:r>
                </a:p>
                <a:p>
                  <a:pPr algn="ctr"/>
                  <a:r>
                    <a:rPr lang="en-US" sz="3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(number of successes in </a:t>
                  </a:r>
                  <a14:m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a14:m>
                  <a:r>
                    <a:rPr lang="en-US" sz="3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trials)</a:t>
                  </a:r>
                </a:p>
              </p:txBody>
            </p:sp>
          </mc:Choice>
          <mc:Fallback xmlns="">
            <p:sp>
              <p:nvSpPr>
                <p:cNvPr id="8" name="Title 1">
                  <a:extLst>
                    <a:ext uri="{FF2B5EF4-FFF2-40B4-BE49-F238E27FC236}">
                      <a16:creationId xmlns:a16="http://schemas.microsoft.com/office/drawing/2014/main" id="{7AD2254B-F926-411C-A9D7-06A7C2EED4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9920" y="2915920"/>
                  <a:ext cx="6817360" cy="1310640"/>
                </a:xfrm>
                <a:prstGeom prst="rect">
                  <a:avLst/>
                </a:prstGeom>
                <a:blipFill>
                  <a:blip r:embed="rId4"/>
                  <a:stretch>
                    <a:fillRect t="-9091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9CB8D106-9CF7-43B3-A24A-8A6CC47566BC}"/>
              </a:ext>
            </a:extLst>
          </p:cNvPr>
          <p:cNvSpPr txBox="1">
            <a:spLocks/>
          </p:cNvSpPr>
          <p:nvPr/>
        </p:nvSpPr>
        <p:spPr>
          <a:xfrm>
            <a:off x="375557" y="1455239"/>
            <a:ext cx="3078843" cy="3279321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math for this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…actually depends on this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…which only works for this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B33D36-384A-4054-985A-44FBE6EE3AAB}"/>
              </a:ext>
            </a:extLst>
          </p:cNvPr>
          <p:cNvCxnSpPr>
            <a:cxnSpLocks/>
          </p:cNvCxnSpPr>
          <p:nvPr/>
        </p:nvCxnSpPr>
        <p:spPr>
          <a:xfrm>
            <a:off x="3139440" y="1706880"/>
            <a:ext cx="2946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6950BF-9DFC-4CB3-B2FB-1F6AEBA19DC7}"/>
              </a:ext>
            </a:extLst>
          </p:cNvPr>
          <p:cNvCxnSpPr>
            <a:cxnSpLocks/>
          </p:cNvCxnSpPr>
          <p:nvPr/>
        </p:nvCxnSpPr>
        <p:spPr>
          <a:xfrm flipV="1">
            <a:off x="1564640" y="2976880"/>
            <a:ext cx="4318000" cy="254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F7E18F-2A7A-4578-AC0B-533B1ACAEC65}"/>
              </a:ext>
            </a:extLst>
          </p:cNvPr>
          <p:cNvCxnSpPr>
            <a:cxnSpLocks/>
          </p:cNvCxnSpPr>
          <p:nvPr/>
        </p:nvCxnSpPr>
        <p:spPr>
          <a:xfrm>
            <a:off x="2550160" y="4368800"/>
            <a:ext cx="39014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itle 1">
                <a:extLst>
                  <a:ext uri="{FF2B5EF4-FFF2-40B4-BE49-F238E27FC236}">
                    <a16:creationId xmlns:a16="http://schemas.microsoft.com/office/drawing/2014/main" id="{FF26943A-2028-45E3-9F36-5319025A2F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50160" y="5791199"/>
                <a:ext cx="6888480" cy="82305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before describing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must start here </a:t>
                </a:r>
              </a:p>
            </p:txBody>
          </p:sp>
        </mc:Choice>
        <mc:Fallback xmlns="">
          <p:sp>
            <p:nvSpPr>
              <p:cNvPr id="23" name="Title 1">
                <a:extLst>
                  <a:ext uri="{FF2B5EF4-FFF2-40B4-BE49-F238E27FC236}">
                    <a16:creationId xmlns:a16="http://schemas.microsoft.com/office/drawing/2014/main" id="{FF26943A-2028-45E3-9F36-5319025A2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160" y="5791199"/>
                <a:ext cx="6888480" cy="823053"/>
              </a:xfrm>
              <a:prstGeom prst="rect">
                <a:avLst/>
              </a:prstGeom>
              <a:blipFill>
                <a:blip r:embed="rId5"/>
                <a:stretch>
                  <a:fillRect l="-1770" t="-1259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104893-07ED-4678-B722-BBEEA3BD6251}"/>
              </a:ext>
            </a:extLst>
          </p:cNvPr>
          <p:cNvCxnSpPr>
            <a:cxnSpLocks/>
          </p:cNvCxnSpPr>
          <p:nvPr/>
        </p:nvCxnSpPr>
        <p:spPr>
          <a:xfrm flipV="1">
            <a:off x="8529403" y="5405120"/>
            <a:ext cx="1183557" cy="5010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86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Conditions for P-hat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16352" y="982561"/>
            <a:ext cx="11559296" cy="5186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given scenario, the math requires that one outcome does not affect the next. This will either be…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“Alice is going to roll a die 30 times…”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true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“Benny is going to catch 30 fish from a pond of 100 fish (25% trout) , </a:t>
            </a:r>
          </a:p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letting each one go after he catches it…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hopefully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too bad. Our math will still be close enough.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“Charlie is going to catch 30 fish from a lake of 10,000 fish (25% trout), </a:t>
            </a:r>
          </a:p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NOT letting them go…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>
              <a:xfrm>
                <a:off x="440635" y="23732"/>
                <a:ext cx="9717973" cy="771790"/>
              </a:xfrm>
            </p:spPr>
            <p:txBody>
              <a:bodyPr>
                <a:normAutofit/>
              </a:bodyPr>
              <a:lstStyle/>
              <a:p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Assumption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u="sng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u="sng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Independence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0635" y="23732"/>
                <a:ext cx="9717973" cy="771790"/>
              </a:xfrm>
              <a:blipFill>
                <a:blip r:embed="rId3"/>
                <a:stretch>
                  <a:fillRect l="-2509" t="-19048" b="-34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 txBox="1">
            <a:spLocks/>
          </p:cNvSpPr>
          <p:nvPr/>
        </p:nvSpPr>
        <p:spPr>
          <a:xfrm rot="21384421">
            <a:off x="5203977" y="4713916"/>
            <a:ext cx="6621343" cy="18138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specific, the problem with Charlie is that he is</a:t>
            </a:r>
          </a:p>
          <a:p>
            <a:pPr marL="457200" indent="-457200">
              <a:buFont typeface="Wingdings 2" panose="05020102010507070707" pitchFamily="18" charset="2"/>
              <a:buChar char="P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  <a:p>
            <a:pPr marL="457200" indent="-457200">
              <a:buFont typeface="Wingdings 2" panose="05020102010507070707" pitchFamily="18" charset="2"/>
              <a:buChar char="P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replacement</a:t>
            </a:r>
          </a:p>
          <a:p>
            <a:pPr marL="457200" indent="-457200">
              <a:buFont typeface="Wingdings 2" panose="05020102010507070707" pitchFamily="18" charset="2"/>
              <a:buChar char="P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 finite population.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 is what will lead us to the 10% condition.)</a:t>
            </a:r>
          </a:p>
        </p:txBody>
      </p:sp>
    </p:spTree>
    <p:extLst>
      <p:ext uri="{BB962C8B-B14F-4D97-AF65-F5344CB8AC3E}">
        <p14:creationId xmlns:p14="http://schemas.microsoft.com/office/powerpoint/2010/main" val="132358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Conditions for P-hat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8827" y="982561"/>
            <a:ext cx="10860066" cy="5186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this is plainly true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“Alice is going to roll a die 30 times…”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do not need…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…to mention a randomization process.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are already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…any 10% condition.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(10% of what? All the rolls she will do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her lifetime? That’s weird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 say, “One die roll does not affect the next.”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>
              <a:xfrm>
                <a:off x="440635" y="23732"/>
                <a:ext cx="10820264" cy="771790"/>
              </a:xfrm>
            </p:spPr>
            <p:txBody>
              <a:bodyPr>
                <a:normAutofit/>
              </a:bodyPr>
              <a:lstStyle/>
              <a:p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Assumption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u="sng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 u="sng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Independence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0635" y="23732"/>
                <a:ext cx="10820264" cy="771790"/>
              </a:xfrm>
              <a:blipFill>
                <a:blip r:embed="rId3"/>
                <a:stretch>
                  <a:fillRect l="-2254" t="-19048" b="-34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 txBox="1">
            <a:spLocks/>
          </p:cNvSpPr>
          <p:nvPr/>
        </p:nvSpPr>
        <p:spPr>
          <a:xfrm rot="21384421">
            <a:off x="7574868" y="4873962"/>
            <a:ext cx="4312277" cy="15313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we need the 10% condition?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replacement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 finite population.</a:t>
            </a:r>
          </a:p>
        </p:txBody>
      </p:sp>
    </p:spTree>
    <p:extLst>
      <p:ext uri="{BB962C8B-B14F-4D97-AF65-F5344CB8AC3E}">
        <p14:creationId xmlns:p14="http://schemas.microsoft.com/office/powerpoint/2010/main" val="240769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Conditions for P-hat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638827" y="982561"/>
                <a:ext cx="10860066" cy="518675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Sometimes this is possibly true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“Benny is going to catch 30 fish from a pond of 100 fish (25% trout), 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letting each one go after he catches it…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case: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overall proportion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trout is not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changing.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=0.25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every time)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(so we don’t need a 10% condition)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“sampling” is pretty random (he’s not controlling which fish bite)</a:t>
                </a:r>
                <a:b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Hopefully…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…the fish won’t become afraid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…they won’t learn not to eat the bait</a:t>
                </a:r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27" y="982561"/>
                <a:ext cx="10860066" cy="5186750"/>
              </a:xfrm>
              <a:prstGeom prst="rect">
                <a:avLst/>
              </a:prstGeom>
              <a:blipFill>
                <a:blip r:embed="rId3"/>
                <a:stretch>
                  <a:fillRect l="-1179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>
              <a:xfrm>
                <a:off x="440635" y="23732"/>
                <a:ext cx="10770160" cy="771790"/>
              </a:xfrm>
            </p:spPr>
            <p:txBody>
              <a:bodyPr>
                <a:normAutofit/>
              </a:bodyPr>
              <a:lstStyle/>
              <a:p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Assumption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u="sng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 u="sng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Independence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0635" y="23732"/>
                <a:ext cx="10770160" cy="771790"/>
              </a:xfrm>
              <a:blipFill>
                <a:blip r:embed="rId4"/>
                <a:stretch>
                  <a:fillRect l="-2264" t="-19048" b="-34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 txBox="1">
            <a:spLocks/>
          </p:cNvSpPr>
          <p:nvPr/>
        </p:nvSpPr>
        <p:spPr>
          <a:xfrm rot="21384421">
            <a:off x="7576149" y="4873962"/>
            <a:ext cx="4312277" cy="15313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we need the 10% condition?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replacement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 finite population.</a:t>
            </a:r>
          </a:p>
        </p:txBody>
      </p:sp>
    </p:spTree>
    <p:extLst>
      <p:ext uri="{BB962C8B-B14F-4D97-AF65-F5344CB8AC3E}">
        <p14:creationId xmlns:p14="http://schemas.microsoft.com/office/powerpoint/2010/main" val="75168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Conditions for P-hat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638827" y="795522"/>
                <a:ext cx="10860066" cy="574306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Sometimes this is 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CLEARLY FALSE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“Charlie is going to catch 30 fish from a lake of 10,000 fish (25% trout), 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letting them go…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case: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Independence is clearly violated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1</a:t>
                </a:r>
                <a:r>
                  <a:rPr lang="en-US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fish: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𝑡𝑟𝑜𝑢𝑡</m:t>
                        </m:r>
                      </m:e>
                    </m:d>
                    <m:r>
                      <a:rPr lang="en-US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2,500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10,000</m:t>
                        </m:r>
                      </m:den>
                    </m:f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2</a:t>
                </a:r>
                <a:r>
                  <a:rPr lang="en-US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fish: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𝑡𝑟𝑜𝑢𝑡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,499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999</m:t>
                        </m:r>
                      </m:den>
                    </m:f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as long as our total number of fish (30) is smaller than 10% of the population, we say it’s okay. Our math will still be pretty close.</a:t>
                </a:r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27" y="795522"/>
                <a:ext cx="10860066" cy="5743064"/>
              </a:xfrm>
              <a:prstGeom prst="rect">
                <a:avLst/>
              </a:prstGeom>
              <a:blipFill>
                <a:blip r:embed="rId3"/>
                <a:stretch>
                  <a:fillRect l="-1179" t="-1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>
              <a:xfrm>
                <a:off x="440635" y="23732"/>
                <a:ext cx="10557217" cy="771790"/>
              </a:xfrm>
            </p:spPr>
            <p:txBody>
              <a:bodyPr>
                <a:normAutofit/>
              </a:bodyPr>
              <a:lstStyle/>
              <a:p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Assumption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u="sng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 u="sng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Independence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0635" y="23732"/>
                <a:ext cx="10557217" cy="771790"/>
              </a:xfrm>
              <a:blipFill>
                <a:blip r:embed="rId4"/>
                <a:stretch>
                  <a:fillRect l="-2309" t="-19048" b="-34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948D1DC3-F97F-4B39-9CCF-B62634D1FAA7}"/>
              </a:ext>
            </a:extLst>
          </p:cNvPr>
          <p:cNvSpPr txBox="1">
            <a:spLocks/>
          </p:cNvSpPr>
          <p:nvPr/>
        </p:nvSpPr>
        <p:spPr>
          <a:xfrm>
            <a:off x="6561328" y="2279736"/>
            <a:ext cx="5630672" cy="109588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Bernoulli Trials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possible outcomes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S/F does not affect the next (“</a:t>
            </a:r>
            <a:r>
              <a:rPr lang="en-US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29DEF4-6552-489C-A4C1-890E58945B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652" y="3482416"/>
            <a:ext cx="1839885" cy="183988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5B7FDD-6E1C-4492-A29D-9F4ED2D01964}"/>
              </a:ext>
            </a:extLst>
          </p:cNvPr>
          <p:cNvSpPr/>
          <p:nvPr/>
        </p:nvSpPr>
        <p:spPr>
          <a:xfrm>
            <a:off x="7064827" y="2852035"/>
            <a:ext cx="3341915" cy="3048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 rot="21384421">
            <a:off x="8622463" y="3689981"/>
            <a:ext cx="2690459" cy="15313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10% condition?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            </a:t>
            </a:r>
            <a:r>
              <a:rPr lang="en-US" sz="24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         r           </a:t>
            </a:r>
            <a:r>
              <a:rPr lang="en-US" sz="24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    p    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767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Conditions for P-hat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638827" y="1064712"/>
                <a:ext cx="11302802" cy="547387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if we want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follow a normal model, what’s our first necessary </a:t>
                </a:r>
                <a:r>
                  <a:rPr lang="en-US" sz="28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assumption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Independence!!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do we establish it? </a:t>
                </a:r>
              </a:p>
              <a:p>
                <a:pPr marL="457200" indent="-457200">
                  <a:buFont typeface="Wingdings" panose="05000000000000000000" pitchFamily="2" charset="2"/>
                  <a:buChar char="à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Sometimes common sense (flipping a coin)</a:t>
                </a:r>
              </a:p>
              <a:p>
                <a:pPr marL="457200" indent="-457200">
                  <a:buFont typeface="Wingdings" panose="05000000000000000000" pitchFamily="2" charset="2"/>
                  <a:buChar char="à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When sampling, check randomness</a:t>
                </a:r>
              </a:p>
              <a:p>
                <a:pPr marL="457200" indent="-457200">
                  <a:buFont typeface="Wingdings" panose="05000000000000000000" pitchFamily="2" charset="2"/>
                  <a:buChar char="à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When </a:t>
                </a:r>
                <a:r>
                  <a:rPr lang="en-US" sz="2800" u="sng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     </a:t>
                </a:r>
                <a:r>
                  <a:rPr lang="en-US" sz="2800" u="sng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without __________from a ________ population, check 10% </a:t>
                </a:r>
                <a:r>
                  <a:rPr lang="en-US" sz="28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condition</a:t>
                </a:r>
              </a:p>
              <a:p>
                <a:pPr marL="457200" indent="-457200">
                  <a:buFont typeface="Wingdings" panose="05000000000000000000" pitchFamily="2" charset="2"/>
                  <a:buChar char="à"/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Then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# of success” will truly be binomial! Yay!!!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But that’s not enough…</a:t>
                </a:r>
              </a:p>
            </p:txBody>
          </p:sp>
        </mc:Choice>
        <mc:Fallback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27" y="1064712"/>
                <a:ext cx="11302802" cy="5473874"/>
              </a:xfrm>
              <a:prstGeom prst="rect">
                <a:avLst/>
              </a:prstGeom>
              <a:blipFill>
                <a:blip r:embed="rId3"/>
                <a:stretch>
                  <a:fillRect l="-1133" t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>
              <a:xfrm>
                <a:off x="440635" y="23732"/>
                <a:ext cx="10557217" cy="771790"/>
              </a:xfrm>
            </p:spPr>
            <p:txBody>
              <a:bodyPr>
                <a:normAutofit/>
              </a:bodyPr>
              <a:lstStyle/>
              <a:p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Assumption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u="sng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 u="sng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Independence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0635" y="23732"/>
                <a:ext cx="10557217" cy="771790"/>
              </a:xfrm>
              <a:blipFill>
                <a:blip r:embed="rId4"/>
                <a:stretch>
                  <a:fillRect l="-2309" t="-19048" b="-34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Conditions for P-hat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1041" y="795522"/>
            <a:ext cx="5448822" cy="59259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Here is an example of a…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real…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	true…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nobody-doubts-it…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	wonderful…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binomial distribution: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>
              <a:xfrm>
                <a:off x="440636" y="23732"/>
                <a:ext cx="8427792" cy="771790"/>
              </a:xfrm>
            </p:spPr>
            <p:txBody>
              <a:bodyPr>
                <a:normAutofit/>
              </a:bodyPr>
              <a:lstStyle/>
              <a:p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 Assumption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u="sng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 u="sng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  <m:r>
                      <a:rPr lang="en-US" i="1" u="sng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???????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0636" y="23732"/>
                <a:ext cx="8427792" cy="771790"/>
              </a:xfrm>
              <a:blipFill>
                <a:blip r:embed="rId3"/>
                <a:stretch>
                  <a:fillRect l="-2892" t="-19048" b="-34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6BF1AE1E-40C3-491D-9660-65FF21F0B7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5748" y="795522"/>
                <a:ext cx="5448822" cy="592595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Here is the corresponding distribution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</m:acc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What’s wrong??? Why can’t we use CLT?</a:t>
                </a: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6BF1AE1E-40C3-491D-9660-65FF21F0B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748" y="795522"/>
                <a:ext cx="5448822" cy="5925953"/>
              </a:xfrm>
              <a:prstGeom prst="rect">
                <a:avLst/>
              </a:prstGeom>
              <a:blipFill>
                <a:blip r:embed="rId4"/>
                <a:stretch>
                  <a:fillRect l="-2232" t="-16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D2FD7995-7EF2-404A-93C1-CD43F15B1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418" y="3166985"/>
            <a:ext cx="5172068" cy="32848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746498-A073-4797-A3F3-A17408F91A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105" y="3166985"/>
            <a:ext cx="4936108" cy="31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5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Conditions for P-hat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638827" y="795522"/>
                <a:ext cx="10860066" cy="574306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 doing our math, we need to know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follows a normal model. When will this be true?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	Never  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When will it be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“close enough”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?    (this will give us a “condition”)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en-US" sz="2800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=10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		    	</a:t>
                </a:r>
                <a:r>
                  <a:rPr lang="en-US" sz="2800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        	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=20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		</a:t>
                </a:r>
                <a:r>
                  <a:rPr lang="en-US" sz="2800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=30</m:t>
                    </m:r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27" y="795522"/>
                <a:ext cx="10860066" cy="5743064"/>
              </a:xfrm>
              <a:prstGeom prst="rect">
                <a:avLst/>
              </a:prstGeom>
              <a:blipFill>
                <a:blip r:embed="rId3"/>
                <a:stretch>
                  <a:fillRect l="-1179" t="-1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>
              <a:xfrm>
                <a:off x="440635" y="23732"/>
                <a:ext cx="10557217" cy="771790"/>
              </a:xfrm>
            </p:spPr>
            <p:txBody>
              <a:bodyPr>
                <a:normAutofit/>
              </a:bodyPr>
              <a:lstStyle/>
              <a:p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 Assumption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u="sng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 u="sng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Normality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0635" y="23732"/>
                <a:ext cx="10557217" cy="771790"/>
              </a:xfrm>
              <a:blipFill>
                <a:blip r:embed="rId4"/>
                <a:stretch>
                  <a:fillRect l="-2309" t="-19048" b="-34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2A05B70-1F0C-410A-8271-F3F196D97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586" y="3113981"/>
            <a:ext cx="3876125" cy="250447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EC2535F-5343-4F53-83D8-BF0AE8A291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8077" y="3132906"/>
            <a:ext cx="3935125" cy="2504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7D3467-134F-4D4B-9DD4-56FE75E3A6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3568" y="3132906"/>
            <a:ext cx="3949092" cy="250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8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13629</TotalTime>
  <Words>1392</Words>
  <Application>Microsoft Office PowerPoint</Application>
  <PresentationFormat>Widescreen</PresentationFormat>
  <Paragraphs>217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Wingdings</vt:lpstr>
      <vt:lpstr>Wingdings 2</vt:lpstr>
      <vt:lpstr>Office Theme</vt:lpstr>
      <vt:lpstr>Clearing Up Conditions for p ̂ Inference</vt:lpstr>
      <vt:lpstr>How Does the Math Work?</vt:lpstr>
      <vt:lpstr>First Assumption for p ̂: Independence</vt:lpstr>
      <vt:lpstr>First Assumption for p ̂: Independence</vt:lpstr>
      <vt:lpstr>First Assumption for p ̂: Independence</vt:lpstr>
      <vt:lpstr>First Assumption for p ̂: Independence</vt:lpstr>
      <vt:lpstr>First Assumption for p ̂: Independence</vt:lpstr>
      <vt:lpstr>Second Assumption for p ̂   ???????</vt:lpstr>
      <vt:lpstr>Second Assumption for p ̂: Normality</vt:lpstr>
      <vt:lpstr>Second Assumption for p ̂: Normality</vt:lpstr>
      <vt:lpstr>Second Assumption for p ̂: Normality</vt:lpstr>
      <vt:lpstr>Second Assumption for p ̂: Normality</vt:lpstr>
      <vt:lpstr>Review: 2 Assumptions</vt:lpstr>
      <vt:lpstr>Review: 2 Assumptions</vt:lpstr>
      <vt:lpstr>Final Note</vt:lpstr>
      <vt:lpstr>Final 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Malan</dc:creator>
  <cp:lastModifiedBy>Steven Malan</cp:lastModifiedBy>
  <cp:revision>1562</cp:revision>
  <dcterms:created xsi:type="dcterms:W3CDTF">2015-08-17T13:36:23Z</dcterms:created>
  <dcterms:modified xsi:type="dcterms:W3CDTF">2021-02-21T06:27:34Z</dcterms:modified>
</cp:coreProperties>
</file>