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60" r:id="rId7"/>
    <p:sldId id="286" r:id="rId8"/>
    <p:sldId id="258" r:id="rId9"/>
    <p:sldId id="288" r:id="rId10"/>
    <p:sldId id="28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701"/>
  </p:normalViewPr>
  <p:slideViewPr>
    <p:cSldViewPr snapToGrid="0">
      <p:cViewPr>
        <p:scale>
          <a:sx n="100" d="100"/>
          <a:sy n="100" d="100"/>
        </p:scale>
        <p:origin x="280" y="24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2922" y="102"/>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GB" smtClean="0"/>
              <a:t>03/12/2018</a:t>
            </a:fld>
            <a:endParaRPr lang="en-GB" dirty="0"/>
          </a:p>
        </p:txBody>
      </p:sp>
      <p:sp>
        <p:nvSpPr>
          <p:cNvPr id="4" name="Footer Placeholder 3">
            <a:extLst>
              <a:ext uri="{FF2B5EF4-FFF2-40B4-BE49-F238E27FC236}">
                <a16:creationId xmlns=""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GB" smtClean="0"/>
              <a:t>‹#›</a:t>
            </a:fld>
            <a:endParaRPr lang="en-GB"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GB" smtClean="0"/>
              <a:t>03/12/2018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GB" smtClean="0"/>
              <a:t>‹#›</a:t>
            </a:fld>
            <a:endParaRPr lang="en-GB"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a:extLst>
              <a:ext uri="{FF2B5EF4-FFF2-40B4-BE49-F238E27FC236}">
                <a16:creationId xmlns=""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ight Triangle 16">
                <a:extLst>
                  <a:ext uri="{FF2B5EF4-FFF2-40B4-BE49-F238E27FC236}">
                    <a16:creationId xmlns=""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Freeform: Shape 12">
              <a:extLst>
                <a:ext uri="{FF2B5EF4-FFF2-40B4-BE49-F238E27FC236}">
                  <a16:creationId xmlns=""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2">
              <a:extLst>
                <a:ext uri="{FF2B5EF4-FFF2-40B4-BE49-F238E27FC236}">
                  <a16:creationId xmlns=""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2">
                <a:extLst>
                  <a:ext uri="{FF2B5EF4-FFF2-40B4-BE49-F238E27FC236}">
                    <a16:creationId xmlns=""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dirty="0"/>
              <a:t>TITLE</a:t>
            </a:r>
            <a:endParaRPr lang="en-GB" dirty="0"/>
          </a:p>
        </p:txBody>
      </p:sp>
      <p:sp>
        <p:nvSpPr>
          <p:cNvPr id="3" name="Subtitle 2">
            <a:extLst>
              <a:ext uri="{FF2B5EF4-FFF2-40B4-BE49-F238E27FC236}">
                <a16:creationId xmlns=""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smtClean="0"/>
              <a:t>Click to edit Master subtitle style</a:t>
            </a:r>
            <a:endParaRPr lang="en-GB" dirty="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Picture Placeholder 8">
            <a:extLst>
              <a:ext uri="{FF2B5EF4-FFF2-40B4-BE49-F238E27FC236}">
                <a16:creationId xmlns=""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Drag picture to placeholder or click icon to add</a:t>
            </a:r>
            <a:endParaRPr lang="en-GB" dirty="0"/>
          </a:p>
        </p:txBody>
      </p:sp>
      <p:sp>
        <p:nvSpPr>
          <p:cNvPr id="21" name="Picture Placeholder 8">
            <a:extLst>
              <a:ext uri="{FF2B5EF4-FFF2-40B4-BE49-F238E27FC236}">
                <a16:creationId xmlns=""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Drag picture to placeholder or click icon to add</a:t>
            </a:r>
            <a:endParaRPr lang="en-GB" dirty="0"/>
          </a:p>
        </p:txBody>
      </p:sp>
      <p:sp>
        <p:nvSpPr>
          <p:cNvPr id="22" name="Picture Placeholder 8">
            <a:extLst>
              <a:ext uri="{FF2B5EF4-FFF2-40B4-BE49-F238E27FC236}">
                <a16:creationId xmlns=""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Drag picture to placeholder or click icon to add</a:t>
            </a:r>
            <a:endParaRPr lang="en-GB" dirty="0"/>
          </a:p>
        </p:txBody>
      </p:sp>
      <p:sp>
        <p:nvSpPr>
          <p:cNvPr id="23" name="Picture Placeholder 8">
            <a:extLst>
              <a:ext uri="{FF2B5EF4-FFF2-40B4-BE49-F238E27FC236}">
                <a16:creationId xmlns=""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Drag picture to placeholder or click icon to add</a:t>
            </a:r>
            <a:endParaRPr lang="en-GB" dirty="0"/>
          </a:p>
        </p:txBody>
      </p:sp>
      <p:sp>
        <p:nvSpPr>
          <p:cNvPr id="24" name="Picture Placeholder 8">
            <a:extLst>
              <a:ext uri="{FF2B5EF4-FFF2-40B4-BE49-F238E27FC236}">
                <a16:creationId xmlns=""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Drag picture to placeholder or click icon to add</a:t>
            </a:r>
            <a:endParaRPr lang="en-GB" dirty="0"/>
          </a:p>
        </p:txBody>
      </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27" name="Text Placeholder 22">
            <a:extLst>
              <a:ext uri="{FF2B5EF4-FFF2-40B4-BE49-F238E27FC236}">
                <a16:creationId xmlns=""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28" name="Text Placeholder 22">
            <a:extLst>
              <a:ext uri="{FF2B5EF4-FFF2-40B4-BE49-F238E27FC236}">
                <a16:creationId xmlns=""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29" name="Text Placeholder 22">
            <a:extLst>
              <a:ext uri="{FF2B5EF4-FFF2-40B4-BE49-F238E27FC236}">
                <a16:creationId xmlns=""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30" name="Text Placeholder 22">
            <a:extLst>
              <a:ext uri="{FF2B5EF4-FFF2-40B4-BE49-F238E27FC236}">
                <a16:creationId xmlns=""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cxnSp>
        <p:nvCxnSpPr>
          <p:cNvPr id="7" name="Straight Connector 6">
            <a:extLst>
              <a:ext uri="{FF2B5EF4-FFF2-40B4-BE49-F238E27FC236}">
                <a16:creationId xmlns=""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
        <p:nvSpPr>
          <p:cNvPr id="36" name="Text Placeholder 22">
            <a:extLst>
              <a:ext uri="{FF2B5EF4-FFF2-40B4-BE49-F238E27FC236}">
                <a16:creationId xmlns=""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37" name="Text Placeholder 22">
            <a:extLst>
              <a:ext uri="{FF2B5EF4-FFF2-40B4-BE49-F238E27FC236}">
                <a16:creationId xmlns=""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Picture Placeholder 2">
            <a:extLst>
              <a:ext uri="{FF2B5EF4-FFF2-40B4-BE49-F238E27FC236}">
                <a16:creationId xmlns=""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Content Placeholder 2">
            <a:extLst>
              <a:ext uri="{FF2B5EF4-FFF2-40B4-BE49-F238E27FC236}">
                <a16:creationId xmlns=""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Freeform: Shape 9">
            <a:extLst>
              <a:ext uri="{FF2B5EF4-FFF2-40B4-BE49-F238E27FC236}">
                <a16:creationId xmlns=""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0" name="Freeform: Shape 17">
            <a:extLst>
              <a:ext uri="{FF2B5EF4-FFF2-40B4-BE49-F238E27FC236}">
                <a16:creationId xmlns=""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1" name="Freeform: Shape 11">
            <a:extLst>
              <a:ext uri="{FF2B5EF4-FFF2-40B4-BE49-F238E27FC236}">
                <a16:creationId xmlns=""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7">
            <a:extLst>
              <a:ext uri="{FF2B5EF4-FFF2-40B4-BE49-F238E27FC236}">
                <a16:creationId xmlns=""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6">
              <a:extLst>
                <a:ext uri="{FF2B5EF4-FFF2-40B4-BE49-F238E27FC236}">
                  <a16:creationId xmlns=""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23">
            <a:extLst>
              <a:ext uri="{FF2B5EF4-FFF2-40B4-BE49-F238E27FC236}">
                <a16:creationId xmlns=""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a:extLst>
              <a:ext uri="{FF2B5EF4-FFF2-40B4-BE49-F238E27FC236}">
                <a16:creationId xmlns=""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a:extLst>
              <a:ext uri="{FF2B5EF4-FFF2-40B4-BE49-F238E27FC236}">
                <a16:creationId xmlns=""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
        <p:nvSpPr>
          <p:cNvPr id="35" name="Freeform: Shape 34">
            <a:extLst>
              <a:ext uri="{FF2B5EF4-FFF2-40B4-BE49-F238E27FC236}">
                <a16:creationId xmlns=""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ight Triangle 9">
            <a:extLst>
              <a:ext uri="{FF2B5EF4-FFF2-40B4-BE49-F238E27FC236}">
                <a16:creationId xmlns=""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smtClean="0"/>
              <a:t>Click to edit Master text styles</a:t>
            </a:r>
          </a:p>
        </p:txBody>
      </p:sp>
      <p:sp>
        <p:nvSpPr>
          <p:cNvPr id="22" name="Slide Number Placeholder 4">
            <a:extLst>
              <a:ext uri="{FF2B5EF4-FFF2-40B4-BE49-F238E27FC236}">
                <a16:creationId xmlns=""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3" name="Title 1">
            <a:extLst>
              <a:ext uri="{FF2B5EF4-FFF2-40B4-BE49-F238E27FC236}">
                <a16:creationId xmlns=""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6" name="Group 25">
            <a:extLst>
              <a:ext uri="{FF2B5EF4-FFF2-40B4-BE49-F238E27FC236}">
                <a16:creationId xmlns=""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9" name="Freeform: Shape 28">
            <a:extLst>
              <a:ext uri="{FF2B5EF4-FFF2-40B4-BE49-F238E27FC236}">
                <a16:creationId xmlns=""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smtClean="0"/>
              <a:t>Click to edit Master text styles</a:t>
            </a:r>
          </a:p>
        </p:txBody>
      </p:sp>
      <p:sp>
        <p:nvSpPr>
          <p:cNvPr id="35" name="Slide Number Placeholder 4">
            <a:extLst>
              <a:ext uri="{FF2B5EF4-FFF2-40B4-BE49-F238E27FC236}">
                <a16:creationId xmlns=""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itle 1">
            <a:extLst>
              <a:ext uri="{FF2B5EF4-FFF2-40B4-BE49-F238E27FC236}">
                <a16:creationId xmlns=""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dirty="0">
                <a:solidFill>
                  <a:schemeClr val="accent1">
                    <a:lumMod val="60000"/>
                    <a:lumOff val="40000"/>
                  </a:schemeClr>
                </a:solidFill>
                <a:latin typeface="+mj-lt"/>
              </a:rPr>
              <a:t>“</a:t>
            </a:r>
          </a:p>
        </p:txBody>
      </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dirty="0"/>
              <a:t>Quote</a:t>
            </a:r>
            <a:endParaRPr lang="en-GB" dirty="0"/>
          </a:p>
        </p:txBody>
      </p:sp>
      <p:sp>
        <p:nvSpPr>
          <p:cNvPr id="19" name="Slide Number Placeholder 4">
            <a:extLst>
              <a:ext uri="{FF2B5EF4-FFF2-40B4-BE49-F238E27FC236}">
                <a16:creationId xmlns=""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 Placeholder 22">
            <a:extLst>
              <a:ext uri="{FF2B5EF4-FFF2-40B4-BE49-F238E27FC236}">
                <a16:creationId xmlns=""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5" name="Text Placeholder 2">
            <a:extLst>
              <a:ext uri="{FF2B5EF4-FFF2-40B4-BE49-F238E27FC236}">
                <a16:creationId xmlns=""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Text Placeholder 4">
            <a:extLst>
              <a:ext uri="{FF2B5EF4-FFF2-40B4-BE49-F238E27FC236}">
                <a16:creationId xmlns=""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7" name="Content Placeholder 3">
            <a:extLst>
              <a:ext uri="{FF2B5EF4-FFF2-40B4-BE49-F238E27FC236}">
                <a16:creationId xmlns=""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5">
            <a:extLst>
              <a:ext uri="{FF2B5EF4-FFF2-40B4-BE49-F238E27FC236}">
                <a16:creationId xmlns=""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Content Placeholder 3">
            <a:extLst>
              <a:ext uri="{FF2B5EF4-FFF2-40B4-BE49-F238E27FC236}">
                <a16:creationId xmlns=""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3" name="Text Placeholder 2">
            <a:extLst>
              <a:ext uri="{FF2B5EF4-FFF2-40B4-BE49-F238E27FC236}">
                <a16:creationId xmlns=""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GB" smtClean="0"/>
              <a:t>‹#›</a:t>
            </a:fld>
            <a:endParaRPr lang="en-GB" dirty="0"/>
          </a:p>
        </p:txBody>
      </p:sp>
      <p:sp>
        <p:nvSpPr>
          <p:cNvPr id="5" name="Rectangle 4">
            <a:extLst>
              <a:ext uri="{FF2B5EF4-FFF2-40B4-BE49-F238E27FC236}">
                <a16:creationId xmlns=""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Freeform: Shape 9">
            <a:extLst>
              <a:ext uri="{FF2B5EF4-FFF2-40B4-BE49-F238E27FC236}">
                <a16:creationId xmlns=""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17">
            <a:extLst>
              <a:ext uri="{FF2B5EF4-FFF2-40B4-BE49-F238E27FC236}">
                <a16:creationId xmlns=""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11">
            <a:extLst>
              <a:ext uri="{FF2B5EF4-FFF2-40B4-BE49-F238E27FC236}">
                <a16:creationId xmlns=""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7">
            <a:extLst>
              <a:ext uri="{FF2B5EF4-FFF2-40B4-BE49-F238E27FC236}">
                <a16:creationId xmlns=""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a:extLst>
              <a:ext uri="{FF2B5EF4-FFF2-40B4-BE49-F238E27FC236}">
                <a16:creationId xmlns=""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dirty="0">
                <a:latin typeface="+mj-lt"/>
              </a:rPr>
              <a:t>Click to edit Master title style</a:t>
            </a:r>
          </a:p>
        </p:txBody>
      </p:sp>
      <p:grpSp>
        <p:nvGrpSpPr>
          <p:cNvPr id="12" name="Group 11">
            <a:extLst>
              <a:ext uri="{FF2B5EF4-FFF2-40B4-BE49-F238E27FC236}">
                <a16:creationId xmlns=""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6">
              <a:extLst>
                <a:ext uri="{FF2B5EF4-FFF2-40B4-BE49-F238E27FC236}">
                  <a16:creationId xmlns=""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7" name="Rectangle: Single Corner Snipped 2">
              <a:extLst>
                <a:ext uri="{FF2B5EF4-FFF2-40B4-BE49-F238E27FC236}">
                  <a16:creationId xmlns=""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 name="Freeform: Shape 23">
            <a:extLst>
              <a:ext uri="{FF2B5EF4-FFF2-40B4-BE49-F238E27FC236}">
                <a16:creationId xmlns=""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a:extLst>
              <a:ext uri="{FF2B5EF4-FFF2-40B4-BE49-F238E27FC236}">
                <a16:creationId xmlns=""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a:xfrm>
            <a:off x="2748788" y="2988564"/>
            <a:ext cx="7077456" cy="1243584"/>
          </a:xfrm>
        </p:spPr>
        <p:txBody>
          <a:bodyPr/>
          <a:lstStyle/>
          <a:p>
            <a:r>
              <a:rPr lang="en-US" sz="8000" dirty="0" smtClean="0"/>
              <a:t>STOCK PRICE PREDICTOR </a:t>
            </a:r>
            <a:endParaRPr lang="en-GB" sz="8000" dirty="0"/>
          </a:p>
        </p:txBody>
      </p:sp>
      <p:sp>
        <p:nvSpPr>
          <p:cNvPr id="3" name="Subtitle 2">
            <a:extLst>
              <a:ext uri="{FF2B5EF4-FFF2-40B4-BE49-F238E27FC236}">
                <a16:creationId xmlns="" xmlns:a16="http://schemas.microsoft.com/office/drawing/2014/main" id="{0D537F64-4C96-4AA8-BB21-E8053A3186DD}"/>
              </a:ext>
            </a:extLst>
          </p:cNvPr>
          <p:cNvSpPr>
            <a:spLocks noGrp="1"/>
          </p:cNvSpPr>
          <p:nvPr>
            <p:ph type="subTitle" idx="1"/>
          </p:nvPr>
        </p:nvSpPr>
        <p:spPr>
          <a:xfrm>
            <a:off x="2850388" y="4394708"/>
            <a:ext cx="7077456" cy="868680"/>
          </a:xfrm>
        </p:spPr>
        <p:txBody>
          <a:bodyPr>
            <a:normAutofit lnSpcReduction="10000"/>
          </a:bodyPr>
          <a:lstStyle/>
          <a:p>
            <a:pPr marL="0" indent="0">
              <a:buNone/>
            </a:pPr>
            <a:r>
              <a:rPr lang="en-GB" sz="2400" dirty="0" smtClean="0"/>
              <a:t>Team: Hoang Dao </a:t>
            </a:r>
          </a:p>
          <a:p>
            <a:r>
              <a:rPr lang="en-GB" sz="2400" dirty="0" smtClean="0"/>
              <a:t>Advisor: </a:t>
            </a:r>
            <a:r>
              <a:rPr lang="en-GB" sz="2400" dirty="0"/>
              <a:t>Fred </a:t>
            </a:r>
            <a:r>
              <a:rPr lang="en-GB" sz="2400" dirty="0" smtClean="0"/>
              <a:t>Annexstein; Ali </a:t>
            </a:r>
            <a:r>
              <a:rPr lang="en-GB" sz="2400" dirty="0"/>
              <a:t>Minai</a:t>
            </a:r>
          </a:p>
          <a:p>
            <a:endParaRPr lang="en-GB" b="1" dirty="0"/>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25500" y="1638300"/>
            <a:ext cx="7781544" cy="859055"/>
          </a:xfrm>
        </p:spPr>
        <p:txBody>
          <a:bodyPr>
            <a:normAutofit/>
          </a:bodyPr>
          <a:lstStyle/>
          <a:p>
            <a:r>
              <a:rPr lang="en-US" sz="4400" dirty="0" smtClean="0"/>
              <a:t>Project Goal</a:t>
            </a:r>
            <a:endParaRPr lang="en-GB" sz="4400"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622300" y="2989579"/>
            <a:ext cx="6959600" cy="4833621"/>
          </a:xfrm>
        </p:spPr>
        <p:txBody>
          <a:bodyPr>
            <a:noAutofit/>
          </a:bodyPr>
          <a:lstStyle/>
          <a:p>
            <a:pPr marL="285750" indent="-285750">
              <a:buFontTx/>
              <a:buChar char="-"/>
            </a:pPr>
            <a:r>
              <a:rPr lang="en-US" sz="2000" spc="0" dirty="0" smtClean="0"/>
              <a:t>Because stock trading is a fairly complex and advanced fields in both finance and technology aspects, this application </a:t>
            </a:r>
            <a:r>
              <a:rPr lang="en-US" sz="2000" spc="0" dirty="0"/>
              <a:t>seeks to narrow </a:t>
            </a:r>
            <a:r>
              <a:rPr lang="en-US" sz="2000" spc="0" dirty="0" smtClean="0"/>
              <a:t>that </a:t>
            </a:r>
            <a:r>
              <a:rPr lang="en-US" sz="2000" spc="0" dirty="0"/>
              <a:t>gap and make it easier for people to get into. </a:t>
            </a:r>
            <a:endParaRPr lang="en-US" sz="2000" spc="0" dirty="0" smtClean="0"/>
          </a:p>
          <a:p>
            <a:pPr marL="285750" indent="-285750">
              <a:buFontTx/>
              <a:buChar char="-"/>
            </a:pPr>
            <a:r>
              <a:rPr lang="en-US" sz="2000" spc="0" dirty="0" smtClean="0"/>
              <a:t>This </a:t>
            </a:r>
            <a:r>
              <a:rPr lang="en-US" sz="2000" spc="0" dirty="0"/>
              <a:t>project uses a special kind of recurrent neural network (RNN) called Long-Short Term Memory Networks that takes in previous stock closing prices and trading volume as inputs and visualizes the values over time to helps users predict whichever stock that yields the most profit. </a:t>
            </a:r>
            <a:endParaRPr lang="en-US" sz="2000" spc="0" dirty="0" smtClean="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2</a:t>
            </a:fld>
            <a:endParaRPr lang="en-GB"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D179B88-D43C-4A31-9A52-3498E9430782}"/>
              </a:ext>
            </a:extLst>
          </p:cNvPr>
          <p:cNvSpPr>
            <a:spLocks noGrp="1"/>
          </p:cNvSpPr>
          <p:nvPr>
            <p:ph type="title"/>
          </p:nvPr>
        </p:nvSpPr>
        <p:spPr>
          <a:xfrm>
            <a:off x="679704" y="1498600"/>
            <a:ext cx="7781544" cy="859055"/>
          </a:xfrm>
        </p:spPr>
        <p:txBody>
          <a:bodyPr>
            <a:normAutofit/>
          </a:bodyPr>
          <a:lstStyle/>
          <a:p>
            <a:r>
              <a:rPr lang="en-GB" sz="4400" dirty="0" smtClean="0"/>
              <a:t>Project Abstract </a:t>
            </a:r>
            <a:endParaRPr lang="en-GB" sz="4400" dirty="0"/>
          </a:p>
        </p:txBody>
      </p:sp>
      <p:sp>
        <p:nvSpPr>
          <p:cNvPr id="5" name="Text Placeholder 4">
            <a:extLst>
              <a:ext uri="{FF2B5EF4-FFF2-40B4-BE49-F238E27FC236}">
                <a16:creationId xmlns="" xmlns:a16="http://schemas.microsoft.com/office/drawing/2014/main" id="{DCDDBE65-9AB1-4989-AF86-726591A6A128}"/>
              </a:ext>
            </a:extLst>
          </p:cNvPr>
          <p:cNvSpPr>
            <a:spLocks noGrp="1"/>
          </p:cNvSpPr>
          <p:nvPr>
            <p:ph type="body" idx="1"/>
          </p:nvPr>
        </p:nvSpPr>
        <p:spPr>
          <a:xfrm>
            <a:off x="679704" y="2692400"/>
            <a:ext cx="7781544" cy="3805237"/>
          </a:xfrm>
        </p:spPr>
        <p:txBody>
          <a:bodyPr>
            <a:noAutofit/>
          </a:bodyPr>
          <a:lstStyle/>
          <a:p>
            <a:r>
              <a:rPr lang="en-US" sz="1800" spc="0" dirty="0" smtClean="0"/>
              <a:t>Financial </a:t>
            </a:r>
            <a:r>
              <a:rPr lang="en-US" sz="1800" spc="0" dirty="0"/>
              <a:t>companies, large hedge funds and professionals who are invested in stock trading have long been using financial models to learn about the market behavior and make profitable investments and trades. Trying to predict the stock market by using different forecasting techniques to predict future stock values based on past returns is an interesting challenge which has attracted much of data scientists' attention recently. For me, there has always been this question if we can actually predict stock prices with machine learning? Stock Price Predictor is the project on technical analysis, visualization and prediction using stock datasets from multiple sources provided by Google Finance. This project aims to utilize Deep Learning models, Long-Short Term Memory (LSTM) machine learning algorithm to estimate stock prices the following day. The models and neural network will be incorporated in an iOS app that users can download and use on their mobile devices at any given time.</a:t>
            </a:r>
            <a:endParaRPr lang="en-GB" sz="1800" spc="0" dirty="0"/>
          </a:p>
        </p:txBody>
      </p:sp>
      <p:sp>
        <p:nvSpPr>
          <p:cNvPr id="2" name="Slide Number Placeholder 1">
            <a:extLst>
              <a:ext uri="{FF2B5EF4-FFF2-40B4-BE49-F238E27FC236}">
                <a16:creationId xmlns=""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GB" smtClean="0"/>
              <a:pPr/>
              <a:t>3</a:t>
            </a:fld>
            <a:endParaRPr lang="en-GB"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p:txBody>
          <a:bodyPr/>
          <a:lstStyle/>
          <a:p>
            <a:r>
              <a:rPr lang="en-GB" dirty="0" smtClean="0"/>
              <a:t>User </a:t>
            </a:r>
            <a:r>
              <a:rPr lang="en-GB" dirty="0" smtClean="0"/>
              <a:t>Stories</a:t>
            </a:r>
            <a:endParaRPr lang="en-GB" dirty="0"/>
          </a:p>
        </p:txBody>
      </p:sp>
      <p:sp>
        <p:nvSpPr>
          <p:cNvPr id="2" name="Slide Number Placeholder 1">
            <a:extLst>
              <a:ext uri="{FF2B5EF4-FFF2-40B4-BE49-F238E27FC236}">
                <a16:creationId xmlns=""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GB" smtClean="0"/>
              <a:pPr/>
              <a:t>4</a:t>
            </a:fld>
            <a:endParaRPr lang="en-GB" dirty="0"/>
          </a:p>
        </p:txBody>
      </p:sp>
      <p:sp>
        <p:nvSpPr>
          <p:cNvPr id="9" name="TextBox 8"/>
          <p:cNvSpPr txBox="1"/>
          <p:nvPr/>
        </p:nvSpPr>
        <p:spPr>
          <a:xfrm>
            <a:off x="444500" y="1930400"/>
            <a:ext cx="10807700" cy="369332"/>
          </a:xfrm>
          <a:prstGeom prst="rect">
            <a:avLst/>
          </a:prstGeom>
          <a:noFill/>
        </p:spPr>
        <p:txBody>
          <a:bodyPr wrap="square" rtlCol="0">
            <a:spAutoFit/>
          </a:bodyPr>
          <a:lstStyle/>
          <a:p>
            <a:endParaRPr lang="en-US" dirty="0"/>
          </a:p>
        </p:txBody>
      </p:sp>
      <p:sp>
        <p:nvSpPr>
          <p:cNvPr id="10" name="TextBox 9"/>
          <p:cNvSpPr txBox="1"/>
          <p:nvPr/>
        </p:nvSpPr>
        <p:spPr>
          <a:xfrm>
            <a:off x="444500" y="1892300"/>
            <a:ext cx="10807700" cy="3785652"/>
          </a:xfrm>
          <a:prstGeom prst="rect">
            <a:avLst/>
          </a:prstGeom>
          <a:noFill/>
        </p:spPr>
        <p:txBody>
          <a:bodyPr wrap="square" rtlCol="0">
            <a:spAutoFit/>
          </a:bodyPr>
          <a:lstStyle/>
          <a:p>
            <a:pPr marL="285750" indent="-285750">
              <a:buFontTx/>
              <a:buChar char="-"/>
            </a:pP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As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a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college student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who learns about the major related to Finance, I want to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know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how the stock market grows each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day so that I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would understand how to manage my future move based on the collected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results.</a:t>
            </a:r>
          </a:p>
          <a:p>
            <a:pPr marL="285750" indent="-285750">
              <a:buFontTx/>
              <a:buChar char="-"/>
            </a:pP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As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a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professional investor,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I want to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know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when, where and which stock to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invest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so that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I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could earn profits and not make any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loss.</a:t>
            </a:r>
          </a:p>
          <a:p>
            <a:pPr marL="285750" indent="-285750">
              <a:buFontTx/>
              <a:buChar char="-"/>
            </a:pP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As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a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college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graduate who just starts a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job,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I want to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participate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actively in the stock market and need to know when the stock's status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changes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so that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I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could earn extra income on the side with my full-time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job.</a:t>
            </a:r>
          </a:p>
          <a:p>
            <a:pPr marL="285750" indent="-285750">
              <a:buFontTx/>
              <a:buChar char="-"/>
            </a:pP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As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a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retiree,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I want to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keep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myself busy by joining the trading market and need reminders that inform me the right time to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invest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so that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I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could grow my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saving.</a:t>
            </a:r>
            <a:endParaRPr lang="en-US" sz="2000" dirty="0">
              <a:ln w="0"/>
              <a:solidFill>
                <a:schemeClr val="accent1">
                  <a:lumMod val="20000"/>
                  <a:lumOff val="80000"/>
                </a:schemeClr>
              </a:solidFill>
              <a:effectLst>
                <a:outerShdw blurRad="38100" dist="25400" dir="5400000" algn="ctr" rotWithShape="0">
                  <a:srgbClr val="6E747A">
                    <a:alpha val="43000"/>
                  </a:srgbClr>
                </a:outerShdw>
              </a:effectLst>
            </a:endParaRPr>
          </a:p>
          <a:p>
            <a:pPr marL="285750" indent="-285750">
              <a:buFontTx/>
              <a:buChar char="-"/>
            </a:pP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As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an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unemployed person,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I want to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find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the right stock resource to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invest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so that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I </a:t>
            </a: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could have a solid </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income.</a:t>
            </a:r>
            <a:endParaRPr lang="en-US" sz="2000" dirty="0">
              <a:ln w="0"/>
              <a:solidFill>
                <a:schemeClr val="accent1">
                  <a:lumMod val="20000"/>
                  <a:lumOff val="80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846612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p:txBody>
          <a:bodyPr/>
          <a:lstStyle/>
          <a:p>
            <a:r>
              <a:rPr lang="en-US" dirty="0" smtClean="0"/>
              <a:t>Design Diagrams</a:t>
            </a:r>
            <a:endParaRPr lang="en-GB" dirty="0"/>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5</a:t>
            </a:fld>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078456"/>
            <a:ext cx="7429544" cy="4814344"/>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p:txBody>
          <a:bodyPr/>
          <a:lstStyle/>
          <a:p>
            <a:r>
              <a:rPr lang="en-GB" dirty="0" smtClean="0"/>
              <a:t>Project Progress</a:t>
            </a:r>
            <a:endParaRPr lang="en-GB" dirty="0"/>
          </a:p>
        </p:txBody>
      </p:sp>
      <p:sp>
        <p:nvSpPr>
          <p:cNvPr id="2" name="Slide Number Placeholder 1">
            <a:extLst>
              <a:ext uri="{FF2B5EF4-FFF2-40B4-BE49-F238E27FC236}">
                <a16:creationId xmlns=""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GB" smtClean="0"/>
              <a:pPr/>
              <a:t>6</a:t>
            </a:fld>
            <a:endParaRPr lang="en-GB" dirty="0"/>
          </a:p>
        </p:txBody>
      </p:sp>
      <p:sp>
        <p:nvSpPr>
          <p:cNvPr id="9" name="TextBox 8"/>
          <p:cNvSpPr txBox="1"/>
          <p:nvPr/>
        </p:nvSpPr>
        <p:spPr>
          <a:xfrm>
            <a:off x="444500" y="1930400"/>
            <a:ext cx="10807700" cy="369332"/>
          </a:xfrm>
          <a:prstGeom prst="rect">
            <a:avLst/>
          </a:prstGeom>
          <a:noFill/>
        </p:spPr>
        <p:txBody>
          <a:bodyPr wrap="square" rtlCol="0">
            <a:spAutoFit/>
          </a:bodyPr>
          <a:lstStyle/>
          <a:p>
            <a:endParaRPr lang="en-US" dirty="0"/>
          </a:p>
        </p:txBody>
      </p:sp>
      <p:sp>
        <p:nvSpPr>
          <p:cNvPr id="10" name="TextBox 9"/>
          <p:cNvSpPr txBox="1"/>
          <p:nvPr/>
        </p:nvSpPr>
        <p:spPr>
          <a:xfrm>
            <a:off x="444500" y="1892300"/>
            <a:ext cx="10807700" cy="3477875"/>
          </a:xfrm>
          <a:prstGeom prst="rect">
            <a:avLst/>
          </a:prstGeom>
          <a:noFill/>
        </p:spPr>
        <p:txBody>
          <a:bodyPr wrap="square" rtlCol="0">
            <a:spAutoFit/>
          </a:bodyPr>
          <a:lstStyle/>
          <a:p>
            <a:pPr marL="285750" indent="-285750">
              <a:lnSpc>
                <a:spcPct val="200000"/>
              </a:lnSpc>
              <a:buFontTx/>
              <a:buChar char="-"/>
            </a:pP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Set up the infrastructure and organized the project under a </a:t>
            </a:r>
            <a:r>
              <a:rPr lang="en-US" sz="2000" dirty="0" err="1" smtClean="0">
                <a:ln w="0"/>
                <a:solidFill>
                  <a:schemeClr val="accent1">
                    <a:lumMod val="20000"/>
                    <a:lumOff val="80000"/>
                  </a:schemeClr>
                </a:solidFill>
                <a:effectLst>
                  <a:outerShdw blurRad="38100" dist="25400" dir="5400000" algn="ctr" rotWithShape="0">
                    <a:srgbClr val="6E747A">
                      <a:alpha val="43000"/>
                    </a:srgbClr>
                  </a:outerShdw>
                </a:effectLst>
              </a:rPr>
              <a:t>git</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 repository.</a:t>
            </a:r>
          </a:p>
          <a:p>
            <a:pPr marL="285750" indent="-285750">
              <a:lnSpc>
                <a:spcPct val="200000"/>
              </a:lnSpc>
              <a:buFontTx/>
              <a:buChar char="-"/>
            </a:pP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Met and discussed with project advisors about the project’s requirements and architecture.</a:t>
            </a:r>
          </a:p>
          <a:p>
            <a:pPr marL="285750" indent="-285750">
              <a:lnSpc>
                <a:spcPct val="200000"/>
              </a:lnSpc>
              <a:buFontTx/>
              <a:buChar char="-"/>
            </a:pPr>
            <a:r>
              <a:rPr lang="en-US" sz="2000" dirty="0">
                <a:ln w="0"/>
                <a:solidFill>
                  <a:schemeClr val="accent1">
                    <a:lumMod val="20000"/>
                    <a:lumOff val="80000"/>
                  </a:schemeClr>
                </a:solidFill>
                <a:effectLst>
                  <a:outerShdw blurRad="38100" dist="25400" dir="5400000" algn="ctr" rotWithShape="0">
                    <a:srgbClr val="6E747A">
                      <a:alpha val="43000"/>
                    </a:srgbClr>
                  </a:outerShdw>
                </a:effectLst>
              </a:rPr>
              <a:t>Constructed project timelines and expectations</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a:t>
            </a:r>
          </a:p>
          <a:p>
            <a:pPr marL="285750" indent="-285750">
              <a:lnSpc>
                <a:spcPct val="200000"/>
              </a:lnSpc>
              <a:buFontTx/>
              <a:buChar char="-"/>
            </a:pP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Researched knowledge on Machine Learning, Stock APIs and Python libraries to use (</a:t>
            </a:r>
            <a:r>
              <a:rPr lang="en-US" sz="2000" dirty="0" err="1" smtClean="0">
                <a:ln w="0"/>
                <a:solidFill>
                  <a:schemeClr val="accent1">
                    <a:lumMod val="20000"/>
                    <a:lumOff val="80000"/>
                  </a:schemeClr>
                </a:solidFill>
                <a:effectLst>
                  <a:outerShdw blurRad="38100" dist="25400" dir="5400000" algn="ctr" rotWithShape="0">
                    <a:srgbClr val="6E747A">
                      <a:alpha val="43000"/>
                    </a:srgbClr>
                  </a:outerShdw>
                </a:effectLst>
              </a:rPr>
              <a:t>Tensorflow</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 Pandas, </a:t>
            </a:r>
            <a:r>
              <a:rPr lang="en-US" sz="2000" dirty="0" err="1" smtClean="0">
                <a:ln w="0"/>
                <a:solidFill>
                  <a:schemeClr val="accent1">
                    <a:lumMod val="20000"/>
                    <a:lumOff val="80000"/>
                  </a:schemeClr>
                </a:solidFill>
                <a:effectLst>
                  <a:outerShdw blurRad="38100" dist="25400" dir="5400000" algn="ctr" rotWithShape="0">
                    <a:srgbClr val="6E747A">
                      <a:alpha val="43000"/>
                    </a:srgbClr>
                  </a:outerShdw>
                </a:effectLst>
              </a:rPr>
              <a:t>Numpy</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 </a:t>
            </a:r>
            <a:r>
              <a:rPr lang="en-US" sz="2000" dirty="0" err="1" smtClean="0">
                <a:ln w="0"/>
                <a:solidFill>
                  <a:schemeClr val="accent1">
                    <a:lumMod val="20000"/>
                    <a:lumOff val="80000"/>
                  </a:schemeClr>
                </a:solidFill>
                <a:effectLst>
                  <a:outerShdw blurRad="38100" dist="25400" dir="5400000" algn="ctr" rotWithShape="0">
                    <a:srgbClr val="6E747A">
                      <a:alpha val="43000"/>
                    </a:srgbClr>
                  </a:outerShdw>
                </a:effectLst>
              </a:rPr>
              <a:t>Keras</a:t>
            </a:r>
            <a:r>
              <a:rPr lang="en-US" sz="2000" dirty="0" smtClean="0">
                <a:ln w="0"/>
                <a:solidFill>
                  <a:schemeClr val="accent1">
                    <a:lumMod val="20000"/>
                    <a:lumOff val="80000"/>
                  </a:schemeClr>
                </a:solidFill>
                <a:effectLst>
                  <a:outerShdw blurRad="38100" dist="25400" dir="5400000" algn="ctr" rotWithShape="0">
                    <a:srgbClr val="6E747A">
                      <a:alpha val="43000"/>
                    </a:srgbClr>
                  </a:outerShdw>
                </a:effectLst>
              </a:rPr>
              <a:t>).</a:t>
            </a:r>
          </a:p>
          <a:p>
            <a:pPr marL="285750" indent="-285750">
              <a:buFontTx/>
              <a:buChar char="-"/>
            </a:pPr>
            <a:endParaRPr lang="en-US" sz="2000" dirty="0">
              <a:ln w="0"/>
              <a:solidFill>
                <a:schemeClr val="accent1">
                  <a:lumMod val="20000"/>
                  <a:lumOff val="80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705753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a:xfrm>
            <a:off x="977900" y="457201"/>
            <a:ext cx="11214100" cy="659356"/>
          </a:xfrm>
        </p:spPr>
        <p:txBody>
          <a:bodyPr/>
          <a:lstStyle/>
          <a:p>
            <a:r>
              <a:rPr lang="en-GB" dirty="0" smtClean="0"/>
              <a:t>Milestones and Timeline</a:t>
            </a:r>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956" y="1574485"/>
            <a:ext cx="8319188" cy="5042216"/>
          </a:xfrm>
          <a:prstGeom prst="rect">
            <a:avLst/>
          </a:prstGeom>
        </p:spPr>
      </p:pic>
    </p:spTree>
    <p:extLst>
      <p:ext uri="{BB962C8B-B14F-4D97-AF65-F5344CB8AC3E}">
        <p14:creationId xmlns:p14="http://schemas.microsoft.com/office/powerpoint/2010/main" val="15446175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ttern_Template_02_CA - v4" id="{4EEF56C3-EEFC-48A7-8548-6C1D4240D170}" vid="{CAB35229-5F5E-4461-A564-673784692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3.xml><?xml version="1.0" encoding="utf-8"?>
<ds:datastoreItem xmlns:ds="http://schemas.openxmlformats.org/officeDocument/2006/customXml" ds:itemID="{F8992231-163D-4428-A2B8-DA1FE0274129}">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506</Words>
  <Application>Microsoft Macintosh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Tahoma</vt:lpstr>
      <vt:lpstr>Trade Gothic LT Pro</vt:lpstr>
      <vt:lpstr>Trebuchet MS</vt:lpstr>
      <vt:lpstr>Arial</vt:lpstr>
      <vt:lpstr>Office Theme</vt:lpstr>
      <vt:lpstr>STOCK PRICE PREDICTOR </vt:lpstr>
      <vt:lpstr>Project Goal</vt:lpstr>
      <vt:lpstr>Project Abstract </vt:lpstr>
      <vt:lpstr>User Stories</vt:lpstr>
      <vt:lpstr>Design Diagrams</vt:lpstr>
      <vt:lpstr>Project Progress</vt:lpstr>
      <vt:lpstr>Milestones and Timeline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Yen Cao</dc:creator>
  <cp:lastModifiedBy/>
  <cp:revision>1</cp:revision>
  <dcterms:created xsi:type="dcterms:W3CDTF">2018-12-02T02:06:15Z</dcterms:created>
  <dcterms:modified xsi:type="dcterms:W3CDTF">2018-12-03T19:58:49Z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