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86" r:id="rId7"/>
    <p:sldId id="260" r:id="rId8"/>
    <p:sldId id="258" r:id="rId9"/>
    <p:sldId id="287" r:id="rId10"/>
    <p:sldId id="269"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F0FE"/>
    <a:srgbClr val="DBFAFF"/>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01"/>
  </p:normalViewPr>
  <p:slideViewPr>
    <p:cSldViewPr snapToGrid="0">
      <p:cViewPr>
        <p:scale>
          <a:sx n="89" d="100"/>
          <a:sy n="89" d="100"/>
        </p:scale>
        <p:origin x="712" y="48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02/05/2019</a:t>
            </a:fld>
            <a:endParaRPr lang="en-GB"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02/05/2019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smtClean="0"/>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Drag picture to placeholder or click icon to add</a:t>
            </a:r>
            <a:endParaRPr lang="en-GB"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Drag picture to placeholder or click icon to add</a:t>
            </a:r>
            <a:endParaRPr lang="en-GB"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Drag picture to placeholder or click icon to add</a:t>
            </a:r>
            <a:endParaRPr lang="en-GB"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Drag picture to placeholder or click icon to add</a:t>
            </a:r>
            <a:endParaRPr lang="en-GB"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Drag picture to placeholder or click icon to add</a:t>
            </a:r>
            <a:endParaRPr lang="en-GB"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3917188" y="2925064"/>
            <a:ext cx="7077456" cy="1243584"/>
          </a:xfrm>
        </p:spPr>
        <p:txBody>
          <a:bodyPr/>
          <a:lstStyle/>
          <a:p>
            <a:pPr algn="r"/>
            <a:r>
              <a:rPr lang="en-US" sz="10000" dirty="0" smtClean="0">
                <a:latin typeface="Helvetica Neue Condensed Black" charset="0"/>
                <a:ea typeface="Helvetica Neue Condensed Black" charset="0"/>
                <a:cs typeface="Helvetica Neue Condensed Black" charset="0"/>
              </a:rPr>
              <a:t>STOCK PRICE PREDICTOR </a:t>
            </a:r>
            <a:endParaRPr lang="en-GB" sz="10000" dirty="0">
              <a:latin typeface="Helvetica Neue Condensed Black" charset="0"/>
              <a:ea typeface="Helvetica Neue Condensed Black" charset="0"/>
              <a:cs typeface="Helvetica Neue Condensed Black" charset="0"/>
            </a:endParaRPr>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a:xfrm>
            <a:off x="3917188" y="4496308"/>
            <a:ext cx="7077456" cy="868680"/>
          </a:xfrm>
        </p:spPr>
        <p:txBody>
          <a:bodyPr>
            <a:normAutofit fontScale="92500" lnSpcReduction="10000"/>
          </a:bodyPr>
          <a:lstStyle/>
          <a:p>
            <a:pPr marL="0" indent="0" algn="r">
              <a:buNone/>
            </a:pPr>
            <a:r>
              <a:rPr lang="en-GB" sz="2800" b="1" dirty="0" smtClean="0">
                <a:latin typeface="Helvetica" charset="0"/>
                <a:ea typeface="Helvetica" charset="0"/>
                <a:cs typeface="Helvetica" charset="0"/>
              </a:rPr>
              <a:t>Team Member: Hoang Dao </a:t>
            </a:r>
          </a:p>
          <a:p>
            <a:pPr algn="r"/>
            <a:r>
              <a:rPr lang="en-GB" sz="2800" b="1" dirty="0" smtClean="0">
                <a:latin typeface="Helvetica" charset="0"/>
                <a:ea typeface="Helvetica" charset="0"/>
                <a:cs typeface="Helvetica" charset="0"/>
              </a:rPr>
              <a:t>Advisor: </a:t>
            </a:r>
            <a:r>
              <a:rPr lang="en-GB" sz="2800" b="1" dirty="0" err="1" smtClean="0">
                <a:latin typeface="Helvetica" charset="0"/>
                <a:ea typeface="Helvetica" charset="0"/>
                <a:cs typeface="Helvetica" charset="0"/>
              </a:rPr>
              <a:t>Dr.</a:t>
            </a:r>
            <a:r>
              <a:rPr lang="en-GB" sz="2800" b="1" dirty="0" smtClean="0">
                <a:latin typeface="Helvetica" charset="0"/>
                <a:ea typeface="Helvetica" charset="0"/>
                <a:cs typeface="Helvetica" charset="0"/>
              </a:rPr>
              <a:t> Ali </a:t>
            </a:r>
            <a:r>
              <a:rPr lang="en-GB" sz="2800" b="1" dirty="0">
                <a:latin typeface="Helvetica" charset="0"/>
                <a:ea typeface="Helvetica" charset="0"/>
                <a:cs typeface="Helvetica" charset="0"/>
              </a:rPr>
              <a:t>Minai</a:t>
            </a:r>
          </a:p>
          <a:p>
            <a:endParaRPr lang="en-GB" b="1"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647700" y="1155700"/>
            <a:ext cx="7781544" cy="859055"/>
          </a:xfrm>
        </p:spPr>
        <p:txBody>
          <a:bodyPr>
            <a:normAutofit/>
          </a:bodyPr>
          <a:lstStyle/>
          <a:p>
            <a:r>
              <a:rPr lang="en-US" sz="4400" dirty="0" smtClean="0">
                <a:latin typeface="Helvetica Neue Condensed" charset="0"/>
                <a:ea typeface="Helvetica Neue Condensed" charset="0"/>
                <a:cs typeface="Helvetica Neue Condensed" charset="0"/>
              </a:rPr>
              <a:t>Project Goals</a:t>
            </a:r>
            <a:endParaRPr lang="en-GB" sz="4400" dirty="0">
              <a:latin typeface="Helvetica Neue Condensed" charset="0"/>
              <a:ea typeface="Helvetica Neue Condensed" charset="0"/>
              <a:cs typeface="Helvetica Neue Condensed" charset="0"/>
            </a:endParaRPr>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647700" y="2316479"/>
            <a:ext cx="7653152" cy="4833621"/>
          </a:xfrm>
        </p:spPr>
        <p:txBody>
          <a:bodyPr>
            <a:noAutofit/>
          </a:bodyPr>
          <a:lstStyle/>
          <a:p>
            <a:r>
              <a:rPr lang="en-US" sz="2000" spc="0" dirty="0" smtClean="0">
                <a:solidFill>
                  <a:srgbClr val="CBF0FE"/>
                </a:solidFill>
                <a:latin typeface="Helvetica" charset="0"/>
                <a:ea typeface="Helvetica" charset="0"/>
                <a:cs typeface="Helvetica" charset="0"/>
              </a:rPr>
              <a:t>● Stock </a:t>
            </a:r>
            <a:r>
              <a:rPr lang="en-US" sz="2000" spc="0" dirty="0">
                <a:solidFill>
                  <a:srgbClr val="CBF0FE"/>
                </a:solidFill>
                <a:latin typeface="Helvetica" charset="0"/>
                <a:ea typeface="Helvetica" charset="0"/>
                <a:cs typeface="Helvetica" charset="0"/>
              </a:rPr>
              <a:t>Price Predictor is the project on technical analysis, visualization and prediction using stock datasets from multiple sources provided by Yahoo! Finance and Google Finance APIs. This project aims to build a recurrent neural network with long short-term memory (LSTM) </a:t>
            </a:r>
            <a:r>
              <a:rPr lang="en-US" sz="2000" spc="0" dirty="0" smtClean="0">
                <a:solidFill>
                  <a:srgbClr val="CBF0FE"/>
                </a:solidFill>
                <a:latin typeface="Helvetica" charset="0"/>
                <a:ea typeface="Helvetica" charset="0"/>
                <a:cs typeface="Helvetica" charset="0"/>
              </a:rPr>
              <a:t>cell using </a:t>
            </a:r>
            <a:r>
              <a:rPr lang="en-US" sz="2000" spc="0" dirty="0" err="1">
                <a:solidFill>
                  <a:srgbClr val="CBF0FE"/>
                </a:solidFill>
                <a:latin typeface="Helvetica" charset="0"/>
                <a:ea typeface="Helvetica" charset="0"/>
                <a:cs typeface="Helvetica" charset="0"/>
              </a:rPr>
              <a:t>Tensorflow</a:t>
            </a:r>
            <a:r>
              <a:rPr lang="en-US" sz="2000" spc="0" dirty="0">
                <a:solidFill>
                  <a:srgbClr val="CBF0FE"/>
                </a:solidFill>
                <a:latin typeface="Helvetica" charset="0"/>
                <a:ea typeface="Helvetica" charset="0"/>
                <a:cs typeface="Helvetica" charset="0"/>
              </a:rPr>
              <a:t> to predict stock market prices.</a:t>
            </a:r>
          </a:p>
          <a:p>
            <a:endParaRPr lang="en-US" sz="2000" spc="0" dirty="0" smtClean="0">
              <a:solidFill>
                <a:srgbClr val="CBF0FE"/>
              </a:solidFill>
              <a:latin typeface="Helvetica" charset="0"/>
              <a:ea typeface="Helvetica" charset="0"/>
              <a:cs typeface="Helvetica" charset="0"/>
            </a:endParaRPr>
          </a:p>
          <a:p>
            <a:r>
              <a:rPr lang="en-US" sz="2000" spc="0" dirty="0" smtClean="0">
                <a:solidFill>
                  <a:srgbClr val="CBF0FE"/>
                </a:solidFill>
                <a:latin typeface="Helvetica" charset="0"/>
                <a:ea typeface="Helvetica" charset="0"/>
                <a:cs typeface="Helvetica" charset="0"/>
              </a:rPr>
              <a:t>● The </a:t>
            </a:r>
            <a:r>
              <a:rPr lang="en-US" sz="2000" spc="0" dirty="0">
                <a:solidFill>
                  <a:srgbClr val="CBF0FE"/>
                </a:solidFill>
                <a:latin typeface="Helvetica" charset="0"/>
                <a:ea typeface="Helvetica" charset="0"/>
                <a:cs typeface="Helvetica" charset="0"/>
              </a:rPr>
              <a:t>model will then be deployed as a REST API and become available to the users by accessing the web application through the browser. Users will then be required to enter the stock name to get the predicted stock value from the trained model.</a:t>
            </a:r>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a:t>
            </a:fld>
            <a:endParaRPr lang="en-GB"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a:xfrm>
            <a:off x="774700" y="1764200"/>
            <a:ext cx="11214100" cy="701731"/>
          </a:xfrm>
        </p:spPr>
        <p:txBody>
          <a:bodyPr/>
          <a:lstStyle/>
          <a:p>
            <a:r>
              <a:rPr lang="en-GB" sz="4400" dirty="0" smtClean="0">
                <a:latin typeface="Helvetica Neue Condensed" charset="0"/>
                <a:ea typeface="Helvetica Neue Condensed" charset="0"/>
                <a:cs typeface="Helvetica Neue Condensed" charset="0"/>
              </a:rPr>
              <a:t>Intellectual </a:t>
            </a:r>
            <a:r>
              <a:rPr lang="en-GB" sz="4400" dirty="0">
                <a:latin typeface="Helvetica Neue Condensed" charset="0"/>
                <a:ea typeface="Helvetica Neue Condensed" charset="0"/>
                <a:cs typeface="Helvetica Neue Condensed" charset="0"/>
              </a:rPr>
              <a:t>Merits</a:t>
            </a:r>
          </a:p>
        </p:txBody>
      </p:sp>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GB" smtClean="0"/>
              <a:pPr/>
              <a:t>3</a:t>
            </a:fld>
            <a:endParaRPr lang="en-GB" dirty="0"/>
          </a:p>
        </p:txBody>
      </p:sp>
      <p:sp>
        <p:nvSpPr>
          <p:cNvPr id="9" name="TextBox 8"/>
          <p:cNvSpPr txBox="1"/>
          <p:nvPr/>
        </p:nvSpPr>
        <p:spPr>
          <a:xfrm>
            <a:off x="647700" y="1930399"/>
            <a:ext cx="10807700" cy="369332"/>
          </a:xfrm>
          <a:prstGeom prst="rect">
            <a:avLst/>
          </a:prstGeom>
          <a:noFill/>
        </p:spPr>
        <p:txBody>
          <a:bodyPr wrap="square" rtlCol="0">
            <a:spAutoFit/>
          </a:bodyPr>
          <a:lstStyle/>
          <a:p>
            <a:endParaRPr lang="en-US" dirty="0"/>
          </a:p>
        </p:txBody>
      </p:sp>
      <p:sp>
        <p:nvSpPr>
          <p:cNvPr id="10" name="TextBox 9"/>
          <p:cNvSpPr txBox="1"/>
          <p:nvPr/>
        </p:nvSpPr>
        <p:spPr>
          <a:xfrm>
            <a:off x="774700" y="2870200"/>
            <a:ext cx="10477500" cy="2554545"/>
          </a:xfrm>
          <a:prstGeom prst="rect">
            <a:avLst/>
          </a:prstGeom>
          <a:noFill/>
        </p:spPr>
        <p:txBody>
          <a:bodyPr wrap="square" rtlCol="0">
            <a:spAutoFit/>
          </a:bodyPr>
          <a:lstStyle/>
          <a:p>
            <a:r>
              <a:rPr lang="en-US" sz="2000" dirty="0" smtClean="0">
                <a:solidFill>
                  <a:srgbClr val="CBF0FE"/>
                </a:solidFill>
                <a:latin typeface="Helvetica" charset="0"/>
                <a:ea typeface="Helvetica" charset="0"/>
                <a:cs typeface="Helvetica" charset="0"/>
              </a:rPr>
              <a:t>Predicting the stock market price has been one of the most difficult tasks and risky businesses. Trying </a:t>
            </a:r>
            <a:r>
              <a:rPr lang="en-US" sz="2000" dirty="0">
                <a:solidFill>
                  <a:srgbClr val="CBF0FE"/>
                </a:solidFill>
                <a:latin typeface="Helvetica" charset="0"/>
                <a:ea typeface="Helvetica" charset="0"/>
                <a:cs typeface="Helvetica" charset="0"/>
              </a:rPr>
              <a:t>to predict the stock market by using different forecasting techniques to predict future stock values based on past returns is an interesting challenge which has gained much traction recently from data scientists</a:t>
            </a:r>
            <a:r>
              <a:rPr lang="en-US" sz="2000" dirty="0" smtClean="0">
                <a:solidFill>
                  <a:srgbClr val="CBF0FE"/>
                </a:solidFill>
                <a:latin typeface="Helvetica" charset="0"/>
                <a:ea typeface="Helvetica" charset="0"/>
                <a:cs typeface="Helvetica" charset="0"/>
              </a:rPr>
              <a:t>. </a:t>
            </a:r>
          </a:p>
          <a:p>
            <a:endParaRPr lang="en-US" sz="2000" dirty="0">
              <a:solidFill>
                <a:srgbClr val="CBF0FE"/>
              </a:solidFill>
              <a:latin typeface="Helvetica" charset="0"/>
              <a:ea typeface="Helvetica" charset="0"/>
              <a:cs typeface="Helvetica" charset="0"/>
            </a:endParaRPr>
          </a:p>
          <a:p>
            <a:r>
              <a:rPr lang="en-US" sz="2000" dirty="0" smtClean="0">
                <a:solidFill>
                  <a:srgbClr val="CBF0FE"/>
                </a:solidFill>
                <a:latin typeface="Helvetica" charset="0"/>
                <a:ea typeface="Helvetica" charset="0"/>
                <a:cs typeface="Helvetica" charset="0"/>
              </a:rPr>
              <a:t>Millions of people are traded every day in financial markets, and most of them share seek to predict the potential value of stock. Using this technique to determine the future prices of stock will help users to invest wisely in order to generate a profitable buy and sell signals. </a:t>
            </a:r>
            <a:endParaRPr lang="en-US" sz="2000" dirty="0">
              <a:solidFill>
                <a:srgbClr val="CBF0FE"/>
              </a:solidFill>
              <a:latin typeface="Helvetica" charset="0"/>
              <a:ea typeface="Helvetica" charset="0"/>
              <a:cs typeface="Helvetica" charset="0"/>
            </a:endParaRPr>
          </a:p>
        </p:txBody>
      </p:sp>
    </p:spTree>
    <p:extLst>
      <p:ext uri="{BB962C8B-B14F-4D97-AF65-F5344CB8AC3E}">
        <p14:creationId xmlns:p14="http://schemas.microsoft.com/office/powerpoint/2010/main" val="188466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679704" y="1758733"/>
            <a:ext cx="8311896" cy="859055"/>
          </a:xfrm>
        </p:spPr>
        <p:txBody>
          <a:bodyPr>
            <a:normAutofit/>
          </a:bodyPr>
          <a:lstStyle/>
          <a:p>
            <a:r>
              <a:rPr lang="en-GB" sz="4400" dirty="0">
                <a:latin typeface="Helvetica Neue Condensed" charset="0"/>
                <a:ea typeface="Helvetica Neue Condensed" charset="0"/>
                <a:cs typeface="Helvetica Neue Condensed" charset="0"/>
              </a:rPr>
              <a:t>Broader </a:t>
            </a:r>
            <a:r>
              <a:rPr lang="en-GB" sz="4400" dirty="0" smtClean="0">
                <a:latin typeface="Helvetica Neue Condensed" charset="0"/>
                <a:ea typeface="Helvetica Neue Condensed" charset="0"/>
                <a:cs typeface="Helvetica Neue Condensed" charset="0"/>
              </a:rPr>
              <a:t>Impacts</a:t>
            </a:r>
            <a:endParaRPr lang="en-GB" sz="4400" dirty="0">
              <a:latin typeface="Helvetica Neue Condensed" charset="0"/>
              <a:ea typeface="Helvetica Neue Condensed" charset="0"/>
              <a:cs typeface="Helvetica Neue Condensed" charset="0"/>
            </a:endParaRPr>
          </a:p>
        </p:txBody>
      </p:sp>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a:xfrm>
            <a:off x="679704" y="3189288"/>
            <a:ext cx="7164134" cy="3805237"/>
          </a:xfrm>
        </p:spPr>
        <p:txBody>
          <a:bodyPr>
            <a:noAutofit/>
          </a:bodyPr>
          <a:lstStyle/>
          <a:p>
            <a:r>
              <a:rPr lang="en-US" sz="2000" spc="0" dirty="0" smtClean="0">
                <a:latin typeface="Helvetica" charset="0"/>
                <a:ea typeface="Helvetica" charset="0"/>
                <a:cs typeface="Helvetica" charset="0"/>
              </a:rPr>
              <a:t>Being able to predict the future economy of the stock market can be a significant profit for users’ financial situations. This project will analyze the daily trend/ stock movement for the users to decide how much value to allocate to each prediction and whether the stock is worth buying at the price. With greater understanding of the market, users will be better equipped with the confidence needed to prevent any financial risk and become a true long-term investor. </a:t>
            </a:r>
            <a:endParaRPr lang="en-GB" sz="2000" spc="0" dirty="0">
              <a:latin typeface="Helvetica" charset="0"/>
              <a:ea typeface="Helvetica" charset="0"/>
              <a:cs typeface="Helvetica" charset="0"/>
            </a:endParaRPr>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GB" smtClean="0"/>
              <a:pPr/>
              <a:t>4</a:t>
            </a:fld>
            <a:endParaRPr lang="en-GB"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314325"/>
            <a:ext cx="11214100" cy="701731"/>
          </a:xfrm>
        </p:spPr>
        <p:txBody>
          <a:bodyPr/>
          <a:lstStyle/>
          <a:p>
            <a:r>
              <a:rPr lang="en-US" sz="4400" dirty="0" smtClean="0">
                <a:latin typeface="Helvetica Neue Condensed" charset="0"/>
                <a:ea typeface="Helvetica Neue Condensed" charset="0"/>
                <a:cs typeface="Helvetica Neue Condensed" charset="0"/>
              </a:rPr>
              <a:t>Design </a:t>
            </a:r>
            <a:r>
              <a:rPr lang="en-US" sz="4400" dirty="0">
                <a:latin typeface="Helvetica Neue Condensed" charset="0"/>
                <a:ea typeface="Helvetica Neue Condensed" charset="0"/>
                <a:cs typeface="Helvetica Neue Condensed" charset="0"/>
              </a:rPr>
              <a:t>Specifications</a:t>
            </a:r>
            <a:endParaRPr lang="en-GB" sz="4400" dirty="0">
              <a:latin typeface="Helvetica Neue Condensed" charset="0"/>
              <a:ea typeface="Helvetica Neue Condensed" charset="0"/>
              <a:cs typeface="Helvetica Neue Condensed" charset="0"/>
            </a:endParaRP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
        <p:nvSpPr>
          <p:cNvPr id="4" name="TextBox 3"/>
          <p:cNvSpPr txBox="1"/>
          <p:nvPr/>
        </p:nvSpPr>
        <p:spPr>
          <a:xfrm>
            <a:off x="444500" y="982899"/>
            <a:ext cx="11366500" cy="5632311"/>
          </a:xfrm>
          <a:prstGeom prst="rect">
            <a:avLst/>
          </a:prstGeom>
          <a:noFill/>
        </p:spPr>
        <p:txBody>
          <a:bodyPr wrap="square" rtlCol="0">
            <a:spAutoFit/>
          </a:bodyPr>
          <a:lstStyle/>
          <a:p>
            <a:r>
              <a:rPr lang="en-US" b="1" u="sng" dirty="0">
                <a:solidFill>
                  <a:srgbClr val="CBF0FE"/>
                </a:solidFill>
                <a:latin typeface="Helvetica" charset="0"/>
                <a:ea typeface="Helvetica" charset="0"/>
                <a:cs typeface="Helvetica" charset="0"/>
              </a:rPr>
              <a:t>Data Retrieval</a:t>
            </a:r>
            <a:r>
              <a:rPr lang="en-US" b="1" u="sng" dirty="0" smtClean="0">
                <a:solidFill>
                  <a:srgbClr val="CBF0FE"/>
                </a:solidFill>
                <a:latin typeface="Helvetica" charset="0"/>
                <a:ea typeface="Helvetica" charset="0"/>
                <a:cs typeface="Helvetica" charset="0"/>
              </a:rPr>
              <a:t>:</a:t>
            </a:r>
          </a:p>
          <a:p>
            <a:r>
              <a:rPr lang="en-US" dirty="0">
                <a:solidFill>
                  <a:srgbClr val="CBF0FE"/>
                </a:solidFill>
                <a:latin typeface="Helvetica" charset="0"/>
                <a:ea typeface="Helvetica" charset="0"/>
                <a:cs typeface="Helvetica" charset="0"/>
              </a:rPr>
              <a:t>	</a:t>
            </a:r>
            <a:r>
              <a:rPr lang="en-US" dirty="0" smtClean="0">
                <a:solidFill>
                  <a:srgbClr val="CBF0FE"/>
                </a:solidFill>
                <a:latin typeface="Helvetica" charset="0"/>
                <a:ea typeface="Helvetica" charset="0"/>
                <a:cs typeface="Helvetica" charset="0"/>
              </a:rPr>
              <a:t>	</a:t>
            </a:r>
          </a:p>
          <a:p>
            <a:r>
              <a:rPr lang="en-US" dirty="0">
                <a:solidFill>
                  <a:srgbClr val="CBF0FE"/>
                </a:solidFill>
                <a:latin typeface="Helvetica" charset="0"/>
                <a:ea typeface="Helvetica" charset="0"/>
                <a:cs typeface="Helvetica" charset="0"/>
              </a:rPr>
              <a:t>	</a:t>
            </a:r>
            <a:r>
              <a:rPr lang="en-US" dirty="0" smtClean="0">
                <a:solidFill>
                  <a:srgbClr val="CBF0FE"/>
                </a:solidFill>
                <a:latin typeface="Helvetica" charset="0"/>
                <a:ea typeface="Helvetica" charset="0"/>
                <a:cs typeface="Helvetica" charset="0"/>
              </a:rPr>
              <a:t>					</a:t>
            </a:r>
          </a:p>
          <a:p>
            <a:endParaRPr lang="en-US" dirty="0" smtClean="0">
              <a:solidFill>
                <a:srgbClr val="CBF0FE"/>
              </a:solidFill>
              <a:latin typeface="Helvetica" charset="0"/>
              <a:ea typeface="Helvetica" charset="0"/>
              <a:cs typeface="Helvetica" charset="0"/>
            </a:endParaRPr>
          </a:p>
          <a:p>
            <a:r>
              <a:rPr lang="en-US" dirty="0" smtClean="0">
                <a:solidFill>
                  <a:srgbClr val="CBF0FE"/>
                </a:solidFill>
                <a:latin typeface="Helvetica" charset="0"/>
                <a:ea typeface="Helvetica" charset="0"/>
                <a:cs typeface="Helvetica" charset="0"/>
              </a:rPr>
              <a:t>					          </a:t>
            </a:r>
            <a:r>
              <a:rPr lang="en-US" i="1" dirty="0" smtClean="0">
                <a:solidFill>
                  <a:srgbClr val="CBF0FE"/>
                </a:solidFill>
                <a:latin typeface="Helvetica" charset="0"/>
                <a:ea typeface="Helvetica" charset="0"/>
                <a:cs typeface="Helvetica" charset="0"/>
              </a:rPr>
              <a:t>Fig. 1. Long Short Term </a:t>
            </a:r>
          </a:p>
          <a:p>
            <a:r>
              <a:rPr lang="en-US" i="1" dirty="0" smtClean="0">
                <a:solidFill>
                  <a:srgbClr val="CBF0FE"/>
                </a:solidFill>
                <a:latin typeface="Helvetica" charset="0"/>
                <a:ea typeface="Helvetica" charset="0"/>
                <a:cs typeface="Helvetica" charset="0"/>
              </a:rPr>
              <a:t>					          Memory (LSTM) neutral </a:t>
            </a:r>
          </a:p>
          <a:p>
            <a:r>
              <a:rPr lang="en-US" i="1" dirty="0">
                <a:solidFill>
                  <a:srgbClr val="CBF0FE"/>
                </a:solidFill>
                <a:latin typeface="Helvetica" charset="0"/>
                <a:ea typeface="Helvetica" charset="0"/>
                <a:cs typeface="Helvetica" charset="0"/>
              </a:rPr>
              <a:t>	</a:t>
            </a:r>
            <a:r>
              <a:rPr lang="en-US" i="1" dirty="0" smtClean="0">
                <a:solidFill>
                  <a:srgbClr val="CBF0FE"/>
                </a:solidFill>
                <a:latin typeface="Helvetica" charset="0"/>
                <a:ea typeface="Helvetica" charset="0"/>
                <a:cs typeface="Helvetica" charset="0"/>
              </a:rPr>
              <a:t>				          network model. 				</a:t>
            </a:r>
          </a:p>
          <a:p>
            <a:endParaRPr lang="en-US" dirty="0">
              <a:solidFill>
                <a:srgbClr val="CBF0FE"/>
              </a:solidFill>
              <a:latin typeface="Helvetica" charset="0"/>
              <a:ea typeface="Helvetica" charset="0"/>
              <a:cs typeface="Helvetica" charset="0"/>
            </a:endParaRPr>
          </a:p>
          <a:p>
            <a:endParaRPr lang="en-US" dirty="0">
              <a:solidFill>
                <a:srgbClr val="CBF0FE"/>
              </a:solidFill>
              <a:latin typeface="Helvetica" charset="0"/>
              <a:ea typeface="Helvetica" charset="0"/>
              <a:cs typeface="Helvetica" charset="0"/>
            </a:endParaRPr>
          </a:p>
          <a:p>
            <a:endParaRPr lang="en-US" dirty="0">
              <a:solidFill>
                <a:srgbClr val="CBF0FE"/>
              </a:solidFill>
              <a:latin typeface="Helvetica" charset="0"/>
              <a:ea typeface="Helvetica" charset="0"/>
              <a:cs typeface="Helvetica" charset="0"/>
            </a:endParaRPr>
          </a:p>
          <a:p>
            <a:endParaRPr lang="en-US" dirty="0" smtClean="0">
              <a:solidFill>
                <a:srgbClr val="CBF0FE"/>
              </a:solidFill>
              <a:latin typeface="Helvetica" charset="0"/>
              <a:ea typeface="Helvetica" charset="0"/>
              <a:cs typeface="Helvetica" charset="0"/>
            </a:endParaRPr>
          </a:p>
          <a:p>
            <a:r>
              <a:rPr lang="en-US" dirty="0" smtClean="0">
                <a:solidFill>
                  <a:srgbClr val="CBF0FE"/>
                </a:solidFill>
                <a:latin typeface="Helvetica" charset="0"/>
                <a:ea typeface="Helvetica" charset="0"/>
                <a:cs typeface="Helvetica" charset="0"/>
              </a:rPr>
              <a:t>● Download full dataset on Yahoo! Finance ^GSPC from 01/01/2001- 03/31/2019.</a:t>
            </a:r>
          </a:p>
          <a:p>
            <a:r>
              <a:rPr lang="en-US" dirty="0">
                <a:solidFill>
                  <a:srgbClr val="CBF0FE"/>
                </a:solidFill>
                <a:latin typeface="Helvetica" charset="0"/>
                <a:ea typeface="Helvetica" charset="0"/>
                <a:cs typeface="Helvetica" charset="0"/>
              </a:rPr>
              <a:t>● </a:t>
            </a:r>
            <a:r>
              <a:rPr lang="en-US" dirty="0" smtClean="0">
                <a:solidFill>
                  <a:srgbClr val="CBF0FE"/>
                </a:solidFill>
                <a:latin typeface="Helvetica" charset="0"/>
                <a:ea typeface="Helvetica" charset="0"/>
                <a:cs typeface="Helvetica" charset="0"/>
              </a:rPr>
              <a:t>Utilize </a:t>
            </a:r>
            <a:r>
              <a:rPr lang="en-US" dirty="0">
                <a:solidFill>
                  <a:srgbClr val="CBF0FE"/>
                </a:solidFill>
                <a:latin typeface="Helvetica" charset="0"/>
                <a:ea typeface="Helvetica" charset="0"/>
                <a:cs typeface="Helvetica" charset="0"/>
              </a:rPr>
              <a:t>Google Finance API to retrieve individual stock prices in S&amp;P 500 index.</a:t>
            </a:r>
          </a:p>
          <a:p>
            <a:endParaRPr lang="en-US" b="1" dirty="0" smtClean="0">
              <a:solidFill>
                <a:srgbClr val="CBF0FE"/>
              </a:solidFill>
              <a:latin typeface="Helvetica" charset="0"/>
              <a:ea typeface="Helvetica" charset="0"/>
              <a:cs typeface="Helvetica" charset="0"/>
            </a:endParaRPr>
          </a:p>
          <a:p>
            <a:r>
              <a:rPr lang="en-US" b="1" u="sng" dirty="0" smtClean="0">
                <a:solidFill>
                  <a:srgbClr val="CBF0FE"/>
                </a:solidFill>
                <a:latin typeface="Helvetica" charset="0"/>
                <a:ea typeface="Helvetica" charset="0"/>
                <a:cs typeface="Helvetica" charset="0"/>
              </a:rPr>
              <a:t>Data </a:t>
            </a:r>
            <a:r>
              <a:rPr lang="en-US" b="1" u="sng" dirty="0">
                <a:solidFill>
                  <a:srgbClr val="CBF0FE"/>
                </a:solidFill>
                <a:latin typeface="Helvetica" charset="0"/>
                <a:ea typeface="Helvetica" charset="0"/>
                <a:cs typeface="Helvetica" charset="0"/>
              </a:rPr>
              <a:t>Processing:</a:t>
            </a:r>
          </a:p>
          <a:p>
            <a:r>
              <a:rPr lang="en-US" dirty="0">
                <a:solidFill>
                  <a:srgbClr val="CBF0FE"/>
                </a:solidFill>
                <a:latin typeface="Helvetica" charset="0"/>
                <a:ea typeface="Helvetica" charset="0"/>
                <a:cs typeface="Helvetica" charset="0"/>
              </a:rPr>
              <a:t>● </a:t>
            </a:r>
            <a:r>
              <a:rPr lang="en-US" dirty="0" smtClean="0">
                <a:solidFill>
                  <a:srgbClr val="CBF0FE"/>
                </a:solidFill>
                <a:latin typeface="Helvetica" charset="0"/>
                <a:ea typeface="Helvetica" charset="0"/>
                <a:cs typeface="Helvetica" charset="0"/>
              </a:rPr>
              <a:t>Users </a:t>
            </a:r>
            <a:r>
              <a:rPr lang="en-US" dirty="0">
                <a:solidFill>
                  <a:srgbClr val="CBF0FE"/>
                </a:solidFill>
                <a:latin typeface="Helvetica" charset="0"/>
                <a:ea typeface="Helvetica" charset="0"/>
                <a:cs typeface="Helvetica" charset="0"/>
              </a:rPr>
              <a:t>first enter the stock symbol they want to run training sessions or get predictions through the web input.</a:t>
            </a:r>
          </a:p>
          <a:p>
            <a:r>
              <a:rPr lang="en-US" dirty="0">
                <a:solidFill>
                  <a:srgbClr val="CBF0FE"/>
                </a:solidFill>
                <a:latin typeface="Helvetica" charset="0"/>
                <a:ea typeface="Helvetica" charset="0"/>
                <a:cs typeface="Helvetica" charset="0"/>
              </a:rPr>
              <a:t>● </a:t>
            </a:r>
            <a:r>
              <a:rPr lang="en-US" dirty="0" smtClean="0">
                <a:solidFill>
                  <a:srgbClr val="CBF0FE"/>
                </a:solidFill>
                <a:latin typeface="Helvetica" charset="0"/>
                <a:ea typeface="Helvetica" charset="0"/>
                <a:cs typeface="Helvetica" charset="0"/>
              </a:rPr>
              <a:t>The </a:t>
            </a:r>
            <a:r>
              <a:rPr lang="en-US" dirty="0">
                <a:solidFill>
                  <a:srgbClr val="CBF0FE"/>
                </a:solidFill>
                <a:latin typeface="Helvetica" charset="0"/>
                <a:ea typeface="Helvetica" charset="0"/>
                <a:cs typeface="Helvetica" charset="0"/>
              </a:rPr>
              <a:t>data is then fed to the LSTM neural network model to be trained to become better at predicting stock prices in the future.</a:t>
            </a:r>
          </a:p>
          <a:p>
            <a:r>
              <a:rPr lang="en-US" dirty="0">
                <a:solidFill>
                  <a:srgbClr val="CBF0FE"/>
                </a:solidFill>
                <a:latin typeface="Helvetica" charset="0"/>
                <a:ea typeface="Helvetica" charset="0"/>
                <a:cs typeface="Helvetica" charset="0"/>
              </a:rPr>
              <a:t>● </a:t>
            </a:r>
            <a:r>
              <a:rPr lang="en-US" dirty="0" smtClean="0">
                <a:solidFill>
                  <a:srgbClr val="CBF0FE"/>
                </a:solidFill>
                <a:latin typeface="Helvetica" charset="0"/>
                <a:ea typeface="Helvetica" charset="0"/>
                <a:cs typeface="Helvetica" charset="0"/>
              </a:rPr>
              <a:t>After </a:t>
            </a:r>
            <a:r>
              <a:rPr lang="en-US" dirty="0">
                <a:solidFill>
                  <a:srgbClr val="CBF0FE"/>
                </a:solidFill>
                <a:latin typeface="Helvetica" charset="0"/>
                <a:ea typeface="Helvetica" charset="0"/>
                <a:cs typeface="Helvetica" charset="0"/>
              </a:rPr>
              <a:t>the training sessions, </a:t>
            </a:r>
            <a:r>
              <a:rPr lang="en-US" dirty="0" err="1">
                <a:solidFill>
                  <a:srgbClr val="CBF0FE"/>
                </a:solidFill>
                <a:latin typeface="Helvetica" charset="0"/>
                <a:ea typeface="Helvetica" charset="0"/>
                <a:cs typeface="Helvetica" charset="0"/>
              </a:rPr>
              <a:t>Tensorboard</a:t>
            </a:r>
            <a:r>
              <a:rPr lang="en-US" dirty="0">
                <a:solidFill>
                  <a:srgbClr val="CBF0FE"/>
                </a:solidFill>
                <a:latin typeface="Helvetica" charset="0"/>
                <a:ea typeface="Helvetica" charset="0"/>
                <a:cs typeface="Helvetica" charset="0"/>
              </a:rPr>
              <a:t> is used to provide visualization of the data and to help users understand the results and the learning process</a:t>
            </a:r>
            <a:r>
              <a:rPr lang="en-US" dirty="0" smtClean="0">
                <a:solidFill>
                  <a:srgbClr val="CBF0FE"/>
                </a:solidFill>
                <a:latin typeface="Helvetica" charset="0"/>
                <a:ea typeface="Helvetica" charset="0"/>
                <a:cs typeface="Helvetica" charset="0"/>
              </a:rPr>
              <a:t>.</a:t>
            </a:r>
            <a:endParaRPr lang="en-US" dirty="0">
              <a:solidFill>
                <a:srgbClr val="CBF0FE"/>
              </a:solidFill>
              <a:latin typeface="Helvetica" charset="0"/>
              <a:ea typeface="Helvetica" charset="0"/>
              <a:cs typeface="Helvetica"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1469208"/>
            <a:ext cx="4711700" cy="2460180"/>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a:xfrm>
            <a:off x="774700" y="1764200"/>
            <a:ext cx="11214100" cy="701731"/>
          </a:xfrm>
        </p:spPr>
        <p:txBody>
          <a:bodyPr/>
          <a:lstStyle/>
          <a:p>
            <a:r>
              <a:rPr lang="en-GB" sz="4400" dirty="0">
                <a:latin typeface="Helvetica Neue Condensed" charset="0"/>
                <a:ea typeface="Helvetica Neue Condensed" charset="0"/>
                <a:cs typeface="Helvetica Neue Condensed" charset="0"/>
              </a:rPr>
              <a:t>Technologies </a:t>
            </a:r>
          </a:p>
        </p:txBody>
      </p:sp>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GB" smtClean="0"/>
              <a:pPr/>
              <a:t>6</a:t>
            </a:fld>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838" y="3086009"/>
            <a:ext cx="1061642" cy="10616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6514" y="3087722"/>
            <a:ext cx="1186928" cy="106164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700" y="2766693"/>
            <a:ext cx="1676927" cy="16769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3043" y="3087721"/>
            <a:ext cx="1028374" cy="1100372"/>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9063" y="2742576"/>
            <a:ext cx="2459537" cy="1702757"/>
          </a:xfrm>
          <a:prstGeom prst="rect">
            <a:avLst/>
          </a:prstGeom>
        </p:spPr>
      </p:pic>
      <p:sp>
        <p:nvSpPr>
          <p:cNvPr id="14" name="TextBox 13"/>
          <p:cNvSpPr txBox="1"/>
          <p:nvPr/>
        </p:nvSpPr>
        <p:spPr>
          <a:xfrm>
            <a:off x="958849" y="4618825"/>
            <a:ext cx="1492778" cy="954107"/>
          </a:xfrm>
          <a:prstGeom prst="rect">
            <a:avLst/>
          </a:prstGeom>
          <a:noFill/>
        </p:spPr>
        <p:txBody>
          <a:bodyPr wrap="square" rtlCol="0">
            <a:spAutoFit/>
          </a:bodyPr>
          <a:lstStyle/>
          <a:p>
            <a:r>
              <a:rPr lang="en-US" sz="2000" dirty="0">
                <a:solidFill>
                  <a:srgbClr val="CBF0FE"/>
                </a:solidFill>
                <a:latin typeface="Helvetica" charset="0"/>
                <a:ea typeface="Helvetica" charset="0"/>
                <a:cs typeface="Helvetica" charset="0"/>
              </a:rPr>
              <a:t>● </a:t>
            </a:r>
            <a:r>
              <a:rPr lang="en-US" sz="2000" dirty="0" err="1">
                <a:solidFill>
                  <a:srgbClr val="CBF0FE"/>
                </a:solidFill>
                <a:latin typeface="Helvetica" charset="0"/>
                <a:ea typeface="Helvetica" charset="0"/>
                <a:cs typeface="Helvetica" charset="0"/>
              </a:rPr>
              <a:t>Numpy</a:t>
            </a:r>
            <a:r>
              <a:rPr lang="en-US" sz="2000" dirty="0">
                <a:solidFill>
                  <a:srgbClr val="CBF0FE"/>
                </a:solidFill>
                <a:latin typeface="Helvetica" charset="0"/>
                <a:ea typeface="Helvetica" charset="0"/>
                <a:cs typeface="Helvetica" charset="0"/>
              </a:rPr>
              <a:t> </a:t>
            </a:r>
          </a:p>
          <a:p>
            <a:r>
              <a:rPr lang="en-US" dirty="0" smtClean="0">
                <a:solidFill>
                  <a:srgbClr val="CBF0FE"/>
                </a:solidFill>
                <a:latin typeface="Helvetica" charset="0"/>
                <a:ea typeface="Helvetica" charset="0"/>
                <a:cs typeface="Helvetica" charset="0"/>
              </a:rPr>
              <a:t> </a:t>
            </a:r>
            <a:endParaRPr lang="en-US" dirty="0">
              <a:solidFill>
                <a:srgbClr val="CBF0FE"/>
              </a:solidFill>
              <a:latin typeface="Helvetica" charset="0"/>
              <a:ea typeface="Helvetica" charset="0"/>
              <a:cs typeface="Helvetica" charset="0"/>
            </a:endParaRPr>
          </a:p>
          <a:p>
            <a:endParaRPr lang="en-US" dirty="0"/>
          </a:p>
        </p:txBody>
      </p:sp>
      <p:sp>
        <p:nvSpPr>
          <p:cNvPr id="16" name="TextBox 15"/>
          <p:cNvSpPr txBox="1"/>
          <p:nvPr/>
        </p:nvSpPr>
        <p:spPr>
          <a:xfrm>
            <a:off x="3002518" y="4618825"/>
            <a:ext cx="1769423" cy="677108"/>
          </a:xfrm>
          <a:prstGeom prst="rect">
            <a:avLst/>
          </a:prstGeom>
          <a:noFill/>
        </p:spPr>
        <p:txBody>
          <a:bodyPr wrap="square" rtlCol="0">
            <a:spAutoFit/>
          </a:bodyPr>
          <a:lstStyle/>
          <a:p>
            <a:r>
              <a:rPr lang="en-US" sz="2000" dirty="0">
                <a:solidFill>
                  <a:srgbClr val="CBF0FE"/>
                </a:solidFill>
                <a:latin typeface="Helvetica" charset="0"/>
                <a:ea typeface="Helvetica" charset="0"/>
                <a:cs typeface="Helvetica" charset="0"/>
              </a:rPr>
              <a:t>● </a:t>
            </a:r>
            <a:r>
              <a:rPr lang="en-US" sz="2000" dirty="0" err="1">
                <a:solidFill>
                  <a:srgbClr val="CBF0FE"/>
                </a:solidFill>
                <a:latin typeface="Helvetica" charset="0"/>
                <a:ea typeface="Helvetica" charset="0"/>
                <a:cs typeface="Helvetica" charset="0"/>
              </a:rPr>
              <a:t>Tensorflow</a:t>
            </a:r>
            <a:endParaRPr lang="en-US" sz="2000" dirty="0">
              <a:solidFill>
                <a:srgbClr val="CBF0FE"/>
              </a:solidFill>
              <a:latin typeface="Helvetica" charset="0"/>
              <a:ea typeface="Helvetica" charset="0"/>
              <a:cs typeface="Helvetica" charset="0"/>
            </a:endParaRPr>
          </a:p>
          <a:p>
            <a:endParaRPr lang="en-US" dirty="0"/>
          </a:p>
        </p:txBody>
      </p:sp>
      <p:sp>
        <p:nvSpPr>
          <p:cNvPr id="17" name="TextBox 16"/>
          <p:cNvSpPr txBox="1"/>
          <p:nvPr/>
        </p:nvSpPr>
        <p:spPr>
          <a:xfrm>
            <a:off x="5467775" y="4618825"/>
            <a:ext cx="1557338" cy="677108"/>
          </a:xfrm>
          <a:prstGeom prst="rect">
            <a:avLst/>
          </a:prstGeom>
          <a:noFill/>
        </p:spPr>
        <p:txBody>
          <a:bodyPr wrap="square" rtlCol="0">
            <a:spAutoFit/>
          </a:bodyPr>
          <a:lstStyle/>
          <a:p>
            <a:r>
              <a:rPr lang="en-US" sz="2000" dirty="0">
                <a:solidFill>
                  <a:srgbClr val="CBF0FE"/>
                </a:solidFill>
                <a:latin typeface="Helvetica" charset="0"/>
                <a:ea typeface="Helvetica" charset="0"/>
                <a:cs typeface="Helvetica" charset="0"/>
              </a:rPr>
              <a:t>● Python</a:t>
            </a:r>
          </a:p>
          <a:p>
            <a:endParaRPr lang="en-US" dirty="0"/>
          </a:p>
        </p:txBody>
      </p:sp>
      <p:sp>
        <p:nvSpPr>
          <p:cNvPr id="18" name="TextBox 17"/>
          <p:cNvSpPr txBox="1"/>
          <p:nvPr/>
        </p:nvSpPr>
        <p:spPr>
          <a:xfrm>
            <a:off x="7720947" y="4618825"/>
            <a:ext cx="1557337" cy="677108"/>
          </a:xfrm>
          <a:prstGeom prst="rect">
            <a:avLst/>
          </a:prstGeom>
          <a:noFill/>
        </p:spPr>
        <p:txBody>
          <a:bodyPr wrap="square" rtlCol="0">
            <a:spAutoFit/>
          </a:bodyPr>
          <a:lstStyle/>
          <a:p>
            <a:r>
              <a:rPr lang="en-US" sz="2000" dirty="0">
                <a:solidFill>
                  <a:srgbClr val="CBF0FE"/>
                </a:solidFill>
                <a:latin typeface="Helvetica" charset="0"/>
                <a:ea typeface="Helvetica" charset="0"/>
                <a:cs typeface="Helvetica" charset="0"/>
              </a:rPr>
              <a:t>● Flask</a:t>
            </a:r>
          </a:p>
          <a:p>
            <a:endParaRPr lang="en-US" dirty="0"/>
          </a:p>
        </p:txBody>
      </p:sp>
      <p:sp>
        <p:nvSpPr>
          <p:cNvPr id="19" name="TextBox 18"/>
          <p:cNvSpPr txBox="1"/>
          <p:nvPr/>
        </p:nvSpPr>
        <p:spPr>
          <a:xfrm>
            <a:off x="9757319" y="4622787"/>
            <a:ext cx="1697037" cy="677108"/>
          </a:xfrm>
          <a:prstGeom prst="rect">
            <a:avLst/>
          </a:prstGeom>
          <a:noFill/>
        </p:spPr>
        <p:txBody>
          <a:bodyPr wrap="square" rtlCol="0">
            <a:spAutoFit/>
          </a:bodyPr>
          <a:lstStyle/>
          <a:p>
            <a:r>
              <a:rPr lang="en-US" sz="2000" dirty="0">
                <a:solidFill>
                  <a:srgbClr val="CBF0FE"/>
                </a:solidFill>
                <a:latin typeface="Helvetica" charset="0"/>
                <a:ea typeface="Helvetica" charset="0"/>
                <a:cs typeface="Helvetica" charset="0"/>
              </a:rPr>
              <a:t>● Pandas</a:t>
            </a:r>
          </a:p>
          <a:p>
            <a:endParaRPr lang="en-US" dirty="0"/>
          </a:p>
        </p:txBody>
      </p:sp>
    </p:spTree>
    <p:extLst>
      <p:ext uri="{BB962C8B-B14F-4D97-AF65-F5344CB8AC3E}">
        <p14:creationId xmlns:p14="http://schemas.microsoft.com/office/powerpoint/2010/main" val="62084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744259" y="1368336"/>
            <a:ext cx="4945598" cy="1243584"/>
          </a:xfrm>
        </p:spPr>
        <p:txBody>
          <a:bodyPr/>
          <a:lstStyle/>
          <a:p>
            <a:r>
              <a:rPr lang="en-GB" sz="4400" dirty="0">
                <a:latin typeface="Helvetica Neue Condensed" charset="0"/>
                <a:ea typeface="Helvetica Neue Condensed" charset="0"/>
                <a:cs typeface="Helvetica Neue Condensed" charset="0"/>
              </a:rPr>
              <a:t>Results</a:t>
            </a:r>
          </a:p>
        </p:txBody>
      </p:sp>
      <p:sp>
        <p:nvSpPr>
          <p:cNvPr id="6" name="Rectangle 5"/>
          <p:cNvSpPr/>
          <p:nvPr/>
        </p:nvSpPr>
        <p:spPr>
          <a:xfrm>
            <a:off x="3217058" y="240807"/>
            <a:ext cx="5734154" cy="2993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0181" y="354161"/>
            <a:ext cx="5545334" cy="2936397"/>
          </a:xfrm>
          <a:prstGeom prst="rect">
            <a:avLst/>
          </a:prstGeom>
        </p:spPr>
      </p:pic>
      <p:sp>
        <p:nvSpPr>
          <p:cNvPr id="8" name="Rectangle 7"/>
          <p:cNvSpPr/>
          <p:nvPr/>
        </p:nvSpPr>
        <p:spPr>
          <a:xfrm>
            <a:off x="5349488" y="323872"/>
            <a:ext cx="1947333" cy="1683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AAPL | Last 200 days</a:t>
            </a:r>
            <a:endParaRPr lang="en-US" sz="1100" dirty="0">
              <a:solidFill>
                <a:schemeClr val="tx1"/>
              </a:solidFill>
            </a:endParaRPr>
          </a:p>
        </p:txBody>
      </p:sp>
      <p:sp>
        <p:nvSpPr>
          <p:cNvPr id="9" name="Rectangle 8"/>
          <p:cNvSpPr/>
          <p:nvPr/>
        </p:nvSpPr>
        <p:spPr>
          <a:xfrm>
            <a:off x="3217058" y="3498666"/>
            <a:ext cx="5733866" cy="3057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247" y="3615275"/>
            <a:ext cx="5511201" cy="2941100"/>
          </a:xfrm>
          <a:prstGeom prst="rect">
            <a:avLst/>
          </a:prstGeom>
        </p:spPr>
      </p:pic>
      <p:sp>
        <p:nvSpPr>
          <p:cNvPr id="12" name="Rectangle 11"/>
          <p:cNvSpPr/>
          <p:nvPr/>
        </p:nvSpPr>
        <p:spPr>
          <a:xfrm>
            <a:off x="5439543" y="3582468"/>
            <a:ext cx="1947333" cy="1683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GOOG | Last 160 days</a:t>
            </a:r>
            <a:endParaRPr lang="en-US" sz="1100" dirty="0">
              <a:solidFill>
                <a:schemeClr val="tx1"/>
              </a:solidFill>
            </a:endParaRPr>
          </a:p>
        </p:txBody>
      </p:sp>
      <p:sp>
        <p:nvSpPr>
          <p:cNvPr id="13" name="TextBox 12"/>
          <p:cNvSpPr txBox="1"/>
          <p:nvPr/>
        </p:nvSpPr>
        <p:spPr>
          <a:xfrm>
            <a:off x="9479172" y="2683058"/>
            <a:ext cx="2180219" cy="1631216"/>
          </a:xfrm>
          <a:prstGeom prst="rect">
            <a:avLst/>
          </a:prstGeom>
          <a:noFill/>
        </p:spPr>
        <p:txBody>
          <a:bodyPr wrap="square" rtlCol="0">
            <a:spAutoFit/>
          </a:bodyPr>
          <a:lstStyle/>
          <a:p>
            <a:r>
              <a:rPr lang="en-US" sz="2000" i="1" dirty="0" smtClean="0">
                <a:solidFill>
                  <a:srgbClr val="CBF0FE"/>
                </a:solidFill>
                <a:latin typeface="Helvetica" charset="0"/>
                <a:ea typeface="Helvetica" charset="0"/>
                <a:cs typeface="Helvetica" charset="0"/>
              </a:rPr>
              <a:t>Fig. 2. Actual vs Predicted latest stock prices of AAPL and GOOG in the data set.</a:t>
            </a:r>
            <a:endParaRPr lang="en-US" sz="2000" i="1" dirty="0">
              <a:solidFill>
                <a:srgbClr val="CBF0FE"/>
              </a:solidFill>
              <a:latin typeface="Helvetica" charset="0"/>
              <a:ea typeface="Helvetica" charset="0"/>
              <a:cs typeface="Helvetica" charset="0"/>
            </a:endParaRPr>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647699" y="1019273"/>
            <a:ext cx="7781544" cy="859055"/>
          </a:xfrm>
        </p:spPr>
        <p:txBody>
          <a:bodyPr>
            <a:normAutofit/>
          </a:bodyPr>
          <a:lstStyle/>
          <a:p>
            <a:r>
              <a:rPr lang="en-US" sz="4400" dirty="0" smtClean="0">
                <a:latin typeface="Helvetica Neue Condensed" charset="0"/>
                <a:ea typeface="Helvetica Neue Condensed" charset="0"/>
                <a:cs typeface="Helvetica Neue Condensed" charset="0"/>
              </a:rPr>
              <a:t>Challenges </a:t>
            </a:r>
            <a:endParaRPr lang="en-GB" sz="4400" dirty="0">
              <a:latin typeface="Helvetica Neue Condensed" charset="0"/>
              <a:ea typeface="Helvetica Neue Condensed" charset="0"/>
              <a:cs typeface="Helvetica Neue Condensed" charset="0"/>
            </a:endParaRPr>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647699" y="2024379"/>
            <a:ext cx="8092539" cy="4833621"/>
          </a:xfrm>
        </p:spPr>
        <p:txBody>
          <a:bodyPr>
            <a:noAutofit/>
          </a:bodyPr>
          <a:lstStyle/>
          <a:p>
            <a:r>
              <a:rPr lang="en-US" sz="2000" spc="0" dirty="0">
                <a:solidFill>
                  <a:srgbClr val="CBF0FE"/>
                </a:solidFill>
                <a:latin typeface="Helvetica" charset="0"/>
                <a:ea typeface="Helvetica" charset="0"/>
                <a:cs typeface="Helvetica" charset="0"/>
              </a:rPr>
              <a:t>● </a:t>
            </a:r>
            <a:r>
              <a:rPr lang="en-US" sz="2000" spc="0" dirty="0" smtClean="0">
                <a:latin typeface="Helvetica" charset="0"/>
                <a:ea typeface="Helvetica" charset="0"/>
                <a:cs typeface="Helvetica" charset="0"/>
              </a:rPr>
              <a:t>The </a:t>
            </a:r>
            <a:r>
              <a:rPr lang="en-US" sz="2000" spc="0" dirty="0">
                <a:latin typeface="Helvetica" charset="0"/>
                <a:ea typeface="Helvetica" charset="0"/>
                <a:cs typeface="Helvetica" charset="0"/>
              </a:rPr>
              <a:t>biggest challenges encountered during this project was the data inconsistency, inaccuracy and how to improve the model's predicted outcomes. </a:t>
            </a:r>
            <a:endParaRPr lang="en-US" sz="2000" spc="0" dirty="0" smtClean="0">
              <a:latin typeface="Helvetica" charset="0"/>
              <a:ea typeface="Helvetica" charset="0"/>
              <a:cs typeface="Helvetica" charset="0"/>
            </a:endParaRPr>
          </a:p>
          <a:p>
            <a:r>
              <a:rPr lang="en-US" sz="2000" spc="0" dirty="0">
                <a:solidFill>
                  <a:srgbClr val="CBF0FE"/>
                </a:solidFill>
                <a:latin typeface="Helvetica" charset="0"/>
                <a:ea typeface="Helvetica" charset="0"/>
                <a:cs typeface="Helvetica" charset="0"/>
              </a:rPr>
              <a:t>● </a:t>
            </a:r>
            <a:r>
              <a:rPr lang="en-US" sz="2000" spc="0" dirty="0" smtClean="0">
                <a:latin typeface="Helvetica" charset="0"/>
                <a:ea typeface="Helvetica" charset="0"/>
                <a:cs typeface="Helvetica" charset="0"/>
              </a:rPr>
              <a:t>This </a:t>
            </a:r>
            <a:r>
              <a:rPr lang="en-US" sz="2000" spc="0" dirty="0">
                <a:latin typeface="Helvetica" charset="0"/>
                <a:ea typeface="Helvetica" charset="0"/>
                <a:cs typeface="Helvetica" charset="0"/>
              </a:rPr>
              <a:t>project's main focus is on building and training the Recurrent Neural Network to perform complex calculations rather than trying to improve its performance.</a:t>
            </a:r>
          </a:p>
          <a:p>
            <a:r>
              <a:rPr lang="en-US" sz="2000" spc="0" dirty="0">
                <a:solidFill>
                  <a:srgbClr val="CBF0FE"/>
                </a:solidFill>
                <a:latin typeface="Helvetica" charset="0"/>
                <a:ea typeface="Helvetica" charset="0"/>
                <a:cs typeface="Helvetica" charset="0"/>
              </a:rPr>
              <a:t>● </a:t>
            </a:r>
            <a:r>
              <a:rPr lang="en-US" sz="2000" spc="0" dirty="0" smtClean="0">
                <a:latin typeface="Helvetica" charset="0"/>
                <a:ea typeface="Helvetica" charset="0"/>
                <a:cs typeface="Helvetica" charset="0"/>
              </a:rPr>
              <a:t>Furthermore</a:t>
            </a:r>
            <a:r>
              <a:rPr lang="en-US" sz="2000" spc="0" dirty="0">
                <a:latin typeface="Helvetica" charset="0"/>
                <a:ea typeface="Helvetica" charset="0"/>
                <a:cs typeface="Helvetica" charset="0"/>
              </a:rPr>
              <a:t>, in real life, stock prices are also affected by major events, company announcements and other external factors that is almost impossible to capture in the model or even predict beforehand.</a:t>
            </a:r>
          </a:p>
          <a:p>
            <a:r>
              <a:rPr lang="en-US" sz="2000" spc="0" dirty="0">
                <a:solidFill>
                  <a:srgbClr val="CBF0FE"/>
                </a:solidFill>
                <a:latin typeface="Helvetica" charset="0"/>
                <a:ea typeface="Helvetica" charset="0"/>
                <a:cs typeface="Helvetica" charset="0"/>
              </a:rPr>
              <a:t>● </a:t>
            </a:r>
            <a:r>
              <a:rPr lang="en-US" sz="2000" spc="0" dirty="0" smtClean="0">
                <a:latin typeface="Helvetica" charset="0"/>
                <a:ea typeface="Helvetica" charset="0"/>
                <a:cs typeface="Helvetica" charset="0"/>
              </a:rPr>
              <a:t>Nevertheless</a:t>
            </a:r>
            <a:r>
              <a:rPr lang="en-US" sz="2000" spc="0" dirty="0">
                <a:latin typeface="Helvetica" charset="0"/>
                <a:ea typeface="Helvetica" charset="0"/>
                <a:cs typeface="Helvetica" charset="0"/>
              </a:rPr>
              <a:t>, there are still rooms for further improvements to be made for this project in the future such as adding more hidden layers to the neural network, changing the method used to fit the model data, or even using a completely different advanced machine learning algorithms to achieve a better result.</a:t>
            </a:r>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Tree>
    <p:extLst>
      <p:ext uri="{BB962C8B-B14F-4D97-AF65-F5344CB8AC3E}">
        <p14:creationId xmlns:p14="http://schemas.microsoft.com/office/powerpoint/2010/main" val="6303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504</Words>
  <Application>Microsoft Macintosh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Calibri</vt:lpstr>
      <vt:lpstr>Helvetica</vt:lpstr>
      <vt:lpstr>Helvetica Neue Condensed</vt:lpstr>
      <vt:lpstr>Helvetica Neue Condensed Black</vt:lpstr>
      <vt:lpstr>Tahoma</vt:lpstr>
      <vt:lpstr>Trade Gothic LT Pro</vt:lpstr>
      <vt:lpstr>Trebuchet MS</vt:lpstr>
      <vt:lpstr>Arial</vt:lpstr>
      <vt:lpstr>Office Theme</vt:lpstr>
      <vt:lpstr>STOCK PRICE PREDICTOR </vt:lpstr>
      <vt:lpstr>Project Goals</vt:lpstr>
      <vt:lpstr>Intellectual Merits</vt:lpstr>
      <vt:lpstr>Broader Impacts</vt:lpstr>
      <vt:lpstr>Design Specifications</vt:lpstr>
      <vt:lpstr>Technologies </vt:lpstr>
      <vt:lpstr>Results</vt:lpstr>
      <vt:lpstr>Challenges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Yen Cao</dc:creator>
  <cp:lastModifiedBy/>
  <cp:revision>1</cp:revision>
  <dcterms:created xsi:type="dcterms:W3CDTF">2018-12-02T02:06:15Z</dcterms:created>
  <dcterms:modified xsi:type="dcterms:W3CDTF">2019-05-02T04:14:11Z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