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4" r:id="rId7"/>
    <p:sldId id="265" r:id="rId8"/>
    <p:sldId id="266" r:id="rId9"/>
    <p:sldId id="280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1C4D-E91E-40B0-AC50-1BAA157C8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372349"/>
            <a:ext cx="10572000" cy="2971051"/>
          </a:xfrm>
        </p:spPr>
        <p:txBody>
          <a:bodyPr/>
          <a:lstStyle/>
          <a:p>
            <a:pPr algn="r"/>
            <a:r>
              <a:rPr lang="en-ID" dirty="0"/>
              <a:t>Geometric Brownian Motion and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41EE7-4658-426A-9720-B2F3DC44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776" y="5361985"/>
            <a:ext cx="2156347" cy="103806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D" dirty="0"/>
              <a:t>Gilbert Lauren</a:t>
            </a:r>
          </a:p>
          <a:p>
            <a:pPr algn="ctr"/>
            <a:r>
              <a:rPr lang="en-ID" dirty="0"/>
              <a:t>Leandro </a:t>
            </a:r>
            <a:r>
              <a:rPr lang="en-ID" dirty="0" err="1"/>
              <a:t>Thiery</a:t>
            </a:r>
            <a:endParaRPr lang="en-ID" dirty="0"/>
          </a:p>
          <a:p>
            <a:pPr algn="ctr"/>
            <a:r>
              <a:rPr lang="en-ID" dirty="0"/>
              <a:t>Steven Moses</a:t>
            </a:r>
          </a:p>
        </p:txBody>
      </p:sp>
    </p:spTree>
    <p:extLst>
      <p:ext uri="{BB962C8B-B14F-4D97-AF65-F5344CB8AC3E}">
        <p14:creationId xmlns:p14="http://schemas.microsoft.com/office/powerpoint/2010/main" val="412863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96" y="3049601"/>
            <a:ext cx="5718519" cy="185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Step 1 :</a:t>
            </a:r>
          </a:p>
          <a:p>
            <a:pPr marL="0" indent="0">
              <a:buNone/>
            </a:pPr>
            <a:r>
              <a:rPr lang="en-ID" dirty="0"/>
              <a:t>Meng-import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dataframe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5E9F2-DA08-4C33-A6F3-B58DFC0F9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5" t="27780" r="46309" b="59727"/>
          <a:stretch/>
        </p:blipFill>
        <p:spPr>
          <a:xfrm>
            <a:off x="6911709" y="2322286"/>
            <a:ext cx="4470289" cy="856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35937-6EC3-47AC-911C-A3665F44B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53" t="42325" r="47381" b="12786"/>
          <a:stretch/>
        </p:blipFill>
        <p:spPr>
          <a:xfrm>
            <a:off x="6911708" y="3429000"/>
            <a:ext cx="4470289" cy="30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8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96" y="1946515"/>
            <a:ext cx="7097375" cy="185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Step 2 :</a:t>
            </a:r>
          </a:p>
          <a:p>
            <a:pPr marL="0" indent="0">
              <a:buNone/>
            </a:pPr>
            <a:r>
              <a:rPr lang="en-ID" dirty="0" err="1"/>
              <a:t>Menentukan</a:t>
            </a:r>
            <a:r>
              <a:rPr lang="en-ID" dirty="0"/>
              <a:t> interval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tolak</a:t>
            </a:r>
            <a:r>
              <a:rPr lang="en-ID" dirty="0"/>
              <a:t> </a:t>
            </a:r>
            <a:r>
              <a:rPr lang="en-ID" dirty="0" err="1"/>
              <a:t>ukur</a:t>
            </a:r>
            <a:r>
              <a:rPr lang="en-ID" dirty="0"/>
              <a:t>, interval data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diprediksi</a:t>
            </a:r>
            <a:r>
              <a:rPr lang="en-ID" dirty="0"/>
              <a:t>, dan </a:t>
            </a:r>
            <a:r>
              <a:rPr lang="en-ID" dirty="0" err="1"/>
              <a:t>membuatnya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dataframe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2A1C1-45FC-4D63-B892-D92B63B48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5" t="31102" r="16192" b="26549"/>
          <a:stretch/>
        </p:blipFill>
        <p:spPr>
          <a:xfrm>
            <a:off x="1001596" y="3661956"/>
            <a:ext cx="8156918" cy="290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6AC4E-1BE8-4E7A-86F9-7EA7C1A6C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35549" r="65952" b="46601"/>
          <a:stretch/>
        </p:blipFill>
        <p:spPr>
          <a:xfrm>
            <a:off x="9593943" y="5341257"/>
            <a:ext cx="2119086" cy="12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2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46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Step 3</a:t>
            </a:r>
          </a:p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parameter </a:t>
            </a:r>
            <a:r>
              <a:rPr lang="en-ID" dirty="0" err="1"/>
              <a:t>tambahan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data parameter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parameter yang </a:t>
            </a:r>
            <a:r>
              <a:rPr lang="en-ID" dirty="0" err="1"/>
              <a:t>dibutuhkan</a:t>
            </a:r>
            <a:r>
              <a:rPr lang="en-ID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E99E8-D800-4937-BAD0-9C5CED23E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4" t="41267" r="29286" b="28666"/>
          <a:stretch/>
        </p:blipFill>
        <p:spPr>
          <a:xfrm>
            <a:off x="818712" y="3933371"/>
            <a:ext cx="6545943" cy="20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Step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D83CD-05F8-4BA7-974A-6B03B485D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2" t="46348" r="27619" b="23797"/>
          <a:stretch/>
        </p:blipFill>
        <p:spPr>
          <a:xfrm>
            <a:off x="810000" y="4100288"/>
            <a:ext cx="6749143" cy="204651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D636E-0A74-40B6-9AC5-3316C1FEEE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04" t="44018" r="43333" b="21044"/>
          <a:stretch/>
        </p:blipFill>
        <p:spPr>
          <a:xfrm>
            <a:off x="6885684" y="2417429"/>
            <a:ext cx="4847771" cy="23948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292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0973"/>
            <a:ext cx="10554574" cy="110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Step 4</a:t>
            </a:r>
          </a:p>
          <a:p>
            <a:pPr marL="0" indent="0">
              <a:buNone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i="1" dirty="0"/>
              <a:t>plot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 </a:t>
            </a:r>
            <a:r>
              <a:rPr lang="en-ID" i="1" dirty="0"/>
              <a:t>Plot</a:t>
            </a:r>
            <a:r>
              <a:rPr lang="en-ID" dirty="0"/>
              <a:t> yang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plot </a:t>
            </a:r>
            <a:r>
              <a:rPr lang="en-ID" dirty="0"/>
              <a:t>data </a:t>
            </a:r>
            <a:r>
              <a:rPr lang="en-ID" dirty="0" err="1"/>
              <a:t>saham</a:t>
            </a:r>
            <a:r>
              <a:rPr lang="en-ID" dirty="0"/>
              <a:t> yang lama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dirty="0" err="1"/>
              <a:t>aktual</a:t>
            </a:r>
            <a:r>
              <a:rPr lang="en-ID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F2806-936E-41D1-AE8F-F4A036508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4" t="28773" r="28809" b="55158"/>
          <a:stretch/>
        </p:blipFill>
        <p:spPr>
          <a:xfrm>
            <a:off x="818712" y="3991430"/>
            <a:ext cx="6604000" cy="1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3540"/>
            <a:ext cx="10554574" cy="97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Step 4</a:t>
            </a:r>
          </a:p>
          <a:p>
            <a:pPr marL="0" indent="0">
              <a:buNone/>
            </a:pPr>
            <a:r>
              <a:rPr lang="en-ID" i="1" dirty="0"/>
              <a:t>Plot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plot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simulasi</a:t>
            </a:r>
            <a:r>
              <a:rPr lang="en-ID" b="1" dirty="0"/>
              <a:t> data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b="1" i="1" dirty="0" err="1"/>
              <a:t>scen_size</a:t>
            </a:r>
            <a:r>
              <a:rPr lang="en-ID" b="1" i="1" dirty="0"/>
              <a:t>.</a:t>
            </a:r>
            <a:r>
              <a:rPr lang="en-ID" i="1" dirty="0"/>
              <a:t> Plot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b="1" dirty="0" err="1"/>
              <a:t>jangkauan</a:t>
            </a:r>
            <a:r>
              <a:rPr lang="en-ID" b="1" dirty="0"/>
              <a:t> </a:t>
            </a:r>
            <a:r>
              <a:rPr lang="en-ID" b="1" dirty="0" err="1"/>
              <a:t>prediksi</a:t>
            </a:r>
            <a:r>
              <a:rPr lang="en-ID" b="1" dirty="0"/>
              <a:t> </a:t>
            </a:r>
            <a:r>
              <a:rPr lang="en-ID" b="1" dirty="0" err="1"/>
              <a:t>saham</a:t>
            </a:r>
            <a:r>
              <a:rPr lang="en-ID" b="1" dirty="0"/>
              <a:t> </a:t>
            </a:r>
            <a:r>
              <a:rPr lang="en-ID" dirty="0" err="1"/>
              <a:t>dalam</a:t>
            </a:r>
            <a:r>
              <a:rPr lang="en-ID" dirty="0"/>
              <a:t> interval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F08FE-B74B-4EB6-9C15-3212708D3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5" t="34278" r="33572" b="40313"/>
          <a:stretch/>
        </p:blipFill>
        <p:spPr>
          <a:xfrm>
            <a:off x="818712" y="3846285"/>
            <a:ext cx="6037942" cy="17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99658"/>
            <a:ext cx="10554574" cy="970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Step 4</a:t>
            </a:r>
          </a:p>
          <a:p>
            <a:pPr marL="0" indent="0">
              <a:buNone/>
            </a:pPr>
            <a:r>
              <a:rPr lang="en-ID" i="1" dirty="0"/>
              <a:t>Plot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plot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data </a:t>
            </a:r>
            <a:r>
              <a:rPr lang="en-ID" b="1" dirty="0"/>
              <a:t>AKTUAL </a:t>
            </a:r>
            <a:r>
              <a:rPr lang="en-ID" dirty="0" err="1"/>
              <a:t>dengan</a:t>
            </a:r>
            <a:r>
              <a:rPr lang="en-ID" dirty="0"/>
              <a:t> data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b="1" dirty="0"/>
              <a:t>RATA-RATA SIMULASI </a:t>
            </a:r>
            <a:r>
              <a:rPr lang="en-ID" dirty="0"/>
              <a:t>dan data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b="1" dirty="0"/>
              <a:t>SIMULASI ACAK</a:t>
            </a:r>
            <a:r>
              <a:rPr lang="en-ID" dirty="0"/>
              <a:t>.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8D5CD-4FDE-4E03-929A-44A8FBCCE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3" t="37901" r="39523" b="34384"/>
          <a:stretch/>
        </p:blipFill>
        <p:spPr>
          <a:xfrm>
            <a:off x="818712" y="3802242"/>
            <a:ext cx="5283200" cy="18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2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4715"/>
            <a:ext cx="10554574" cy="97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 dirty="0"/>
              <a:t>Step 4</a:t>
            </a:r>
          </a:p>
          <a:p>
            <a:pPr marL="0" indent="0" algn="ctr">
              <a:buNone/>
            </a:pPr>
            <a:r>
              <a:rPr lang="en-ID" i="1" dirty="0"/>
              <a:t>Hasil plot  (1)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AD006-456E-42D8-8677-880698BEB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4" t="33219" r="15833" b="21044"/>
          <a:stretch/>
        </p:blipFill>
        <p:spPr>
          <a:xfrm>
            <a:off x="1987001" y="3235812"/>
            <a:ext cx="8200571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4715"/>
            <a:ext cx="10554574" cy="97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 dirty="0"/>
              <a:t>Step 4</a:t>
            </a:r>
          </a:p>
          <a:p>
            <a:pPr marL="0" indent="0" algn="ctr">
              <a:buNone/>
            </a:pPr>
            <a:r>
              <a:rPr lang="en-ID" i="1" dirty="0"/>
              <a:t>Hasil plot  (2)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6E568-915D-484D-8D50-A6E627605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1" t="33643" r="10000" b="29302"/>
          <a:stretch/>
        </p:blipFill>
        <p:spPr>
          <a:xfrm>
            <a:off x="1661884" y="3323772"/>
            <a:ext cx="8868229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4715"/>
            <a:ext cx="10554574" cy="970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 dirty="0"/>
              <a:t>Step 4</a:t>
            </a:r>
          </a:p>
          <a:p>
            <a:pPr marL="0" indent="0" algn="ctr">
              <a:buNone/>
            </a:pPr>
            <a:r>
              <a:rPr lang="en-ID" i="1" dirty="0"/>
              <a:t>Hasil plot  (3)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F86EA-82A2-4938-BA53-8A43ECD57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4" t="28985" r="10595" b="34807"/>
          <a:stretch/>
        </p:blipFill>
        <p:spPr>
          <a:xfrm>
            <a:off x="1674944" y="3323771"/>
            <a:ext cx="8824686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35DA-FD3B-4C1F-A917-C9DA482D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Saham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9C77-9C88-4824-8A81-607B1316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3890"/>
            <a:ext cx="10554574" cy="23103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Harga</a:t>
            </a:r>
            <a:r>
              <a:rPr lang="en-ID" dirty="0"/>
              <a:t> 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b="1" dirty="0" err="1"/>
              <a:t>bergantung</a:t>
            </a:r>
            <a:r>
              <a:rPr lang="en-ID" b="1" dirty="0"/>
              <a:t> </a:t>
            </a:r>
            <a:r>
              <a:rPr lang="en-ID" dirty="0"/>
              <a:t>pada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pasti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Parameter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:</a:t>
            </a:r>
          </a:p>
          <a:p>
            <a:pPr lvl="1">
              <a:buFont typeface="+mj-lt"/>
              <a:buAutoNum type="arabicPeriod"/>
            </a:pPr>
            <a:r>
              <a:rPr lang="en-ID" b="1" i="1" dirty="0"/>
              <a:t>Probability Distribution</a:t>
            </a:r>
          </a:p>
          <a:p>
            <a:pPr lvl="1">
              <a:buFont typeface="+mj-lt"/>
              <a:buAutoNum type="arabicPeriod"/>
            </a:pPr>
            <a:r>
              <a:rPr lang="en-ID" b="1" i="1" dirty="0"/>
              <a:t>New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745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864-8A40-459C-AC77-1F071952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5128-6DA9-4350-97D4-DF42B008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25485"/>
            <a:ext cx="10554574" cy="260759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Model </a:t>
            </a:r>
            <a:r>
              <a:rPr lang="en-ID" dirty="0" err="1"/>
              <a:t>Stokastik</a:t>
            </a:r>
            <a:r>
              <a:rPr lang="en-ID" dirty="0"/>
              <a:t> </a:t>
            </a:r>
            <a:r>
              <a:rPr lang="en-ID" b="1" i="1" dirty="0"/>
              <a:t>Geometric Brownian Motion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model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b="1" dirty="0"/>
              <a:t> </a:t>
            </a:r>
            <a:r>
              <a:rPr lang="en-ID" b="1" dirty="0" err="1"/>
              <a:t>prediksi</a:t>
            </a:r>
            <a:r>
              <a:rPr lang="en-ID" b="1" dirty="0"/>
              <a:t> </a:t>
            </a:r>
            <a:r>
              <a:rPr lang="en-ID" b="1" dirty="0" err="1"/>
              <a:t>saham</a:t>
            </a:r>
            <a:r>
              <a:rPr lang="en-ID" b="1" dirty="0"/>
              <a:t>,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b="1" i="1" dirty="0"/>
              <a:t>drift</a:t>
            </a:r>
            <a:r>
              <a:rPr lang="en-ID" i="1" dirty="0"/>
              <a:t> </a:t>
            </a:r>
            <a:r>
              <a:rPr lang="en-ID" dirty="0"/>
              <a:t>(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dirty="0" err="1"/>
              <a:t>fluktuasi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) dan </a:t>
            </a:r>
            <a:r>
              <a:rPr lang="en-ID" b="1" i="1" dirty="0"/>
              <a:t>volatility</a:t>
            </a:r>
            <a:r>
              <a:rPr lang="en-ID" b="1" dirty="0"/>
              <a:t> </a:t>
            </a:r>
            <a:r>
              <a:rPr lang="en-ID" dirty="0"/>
              <a:t>(</a:t>
            </a:r>
            <a:r>
              <a:rPr lang="en-ID" dirty="0" err="1"/>
              <a:t>arah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terprediksi</a:t>
            </a:r>
            <a:r>
              <a:rPr lang="en-ID" dirty="0"/>
              <a:t>). 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i="1" dirty="0"/>
              <a:t>GBM</a:t>
            </a:r>
            <a:r>
              <a:rPr lang="en-ID" dirty="0"/>
              <a:t>,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</a:t>
            </a:r>
            <a:r>
              <a:rPr lang="en-ID" b="1" i="1" dirty="0"/>
              <a:t>python,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library </a:t>
            </a:r>
            <a:r>
              <a:rPr lang="en-ID" b="1" i="1" dirty="0"/>
              <a:t>pandas, NumPy, dan matplotlib</a:t>
            </a:r>
            <a:r>
              <a:rPr lang="en-ID" i="1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347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864-8A40-459C-AC77-1F071952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5128-6DA9-4350-97D4-DF42B008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35" y="2125201"/>
            <a:ext cx="10554574" cy="414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,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BCA pada </a:t>
            </a:r>
            <a:r>
              <a:rPr lang="en-ID" dirty="0" err="1"/>
              <a:t>tahun</a:t>
            </a:r>
            <a:r>
              <a:rPr lang="en-ID" dirty="0"/>
              <a:t> 2019.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(Plotting)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diamati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200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BCA pada </a:t>
            </a:r>
            <a:r>
              <a:rPr lang="en-ID" dirty="0" err="1"/>
              <a:t>tahun</a:t>
            </a:r>
            <a:r>
              <a:rPr lang="en-ID" dirty="0"/>
              <a:t> 2019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perlahan</a:t>
            </a:r>
            <a:r>
              <a:rPr lang="en-ID" dirty="0"/>
              <a:t>.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1.6%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(</a:t>
            </a:r>
            <a:r>
              <a:rPr lang="en-ID" dirty="0" err="1"/>
              <a:t>Bulanan</a:t>
            </a:r>
            <a:r>
              <a:rPr lang="en-ID"/>
              <a:t>). 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Kelemahan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pendek</a:t>
            </a:r>
            <a:r>
              <a:rPr lang="en-ID" dirty="0"/>
              <a:t> (</a:t>
            </a:r>
            <a:r>
              <a:rPr lang="en-ID" dirty="0" err="1"/>
              <a:t>Harian</a:t>
            </a:r>
            <a:r>
              <a:rPr lang="en-ID" dirty="0"/>
              <a:t>).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 </a:t>
            </a:r>
            <a:r>
              <a:rPr lang="en-ID" dirty="0" err="1"/>
              <a:t>memerlukan</a:t>
            </a:r>
            <a:r>
              <a:rPr lang="en-ID" dirty="0"/>
              <a:t> data </a:t>
            </a:r>
            <a:r>
              <a:rPr lang="en-ID" dirty="0" err="1"/>
              <a:t>sebelummnya</a:t>
            </a:r>
            <a:r>
              <a:rPr lang="en-ID" dirty="0"/>
              <a:t> (past data)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. </a:t>
            </a:r>
            <a:r>
              <a:rPr lang="en-ID" dirty="0" err="1"/>
              <a:t>Simulasi</a:t>
            </a:r>
            <a:r>
              <a:rPr lang="en-ID" dirty="0"/>
              <a:t> yang di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“Random”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memungkinkannya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pendek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926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F3D7-61BD-4D05-8358-D50EC4BF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E928-F73F-43DA-B9F1-ADA79D54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D" dirty="0" err="1"/>
              <a:t>Dmouj</a:t>
            </a:r>
            <a:r>
              <a:rPr lang="en-ID" dirty="0"/>
              <a:t>, A. (2006). </a:t>
            </a:r>
            <a:r>
              <a:rPr lang="en-ID" i="1" dirty="0"/>
              <a:t>Stock price modelling : Theory and Practice</a:t>
            </a:r>
            <a:r>
              <a:rPr lang="en-ID" dirty="0"/>
              <a:t> (Doctoral dissertation). Retrieved  https://beta.vu.nl/nl/Images/werkstuk-dmouj_tcm235-91341.pdf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Yildiz</a:t>
            </a:r>
            <a:r>
              <a:rPr lang="en-US" dirty="0"/>
              <a:t>, U. (2019, August 16). </a:t>
            </a:r>
            <a:r>
              <a:rPr lang="en-US" i="1" dirty="0"/>
              <a:t>Simulating stock prices in Python using Geometric Brownian Motion</a:t>
            </a:r>
            <a:r>
              <a:rPr lang="en-US" dirty="0"/>
              <a:t>. Retrieved from http://www.towardsdatascience.com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722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tocks">
            <a:extLst>
              <a:ext uri="{FF2B5EF4-FFF2-40B4-BE49-F238E27FC236}">
                <a16:creationId xmlns:a16="http://schemas.microsoft.com/office/drawing/2014/main" id="{9AAD3A9B-0441-4C2C-ADF4-7774F25343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C86-F7EF-44F9-A500-190A7B2766E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347261">
            <a:off x="5745378" y="4748773"/>
            <a:ext cx="5275037" cy="9956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5400" b="1" dirty="0"/>
              <a:t>THANK YOU!!!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C5D0E-F0BB-4A46-B9D1-CE948A7A0917}"/>
              </a:ext>
            </a:extLst>
          </p:cNvPr>
          <p:cNvSpPr/>
          <p:nvPr/>
        </p:nvSpPr>
        <p:spPr>
          <a:xfrm>
            <a:off x="0" y="0"/>
            <a:ext cx="94342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0000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3DF86-E9CC-4A25-B6B0-EFE3F72E3F7C}"/>
              </a:ext>
            </a:extLst>
          </p:cNvPr>
          <p:cNvSpPr/>
          <p:nvPr/>
        </p:nvSpPr>
        <p:spPr>
          <a:xfrm>
            <a:off x="11239500" y="0"/>
            <a:ext cx="94342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AA2E2-100E-412F-9C8E-14CE085EEC74}"/>
              </a:ext>
            </a:extLst>
          </p:cNvPr>
          <p:cNvSpPr txBox="1">
            <a:spLocks/>
          </p:cNvSpPr>
          <p:nvPr/>
        </p:nvSpPr>
        <p:spPr>
          <a:xfrm rot="20347261">
            <a:off x="1287277" y="1174218"/>
            <a:ext cx="5669174" cy="1286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ja-JP" altLang="en-US" sz="5400" b="1" dirty="0"/>
              <a:t>ありがとうございました！！！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4030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63FF-A0D0-49FE-9F63-91601B0E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Geometric Brownian Process</a:t>
            </a:r>
          </a:p>
        </p:txBody>
      </p:sp>
      <p:pic>
        <p:nvPicPr>
          <p:cNvPr id="1026" name="Picture 2" descr="Image result for what is it">
            <a:extLst>
              <a:ext uri="{FF2B5EF4-FFF2-40B4-BE49-F238E27FC236}">
                <a16:creationId xmlns:a16="http://schemas.microsoft.com/office/drawing/2014/main" id="{17463FD0-EBEF-4180-814E-2A6C32E3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18" y="2184755"/>
            <a:ext cx="1257962" cy="10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966DD-E344-4428-B4F4-9E075CCA8CD8}"/>
              </a:ext>
            </a:extLst>
          </p:cNvPr>
          <p:cNvSpPr txBox="1"/>
          <p:nvPr/>
        </p:nvSpPr>
        <p:spPr>
          <a:xfrm>
            <a:off x="4804010" y="2256501"/>
            <a:ext cx="4067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err="1"/>
              <a:t>Merupakan</a:t>
            </a:r>
            <a:r>
              <a:rPr lang="en-ID" dirty="0"/>
              <a:t> model </a:t>
            </a:r>
            <a:r>
              <a:rPr lang="en-ID" dirty="0" err="1"/>
              <a:t>matematis</a:t>
            </a:r>
            <a:r>
              <a:rPr lang="en-ID" dirty="0"/>
              <a:t>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pergerakan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acak</a:t>
            </a:r>
            <a:endParaRPr lang="en-ID" dirty="0"/>
          </a:p>
        </p:txBody>
      </p:sp>
      <p:pic>
        <p:nvPicPr>
          <p:cNvPr id="1028" name="Picture 4" descr="Image result for why">
            <a:extLst>
              <a:ext uri="{FF2B5EF4-FFF2-40B4-BE49-F238E27FC236}">
                <a16:creationId xmlns:a16="http://schemas.microsoft.com/office/drawing/2014/main" id="{14F20FE2-F154-456C-AA63-25329624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9" y="3733794"/>
            <a:ext cx="2565779" cy="12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FFEB3-297E-48FA-B831-15E342224DC1}"/>
              </a:ext>
            </a:extLst>
          </p:cNvPr>
          <p:cNvSpPr txBox="1"/>
          <p:nvPr/>
        </p:nvSpPr>
        <p:spPr>
          <a:xfrm>
            <a:off x="4279426" y="3561586"/>
            <a:ext cx="5354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b="1" dirty="0" err="1"/>
              <a:t>tren</a:t>
            </a:r>
            <a:r>
              <a:rPr lang="en-ID" b="1" dirty="0"/>
              <a:t> </a:t>
            </a:r>
            <a:r>
              <a:rPr lang="en-ID" b="1" dirty="0" err="1"/>
              <a:t>jangka</a:t>
            </a:r>
            <a:r>
              <a:rPr lang="en-ID" b="1" dirty="0"/>
              <a:t> </a:t>
            </a:r>
            <a:r>
              <a:rPr lang="en-ID" b="1" dirty="0" err="1"/>
              <a:t>panjang</a:t>
            </a:r>
            <a:r>
              <a:rPr lang="en-ID" b="1" dirty="0"/>
              <a:t> </a:t>
            </a:r>
            <a:r>
              <a:rPr lang="en-ID" dirty="0"/>
              <a:t>(Drift)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Memperhitungkan</a:t>
            </a:r>
            <a:r>
              <a:rPr lang="en-ID" dirty="0"/>
              <a:t> </a:t>
            </a:r>
            <a:r>
              <a:rPr lang="en-ID" b="1" dirty="0" err="1"/>
              <a:t>hal-hal</a:t>
            </a:r>
            <a:r>
              <a:rPr lang="en-ID" b="1" dirty="0"/>
              <a:t> yang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diduga</a:t>
            </a:r>
            <a:r>
              <a:rPr lang="en-ID" dirty="0"/>
              <a:t> (Volatility / Diffusion)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B3ECD-A192-4BC4-A123-6DCEA9DDAA56}"/>
              </a:ext>
            </a:extLst>
          </p:cNvPr>
          <p:cNvSpPr txBox="1"/>
          <p:nvPr/>
        </p:nvSpPr>
        <p:spPr>
          <a:xfrm>
            <a:off x="6195846" y="5625920"/>
            <a:ext cx="406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/>
              <a:t>Model GBM with drift </a:t>
            </a:r>
            <a:r>
              <a:rPr lang="en-ID" b="1" dirty="0" err="1"/>
              <a:t>secara</a:t>
            </a:r>
            <a:r>
              <a:rPr lang="en-ID" b="1" dirty="0"/>
              <a:t> </a:t>
            </a:r>
            <a:r>
              <a:rPr lang="en-ID" b="1" dirty="0" err="1"/>
              <a:t>umum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2FBD-F3A8-41A0-ABDB-7F3053F7DE3F}"/>
                  </a:ext>
                </a:extLst>
              </p:cNvPr>
              <p:cNvSpPr txBox="1"/>
              <p:nvPr/>
            </p:nvSpPr>
            <p:spPr>
              <a:xfrm>
                <a:off x="6503890" y="6133813"/>
                <a:ext cx="3750001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𝑑𝑟𝑖𝑓𝑡</m:t>
                          </m:r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72FBD-F3A8-41A0-ABDB-7F3053F7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890" y="6133813"/>
                <a:ext cx="3750001" cy="276999"/>
              </a:xfrm>
              <a:prstGeom prst="rect">
                <a:avLst/>
              </a:prstGeom>
              <a:blipFill>
                <a:blip r:embed="rId4"/>
                <a:stretch>
                  <a:fillRect l="-976" r="-1789" b="-369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3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650E4E-A307-41D8-949F-B2CC6274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	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86D03B-B4CE-4B8B-B378-AB32E76BDA67}"/>
              </a:ext>
            </a:extLst>
          </p:cNvPr>
          <p:cNvSpPr txBox="1">
            <a:spLocks/>
          </p:cNvSpPr>
          <p:nvPr/>
        </p:nvSpPr>
        <p:spPr>
          <a:xfrm>
            <a:off x="962400" y="5995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/>
              <a:t>Parameter GBM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CE49-9C5B-4100-9A78-0FC45F7E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Parameter </a:t>
            </a:r>
            <a:r>
              <a:rPr lang="en-ID" dirty="0"/>
              <a:t>yang </a:t>
            </a:r>
            <a:r>
              <a:rPr lang="en-ID" dirty="0" err="1"/>
              <a:t>diperlukan</a:t>
            </a:r>
            <a:r>
              <a:rPr lang="en-ID" dirty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dirty="0"/>
              <a:t>S</a:t>
            </a:r>
            <a:r>
              <a:rPr lang="en-ID" baseline="-25000" dirty="0"/>
              <a:t>0</a:t>
            </a:r>
            <a:r>
              <a:rPr lang="en-ID" dirty="0"/>
              <a:t> =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mula-mula</a:t>
            </a:r>
            <a:endParaRPr lang="en-ID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D" dirty="0"/>
              <a:t>μ = rata-rata </a:t>
            </a:r>
            <a:r>
              <a:rPr lang="en-ID" i="1" dirty="0"/>
              <a:t>return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terdahulu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interval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dirty="0"/>
              <a:t>σ =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terdahulu</a:t>
            </a:r>
            <a:r>
              <a:rPr lang="en-ID" dirty="0"/>
              <a:t> (</a:t>
            </a:r>
            <a:r>
              <a:rPr lang="en-ID" dirty="0" err="1"/>
              <a:t>dalam</a:t>
            </a:r>
            <a:r>
              <a:rPr lang="en-ID" dirty="0"/>
              <a:t> interval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dirty="0"/>
              <a:t>b</a:t>
            </a:r>
            <a:r>
              <a:rPr lang="en-ID" baseline="-25000" dirty="0"/>
              <a:t>k</a:t>
            </a:r>
            <a:r>
              <a:rPr lang="en-ID" dirty="0"/>
              <a:t> =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i="1" dirty="0"/>
              <a:t>normal distribution. </a:t>
            </a:r>
            <a:r>
              <a:rPr lang="en-ID" dirty="0"/>
              <a:t>(</a:t>
            </a:r>
            <a:r>
              <a:rPr lang="en-ID" dirty="0" err="1"/>
              <a:t>sejumlah</a:t>
            </a:r>
            <a:r>
              <a:rPr lang="en-ID" dirty="0"/>
              <a:t> k, k </a:t>
            </a:r>
            <a:r>
              <a:rPr lang="en-ID" dirty="0" err="1"/>
              <a:t>adalah</a:t>
            </a:r>
            <a:r>
              <a:rPr lang="en-ID" dirty="0"/>
              <a:t> interval </a:t>
            </a:r>
            <a:r>
              <a:rPr lang="en-ID" dirty="0" err="1"/>
              <a:t>waktu</a:t>
            </a:r>
            <a:r>
              <a:rPr lang="en-ID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dirty="0" err="1"/>
              <a:t>W</a:t>
            </a:r>
            <a:r>
              <a:rPr lang="en-ID" baseline="-25000" dirty="0" err="1"/>
              <a:t>k</a:t>
            </a:r>
            <a:r>
              <a:rPr lang="en-ID" baseline="-25000" dirty="0"/>
              <a:t> </a:t>
            </a:r>
            <a:r>
              <a:rPr lang="en-ID" dirty="0"/>
              <a:t>= </a:t>
            </a:r>
            <a:r>
              <a:rPr lang="en-ID" dirty="0" err="1"/>
              <a:t>b</a:t>
            </a:r>
            <a:r>
              <a:rPr lang="en-ID" i="1" dirty="0" err="1"/>
              <a:t>rownian</a:t>
            </a:r>
            <a:r>
              <a:rPr lang="en-ID" i="1" dirty="0"/>
              <a:t> path</a:t>
            </a:r>
            <a:r>
              <a:rPr lang="en-ID" dirty="0"/>
              <a:t>,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pada interval 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D" dirty="0"/>
          </a:p>
          <a:p>
            <a:pPr lvl="1">
              <a:buFont typeface="Wingdings" panose="05000000000000000000" pitchFamily="2" charset="2"/>
              <a:buChar char="§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088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9063-4B8F-42A3-91E4-A7017266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1 :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213-EFA5-4921-9593-2CD7DB6D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51" y="2542699"/>
            <a:ext cx="9668313" cy="2581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Drift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b="1" dirty="0" err="1"/>
              <a:t>tren</a:t>
            </a:r>
            <a:r>
              <a:rPr lang="en-ID" b="1" dirty="0"/>
              <a:t> </a:t>
            </a:r>
            <a:r>
              <a:rPr lang="en-ID" b="1" dirty="0" err="1"/>
              <a:t>jangka</a:t>
            </a:r>
            <a:r>
              <a:rPr lang="en-ID" b="1" dirty="0"/>
              <a:t> </a:t>
            </a:r>
            <a:r>
              <a:rPr lang="en-ID" b="1" dirty="0" err="1"/>
              <a:t>panjang</a:t>
            </a:r>
            <a:r>
              <a:rPr lang="en-ID" b="1" dirty="0"/>
              <a:t>. </a:t>
            </a:r>
            <a:r>
              <a:rPr lang="en-ID" b="1" dirty="0" err="1"/>
              <a:t>Maka</a:t>
            </a:r>
            <a:r>
              <a:rPr lang="en-ID" dirty="0"/>
              <a:t>, drift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b="1" dirty="0" err="1"/>
              <a:t>konstan</a:t>
            </a:r>
            <a:r>
              <a:rPr lang="en-ID" b="1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Drift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dirumuskan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Ito’s Formula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b="1" dirty="0"/>
              <a:t>GBM with Drift</a:t>
            </a:r>
            <a:endParaRPr lang="en-ID" dirty="0"/>
          </a:p>
          <a:p>
            <a:pPr lvl="1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1D36D-5CD7-4A59-A60C-1CEC4B427357}"/>
                  </a:ext>
                </a:extLst>
              </p:cNvPr>
              <p:cNvSpPr txBox="1"/>
              <p:nvPr/>
            </p:nvSpPr>
            <p:spPr>
              <a:xfrm>
                <a:off x="4694797" y="3396845"/>
                <a:ext cx="1889620" cy="51860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𝑑𝑟𝑖𝑓𝑡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1D36D-5CD7-4A59-A60C-1CEC4B42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97" y="3396845"/>
                <a:ext cx="1889620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1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9063-4B8F-42A3-91E4-A7017266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2 : Volatility /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213-EFA5-4921-9593-2CD7DB6D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51" y="2542699"/>
            <a:ext cx="9668313" cy="2581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Volatility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b="1" i="1" dirty="0"/>
              <a:t>random shocks / </a:t>
            </a:r>
            <a:r>
              <a:rPr lang="en-ID" b="1" i="1" dirty="0" err="1"/>
              <a:t>hal</a:t>
            </a:r>
            <a:r>
              <a:rPr lang="en-ID" b="1" i="1" dirty="0"/>
              <a:t> yang </a:t>
            </a:r>
            <a:r>
              <a:rPr lang="en-ID" b="1" i="1" dirty="0" err="1"/>
              <a:t>tidak</a:t>
            </a:r>
            <a:r>
              <a:rPr lang="en-ID" b="1" i="1" dirty="0"/>
              <a:t> </a:t>
            </a:r>
            <a:r>
              <a:rPr lang="en-ID" b="1" i="1" dirty="0" err="1"/>
              <a:t>terduga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, volatility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b="1" dirty="0" err="1"/>
              <a:t>berubah-ubah</a:t>
            </a:r>
            <a:r>
              <a:rPr lang="en-ID" b="1" dirty="0"/>
              <a:t>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b="1" dirty="0"/>
              <a:t>.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Volatility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dirumuskan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didapatdengan</a:t>
            </a:r>
            <a:r>
              <a:rPr lang="en-ID" dirty="0"/>
              <a:t> </a:t>
            </a:r>
            <a:r>
              <a:rPr lang="en-ID" dirty="0" err="1"/>
              <a:t>mengalikan</a:t>
            </a:r>
            <a:r>
              <a:rPr lang="en-ID" dirty="0"/>
              <a:t> </a:t>
            </a:r>
            <a:r>
              <a:rPr lang="en-ID" b="1" i="1" dirty="0" err="1"/>
              <a:t>angka</a:t>
            </a:r>
            <a:r>
              <a:rPr lang="en-ID" b="1" i="1" dirty="0"/>
              <a:t> </a:t>
            </a:r>
            <a:r>
              <a:rPr lang="en-ID" b="1" i="1" dirty="0" err="1"/>
              <a:t>acak</a:t>
            </a:r>
            <a:r>
              <a:rPr lang="en-ID" b="1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normal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 err="1"/>
              <a:t>standar</a:t>
            </a:r>
            <a:r>
              <a:rPr lang="en-ID" b="1" dirty="0"/>
              <a:t> </a:t>
            </a:r>
            <a:r>
              <a:rPr lang="en-ID" b="1" dirty="0" err="1"/>
              <a:t>deviasi</a:t>
            </a:r>
            <a:r>
              <a:rPr lang="en-ID" b="1" dirty="0"/>
              <a:t> </a:t>
            </a:r>
            <a:r>
              <a:rPr lang="en-ID" dirty="0" err="1"/>
              <a:t>dari</a:t>
            </a:r>
            <a:r>
              <a:rPr lang="en-ID" dirty="0"/>
              <a:t> return </a:t>
            </a:r>
            <a:r>
              <a:rPr lang="en-ID" dirty="0" err="1"/>
              <a:t>saham</a:t>
            </a:r>
            <a:r>
              <a:rPr lang="en-ID" dirty="0"/>
              <a:t>.</a:t>
            </a:r>
          </a:p>
          <a:p>
            <a:pPr lvl="1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1D36D-5CD7-4A59-A60C-1CEC4B427357}"/>
                  </a:ext>
                </a:extLst>
              </p:cNvPr>
              <p:cNvSpPr txBox="1"/>
              <p:nvPr/>
            </p:nvSpPr>
            <p:spPr>
              <a:xfrm>
                <a:off x="5151189" y="3519677"/>
                <a:ext cx="1995675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D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1D36D-5CD7-4A59-A60C-1CEC4B42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89" y="3519677"/>
                <a:ext cx="1995675" cy="276999"/>
              </a:xfrm>
              <a:prstGeom prst="rect">
                <a:avLst/>
              </a:prstGeom>
              <a:blipFill>
                <a:blip r:embed="rId2"/>
                <a:stretch>
                  <a:fillRect l="-2141" b="-369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1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236-BF9E-42EE-8BF9-6D668D1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Membangun</a:t>
            </a:r>
            <a:r>
              <a:rPr lang="en-ID" dirty="0"/>
              <a:t> Model </a:t>
            </a:r>
            <a:r>
              <a:rPr lang="en-ID" dirty="0" err="1"/>
              <a:t>Prediksi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144A-4354-4EBF-9456-9550E151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5379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Ito’s Formula </a:t>
            </a:r>
            <a:r>
              <a:rPr lang="en-ID" dirty="0"/>
              <a:t>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b="1" dirty="0"/>
              <a:t>GBM with drift </a:t>
            </a:r>
            <a:r>
              <a:rPr lang="en-ID" b="1" dirty="0" err="1"/>
              <a:t>menjadi</a:t>
            </a:r>
            <a:r>
              <a:rPr lang="en-ID" b="1" dirty="0"/>
              <a:t> : </a:t>
            </a:r>
            <a:r>
              <a:rPr lang="en-ID" dirty="0"/>
              <a:t> 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F2B25-5141-47A2-B499-10BCF7EB8E48}"/>
                  </a:ext>
                </a:extLst>
              </p:cNvPr>
              <p:cNvSpPr txBox="1"/>
              <p:nvPr/>
            </p:nvSpPr>
            <p:spPr>
              <a:xfrm>
                <a:off x="1821976" y="2807759"/>
                <a:ext cx="3003771" cy="28591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D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F2B25-5141-47A2-B499-10BCF7EB8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76" y="2807759"/>
                <a:ext cx="3003771" cy="285912"/>
              </a:xfrm>
              <a:prstGeom prst="rect">
                <a:avLst/>
              </a:prstGeom>
              <a:blipFill>
                <a:blip r:embed="rId2"/>
                <a:stretch>
                  <a:fillRect l="-609" t="-65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F5DCB3-EC85-4E06-8097-97D81DBD83C5}"/>
              </a:ext>
            </a:extLst>
          </p:cNvPr>
          <p:cNvSpPr txBox="1">
            <a:spLocks/>
          </p:cNvSpPr>
          <p:nvPr/>
        </p:nvSpPr>
        <p:spPr>
          <a:xfrm>
            <a:off x="827424" y="3216310"/>
            <a:ext cx="10554574" cy="425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memodelkan</a:t>
            </a:r>
            <a:r>
              <a:rPr lang="en-ID" dirty="0"/>
              <a:t> </a:t>
            </a:r>
            <a:r>
              <a:rPr lang="en-ID" b="1" dirty="0" err="1"/>
              <a:t>S</a:t>
            </a:r>
            <a:r>
              <a:rPr lang="en-ID" b="1" baseline="-25000" dirty="0" err="1"/>
              <a:t>k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b="1" dirty="0"/>
              <a:t>S</a:t>
            </a:r>
            <a:r>
              <a:rPr lang="en-ID" b="1" baseline="-25000" dirty="0"/>
              <a:t>o</a:t>
            </a:r>
            <a:r>
              <a:rPr lang="en-ID" baseline="-25000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b="1" dirty="0" err="1"/>
              <a:t>substitusi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7C50D-ECCA-47C8-9C90-3D7D074390D4}"/>
                  </a:ext>
                </a:extLst>
              </p:cNvPr>
              <p:cNvSpPr txBox="1"/>
              <p:nvPr/>
            </p:nvSpPr>
            <p:spPr>
              <a:xfrm>
                <a:off x="1821976" y="3764328"/>
                <a:ext cx="5351209" cy="28591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7C50D-ECCA-47C8-9C90-3D7D07439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76" y="3764328"/>
                <a:ext cx="5351209" cy="285912"/>
              </a:xfrm>
              <a:prstGeom prst="rect">
                <a:avLst/>
              </a:prstGeom>
              <a:blipFill>
                <a:blip r:embed="rId3"/>
                <a:stretch>
                  <a:fillRect l="-228" t="-6522" b="-21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7FFA50-2848-42F3-A4C1-1C00A989B1EF}"/>
              </a:ext>
            </a:extLst>
          </p:cNvPr>
          <p:cNvSpPr txBox="1">
            <a:spLocks/>
          </p:cNvSpPr>
          <p:nvPr/>
        </p:nvSpPr>
        <p:spPr>
          <a:xfrm>
            <a:off x="810000" y="4210333"/>
            <a:ext cx="10554574" cy="425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Maka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C11495-6050-440E-AD1C-E927E28E2F6A}"/>
                  </a:ext>
                </a:extLst>
              </p:cNvPr>
              <p:cNvSpPr txBox="1"/>
              <p:nvPr/>
            </p:nvSpPr>
            <p:spPr>
              <a:xfrm>
                <a:off x="1821976" y="4812069"/>
                <a:ext cx="8063233" cy="78457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D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𝑑𝑖𝑓𝑓𝑢𝑠𝑖𝑜𝑛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D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D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𝑑𝑟𝑖𝑓𝑡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ID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ID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ID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C11495-6050-440E-AD1C-E927E28E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76" y="4812069"/>
                <a:ext cx="8063233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86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BCA">
            <a:extLst>
              <a:ext uri="{FF2B5EF4-FFF2-40B4-BE49-F238E27FC236}">
                <a16:creationId xmlns:a16="http://schemas.microsoft.com/office/drawing/2014/main" id="{FE5F4FA9-BDDA-4A02-9D61-19835AE17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443314"/>
            <a:ext cx="3429000" cy="192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465388-6F3D-4020-87B4-19E1835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CD4F-45E3-490F-9353-8CA720C6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>
                <a:solidFill>
                  <a:schemeClr val="bg1"/>
                </a:solidFill>
                <a:highlight>
                  <a:srgbClr val="C0C0C0"/>
                </a:highlight>
              </a:rPr>
              <a:t>Sumber</a:t>
            </a:r>
            <a:r>
              <a:rPr lang="en-ID" b="1" dirty="0">
                <a:solidFill>
                  <a:schemeClr val="bg1"/>
                </a:solidFill>
                <a:highlight>
                  <a:srgbClr val="C0C0C0"/>
                </a:highlight>
              </a:rPr>
              <a:t> data </a:t>
            </a:r>
          </a:p>
        </p:txBody>
      </p:sp>
      <p:pic>
        <p:nvPicPr>
          <p:cNvPr id="2050" name="Picture 2" descr="Image result for yahoo finance">
            <a:extLst>
              <a:ext uri="{FF2B5EF4-FFF2-40B4-BE49-F238E27FC236}">
                <a16:creationId xmlns:a16="http://schemas.microsoft.com/office/drawing/2014/main" id="{21CB1C76-68D7-4133-9029-472180AF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781" y="2455243"/>
            <a:ext cx="4467366" cy="1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andas python">
            <a:extLst>
              <a:ext uri="{FF2B5EF4-FFF2-40B4-BE49-F238E27FC236}">
                <a16:creationId xmlns:a16="http://schemas.microsoft.com/office/drawing/2014/main" id="{2A8E9614-B653-4D14-AE57-D7129A72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4913468"/>
            <a:ext cx="2395751" cy="14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umpy python">
            <a:extLst>
              <a:ext uri="{FF2B5EF4-FFF2-40B4-BE49-F238E27FC236}">
                <a16:creationId xmlns:a16="http://schemas.microsoft.com/office/drawing/2014/main" id="{3AFDDBC5-E0DD-4840-A680-C5D8B526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74" y="4913649"/>
            <a:ext cx="2646148" cy="14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atplotlib python logo">
            <a:extLst>
              <a:ext uri="{FF2B5EF4-FFF2-40B4-BE49-F238E27FC236}">
                <a16:creationId xmlns:a16="http://schemas.microsoft.com/office/drawing/2014/main" id="{B0847898-A34D-4041-8756-C7B350F29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22" y="4913389"/>
            <a:ext cx="2139429" cy="14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B056B-DBA0-414C-94D6-C41FAF9F506F}"/>
              </a:ext>
            </a:extLst>
          </p:cNvPr>
          <p:cNvSpPr txBox="1">
            <a:spLocks/>
          </p:cNvSpPr>
          <p:nvPr/>
        </p:nvSpPr>
        <p:spPr>
          <a:xfrm>
            <a:off x="5851899" y="4632461"/>
            <a:ext cx="3325272" cy="561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D" b="1" dirty="0">
                <a:solidFill>
                  <a:schemeClr val="bg1"/>
                </a:solidFill>
                <a:highlight>
                  <a:srgbClr val="C0C0C0"/>
                </a:highlight>
              </a:rPr>
              <a:t>Library yang </a:t>
            </a:r>
            <a:r>
              <a:rPr lang="en-ID" b="1" dirty="0" err="1">
                <a:solidFill>
                  <a:schemeClr val="bg1"/>
                </a:solidFill>
                <a:highlight>
                  <a:srgbClr val="C0C0C0"/>
                </a:highlight>
              </a:rPr>
              <a:t>digunakan</a:t>
            </a:r>
            <a:endParaRPr lang="en-ID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37865D-4470-440F-9F09-3C58EB30933A}"/>
              </a:ext>
            </a:extLst>
          </p:cNvPr>
          <p:cNvSpPr txBox="1">
            <a:spLocks/>
          </p:cNvSpPr>
          <p:nvPr/>
        </p:nvSpPr>
        <p:spPr>
          <a:xfrm>
            <a:off x="3579283" y="3941815"/>
            <a:ext cx="1992727" cy="561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ID" b="1" dirty="0">
                <a:solidFill>
                  <a:schemeClr val="bg1"/>
                </a:solidFill>
                <a:highlight>
                  <a:srgbClr val="C0C0C0"/>
                </a:highlight>
              </a:rPr>
              <a:t>Data yang </a:t>
            </a:r>
            <a:r>
              <a:rPr lang="en-ID" b="1" dirty="0" err="1">
                <a:solidFill>
                  <a:schemeClr val="bg1"/>
                </a:solidFill>
                <a:highlight>
                  <a:srgbClr val="C0C0C0"/>
                </a:highlight>
              </a:rPr>
              <a:t>digunakan</a:t>
            </a:r>
            <a:r>
              <a:rPr lang="en-ID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1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0B66CE-FBC7-4F64-A070-20A5B9CEB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9" r="1261" b="6835"/>
          <a:stretch/>
        </p:blipFill>
        <p:spPr>
          <a:xfrm>
            <a:off x="4204353" y="1894788"/>
            <a:ext cx="7987647" cy="4963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86A7E-AB40-4DF6-B4B2-176389DC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Lain?</a:t>
            </a:r>
            <a:endParaRPr lang="id-ID" dirty="0"/>
          </a:p>
        </p:txBody>
      </p:sp>
      <p:pic>
        <p:nvPicPr>
          <p:cNvPr id="1026" name="Picture 2" descr="Hasil gambar untuk kurs dollar">
            <a:extLst>
              <a:ext uri="{FF2B5EF4-FFF2-40B4-BE49-F238E27FC236}">
                <a16:creationId xmlns:a16="http://schemas.microsoft.com/office/drawing/2014/main" id="{8D25A5BE-3563-40AD-8CEE-E615B9D9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4788"/>
            <a:ext cx="4204355" cy="257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emas berjangka">
            <a:extLst>
              <a:ext uri="{FF2B5EF4-FFF2-40B4-BE49-F238E27FC236}">
                <a16:creationId xmlns:a16="http://schemas.microsoft.com/office/drawing/2014/main" id="{47B9CBA4-BCB2-484D-938E-702671C8E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468305"/>
            <a:ext cx="4204355" cy="23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00B4FE0-9E89-46F7-B946-5E6CE441E6A1}"/>
              </a:ext>
            </a:extLst>
          </p:cNvPr>
          <p:cNvSpPr txBox="1">
            <a:spLocks/>
          </p:cNvSpPr>
          <p:nvPr/>
        </p:nvSpPr>
        <p:spPr>
          <a:xfrm>
            <a:off x="9420115" y="6533965"/>
            <a:ext cx="2771885" cy="324035"/>
          </a:xfrm>
          <a:prstGeom prst="rect">
            <a:avLst/>
          </a:prstGeom>
          <a:solidFill>
            <a:schemeClr val="bg1"/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/>
              <a:t>Sumber</a:t>
            </a:r>
            <a:r>
              <a:rPr lang="en-US" sz="1800" dirty="0"/>
              <a:t> : Investing.com</a:t>
            </a:r>
            <a:endParaRPr lang="id-ID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159AE2-E2DF-4CFA-A42E-548CFFEB79E3}"/>
              </a:ext>
            </a:extLst>
          </p:cNvPr>
          <p:cNvSpPr txBox="1">
            <a:spLocks/>
          </p:cNvSpPr>
          <p:nvPr/>
        </p:nvSpPr>
        <p:spPr>
          <a:xfrm>
            <a:off x="2933307" y="5925587"/>
            <a:ext cx="3691297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err="1"/>
              <a:t>Harga</a:t>
            </a:r>
            <a:r>
              <a:rPr lang="en-US" sz="1400" dirty="0"/>
              <a:t> </a:t>
            </a:r>
            <a:r>
              <a:rPr lang="en-US" sz="1400" dirty="0" err="1"/>
              <a:t>Emas</a:t>
            </a:r>
            <a:endParaRPr lang="id-ID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5F4596F-9922-435B-83E7-BDE42015F85F}"/>
              </a:ext>
            </a:extLst>
          </p:cNvPr>
          <p:cNvSpPr txBox="1">
            <a:spLocks/>
          </p:cNvSpPr>
          <p:nvPr/>
        </p:nvSpPr>
        <p:spPr>
          <a:xfrm>
            <a:off x="579043" y="3505930"/>
            <a:ext cx="3691297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err="1"/>
              <a:t>Kurs</a:t>
            </a:r>
            <a:r>
              <a:rPr lang="en-US" sz="1400" dirty="0"/>
              <a:t> Dollar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88221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1479</TotalTime>
  <Words>789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Wingdings</vt:lpstr>
      <vt:lpstr>Wingdings 2</vt:lpstr>
      <vt:lpstr>Quotable</vt:lpstr>
      <vt:lpstr>Geometric Brownian Motion and Implementations</vt:lpstr>
      <vt:lpstr>Karakteristik Saham</vt:lpstr>
      <vt:lpstr>Geometric Brownian Process</vt:lpstr>
      <vt:lpstr> </vt:lpstr>
      <vt:lpstr>Komponen 1 : Drift</vt:lpstr>
      <vt:lpstr>Komponen 2 : Volatility / Diffusion</vt:lpstr>
      <vt:lpstr>Membangun Model Prediksi</vt:lpstr>
      <vt:lpstr>Implementasi dalam Python</vt:lpstr>
      <vt:lpstr>Implementasi Lain?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Implementasi dalam Python</vt:lpstr>
      <vt:lpstr>Kesimpulan</vt:lpstr>
      <vt:lpstr>Analisis</vt:lpstr>
      <vt:lpstr>Sumber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Brownian Motion for Predicting Stocks</dc:title>
  <dc:creator>Steven Moses</dc:creator>
  <cp:lastModifiedBy>Leandro Thiery</cp:lastModifiedBy>
  <cp:revision>35</cp:revision>
  <dcterms:created xsi:type="dcterms:W3CDTF">2019-11-13T09:21:32Z</dcterms:created>
  <dcterms:modified xsi:type="dcterms:W3CDTF">2019-11-20T09:55:47Z</dcterms:modified>
</cp:coreProperties>
</file>