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5" r:id="rId10"/>
    <p:sldId id="266" r:id="rId11"/>
    <p:sldId id="267" r:id="rId12"/>
    <p:sldId id="268" r:id="rId13"/>
    <p:sldId id="269" r:id="rId14"/>
    <p:sldId id="264" r:id="rId15"/>
    <p:sldId id="271" r:id="rId16"/>
    <p:sldId id="270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909"/>
    <a:srgbClr val="F27E3E"/>
    <a:srgbClr val="825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6" d="100"/>
          <a:sy n="76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7548-97C3-46B5-B6F4-7C507BC4CE00}" type="datetimeFigureOut">
              <a:rPr lang="es-ES" smtClean="0"/>
              <a:t>27/04/2017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2B82-3002-476D-A860-ABDAB56F8A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872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7548-97C3-46B5-B6F4-7C507BC4CE00}" type="datetimeFigureOut">
              <a:rPr lang="es-ES" smtClean="0"/>
              <a:t>27/04/2017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2B82-3002-476D-A860-ABDAB56F8A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532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7548-97C3-46B5-B6F4-7C507BC4CE00}" type="datetimeFigureOut">
              <a:rPr lang="es-ES" smtClean="0"/>
              <a:t>27/04/2017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2B82-3002-476D-A860-ABDAB56F8A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564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7548-97C3-46B5-B6F4-7C507BC4CE00}" type="datetimeFigureOut">
              <a:rPr lang="es-ES" smtClean="0"/>
              <a:t>27/04/2017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2B82-3002-476D-A860-ABDAB56F8A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110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7548-97C3-46B5-B6F4-7C507BC4CE00}" type="datetimeFigureOut">
              <a:rPr lang="es-ES" smtClean="0"/>
              <a:t>27/04/2017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2B82-3002-476D-A860-ABDAB56F8A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730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7548-97C3-46B5-B6F4-7C507BC4CE00}" type="datetimeFigureOut">
              <a:rPr lang="es-ES" smtClean="0"/>
              <a:t>27/04/2017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2B82-3002-476D-A860-ABDAB56F8A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023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7548-97C3-46B5-B6F4-7C507BC4CE00}" type="datetimeFigureOut">
              <a:rPr lang="es-ES" smtClean="0"/>
              <a:t>27/04/2017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2B82-3002-476D-A860-ABDAB56F8A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72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7548-97C3-46B5-B6F4-7C507BC4CE00}" type="datetimeFigureOut">
              <a:rPr lang="es-ES" smtClean="0"/>
              <a:t>27/04/2017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2B82-3002-476D-A860-ABDAB56F8A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515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7548-97C3-46B5-B6F4-7C507BC4CE00}" type="datetimeFigureOut">
              <a:rPr lang="es-ES" smtClean="0"/>
              <a:t>27/04/2017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2B82-3002-476D-A860-ABDAB56F8A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933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7548-97C3-46B5-B6F4-7C507BC4CE00}" type="datetimeFigureOut">
              <a:rPr lang="es-ES" smtClean="0"/>
              <a:t>27/04/2017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2B82-3002-476D-A860-ABDAB56F8A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71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7548-97C3-46B5-B6F4-7C507BC4CE00}" type="datetimeFigureOut">
              <a:rPr lang="es-ES" smtClean="0"/>
              <a:t>27/04/2017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2B82-3002-476D-A860-ABDAB56F8A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031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97548-97C3-46B5-B6F4-7C507BC4CE00}" type="datetimeFigureOut">
              <a:rPr lang="es-ES" smtClean="0"/>
              <a:t>27/04/2017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12B82-3002-476D-A860-ABDAB56F8A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301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luralsight.com/player?course=design-patterns-java-structural&amp;author=bryan-hansen&amp;name=design-patterns-java-structural-m8&amp;clip=0&amp;mode=liv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97893" y="775098"/>
            <a:ext cx="9144000" cy="1703556"/>
          </a:xfrm>
          <a:effectLst/>
        </p:spPr>
        <p:txBody>
          <a:bodyPr>
            <a:normAutofit/>
          </a:bodyPr>
          <a:lstStyle/>
          <a:p>
            <a:r>
              <a:rPr lang="es-ES" sz="8800" dirty="0" smtClean="0">
                <a:latin typeface="Pokemon Solid" panose="040B0500000000000000" pitchFamily="82" charset="2"/>
              </a:rPr>
              <a:t>Patrón Proxy</a:t>
            </a:r>
            <a:endParaRPr lang="es-ES" sz="8800" dirty="0">
              <a:latin typeface="Pokemon Solid" panose="040B0500000000000000" pitchFamily="82" charset="2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99553" y="2477155"/>
            <a:ext cx="5540679" cy="721159"/>
          </a:xfrm>
        </p:spPr>
        <p:txBody>
          <a:bodyPr>
            <a:normAutofit/>
          </a:bodyPr>
          <a:lstStyle/>
          <a:p>
            <a:r>
              <a:rPr lang="es-ES" sz="1800" b="1" dirty="0" smtClean="0">
                <a:latin typeface="Pokemon GB" pitchFamily="2" charset="0"/>
              </a:rPr>
              <a:t>Juliana Díaz</a:t>
            </a:r>
            <a:br>
              <a:rPr lang="es-ES" sz="1800" b="1" dirty="0" smtClean="0">
                <a:latin typeface="Pokemon GB" pitchFamily="2" charset="0"/>
              </a:rPr>
            </a:br>
            <a:r>
              <a:rPr lang="es-ES" sz="1800" b="1" dirty="0" smtClean="0">
                <a:latin typeface="Pokemon GB" pitchFamily="2" charset="0"/>
              </a:rPr>
              <a:t> Steven Puerto</a:t>
            </a:r>
            <a:endParaRPr lang="es-ES" sz="1800" b="1" dirty="0">
              <a:latin typeface="Pokemon GB" pitchFamily="2" charset="0"/>
            </a:endParaRPr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663879" y="6051247"/>
            <a:ext cx="10922696" cy="806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smtClean="0">
                <a:latin typeface="Pokemon GB" pitchFamily="2" charset="0"/>
              </a:rPr>
              <a:t>© 2017 Universidad Sergio Arboleda.</a:t>
            </a:r>
            <a:endParaRPr lang="es-ES" b="1" dirty="0">
              <a:latin typeface="Pokemon GB" pitchFamily="2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9745249" y="21093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Pokemon GB" pitchFamily="2" charset="0"/>
              </a:rPr>
              <a:t>TM</a:t>
            </a:r>
            <a:endParaRPr lang="es-ES" b="1" dirty="0">
              <a:latin typeface="Pokemon GB" pitchFamily="2" charset="0"/>
            </a:endParaRPr>
          </a:p>
        </p:txBody>
      </p:sp>
      <p:pic>
        <p:nvPicPr>
          <p:cNvPr id="1028" name="Picture 4" descr="Resultado de imagen para black and white jav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446" y="3294345"/>
            <a:ext cx="2211520" cy="221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44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778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6000" dirty="0" smtClean="0">
                <a:latin typeface="Pokemon Solid" panose="040B0500000000000000" pitchFamily="82" charset="2"/>
              </a:rPr>
              <a:t>Proxy Virtual</a:t>
            </a:r>
            <a:endParaRPr lang="es-ES" sz="6000" dirty="0">
              <a:latin typeface="Pokemon Solid" panose="040B0500000000000000" pitchFamily="82" charset="2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6889725" y="177626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PROXY VIRTUAL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6355547" y="24724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latin typeface="Pokemon GB" pitchFamily="2" charset="0"/>
              </a:rPr>
              <a:t>HP:</a:t>
            </a:r>
            <a:endParaRPr lang="es-ES" sz="1400" b="1" dirty="0">
              <a:latin typeface="Pokemon GB" pitchFamily="2" charset="0"/>
            </a:endParaRPr>
          </a:p>
        </p:txBody>
      </p:sp>
      <p:sp>
        <p:nvSpPr>
          <p:cNvPr id="30" name="Rectángulo redondeado 29"/>
          <p:cNvSpPr/>
          <p:nvPr/>
        </p:nvSpPr>
        <p:spPr>
          <a:xfrm>
            <a:off x="7078822" y="2510959"/>
            <a:ext cx="3047059" cy="23083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/>
          <p:cNvSpPr txBox="1"/>
          <p:nvPr/>
        </p:nvSpPr>
        <p:spPr>
          <a:xfrm>
            <a:off x="7903227" y="21031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Pokemon GB" pitchFamily="2" charset="0"/>
              </a:rPr>
              <a:t>:L 99</a:t>
            </a:r>
            <a:endParaRPr lang="es-ES" b="1" dirty="0">
              <a:latin typeface="Pokemon GB" pitchFamily="2" charset="0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7702104" y="275516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270/270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467662" y="1455010"/>
            <a:ext cx="67490" cy="1779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4124167" y="3180024"/>
            <a:ext cx="6390029" cy="541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uadroTexto 32"/>
          <p:cNvSpPr txBox="1"/>
          <p:nvPr/>
        </p:nvSpPr>
        <p:spPr>
          <a:xfrm>
            <a:off x="2744326" y="3022414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Pokemon GB" pitchFamily="2" charset="0"/>
              </a:rPr>
              <a:t>Nº 2</a:t>
            </a:r>
            <a:endParaRPr lang="es-ES" b="1" dirty="0">
              <a:latin typeface="Pokemon GB" pitchFamily="2" charset="0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687353" y="3578496"/>
            <a:ext cx="10532774" cy="92260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34"/>
          <p:cNvSpPr txBox="1"/>
          <p:nvPr/>
        </p:nvSpPr>
        <p:spPr>
          <a:xfrm>
            <a:off x="1367547" y="3712650"/>
            <a:ext cx="985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Controla el acceso a un recurso que es costoso de crear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317819" y="4899570"/>
            <a:ext cx="5387770" cy="132508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CuadroTexto 38"/>
          <p:cNvSpPr txBox="1"/>
          <p:nvPr/>
        </p:nvSpPr>
        <p:spPr>
          <a:xfrm>
            <a:off x="3575550" y="5086496"/>
            <a:ext cx="5410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Trata de evitar la creación hasta que el objeto es necesitado.</a:t>
            </a: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326" y="1828865"/>
            <a:ext cx="926299" cy="92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8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776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Pokemon Solid" panose="040B0500000000000000" pitchFamily="82" charset="2"/>
              </a:rPr>
              <a:t>Proxy V</a:t>
            </a:r>
            <a:r>
              <a:rPr lang="es-ES" sz="6000" dirty="0" smtClean="0">
                <a:latin typeface="Pokemon Solid" panose="040B0500000000000000" pitchFamily="82" charset="2"/>
              </a:rPr>
              <a:t>irtual</a:t>
            </a:r>
            <a:endParaRPr lang="es-ES" sz="6000" dirty="0">
              <a:latin typeface="Pokemon Solid" panose="040B0500000000000000" pitchFamily="82" charset="2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1581654" y="2016690"/>
            <a:ext cx="9077995" cy="449684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2295639" y="3972724"/>
            <a:ext cx="1828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latin typeface="Pokemon GB" pitchFamily="2" charset="0"/>
              </a:rPr>
              <a:t>Cliente</a:t>
            </a:r>
            <a:endParaRPr lang="es-ES" sz="1600" dirty="0">
              <a:latin typeface="Pokemon GB" pitchFamily="2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268881" y="3972724"/>
            <a:ext cx="1828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latin typeface="Pokemon GB" pitchFamily="2" charset="0"/>
              </a:rPr>
              <a:t>Proxy</a:t>
            </a:r>
            <a:endParaRPr lang="es-ES" sz="1600" dirty="0">
              <a:latin typeface="Pokemon GB" pitchFamily="2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8013126" y="3926558"/>
            <a:ext cx="1828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latin typeface="Pokemon GB" pitchFamily="2" charset="0"/>
              </a:rPr>
              <a:t>Objeto Real</a:t>
            </a:r>
            <a:endParaRPr lang="es-ES" sz="1600" dirty="0">
              <a:latin typeface="Pokemon GB" pitchFamily="2" charset="0"/>
            </a:endParaRPr>
          </a:p>
        </p:txBody>
      </p:sp>
      <p:cxnSp>
        <p:nvCxnSpPr>
          <p:cNvPr id="12" name="Conector curvado 11"/>
          <p:cNvCxnSpPr>
            <a:stCxn id="9" idx="0"/>
            <a:endCxn id="14" idx="0"/>
          </p:cNvCxnSpPr>
          <p:nvPr/>
        </p:nvCxnSpPr>
        <p:spPr>
          <a:xfrm rot="5400000" flipH="1" flipV="1">
            <a:off x="4696660" y="2486103"/>
            <a:ext cx="12700" cy="2973242"/>
          </a:xfrm>
          <a:prstGeom prst="curvedConnector3">
            <a:avLst>
              <a:gd name="adj1" fmla="val 377259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3600601" y="3100807"/>
            <a:ext cx="2204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latin typeface="Pokemon GB" pitchFamily="2" charset="0"/>
              </a:rPr>
              <a:t>Llamar()</a:t>
            </a:r>
            <a:endParaRPr lang="es-ES" sz="1400" dirty="0">
              <a:latin typeface="Pokemon GB" pitchFamily="2" charset="0"/>
            </a:endParaRPr>
          </a:p>
        </p:txBody>
      </p:sp>
      <p:cxnSp>
        <p:nvCxnSpPr>
          <p:cNvPr id="22" name="Conector curvado 21"/>
          <p:cNvCxnSpPr>
            <a:stCxn id="14" idx="0"/>
            <a:endCxn id="16" idx="0"/>
          </p:cNvCxnSpPr>
          <p:nvPr/>
        </p:nvCxnSpPr>
        <p:spPr>
          <a:xfrm rot="5400000" flipH="1" flipV="1">
            <a:off x="7532320" y="2577519"/>
            <a:ext cx="46166" cy="2744245"/>
          </a:xfrm>
          <a:prstGeom prst="curvedConnector3">
            <a:avLst>
              <a:gd name="adj1" fmla="val 86649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93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778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6000" dirty="0" smtClean="0">
                <a:latin typeface="Pokemon Solid" panose="040B0500000000000000" pitchFamily="82" charset="2"/>
              </a:rPr>
              <a:t>Variaciones</a:t>
            </a:r>
            <a:endParaRPr lang="es-ES" sz="6000" dirty="0">
              <a:latin typeface="Pokemon Solid" panose="040B0500000000000000" pitchFamily="82" charset="2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302" y="1835621"/>
            <a:ext cx="1105395" cy="110539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447762" y="186113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PROXY REMOTO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720230" y="230341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latin typeface="Pokemon GB" pitchFamily="2" charset="0"/>
              </a:rPr>
              <a:t>HP:</a:t>
            </a:r>
            <a:endParaRPr lang="es-ES" sz="1400" b="1" dirty="0">
              <a:latin typeface="Pokemon GB" pitchFamily="2" charset="0"/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4443505" y="2341884"/>
            <a:ext cx="3047059" cy="23083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7703506" y="18034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Pokemon GB" pitchFamily="2" charset="0"/>
              </a:rPr>
              <a:t>:L 99</a:t>
            </a:r>
            <a:endParaRPr lang="es-ES" b="1" dirty="0">
              <a:latin typeface="Pokemon GB" pitchFamily="2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878879" y="220338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270/270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447762" y="319266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PROXY VIRTUAL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720230" y="363494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latin typeface="Pokemon GB" pitchFamily="2" charset="0"/>
              </a:rPr>
              <a:t>HP:</a:t>
            </a:r>
            <a:endParaRPr lang="es-ES" sz="1400" b="1" dirty="0">
              <a:latin typeface="Pokemon GB" pitchFamily="2" charset="0"/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4443505" y="3673415"/>
            <a:ext cx="3047059" cy="23083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/>
          <p:cNvSpPr txBox="1"/>
          <p:nvPr/>
        </p:nvSpPr>
        <p:spPr>
          <a:xfrm>
            <a:off x="7703506" y="31349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Pokemon GB" pitchFamily="2" charset="0"/>
              </a:rPr>
              <a:t>:L 99</a:t>
            </a:r>
            <a:endParaRPr lang="es-ES" b="1" dirty="0">
              <a:latin typeface="Pokemon GB" pitchFamily="2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878879" y="353491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270/270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534697" y="4290336"/>
            <a:ext cx="4042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PROXY CONTROL </a:t>
            </a:r>
            <a:br>
              <a:rPr lang="es-ES" dirty="0" smtClean="0">
                <a:latin typeface="Pokemon GB" pitchFamily="2" charset="0"/>
              </a:rPr>
            </a:br>
            <a:r>
              <a:rPr lang="es-ES" dirty="0" smtClean="0">
                <a:latin typeface="Pokemon GB" pitchFamily="2" charset="0"/>
              </a:rPr>
              <a:t>PROTECIÓN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3720230" y="495213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latin typeface="Pokemon GB" pitchFamily="2" charset="0"/>
              </a:rPr>
              <a:t>HP:</a:t>
            </a:r>
            <a:endParaRPr lang="es-ES" sz="1400" b="1" dirty="0">
              <a:latin typeface="Pokemon GB" pitchFamily="2" charset="0"/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4443505" y="4990604"/>
            <a:ext cx="3047059" cy="23083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/>
          <p:cNvSpPr txBox="1"/>
          <p:nvPr/>
        </p:nvSpPr>
        <p:spPr>
          <a:xfrm>
            <a:off x="7698782" y="442883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Pokemon GB" pitchFamily="2" charset="0"/>
              </a:rPr>
              <a:t>:L 99</a:t>
            </a:r>
            <a:endParaRPr lang="es-ES" b="1" dirty="0">
              <a:latin typeface="Pokemon GB" pitchFamily="2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7878879" y="485210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270/270</a:t>
            </a:r>
            <a:endParaRPr lang="es-ES" dirty="0">
              <a:latin typeface="Pokemon GB" pitchFamily="2" charset="0"/>
            </a:endParaRP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009" y="3230085"/>
            <a:ext cx="775239" cy="775239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175" y="4395137"/>
            <a:ext cx="775239" cy="775239"/>
          </a:xfrm>
          <a:prstGeom prst="rect">
            <a:avLst/>
          </a:prstGeom>
        </p:spPr>
      </p:pic>
      <p:sp>
        <p:nvSpPr>
          <p:cNvPr id="24" name="Rectángulo 23"/>
          <p:cNvSpPr/>
          <p:nvPr/>
        </p:nvSpPr>
        <p:spPr>
          <a:xfrm>
            <a:off x="1567369" y="5621867"/>
            <a:ext cx="9369469" cy="92211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/>
          <p:cNvSpPr txBox="1"/>
          <p:nvPr/>
        </p:nvSpPr>
        <p:spPr>
          <a:xfrm>
            <a:off x="1796626" y="590663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Elige una Variación.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26" name="Triángulo isósceles 25"/>
          <p:cNvSpPr/>
          <p:nvPr/>
        </p:nvSpPr>
        <p:spPr>
          <a:xfrm rot="5400000">
            <a:off x="1938904" y="4617070"/>
            <a:ext cx="446882" cy="29213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556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778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6000" dirty="0" smtClean="0">
                <a:latin typeface="Pokemon Solid" panose="040B0500000000000000" pitchFamily="82" charset="2"/>
              </a:rPr>
              <a:t>Proxy Control Protección</a:t>
            </a:r>
            <a:endParaRPr lang="es-ES" sz="6000" dirty="0">
              <a:latin typeface="Pokemon Solid" panose="040B0500000000000000" pitchFamily="82" charset="2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6355547" y="24724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latin typeface="Pokemon GB" pitchFamily="2" charset="0"/>
              </a:rPr>
              <a:t>HP:</a:t>
            </a:r>
            <a:endParaRPr lang="es-ES" sz="1400" b="1" dirty="0">
              <a:latin typeface="Pokemon GB" pitchFamily="2" charset="0"/>
            </a:endParaRPr>
          </a:p>
        </p:txBody>
      </p:sp>
      <p:sp>
        <p:nvSpPr>
          <p:cNvPr id="30" name="Rectángulo redondeado 29"/>
          <p:cNvSpPr/>
          <p:nvPr/>
        </p:nvSpPr>
        <p:spPr>
          <a:xfrm>
            <a:off x="7078822" y="2510959"/>
            <a:ext cx="3047059" cy="23083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/>
          <p:cNvSpPr txBox="1"/>
          <p:nvPr/>
        </p:nvSpPr>
        <p:spPr>
          <a:xfrm>
            <a:off x="7903227" y="21031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Pokemon GB" pitchFamily="2" charset="0"/>
              </a:rPr>
              <a:t>:L 99</a:t>
            </a:r>
            <a:endParaRPr lang="es-ES" b="1" dirty="0">
              <a:latin typeface="Pokemon GB" pitchFamily="2" charset="0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7702104" y="275516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270/270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467662" y="1455010"/>
            <a:ext cx="67490" cy="1779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4124167" y="3180024"/>
            <a:ext cx="6390029" cy="541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uadroTexto 32"/>
          <p:cNvSpPr txBox="1"/>
          <p:nvPr/>
        </p:nvSpPr>
        <p:spPr>
          <a:xfrm>
            <a:off x="2744326" y="3022414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Pokemon GB" pitchFamily="2" charset="0"/>
              </a:rPr>
              <a:t>Nº 3</a:t>
            </a:r>
            <a:endParaRPr lang="es-ES" b="1" dirty="0">
              <a:latin typeface="Pokemon GB" pitchFamily="2" charset="0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38200" y="4453129"/>
            <a:ext cx="10532774" cy="130665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34"/>
          <p:cNvSpPr txBox="1"/>
          <p:nvPr/>
        </p:nvSpPr>
        <p:spPr>
          <a:xfrm>
            <a:off x="1320557" y="4778477"/>
            <a:ext cx="985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Controla el acceso de recursos dependiendo de sus permisos de acceso.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551240" y="1508021"/>
            <a:ext cx="4042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Pokemon GB" pitchFamily="2" charset="0"/>
              </a:rPr>
              <a:t>PROXY CONTROL </a:t>
            </a:r>
            <a:br>
              <a:rPr lang="es-ES" dirty="0" smtClean="0">
                <a:latin typeface="Pokemon GB" pitchFamily="2" charset="0"/>
              </a:rPr>
            </a:br>
            <a:r>
              <a:rPr lang="es-ES" dirty="0" smtClean="0">
                <a:latin typeface="Pokemon GB" pitchFamily="2" charset="0"/>
              </a:rPr>
              <a:t>PROTECIÓN</a:t>
            </a:r>
            <a:endParaRPr lang="es-ES" dirty="0">
              <a:latin typeface="Pokemon GB" pitchFamily="2" charset="0"/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11" y="1975932"/>
            <a:ext cx="922168" cy="92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8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776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6000" dirty="0" smtClean="0">
                <a:latin typeface="Pokemon Solid" panose="040B0500000000000000" pitchFamily="82" charset="2"/>
              </a:rPr>
              <a:t>Problemas</a:t>
            </a:r>
            <a:endParaRPr lang="es-ES" sz="6000" dirty="0">
              <a:latin typeface="Pokemon Solid" panose="040B0500000000000000" pitchFamily="82" charset="2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21026" y="1862430"/>
            <a:ext cx="10532774" cy="35863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1590586" y="2724921"/>
            <a:ext cx="781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Solo se puede usar un proxy.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6" name="Triángulo isósceles 5"/>
          <p:cNvSpPr/>
          <p:nvPr/>
        </p:nvSpPr>
        <p:spPr>
          <a:xfrm rot="5400000">
            <a:off x="1001154" y="2763522"/>
            <a:ext cx="446882" cy="29213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1590586" y="3410019"/>
            <a:ext cx="781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Agrega otra capa de abstracción.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5400000">
            <a:off x="1001154" y="3448620"/>
            <a:ext cx="446882" cy="29213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1590586" y="4133893"/>
            <a:ext cx="781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Similar a otros patrones.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10" name="Triángulo isósceles 9"/>
          <p:cNvSpPr/>
          <p:nvPr/>
        </p:nvSpPr>
        <p:spPr>
          <a:xfrm rot="5400000">
            <a:off x="1001154" y="4172494"/>
            <a:ext cx="446882" cy="29213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098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8" grpId="1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9101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6000" dirty="0" smtClean="0">
                <a:latin typeface="Pokemon Solid" panose="040B0500000000000000" pitchFamily="82" charset="2"/>
              </a:rPr>
              <a:t>Comparación con Otros Patrones</a:t>
            </a:r>
            <a:endParaRPr lang="es-ES" sz="6000" dirty="0">
              <a:latin typeface="Pokemon Solid" panose="040B0500000000000000" pitchFamily="82" charset="2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838200" y="2914616"/>
            <a:ext cx="4896394" cy="35863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6505303" y="2914616"/>
            <a:ext cx="4848497" cy="35863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/>
          <p:cNvSpPr txBox="1"/>
          <p:nvPr/>
        </p:nvSpPr>
        <p:spPr>
          <a:xfrm>
            <a:off x="2127629" y="2330928"/>
            <a:ext cx="231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Pokemon GB" pitchFamily="2" charset="0"/>
              </a:rPr>
              <a:t>Decorador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7770783" y="2362793"/>
            <a:ext cx="231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Pokemon GB" pitchFamily="2" charset="0"/>
              </a:rPr>
              <a:t>Proxy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6655147" y="3102499"/>
            <a:ext cx="4548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Puede agregar funcionalidad, pero no es su propósito principal.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6655147" y="4660709"/>
            <a:ext cx="454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Solo se puede tener uno.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6655147" y="5664921"/>
            <a:ext cx="454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Sucede en tiempo de compilación.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1011993" y="3102498"/>
            <a:ext cx="45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Agrega funcionalidad de manera dinámica.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1011993" y="4161167"/>
            <a:ext cx="454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Va en cadena.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1011993" y="4652830"/>
            <a:ext cx="45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Siempre le apunta a algo de su mismo tipo.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1011993" y="5698491"/>
            <a:ext cx="454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Sucede en tiempo de ejecución</a:t>
            </a:r>
            <a:endParaRPr lang="es-ES" dirty="0">
              <a:latin typeface="Pokemon G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6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776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6000" dirty="0" smtClean="0">
                <a:latin typeface="Pokemon Solid" panose="040B0500000000000000" pitchFamily="82" charset="2"/>
              </a:rPr>
              <a:t>Referencias</a:t>
            </a:r>
            <a:endParaRPr lang="es-ES" sz="6000" dirty="0">
              <a:latin typeface="Pokemon Solid" panose="040B0500000000000000" pitchFamily="82" charset="2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 smtClean="0"/>
              <a:t>[1] </a:t>
            </a:r>
            <a:r>
              <a:rPr lang="es-ES" sz="3200" dirty="0" err="1" smtClean="0"/>
              <a:t>Freeman</a:t>
            </a:r>
            <a:r>
              <a:rPr lang="es-ES" sz="3200" dirty="0" smtClean="0"/>
              <a:t>, E. (2004, Octubre). </a:t>
            </a:r>
            <a:r>
              <a:rPr lang="es-ES" sz="3200" i="1" dirty="0" smtClean="0"/>
              <a:t>Head </a:t>
            </a:r>
            <a:r>
              <a:rPr lang="es-ES" sz="3200" i="1" dirty="0" err="1" smtClean="0"/>
              <a:t>First</a:t>
            </a:r>
            <a:r>
              <a:rPr lang="es-ES" sz="3200" i="1" dirty="0" smtClean="0"/>
              <a:t> </a:t>
            </a:r>
            <a:r>
              <a:rPr lang="es-ES" sz="3200" i="1" dirty="0" err="1" smtClean="0"/>
              <a:t>Design</a:t>
            </a:r>
            <a:r>
              <a:rPr lang="es-ES" sz="3200" i="1" dirty="0" smtClean="0"/>
              <a:t> </a:t>
            </a:r>
            <a:r>
              <a:rPr lang="es-ES" sz="3200" i="1" dirty="0" err="1" smtClean="0"/>
              <a:t>Patterns</a:t>
            </a:r>
            <a:r>
              <a:rPr lang="es-ES" sz="3200" dirty="0" smtClean="0"/>
              <a:t>. Capitulo 13.</a:t>
            </a:r>
          </a:p>
          <a:p>
            <a:r>
              <a:rPr lang="es-ES" sz="3200" dirty="0" smtClean="0"/>
              <a:t>[2]</a:t>
            </a:r>
            <a:r>
              <a:rPr lang="es-ES" sz="3200" dirty="0" err="1" smtClean="0"/>
              <a:t>Shvets</a:t>
            </a:r>
            <a:r>
              <a:rPr lang="es-ES" sz="3200" dirty="0" smtClean="0"/>
              <a:t>, A. </a:t>
            </a:r>
            <a:r>
              <a:rPr lang="es-ES" sz="3200" dirty="0" err="1" smtClean="0"/>
              <a:t>Design</a:t>
            </a:r>
            <a:r>
              <a:rPr lang="es-ES" sz="3200" dirty="0" smtClean="0"/>
              <a:t> </a:t>
            </a:r>
            <a:r>
              <a:rPr lang="es-ES" sz="3200" dirty="0" err="1" smtClean="0"/>
              <a:t>Patterns</a:t>
            </a:r>
            <a:r>
              <a:rPr lang="es-ES" sz="3200" dirty="0" smtClean="0"/>
              <a:t> </a:t>
            </a:r>
            <a:r>
              <a:rPr lang="es-ES" sz="3200" dirty="0" err="1" smtClean="0"/>
              <a:t>Explained</a:t>
            </a:r>
            <a:r>
              <a:rPr lang="es-ES" sz="3200" dirty="0" smtClean="0"/>
              <a:t> </a:t>
            </a:r>
            <a:r>
              <a:rPr lang="es-ES" sz="3200" dirty="0" err="1" smtClean="0"/>
              <a:t>Simply</a:t>
            </a:r>
            <a:r>
              <a:rPr lang="es-ES" sz="3200" dirty="0" smtClean="0"/>
              <a:t>.</a:t>
            </a:r>
          </a:p>
          <a:p>
            <a:r>
              <a:rPr lang="es-ES" sz="3200" dirty="0" smtClean="0"/>
              <a:t>[3]Hansen, B. Proxy </a:t>
            </a:r>
            <a:r>
              <a:rPr lang="es-ES" sz="3200" dirty="0" err="1" smtClean="0"/>
              <a:t>Pattern</a:t>
            </a:r>
            <a:r>
              <a:rPr lang="es-ES" sz="3200" dirty="0" smtClean="0"/>
              <a:t>. </a:t>
            </a:r>
            <a:r>
              <a:rPr lang="es-ES" sz="3200" dirty="0" err="1" smtClean="0"/>
              <a:t>Pluralsight</a:t>
            </a:r>
            <a:r>
              <a:rPr lang="es-ES" sz="3200" dirty="0" smtClean="0"/>
              <a:t>. [En línea]. Disponible en</a:t>
            </a:r>
            <a:r>
              <a:rPr lang="es-ES" sz="3200" dirty="0"/>
              <a:t>: </a:t>
            </a:r>
            <a:r>
              <a:rPr lang="es-ES" sz="3200" dirty="0">
                <a:hlinkClick r:id="rId2"/>
              </a:rPr>
              <a:t>https://</a:t>
            </a:r>
            <a:r>
              <a:rPr lang="es-ES" sz="3200" dirty="0" smtClean="0">
                <a:hlinkClick r:id="rId2"/>
              </a:rPr>
              <a:t>app.pluralsight.com/player?course=design-patterns-java-structural&amp;author=bryan-hansen&amp;name=design-patterns-java-structural-m8&amp;clip=0&amp;mode=live</a:t>
            </a:r>
            <a:endParaRPr lang="es-ES" sz="3200" dirty="0" smtClean="0"/>
          </a:p>
        </p:txBody>
      </p:sp>
    </p:spTree>
    <p:extLst>
      <p:ext uri="{BB962C8B-B14F-4D97-AF65-F5344CB8AC3E}">
        <p14:creationId xmlns:p14="http://schemas.microsoft.com/office/powerpoint/2010/main" val="199966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778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6000" dirty="0" smtClean="0">
                <a:latin typeface="Pokemon Solid" panose="040B0500000000000000" pitchFamily="82" charset="2"/>
              </a:rPr>
              <a:t>¿Qué es un Proxy?</a:t>
            </a:r>
            <a:endParaRPr lang="es-ES" sz="6000" dirty="0">
              <a:latin typeface="Pokemon Solid" panose="040B0500000000000000" pitchFamily="82" charset="2"/>
            </a:endParaRPr>
          </a:p>
        </p:txBody>
      </p:sp>
      <p:pic>
        <p:nvPicPr>
          <p:cNvPr id="2050" name="Picture 2" descr="Resultado de imagen para good cop bad c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382" y="4398114"/>
            <a:ext cx="3479235" cy="224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Prox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39" y="2042895"/>
            <a:ext cx="4231492" cy="211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curvado 4"/>
          <p:cNvCxnSpPr>
            <a:endCxn id="2050" idx="1"/>
          </p:cNvCxnSpPr>
          <p:nvPr/>
        </p:nvCxnSpPr>
        <p:spPr>
          <a:xfrm rot="16200000" flipH="1">
            <a:off x="2923948" y="4090633"/>
            <a:ext cx="1727678" cy="1137190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6484620" y="2580947"/>
            <a:ext cx="4456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Pokemon GB" pitchFamily="2" charset="0"/>
              </a:rPr>
              <a:t>Controla y Administra el Acceso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439989" y="2222604"/>
            <a:ext cx="4545874" cy="164001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540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778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6000" dirty="0" smtClean="0">
                <a:latin typeface="Pokemon Solid" panose="040B0500000000000000" pitchFamily="82" charset="2"/>
              </a:rPr>
              <a:t>Conceptos</a:t>
            </a:r>
            <a:endParaRPr lang="es-ES" sz="6000" dirty="0">
              <a:latin typeface="Pokemon Solid" panose="040B0500000000000000" pitchFamily="82" charset="2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04948" y="2093176"/>
            <a:ext cx="10948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Pokemon GB" pitchFamily="2" charset="0"/>
              </a:rPr>
              <a:t>Proporciona un sustituto para un objeto con el fin de controlar el acceso hacia él.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96390" y="1977841"/>
            <a:ext cx="11129554" cy="92211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531223" y="3175269"/>
            <a:ext cx="5529943" cy="295121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1115785" y="3475179"/>
            <a:ext cx="4828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Cuando se quiere encapsular un objeto real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129937" y="4950823"/>
            <a:ext cx="4828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Permite adicionar funcionalidades al objeto encapsulado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4" name="Triángulo isósceles 3"/>
          <p:cNvSpPr/>
          <p:nvPr/>
        </p:nvSpPr>
        <p:spPr>
          <a:xfrm rot="5400000">
            <a:off x="629801" y="3790779"/>
            <a:ext cx="446882" cy="29213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Triángulo isósceles 13"/>
          <p:cNvSpPr/>
          <p:nvPr/>
        </p:nvSpPr>
        <p:spPr>
          <a:xfrm rot="5400000">
            <a:off x="658104" y="5266423"/>
            <a:ext cx="446882" cy="29213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/>
          <p:cNvSpPr/>
          <p:nvPr/>
        </p:nvSpPr>
        <p:spPr>
          <a:xfrm>
            <a:off x="6348945" y="3175269"/>
            <a:ext cx="5277000" cy="295121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/>
          <p:cNvSpPr txBox="1"/>
          <p:nvPr/>
        </p:nvSpPr>
        <p:spPr>
          <a:xfrm>
            <a:off x="6814460" y="3475179"/>
            <a:ext cx="4811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Mejora aspectos de seguridad, simplicidad, acceso remoto y costo.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17" name="Triángulo isósceles 16"/>
          <p:cNvSpPr/>
          <p:nvPr/>
        </p:nvSpPr>
        <p:spPr>
          <a:xfrm rot="5400000">
            <a:off x="6444953" y="3929277"/>
            <a:ext cx="446882" cy="29213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6814460" y="4890475"/>
            <a:ext cx="4811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El proxy es llamado para acceder al objeto real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19" name="Triángulo isósceles 18"/>
          <p:cNvSpPr/>
          <p:nvPr/>
        </p:nvSpPr>
        <p:spPr>
          <a:xfrm rot="5400000">
            <a:off x="6444952" y="5206075"/>
            <a:ext cx="446882" cy="29213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79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4" grpId="1" animBg="1"/>
      <p:bldP spid="17" grpId="0" animBg="1"/>
      <p:bldP spid="17" grpId="1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778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6000" dirty="0" smtClean="0">
                <a:latin typeface="Pokemon Solid" panose="040B0500000000000000" pitchFamily="82" charset="2"/>
              </a:rPr>
              <a:t>Diagrama de Clases</a:t>
            </a:r>
            <a:endParaRPr lang="es-ES" sz="6000" dirty="0">
              <a:latin typeface="Pokemon Solid" panose="040B0500000000000000" pitchFamily="82" charset="2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9574" t="25447" r="36011" b="29018"/>
          <a:stretch/>
        </p:blipFill>
        <p:spPr>
          <a:xfrm>
            <a:off x="1863634" y="2207622"/>
            <a:ext cx="8801498" cy="4140927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1733007" y="2456189"/>
            <a:ext cx="487680" cy="4441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Pokemon GB" pitchFamily="2" charset="0"/>
              </a:rPr>
              <a:t>1</a:t>
            </a:r>
            <a:endParaRPr lang="es-ES" dirty="0">
              <a:solidFill>
                <a:schemeClr val="tx1"/>
              </a:solidFill>
              <a:latin typeface="Pokemon GB" pitchFamily="2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8312333" y="2181869"/>
            <a:ext cx="487680" cy="4441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Pokemon GB" pitchFamily="2" charset="0"/>
              </a:rPr>
              <a:t>2</a:t>
            </a:r>
            <a:endParaRPr lang="es-ES" dirty="0">
              <a:solidFill>
                <a:schemeClr val="tx1"/>
              </a:solidFill>
              <a:latin typeface="Pokemon GB" pitchFamily="2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3892733" y="5234223"/>
            <a:ext cx="487680" cy="4441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Pokemon GB" pitchFamily="2" charset="0"/>
              </a:rPr>
              <a:t>3</a:t>
            </a:r>
            <a:endParaRPr lang="es-ES" dirty="0">
              <a:solidFill>
                <a:schemeClr val="tx1"/>
              </a:solidFill>
              <a:latin typeface="Pokemon GB" pitchFamily="2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10421292" y="4790085"/>
            <a:ext cx="487680" cy="4441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Pokemon GB" pitchFamily="2" charset="0"/>
              </a:rPr>
              <a:t>4</a:t>
            </a:r>
            <a:endParaRPr lang="es-ES" dirty="0">
              <a:solidFill>
                <a:schemeClr val="tx1"/>
              </a:solidFill>
              <a:latin typeface="Pokemon G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76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778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6000" dirty="0" smtClean="0">
                <a:latin typeface="Pokemon Solid" panose="040B0500000000000000" pitchFamily="82" charset="2"/>
              </a:rPr>
              <a:t>Ejemplo</a:t>
            </a:r>
            <a:endParaRPr lang="es-ES" sz="6000" dirty="0">
              <a:latin typeface="Pokemon Solid" panose="040B0500000000000000" pitchFamily="82" charset="2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090" y="1803422"/>
            <a:ext cx="6761576" cy="49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4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778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6000" dirty="0" smtClean="0">
                <a:latin typeface="Pokemon Solid" panose="040B0500000000000000" pitchFamily="82" charset="2"/>
              </a:rPr>
              <a:t>Variaciones</a:t>
            </a:r>
            <a:endParaRPr lang="es-ES" sz="6000" dirty="0">
              <a:latin typeface="Pokemon Solid" panose="040B0500000000000000" pitchFamily="82" charset="2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302" y="1835621"/>
            <a:ext cx="1105395" cy="110539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447762" y="186113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PROXY REMOTO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720230" y="230341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latin typeface="Pokemon GB" pitchFamily="2" charset="0"/>
              </a:rPr>
              <a:t>HP:</a:t>
            </a:r>
            <a:endParaRPr lang="es-ES" sz="1400" b="1" dirty="0">
              <a:latin typeface="Pokemon GB" pitchFamily="2" charset="0"/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4443505" y="2341884"/>
            <a:ext cx="3047059" cy="23083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7703506" y="18034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Pokemon GB" pitchFamily="2" charset="0"/>
              </a:rPr>
              <a:t>:L 99</a:t>
            </a:r>
            <a:endParaRPr lang="es-ES" b="1" dirty="0">
              <a:latin typeface="Pokemon GB" pitchFamily="2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878879" y="220338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270/270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447762" y="319266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PROXY VIRTUAL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720230" y="363494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latin typeface="Pokemon GB" pitchFamily="2" charset="0"/>
              </a:rPr>
              <a:t>HP:</a:t>
            </a:r>
            <a:endParaRPr lang="es-ES" sz="1400" b="1" dirty="0">
              <a:latin typeface="Pokemon GB" pitchFamily="2" charset="0"/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4443505" y="3673415"/>
            <a:ext cx="3047059" cy="23083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/>
          <p:cNvSpPr txBox="1"/>
          <p:nvPr/>
        </p:nvSpPr>
        <p:spPr>
          <a:xfrm>
            <a:off x="7703506" y="31349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Pokemon GB" pitchFamily="2" charset="0"/>
              </a:rPr>
              <a:t>:L 99</a:t>
            </a:r>
            <a:endParaRPr lang="es-ES" b="1" dirty="0">
              <a:latin typeface="Pokemon GB" pitchFamily="2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878879" y="353491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270/270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534697" y="4290336"/>
            <a:ext cx="4042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PROXY CONTROL </a:t>
            </a:r>
            <a:br>
              <a:rPr lang="es-ES" dirty="0" smtClean="0">
                <a:latin typeface="Pokemon GB" pitchFamily="2" charset="0"/>
              </a:rPr>
            </a:br>
            <a:r>
              <a:rPr lang="es-ES" dirty="0" smtClean="0">
                <a:latin typeface="Pokemon GB" pitchFamily="2" charset="0"/>
              </a:rPr>
              <a:t>PROTECIÓN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3720230" y="495213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latin typeface="Pokemon GB" pitchFamily="2" charset="0"/>
              </a:rPr>
              <a:t>HP:</a:t>
            </a:r>
            <a:endParaRPr lang="es-ES" sz="1400" b="1" dirty="0">
              <a:latin typeface="Pokemon GB" pitchFamily="2" charset="0"/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4443505" y="4990604"/>
            <a:ext cx="3047059" cy="23083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/>
          <p:cNvSpPr txBox="1"/>
          <p:nvPr/>
        </p:nvSpPr>
        <p:spPr>
          <a:xfrm>
            <a:off x="7698782" y="442883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Pokemon GB" pitchFamily="2" charset="0"/>
              </a:rPr>
              <a:t>:L 99</a:t>
            </a:r>
            <a:endParaRPr lang="es-ES" b="1" dirty="0">
              <a:latin typeface="Pokemon GB" pitchFamily="2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7878879" y="485210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270/270</a:t>
            </a:r>
            <a:endParaRPr lang="es-ES" dirty="0">
              <a:latin typeface="Pokemon GB" pitchFamily="2" charset="0"/>
            </a:endParaRP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009" y="3230085"/>
            <a:ext cx="775239" cy="775239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175" y="4395137"/>
            <a:ext cx="775239" cy="775239"/>
          </a:xfrm>
          <a:prstGeom prst="rect">
            <a:avLst/>
          </a:prstGeom>
        </p:spPr>
      </p:pic>
      <p:sp>
        <p:nvSpPr>
          <p:cNvPr id="24" name="Rectángulo 23"/>
          <p:cNvSpPr/>
          <p:nvPr/>
        </p:nvSpPr>
        <p:spPr>
          <a:xfrm>
            <a:off x="1567369" y="5621867"/>
            <a:ext cx="9369469" cy="92211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/>
          <p:cNvSpPr txBox="1"/>
          <p:nvPr/>
        </p:nvSpPr>
        <p:spPr>
          <a:xfrm>
            <a:off x="1796626" y="590663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Elige una Variación.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26" name="Triángulo isósceles 25"/>
          <p:cNvSpPr/>
          <p:nvPr/>
        </p:nvSpPr>
        <p:spPr>
          <a:xfrm rot="5400000">
            <a:off x="1844223" y="2145471"/>
            <a:ext cx="446882" cy="29213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735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778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6000" dirty="0" smtClean="0">
                <a:latin typeface="Pokemon Solid" panose="040B0500000000000000" pitchFamily="82" charset="2"/>
              </a:rPr>
              <a:t>Proxy Remoto</a:t>
            </a:r>
            <a:endParaRPr lang="es-ES" sz="6000" dirty="0">
              <a:latin typeface="Pokemon Solid" panose="040B0500000000000000" pitchFamily="82" charset="2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497" y="1785441"/>
            <a:ext cx="1182605" cy="1182605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6889725" y="177626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PROXY REMOTO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6355547" y="24724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latin typeface="Pokemon GB" pitchFamily="2" charset="0"/>
              </a:rPr>
              <a:t>HP:</a:t>
            </a:r>
            <a:endParaRPr lang="es-ES" sz="1400" b="1" dirty="0">
              <a:latin typeface="Pokemon GB" pitchFamily="2" charset="0"/>
            </a:endParaRPr>
          </a:p>
        </p:txBody>
      </p:sp>
      <p:sp>
        <p:nvSpPr>
          <p:cNvPr id="30" name="Rectángulo redondeado 29"/>
          <p:cNvSpPr/>
          <p:nvPr/>
        </p:nvSpPr>
        <p:spPr>
          <a:xfrm>
            <a:off x="7078822" y="2510959"/>
            <a:ext cx="3047059" cy="23083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/>
          <p:cNvSpPr txBox="1"/>
          <p:nvPr/>
        </p:nvSpPr>
        <p:spPr>
          <a:xfrm>
            <a:off x="7903227" y="21031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Pokemon GB" pitchFamily="2" charset="0"/>
              </a:rPr>
              <a:t>:L 99</a:t>
            </a:r>
            <a:endParaRPr lang="es-ES" b="1" dirty="0">
              <a:latin typeface="Pokemon GB" pitchFamily="2" charset="0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7702104" y="275516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270/270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467662" y="1455010"/>
            <a:ext cx="67490" cy="1779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4124167" y="3180024"/>
            <a:ext cx="6390029" cy="541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uadroTexto 32"/>
          <p:cNvSpPr txBox="1"/>
          <p:nvPr/>
        </p:nvSpPr>
        <p:spPr>
          <a:xfrm>
            <a:off x="2744326" y="3022414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Pokemon GB" pitchFamily="2" charset="0"/>
              </a:rPr>
              <a:t>Nº 1</a:t>
            </a:r>
            <a:endParaRPr lang="es-ES" b="1" dirty="0">
              <a:latin typeface="Pokemon GB" pitchFamily="2" charset="0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687353" y="3578496"/>
            <a:ext cx="10532774" cy="69713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34"/>
          <p:cNvSpPr txBox="1"/>
          <p:nvPr/>
        </p:nvSpPr>
        <p:spPr>
          <a:xfrm>
            <a:off x="1367547" y="3749063"/>
            <a:ext cx="985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Controla el acceso a un objeto remoto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687353" y="4485326"/>
            <a:ext cx="4222850" cy="15653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CuadroTexto 38"/>
          <p:cNvSpPr txBox="1"/>
          <p:nvPr/>
        </p:nvSpPr>
        <p:spPr>
          <a:xfrm>
            <a:off x="1052502" y="4667848"/>
            <a:ext cx="3707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Es la representación local de un objeto remoto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2592497" y="5536504"/>
            <a:ext cx="1941925" cy="331673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6357441" y="5074839"/>
            <a:ext cx="3768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Pokemon GB" pitchFamily="2" charset="0"/>
              </a:rPr>
              <a:t>java.rmi.</a:t>
            </a:r>
            <a:r>
              <a:rPr lang="es-ES" sz="2400" dirty="0" smtClean="0">
                <a:latin typeface="8bitoperator" panose="02010501010101010101" pitchFamily="2" charset="0"/>
              </a:rPr>
              <a:t>*</a:t>
            </a:r>
            <a:endParaRPr lang="es-ES" sz="2400" dirty="0">
              <a:latin typeface="Pokemon G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18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776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Pokemon Solid" panose="040B0500000000000000" pitchFamily="82" charset="2"/>
              </a:rPr>
              <a:t>Proxy Remoto</a:t>
            </a:r>
          </a:p>
        </p:txBody>
      </p:sp>
      <p:sp>
        <p:nvSpPr>
          <p:cNvPr id="4" name="Elipse 3"/>
          <p:cNvSpPr/>
          <p:nvPr/>
        </p:nvSpPr>
        <p:spPr>
          <a:xfrm>
            <a:off x="1581655" y="3028516"/>
            <a:ext cx="3253392" cy="250735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7621493" y="3028516"/>
            <a:ext cx="3253392" cy="250735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857228" y="2425456"/>
            <a:ext cx="270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Pokemon GB" pitchFamily="2" charset="0"/>
              </a:rPr>
              <a:t>Pila Local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897066" y="2425456"/>
            <a:ext cx="270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Pokemon GB" pitchFamily="2" charset="0"/>
              </a:rPr>
              <a:t>Pila Remota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876794" y="2154477"/>
            <a:ext cx="438411" cy="35949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1857228" y="4353818"/>
            <a:ext cx="1828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latin typeface="Pokemon GB" pitchFamily="2" charset="0"/>
              </a:rPr>
              <a:t>Objeto Cliente</a:t>
            </a:r>
            <a:endParaRPr lang="es-ES" sz="1600" dirty="0">
              <a:latin typeface="Pokemon GB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82659" y="3781536"/>
            <a:ext cx="1828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latin typeface="Pokemon GB" pitchFamily="2" charset="0"/>
              </a:rPr>
              <a:t> Proxy</a:t>
            </a:r>
            <a:endParaRPr lang="es-ES" sz="1600" dirty="0">
              <a:latin typeface="Pokemon GB" pitchFamily="2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8178052" y="3989803"/>
            <a:ext cx="2140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latin typeface="Pokemon GB" pitchFamily="2" charset="0"/>
              </a:rPr>
              <a:t>Objeto de</a:t>
            </a:r>
            <a:br>
              <a:rPr lang="es-ES" sz="1600" dirty="0" smtClean="0">
                <a:latin typeface="Pokemon GB" pitchFamily="2" charset="0"/>
              </a:rPr>
            </a:br>
            <a:r>
              <a:rPr lang="es-ES" sz="1600" dirty="0" smtClean="0">
                <a:latin typeface="Pokemon GB" pitchFamily="2" charset="0"/>
              </a:rPr>
              <a:t>Servicio</a:t>
            </a:r>
            <a:endParaRPr lang="es-ES" sz="1600" dirty="0">
              <a:latin typeface="Pokemon GB" pitchFamily="2" charset="0"/>
            </a:endParaRPr>
          </a:p>
        </p:txBody>
      </p:sp>
      <p:cxnSp>
        <p:nvCxnSpPr>
          <p:cNvPr id="13" name="Conector curvado 12"/>
          <p:cNvCxnSpPr>
            <a:stCxn id="9" idx="0"/>
          </p:cNvCxnSpPr>
          <p:nvPr/>
        </p:nvCxnSpPr>
        <p:spPr>
          <a:xfrm rot="5400000" flipH="1" flipV="1">
            <a:off x="2788487" y="3933955"/>
            <a:ext cx="403005" cy="436723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curvado 14"/>
          <p:cNvCxnSpPr>
            <a:stCxn id="10" idx="0"/>
            <a:endCxn id="11" idx="0"/>
          </p:cNvCxnSpPr>
          <p:nvPr/>
        </p:nvCxnSpPr>
        <p:spPr>
          <a:xfrm rot="16200000" flipH="1">
            <a:off x="6368490" y="1110104"/>
            <a:ext cx="208267" cy="5551130"/>
          </a:xfrm>
          <a:prstGeom prst="curvedConnector3">
            <a:avLst>
              <a:gd name="adj1" fmla="val -34432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06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778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6000" dirty="0" smtClean="0">
                <a:latin typeface="Pokemon Solid" panose="040B0500000000000000" pitchFamily="82" charset="2"/>
              </a:rPr>
              <a:t>Variaciones</a:t>
            </a:r>
            <a:endParaRPr lang="es-ES" sz="6000" dirty="0">
              <a:latin typeface="Pokemon Solid" panose="040B0500000000000000" pitchFamily="82" charset="2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302" y="1835621"/>
            <a:ext cx="1105395" cy="110539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447762" y="186113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PROXY REMOTO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720230" y="230341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latin typeface="Pokemon GB" pitchFamily="2" charset="0"/>
              </a:rPr>
              <a:t>HP:</a:t>
            </a:r>
            <a:endParaRPr lang="es-ES" sz="1400" b="1" dirty="0">
              <a:latin typeface="Pokemon GB" pitchFamily="2" charset="0"/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4443505" y="2341884"/>
            <a:ext cx="3047059" cy="23083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7703506" y="18034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Pokemon GB" pitchFamily="2" charset="0"/>
              </a:rPr>
              <a:t>:L 99</a:t>
            </a:r>
            <a:endParaRPr lang="es-ES" b="1" dirty="0">
              <a:latin typeface="Pokemon GB" pitchFamily="2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878879" y="220338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270/270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447762" y="319266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PROXY VIRTUAL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720230" y="363494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latin typeface="Pokemon GB" pitchFamily="2" charset="0"/>
              </a:rPr>
              <a:t>HP:</a:t>
            </a:r>
            <a:endParaRPr lang="es-ES" sz="1400" b="1" dirty="0">
              <a:latin typeface="Pokemon GB" pitchFamily="2" charset="0"/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4443505" y="3673415"/>
            <a:ext cx="3047059" cy="23083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/>
          <p:cNvSpPr txBox="1"/>
          <p:nvPr/>
        </p:nvSpPr>
        <p:spPr>
          <a:xfrm>
            <a:off x="7703506" y="31349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Pokemon GB" pitchFamily="2" charset="0"/>
              </a:rPr>
              <a:t>:L 99</a:t>
            </a:r>
            <a:endParaRPr lang="es-ES" b="1" dirty="0">
              <a:latin typeface="Pokemon GB" pitchFamily="2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878879" y="353491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270/270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534697" y="4290336"/>
            <a:ext cx="4042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PROXY CONTROL </a:t>
            </a:r>
            <a:br>
              <a:rPr lang="es-ES" dirty="0" smtClean="0">
                <a:latin typeface="Pokemon GB" pitchFamily="2" charset="0"/>
              </a:rPr>
            </a:br>
            <a:r>
              <a:rPr lang="es-ES" dirty="0" smtClean="0">
                <a:latin typeface="Pokemon GB" pitchFamily="2" charset="0"/>
              </a:rPr>
              <a:t>PROTECIÓN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3720230" y="495213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latin typeface="Pokemon GB" pitchFamily="2" charset="0"/>
              </a:rPr>
              <a:t>HP:</a:t>
            </a:r>
            <a:endParaRPr lang="es-ES" sz="1400" b="1" dirty="0">
              <a:latin typeface="Pokemon GB" pitchFamily="2" charset="0"/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4443505" y="4990604"/>
            <a:ext cx="3047059" cy="23083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/>
          <p:cNvSpPr txBox="1"/>
          <p:nvPr/>
        </p:nvSpPr>
        <p:spPr>
          <a:xfrm>
            <a:off x="7698782" y="442883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Pokemon GB" pitchFamily="2" charset="0"/>
              </a:rPr>
              <a:t>:L 99</a:t>
            </a:r>
            <a:endParaRPr lang="es-ES" b="1" dirty="0">
              <a:latin typeface="Pokemon GB" pitchFamily="2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7878879" y="485210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270/270</a:t>
            </a:r>
            <a:endParaRPr lang="es-ES" dirty="0">
              <a:latin typeface="Pokemon GB" pitchFamily="2" charset="0"/>
            </a:endParaRP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009" y="3230085"/>
            <a:ext cx="775239" cy="775239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175" y="4395137"/>
            <a:ext cx="775239" cy="775239"/>
          </a:xfrm>
          <a:prstGeom prst="rect">
            <a:avLst/>
          </a:prstGeom>
        </p:spPr>
      </p:pic>
      <p:sp>
        <p:nvSpPr>
          <p:cNvPr id="24" name="Rectángulo 23"/>
          <p:cNvSpPr/>
          <p:nvPr/>
        </p:nvSpPr>
        <p:spPr>
          <a:xfrm>
            <a:off x="1567369" y="5621867"/>
            <a:ext cx="9369469" cy="92211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/>
          <p:cNvSpPr txBox="1"/>
          <p:nvPr/>
        </p:nvSpPr>
        <p:spPr>
          <a:xfrm>
            <a:off x="1796626" y="590663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Elige una Variación.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26" name="Triángulo isósceles 25"/>
          <p:cNvSpPr/>
          <p:nvPr/>
        </p:nvSpPr>
        <p:spPr>
          <a:xfrm rot="5400000">
            <a:off x="1852187" y="3455529"/>
            <a:ext cx="446882" cy="29213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016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401</Words>
  <Application>Microsoft Office PowerPoint</Application>
  <PresentationFormat>Panorámica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8bitoperator</vt:lpstr>
      <vt:lpstr>Arial</vt:lpstr>
      <vt:lpstr>Calibri</vt:lpstr>
      <vt:lpstr>Calibri Light</vt:lpstr>
      <vt:lpstr>Pokemon GB</vt:lpstr>
      <vt:lpstr>Pokemon Solid</vt:lpstr>
      <vt:lpstr>Tema de Office</vt:lpstr>
      <vt:lpstr>Patrón Proxy</vt:lpstr>
      <vt:lpstr>¿Qué es un Proxy?</vt:lpstr>
      <vt:lpstr>Conceptos</vt:lpstr>
      <vt:lpstr>Diagrama de Clases</vt:lpstr>
      <vt:lpstr>Ejemplo</vt:lpstr>
      <vt:lpstr>Variaciones</vt:lpstr>
      <vt:lpstr>Proxy Remoto</vt:lpstr>
      <vt:lpstr>Proxy Remoto</vt:lpstr>
      <vt:lpstr>Variaciones</vt:lpstr>
      <vt:lpstr>Proxy Virtual</vt:lpstr>
      <vt:lpstr>Proxy Virtual</vt:lpstr>
      <vt:lpstr>Variaciones</vt:lpstr>
      <vt:lpstr>Proxy Control Protección</vt:lpstr>
      <vt:lpstr>Problemas</vt:lpstr>
      <vt:lpstr>Comparación con Otros Patrones</vt:lpstr>
      <vt:lpstr>Referencias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Patrón Proxy</dc:title>
  <dc:creator>Usuario</dc:creator>
  <cp:lastModifiedBy>Usuario</cp:lastModifiedBy>
  <cp:revision>118</cp:revision>
  <dcterms:created xsi:type="dcterms:W3CDTF">2017-04-27T03:59:04Z</dcterms:created>
  <dcterms:modified xsi:type="dcterms:W3CDTF">2017-04-27T23:35:37Z</dcterms:modified>
</cp:coreProperties>
</file>