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ÉS CAMILO RODRÍGUEZ ESPITIA" initials="ACRE" lastIdx="4" clrIdx="0">
    <p:extLst>
      <p:ext uri="{19B8F6BF-5375-455C-9EA6-DF929625EA0E}">
        <p15:presenceInfo xmlns:p15="http://schemas.microsoft.com/office/powerpoint/2012/main" userId="7480c559658240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1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2-12T14:57:47.628" idx="1">
    <p:pos x="10" y="10"/>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2-12T14:57:54.690" idx="2">
    <p:pos x="10" y="10"/>
    <p:text>Un elemento del presupuesto. debe tener en el contol de gastos y utilidaddes como una especie de arbol</p:text>
    <p:extLst>
      <p:ext uri="{C676402C-5697-4E1C-873F-D02D1690AC5C}">
        <p15:threadingInfo xmlns:p15="http://schemas.microsoft.com/office/powerpoint/2012/main" timeZoneBias="300"/>
      </p:ext>
    </p:extLst>
  </p:cm>
  <p:cm authorId="1" dt="2016-12-12T15:11:22.718" idx="3">
    <p:pos x="146" y="146"/>
    <p:text>Varios presupuestos para un solo proyecto. Ver la visualizacion por proyecto.</p:text>
    <p:extLst>
      <p:ext uri="{C676402C-5697-4E1C-873F-D02D1690AC5C}">
        <p15:threadingInfo xmlns:p15="http://schemas.microsoft.com/office/powerpoint/2012/main" timeZoneBias="300"/>
      </p:ext>
    </p:extLst>
  </p:cm>
  <p:cm authorId="1" dt="2016-12-12T15:13:53.150" idx="4">
    <p:pos x="282" y="282"/>
    <p:text>se debe poder cerrar presupuestos y generar un control de versiones.</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E2F1957-459B-4D89-B61A-97D7C00B469E}" type="datetimeFigureOut">
              <a:rPr lang="es-CO" smtClean="0"/>
              <a:t>13/12/2016</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32F98DCA-1E7B-42FE-893F-D1EC9159B6A1}" type="slidenum">
              <a:rPr lang="es-CO" smtClean="0"/>
              <a:t>‹Nº›</a:t>
            </a:fld>
            <a:endParaRPr lang="es-CO"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105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E2F1957-459B-4D89-B61A-97D7C00B469E}" type="datetimeFigureOut">
              <a:rPr lang="es-CO" smtClean="0"/>
              <a:t>13/12/2016</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32F98DCA-1E7B-42FE-893F-D1EC9159B6A1}" type="slidenum">
              <a:rPr lang="es-CO" smtClean="0"/>
              <a:t>‹Nº›</a:t>
            </a:fld>
            <a:endParaRPr lang="es-CO" dirty="0"/>
          </a:p>
        </p:txBody>
      </p:sp>
    </p:spTree>
    <p:extLst>
      <p:ext uri="{BB962C8B-B14F-4D97-AF65-F5344CB8AC3E}">
        <p14:creationId xmlns:p14="http://schemas.microsoft.com/office/powerpoint/2010/main" val="3987394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E2F1957-459B-4D89-B61A-97D7C00B469E}" type="datetimeFigureOut">
              <a:rPr lang="es-CO" smtClean="0"/>
              <a:t>13/12/2016</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32F98DCA-1E7B-42FE-893F-D1EC9159B6A1}" type="slidenum">
              <a:rPr lang="es-CO" smtClean="0"/>
              <a:t>‹Nº›</a:t>
            </a:fld>
            <a:endParaRPr lang="es-CO" dirty="0"/>
          </a:p>
        </p:txBody>
      </p:sp>
    </p:spTree>
    <p:extLst>
      <p:ext uri="{BB962C8B-B14F-4D97-AF65-F5344CB8AC3E}">
        <p14:creationId xmlns:p14="http://schemas.microsoft.com/office/powerpoint/2010/main" val="388049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E2F1957-459B-4D89-B61A-97D7C00B469E}" type="datetimeFigureOut">
              <a:rPr lang="es-CO" smtClean="0"/>
              <a:t>13/12/2016</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32F98DCA-1E7B-42FE-893F-D1EC9159B6A1}" type="slidenum">
              <a:rPr lang="es-CO" smtClean="0"/>
              <a:t>‹Nº›</a:t>
            </a:fld>
            <a:endParaRPr lang="es-CO" dirty="0"/>
          </a:p>
        </p:txBody>
      </p:sp>
    </p:spTree>
    <p:extLst>
      <p:ext uri="{BB962C8B-B14F-4D97-AF65-F5344CB8AC3E}">
        <p14:creationId xmlns:p14="http://schemas.microsoft.com/office/powerpoint/2010/main" val="211156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E2F1957-459B-4D89-B61A-97D7C00B469E}" type="datetimeFigureOut">
              <a:rPr lang="es-CO" smtClean="0"/>
              <a:t>13/12/2016</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32F98DCA-1E7B-42FE-893F-D1EC9159B6A1}" type="slidenum">
              <a:rPr lang="es-CO" smtClean="0"/>
              <a:t>‹Nº›</a:t>
            </a:fld>
            <a:endParaRPr lang="es-CO"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229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E2F1957-459B-4D89-B61A-97D7C00B469E}" type="datetimeFigureOut">
              <a:rPr lang="es-CO" smtClean="0"/>
              <a:t>13/12/2016</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32F98DCA-1E7B-42FE-893F-D1EC9159B6A1}" type="slidenum">
              <a:rPr lang="es-CO" smtClean="0"/>
              <a:t>‹Nº›</a:t>
            </a:fld>
            <a:endParaRPr lang="es-CO" dirty="0"/>
          </a:p>
        </p:txBody>
      </p:sp>
    </p:spTree>
    <p:extLst>
      <p:ext uri="{BB962C8B-B14F-4D97-AF65-F5344CB8AC3E}">
        <p14:creationId xmlns:p14="http://schemas.microsoft.com/office/powerpoint/2010/main" val="4162351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E2F1957-459B-4D89-B61A-97D7C00B469E}" type="datetimeFigureOut">
              <a:rPr lang="es-CO" smtClean="0"/>
              <a:t>13/12/2016</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32F98DCA-1E7B-42FE-893F-D1EC9159B6A1}" type="slidenum">
              <a:rPr lang="es-CO" smtClean="0"/>
              <a:t>‹Nº›</a:t>
            </a:fld>
            <a:endParaRPr lang="es-CO" dirty="0"/>
          </a:p>
        </p:txBody>
      </p:sp>
    </p:spTree>
    <p:extLst>
      <p:ext uri="{BB962C8B-B14F-4D97-AF65-F5344CB8AC3E}">
        <p14:creationId xmlns:p14="http://schemas.microsoft.com/office/powerpoint/2010/main" val="2887458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E2F1957-459B-4D89-B61A-97D7C00B469E}" type="datetimeFigureOut">
              <a:rPr lang="es-CO" smtClean="0"/>
              <a:t>13/12/2016</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32F98DCA-1E7B-42FE-893F-D1EC9159B6A1}" type="slidenum">
              <a:rPr lang="es-CO" smtClean="0"/>
              <a:t>‹Nº›</a:t>
            </a:fld>
            <a:endParaRPr lang="es-CO" dirty="0"/>
          </a:p>
        </p:txBody>
      </p:sp>
    </p:spTree>
    <p:extLst>
      <p:ext uri="{BB962C8B-B14F-4D97-AF65-F5344CB8AC3E}">
        <p14:creationId xmlns:p14="http://schemas.microsoft.com/office/powerpoint/2010/main" val="37514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E2F1957-459B-4D89-B61A-97D7C00B469E}" type="datetimeFigureOut">
              <a:rPr lang="es-CO" smtClean="0"/>
              <a:t>13/12/2016</a:t>
            </a:fld>
            <a:endParaRPr lang="es-CO"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dirty="0"/>
          </a:p>
        </p:txBody>
      </p:sp>
      <p:sp>
        <p:nvSpPr>
          <p:cNvPr id="9" name="Slide Number Placeholder 8"/>
          <p:cNvSpPr>
            <a:spLocks noGrp="1"/>
          </p:cNvSpPr>
          <p:nvPr>
            <p:ph type="sldNum" sz="quarter" idx="12"/>
          </p:nvPr>
        </p:nvSpPr>
        <p:spPr/>
        <p:txBody>
          <a:bodyPr/>
          <a:lstStyle/>
          <a:p>
            <a:fld id="{32F98DCA-1E7B-42FE-893F-D1EC9159B6A1}" type="slidenum">
              <a:rPr lang="es-CO" smtClean="0"/>
              <a:t>‹Nº›</a:t>
            </a:fld>
            <a:endParaRPr lang="es-CO" dirty="0"/>
          </a:p>
        </p:txBody>
      </p:sp>
    </p:spTree>
    <p:extLst>
      <p:ext uri="{BB962C8B-B14F-4D97-AF65-F5344CB8AC3E}">
        <p14:creationId xmlns:p14="http://schemas.microsoft.com/office/powerpoint/2010/main" val="2635455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E2F1957-459B-4D89-B61A-97D7C00B469E}" type="datetimeFigureOut">
              <a:rPr lang="es-CO" smtClean="0"/>
              <a:t>13/12/2016</a:t>
            </a:fld>
            <a:endParaRPr lang="es-CO"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2F98DCA-1E7B-42FE-893F-D1EC9159B6A1}" type="slidenum">
              <a:rPr lang="es-CO" smtClean="0"/>
              <a:t>‹Nº›</a:t>
            </a:fld>
            <a:endParaRPr lang="es-CO" dirty="0"/>
          </a:p>
        </p:txBody>
      </p:sp>
    </p:spTree>
    <p:extLst>
      <p:ext uri="{BB962C8B-B14F-4D97-AF65-F5344CB8AC3E}">
        <p14:creationId xmlns:p14="http://schemas.microsoft.com/office/powerpoint/2010/main" val="2783746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E2F1957-459B-4D89-B61A-97D7C00B469E}" type="datetimeFigureOut">
              <a:rPr lang="es-CO" smtClean="0"/>
              <a:t>13/12/2016</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32F98DCA-1E7B-42FE-893F-D1EC9159B6A1}" type="slidenum">
              <a:rPr lang="es-CO" smtClean="0"/>
              <a:t>‹Nº›</a:t>
            </a:fld>
            <a:endParaRPr lang="es-CO" dirty="0"/>
          </a:p>
        </p:txBody>
      </p:sp>
    </p:spTree>
    <p:extLst>
      <p:ext uri="{BB962C8B-B14F-4D97-AF65-F5344CB8AC3E}">
        <p14:creationId xmlns:p14="http://schemas.microsoft.com/office/powerpoint/2010/main" val="528186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E2F1957-459B-4D89-B61A-97D7C00B469E}" type="datetimeFigureOut">
              <a:rPr lang="es-CO" smtClean="0"/>
              <a:t>13/12/2016</a:t>
            </a:fld>
            <a:endParaRPr lang="es-CO"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2F98DCA-1E7B-42FE-893F-D1EC9159B6A1}" type="slidenum">
              <a:rPr lang="es-CO" smtClean="0"/>
              <a:t>‹Nº›</a:t>
            </a:fld>
            <a:endParaRPr lang="es-CO"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86893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Requerimientos</a:t>
            </a:r>
            <a:endParaRPr lang="es-CO" dirty="0"/>
          </a:p>
        </p:txBody>
      </p:sp>
      <p:sp>
        <p:nvSpPr>
          <p:cNvPr id="3" name="Subtítulo 2"/>
          <p:cNvSpPr>
            <a:spLocks noGrp="1"/>
          </p:cNvSpPr>
          <p:nvPr>
            <p:ph type="subTitle" idx="1"/>
          </p:nvPr>
        </p:nvSpPr>
        <p:spPr/>
        <p:txBody>
          <a:bodyPr/>
          <a:lstStyle/>
          <a:p>
            <a:r>
              <a:rPr lang="es-CO" dirty="0" smtClean="0"/>
              <a:t>Santa Publicidad</a:t>
            </a:r>
            <a:endParaRPr lang="es-CO" dirty="0"/>
          </a:p>
        </p:txBody>
      </p:sp>
    </p:spTree>
    <p:extLst>
      <p:ext uri="{BB962C8B-B14F-4D97-AF65-F5344CB8AC3E}">
        <p14:creationId xmlns:p14="http://schemas.microsoft.com/office/powerpoint/2010/main" val="3144207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2431" y="2051791"/>
            <a:ext cx="10055824" cy="2558845"/>
          </a:xfrm>
        </p:spPr>
        <p:txBody>
          <a:bodyPr>
            <a:normAutofit/>
          </a:bodyPr>
          <a:lstStyle/>
          <a:p>
            <a:r>
              <a:rPr lang="es-CO" dirty="0" smtClean="0"/>
              <a:t>Requerimiento 7: El sistema deberá gestionar dos roles: Gerente y operativo.</a:t>
            </a:r>
          </a:p>
          <a:p>
            <a:r>
              <a:rPr lang="es-CO" dirty="0" smtClean="0"/>
              <a:t>El rol de gerente se le asignara a aquellos usuarios que puedan acceder a todas las funcionalidades del sistema.</a:t>
            </a:r>
          </a:p>
          <a:p>
            <a:r>
              <a:rPr lang="es-CO" dirty="0" smtClean="0"/>
              <a:t>El rol operativo se le asignara a aquellos usuarios que solo podrán acceder a aquellos elementos establecidos por la gerencia. Como ejemplo un usuario operativo no podrá acceder al vinculo de eliminar presupuestos.</a:t>
            </a:r>
            <a:endParaRPr lang="es-CO" dirty="0"/>
          </a:p>
        </p:txBody>
      </p:sp>
    </p:spTree>
    <p:extLst>
      <p:ext uri="{BB962C8B-B14F-4D97-AF65-F5344CB8AC3E}">
        <p14:creationId xmlns:p14="http://schemas.microsoft.com/office/powerpoint/2010/main" val="1075544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2431" y="2051791"/>
            <a:ext cx="10055824" cy="2558845"/>
          </a:xfrm>
        </p:spPr>
        <p:txBody>
          <a:bodyPr>
            <a:normAutofit/>
          </a:bodyPr>
          <a:lstStyle/>
          <a:p>
            <a:r>
              <a:rPr lang="es-CO" dirty="0" smtClean="0"/>
              <a:t>Requerimiento 8: El sistema deberá permitir las opciones de Crear, modificar, ver y eliminar a la información de clientes, proveedores y usuarios.</a:t>
            </a:r>
            <a:endParaRPr lang="es-CO" dirty="0"/>
          </a:p>
        </p:txBody>
      </p:sp>
    </p:spTree>
    <p:extLst>
      <p:ext uri="{BB962C8B-B14F-4D97-AF65-F5344CB8AC3E}">
        <p14:creationId xmlns:p14="http://schemas.microsoft.com/office/powerpoint/2010/main" val="1806909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Requerimientos </a:t>
            </a:r>
            <a:endParaRPr lang="es-CO" dirty="0"/>
          </a:p>
        </p:txBody>
      </p:sp>
      <p:sp>
        <p:nvSpPr>
          <p:cNvPr id="3" name="Marcador de texto 2"/>
          <p:cNvSpPr>
            <a:spLocks noGrp="1"/>
          </p:cNvSpPr>
          <p:nvPr>
            <p:ph type="body" idx="1"/>
          </p:nvPr>
        </p:nvSpPr>
        <p:spPr/>
        <p:txBody>
          <a:bodyPr/>
          <a:lstStyle/>
          <a:p>
            <a:r>
              <a:rPr lang="es-CO" dirty="0" smtClean="0"/>
              <a:t>Objetivo General</a:t>
            </a:r>
            <a:endParaRPr lang="es-CO" dirty="0"/>
          </a:p>
        </p:txBody>
      </p:sp>
      <p:sp>
        <p:nvSpPr>
          <p:cNvPr id="4" name="Marcador de contenido 3"/>
          <p:cNvSpPr>
            <a:spLocks noGrp="1"/>
          </p:cNvSpPr>
          <p:nvPr>
            <p:ph sz="half" idx="2"/>
          </p:nvPr>
        </p:nvSpPr>
        <p:spPr/>
        <p:txBody>
          <a:bodyPr/>
          <a:lstStyle/>
          <a:p>
            <a:r>
              <a:rPr lang="es-CO" dirty="0" smtClean="0"/>
              <a:t>Realizar una aplicación web para integrar múltiples actividades ejecutadas por diferentes miembros de la organización.</a:t>
            </a:r>
            <a:endParaRPr lang="es-CO" dirty="0"/>
          </a:p>
        </p:txBody>
      </p:sp>
      <p:sp>
        <p:nvSpPr>
          <p:cNvPr id="5" name="Marcador de texto 4"/>
          <p:cNvSpPr>
            <a:spLocks noGrp="1"/>
          </p:cNvSpPr>
          <p:nvPr>
            <p:ph type="body" sz="quarter" idx="3"/>
          </p:nvPr>
        </p:nvSpPr>
        <p:spPr/>
        <p:txBody>
          <a:bodyPr/>
          <a:lstStyle/>
          <a:p>
            <a:endParaRPr lang="es-CO" dirty="0"/>
          </a:p>
        </p:txBody>
      </p:sp>
      <p:sp>
        <p:nvSpPr>
          <p:cNvPr id="6" name="Marcador de contenido 5"/>
          <p:cNvSpPr>
            <a:spLocks noGrp="1"/>
          </p:cNvSpPr>
          <p:nvPr>
            <p:ph sz="quarter" idx="4"/>
          </p:nvPr>
        </p:nvSpPr>
        <p:spPr/>
        <p:txBody>
          <a:bodyPr/>
          <a:lstStyle/>
          <a:p>
            <a:r>
              <a:rPr lang="es-CO" dirty="0" smtClean="0"/>
              <a:t>La aplicación web utilizara la base de datos mysql gratuita para almacenar la información. </a:t>
            </a:r>
          </a:p>
          <a:p>
            <a:r>
              <a:rPr lang="es-CO" dirty="0" smtClean="0"/>
              <a:t>Se utilizara un computador dentro de la empresa el cual funcionara como servidor para la aplicación y la base de datos.</a:t>
            </a:r>
            <a:endParaRPr lang="es-CO" dirty="0"/>
          </a:p>
        </p:txBody>
      </p:sp>
    </p:spTree>
    <p:extLst>
      <p:ext uri="{BB962C8B-B14F-4D97-AF65-F5344CB8AC3E}">
        <p14:creationId xmlns:p14="http://schemas.microsoft.com/office/powerpoint/2010/main" val="4094990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23038" y="995728"/>
            <a:ext cx="10055824" cy="1373984"/>
          </a:xfrm>
        </p:spPr>
        <p:txBody>
          <a:bodyPr/>
          <a:lstStyle/>
          <a:p>
            <a:r>
              <a:rPr lang="es-CO" dirty="0" smtClean="0"/>
              <a:t>Requerimiento 1: El sistema debe permitir el ingreso mediante credenciales usuario y contraseña.</a:t>
            </a:r>
            <a:endParaRPr lang="es-CO" dirty="0"/>
          </a:p>
        </p:txBody>
      </p:sp>
      <p:sp>
        <p:nvSpPr>
          <p:cNvPr id="4" name="Rectángulo 3"/>
          <p:cNvSpPr/>
          <p:nvPr/>
        </p:nvSpPr>
        <p:spPr>
          <a:xfrm>
            <a:off x="1030310" y="1893194"/>
            <a:ext cx="10148552" cy="41985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Rectángulo 4"/>
          <p:cNvSpPr/>
          <p:nvPr/>
        </p:nvSpPr>
        <p:spPr>
          <a:xfrm>
            <a:off x="3618963" y="2404293"/>
            <a:ext cx="4971245" cy="112046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rgbClr val="FF0000"/>
                </a:solidFill>
              </a:rPr>
              <a:t>Logo</a:t>
            </a:r>
            <a:endParaRPr lang="es-CO" dirty="0">
              <a:solidFill>
                <a:srgbClr val="FF0000"/>
              </a:solidFill>
            </a:endParaRPr>
          </a:p>
        </p:txBody>
      </p:sp>
      <p:sp>
        <p:nvSpPr>
          <p:cNvPr id="7" name="Rectángulo 6"/>
          <p:cNvSpPr/>
          <p:nvPr/>
        </p:nvSpPr>
        <p:spPr>
          <a:xfrm>
            <a:off x="5854736" y="3816922"/>
            <a:ext cx="2150772" cy="3175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rgbClr val="FF0000"/>
                </a:solidFill>
              </a:rPr>
              <a:t>Campo de texto User</a:t>
            </a:r>
            <a:endParaRPr lang="es-CO" dirty="0">
              <a:solidFill>
                <a:srgbClr val="FF0000"/>
              </a:solidFill>
            </a:endParaRPr>
          </a:p>
        </p:txBody>
      </p:sp>
      <p:sp>
        <p:nvSpPr>
          <p:cNvPr id="9" name="Rectángulo 8"/>
          <p:cNvSpPr/>
          <p:nvPr/>
        </p:nvSpPr>
        <p:spPr>
          <a:xfrm>
            <a:off x="5854736" y="4263973"/>
            <a:ext cx="2150772" cy="3175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rgbClr val="FF0000"/>
                </a:solidFill>
              </a:rPr>
              <a:t>Campo de texto Pass</a:t>
            </a:r>
            <a:endParaRPr lang="es-CO" dirty="0">
              <a:solidFill>
                <a:srgbClr val="FF0000"/>
              </a:solidFill>
            </a:endParaRPr>
          </a:p>
        </p:txBody>
      </p:sp>
      <p:sp>
        <p:nvSpPr>
          <p:cNvPr id="10" name="Rectángulo 9"/>
          <p:cNvSpPr/>
          <p:nvPr/>
        </p:nvSpPr>
        <p:spPr>
          <a:xfrm>
            <a:off x="4800395" y="3791036"/>
            <a:ext cx="971741" cy="369332"/>
          </a:xfrm>
          <a:prstGeom prst="rect">
            <a:avLst/>
          </a:prstGeom>
        </p:spPr>
        <p:txBody>
          <a:bodyPr wrap="none">
            <a:spAutoFit/>
          </a:bodyPr>
          <a:lstStyle/>
          <a:p>
            <a:r>
              <a:rPr lang="es-CO" dirty="0" smtClean="0">
                <a:solidFill>
                  <a:srgbClr val="FF0000"/>
                </a:solidFill>
              </a:rPr>
              <a:t>Usuario:</a:t>
            </a:r>
            <a:endParaRPr lang="es-CO" dirty="0"/>
          </a:p>
        </p:txBody>
      </p:sp>
      <p:sp>
        <p:nvSpPr>
          <p:cNvPr id="11" name="Rectángulo 10"/>
          <p:cNvSpPr/>
          <p:nvPr/>
        </p:nvSpPr>
        <p:spPr>
          <a:xfrm>
            <a:off x="4459404" y="4212202"/>
            <a:ext cx="1312732" cy="369332"/>
          </a:xfrm>
          <a:prstGeom prst="rect">
            <a:avLst/>
          </a:prstGeom>
        </p:spPr>
        <p:txBody>
          <a:bodyPr wrap="none">
            <a:spAutoFit/>
          </a:bodyPr>
          <a:lstStyle/>
          <a:p>
            <a:r>
              <a:rPr lang="es-CO" dirty="0" smtClean="0">
                <a:solidFill>
                  <a:srgbClr val="FF0000"/>
                </a:solidFill>
              </a:rPr>
              <a:t>Contraseña:</a:t>
            </a:r>
            <a:endParaRPr lang="es-CO" dirty="0"/>
          </a:p>
        </p:txBody>
      </p:sp>
      <p:sp>
        <p:nvSpPr>
          <p:cNvPr id="12" name="Rectángulo 11"/>
          <p:cNvSpPr/>
          <p:nvPr/>
        </p:nvSpPr>
        <p:spPr>
          <a:xfrm>
            <a:off x="5110336" y="4682865"/>
            <a:ext cx="1988498" cy="34908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rgbClr val="FF0000"/>
                </a:solidFill>
              </a:rPr>
              <a:t>Botón Ingresar</a:t>
            </a:r>
            <a:endParaRPr lang="es-CO" dirty="0">
              <a:solidFill>
                <a:srgbClr val="FF0000"/>
              </a:solidFill>
            </a:endParaRPr>
          </a:p>
        </p:txBody>
      </p:sp>
    </p:spTree>
    <p:extLst>
      <p:ext uri="{BB962C8B-B14F-4D97-AF65-F5344CB8AC3E}">
        <p14:creationId xmlns:p14="http://schemas.microsoft.com/office/powerpoint/2010/main" val="2069165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76673" y="197234"/>
            <a:ext cx="10055824" cy="1373984"/>
          </a:xfrm>
        </p:spPr>
        <p:txBody>
          <a:bodyPr/>
          <a:lstStyle/>
          <a:p>
            <a:r>
              <a:rPr lang="es-CO" dirty="0" smtClean="0"/>
              <a:t>Requerimiento 2: El sistema debe mostrar las opciones para creación, modificación, visualización y borrado de presupuestos. Se visualiza la opción global Presupuesto, al realizar click se despliegan las opciones Crear, Visualizar, Modificar y Borrar.</a:t>
            </a:r>
            <a:endParaRPr lang="es-CO" dirty="0"/>
          </a:p>
        </p:txBody>
      </p:sp>
      <p:sp>
        <p:nvSpPr>
          <p:cNvPr id="4" name="Rectángulo 3"/>
          <p:cNvSpPr/>
          <p:nvPr/>
        </p:nvSpPr>
        <p:spPr>
          <a:xfrm>
            <a:off x="1030310" y="1893194"/>
            <a:ext cx="10148552" cy="41985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Rectángulo 4"/>
          <p:cNvSpPr/>
          <p:nvPr/>
        </p:nvSpPr>
        <p:spPr>
          <a:xfrm>
            <a:off x="8551572" y="1893194"/>
            <a:ext cx="2627290" cy="39924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rgbClr val="FF0000"/>
                </a:solidFill>
              </a:rPr>
              <a:t>Logo</a:t>
            </a:r>
            <a:endParaRPr lang="es-CO" dirty="0">
              <a:solidFill>
                <a:srgbClr val="FF0000"/>
              </a:solidFill>
            </a:endParaRPr>
          </a:p>
        </p:txBody>
      </p:sp>
      <p:sp>
        <p:nvSpPr>
          <p:cNvPr id="10" name="Rectángulo 9"/>
          <p:cNvSpPr/>
          <p:nvPr/>
        </p:nvSpPr>
        <p:spPr>
          <a:xfrm>
            <a:off x="1076673" y="1923107"/>
            <a:ext cx="2792944" cy="369332"/>
          </a:xfrm>
          <a:prstGeom prst="rect">
            <a:avLst/>
          </a:prstGeom>
        </p:spPr>
        <p:txBody>
          <a:bodyPr wrap="none">
            <a:spAutoFit/>
          </a:bodyPr>
          <a:lstStyle/>
          <a:p>
            <a:r>
              <a:rPr lang="es-CO" dirty="0" smtClean="0">
                <a:solidFill>
                  <a:srgbClr val="FF0000"/>
                </a:solidFill>
              </a:rPr>
              <a:t>Nombre de usuario en línea</a:t>
            </a:r>
            <a:endParaRPr lang="es-CO" dirty="0"/>
          </a:p>
        </p:txBody>
      </p:sp>
      <p:sp>
        <p:nvSpPr>
          <p:cNvPr id="11" name="Rectángulo 10"/>
          <p:cNvSpPr/>
          <p:nvPr/>
        </p:nvSpPr>
        <p:spPr>
          <a:xfrm>
            <a:off x="4673869" y="3027970"/>
            <a:ext cx="1011431" cy="369332"/>
          </a:xfrm>
          <a:prstGeom prst="rect">
            <a:avLst/>
          </a:prstGeom>
        </p:spPr>
        <p:txBody>
          <a:bodyPr wrap="none">
            <a:spAutoFit/>
          </a:bodyPr>
          <a:lstStyle/>
          <a:p>
            <a:r>
              <a:rPr lang="es-CO" dirty="0" smtClean="0">
                <a:solidFill>
                  <a:srgbClr val="FF0000"/>
                </a:solidFill>
              </a:rPr>
              <a:t>Proyecto</a:t>
            </a:r>
            <a:endParaRPr lang="es-CO" dirty="0"/>
          </a:p>
        </p:txBody>
      </p:sp>
      <p:sp>
        <p:nvSpPr>
          <p:cNvPr id="13" name="Rectángulo 12"/>
          <p:cNvSpPr/>
          <p:nvPr/>
        </p:nvSpPr>
        <p:spPr>
          <a:xfrm>
            <a:off x="1030310" y="2306749"/>
            <a:ext cx="10148552" cy="307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Menú Principal</a:t>
            </a:r>
            <a:endParaRPr lang="es-CO" dirty="0"/>
          </a:p>
        </p:txBody>
      </p:sp>
      <p:sp>
        <p:nvSpPr>
          <p:cNvPr id="14" name="Rectángulo 13"/>
          <p:cNvSpPr/>
          <p:nvPr/>
        </p:nvSpPr>
        <p:spPr>
          <a:xfrm>
            <a:off x="5624759" y="3349946"/>
            <a:ext cx="777842" cy="923330"/>
          </a:xfrm>
          <a:prstGeom prst="rect">
            <a:avLst/>
          </a:prstGeom>
        </p:spPr>
        <p:txBody>
          <a:bodyPr wrap="none">
            <a:spAutoFit/>
          </a:bodyPr>
          <a:lstStyle/>
          <a:p>
            <a:r>
              <a:rPr lang="es-CO" dirty="0" smtClean="0">
                <a:solidFill>
                  <a:srgbClr val="FF0000"/>
                </a:solidFill>
              </a:rPr>
              <a:t>Crear</a:t>
            </a:r>
            <a:endParaRPr lang="es-CO" dirty="0" smtClean="0">
              <a:solidFill>
                <a:srgbClr val="FF0000"/>
              </a:solidFill>
            </a:endParaRPr>
          </a:p>
          <a:p>
            <a:r>
              <a:rPr lang="es-CO" dirty="0" smtClean="0">
                <a:solidFill>
                  <a:srgbClr val="FF0000"/>
                </a:solidFill>
              </a:rPr>
              <a:t>Listar</a:t>
            </a:r>
            <a:endParaRPr lang="es-CO" dirty="0" smtClean="0">
              <a:solidFill>
                <a:srgbClr val="FF0000"/>
              </a:solidFill>
            </a:endParaRPr>
          </a:p>
          <a:p>
            <a:r>
              <a:rPr lang="es-CO" dirty="0" smtClean="0">
                <a:solidFill>
                  <a:srgbClr val="FF0000"/>
                </a:solidFill>
              </a:rPr>
              <a:t>Borrar</a:t>
            </a:r>
            <a:endParaRPr lang="es-CO" dirty="0" smtClean="0">
              <a:solidFill>
                <a:srgbClr val="FF0000"/>
              </a:solidFill>
            </a:endParaRPr>
          </a:p>
        </p:txBody>
      </p:sp>
      <p:sp>
        <p:nvSpPr>
          <p:cNvPr id="15" name="Rectángulo 14"/>
          <p:cNvSpPr/>
          <p:nvPr/>
        </p:nvSpPr>
        <p:spPr>
          <a:xfrm>
            <a:off x="4673869" y="4850652"/>
            <a:ext cx="1359283" cy="923330"/>
          </a:xfrm>
          <a:prstGeom prst="rect">
            <a:avLst/>
          </a:prstGeom>
        </p:spPr>
        <p:txBody>
          <a:bodyPr wrap="none">
            <a:spAutoFit/>
          </a:bodyPr>
          <a:lstStyle/>
          <a:p>
            <a:r>
              <a:rPr lang="es-CO" dirty="0" smtClean="0">
                <a:solidFill>
                  <a:srgbClr val="FF0000"/>
                </a:solidFill>
              </a:rPr>
              <a:t>Proveedores</a:t>
            </a:r>
          </a:p>
          <a:p>
            <a:r>
              <a:rPr lang="es-CO" dirty="0" smtClean="0">
                <a:solidFill>
                  <a:srgbClr val="FF0000"/>
                </a:solidFill>
              </a:rPr>
              <a:t>Clientes</a:t>
            </a:r>
          </a:p>
          <a:p>
            <a:r>
              <a:rPr lang="es-CO" dirty="0" smtClean="0">
                <a:solidFill>
                  <a:srgbClr val="FF0000"/>
                </a:solidFill>
              </a:rPr>
              <a:t>Usuarios</a:t>
            </a:r>
            <a:endParaRPr lang="es-CO" dirty="0"/>
          </a:p>
        </p:txBody>
      </p:sp>
      <p:sp>
        <p:nvSpPr>
          <p:cNvPr id="16" name="Rectángulo 15"/>
          <p:cNvSpPr/>
          <p:nvPr/>
        </p:nvSpPr>
        <p:spPr>
          <a:xfrm>
            <a:off x="4327300" y="3027969"/>
            <a:ext cx="4456091" cy="2857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Rectángulo 16"/>
          <p:cNvSpPr/>
          <p:nvPr/>
        </p:nvSpPr>
        <p:spPr>
          <a:xfrm>
            <a:off x="5624758" y="3397302"/>
            <a:ext cx="2833353" cy="14092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Rectángulo 17"/>
          <p:cNvSpPr/>
          <p:nvPr/>
        </p:nvSpPr>
        <p:spPr>
          <a:xfrm>
            <a:off x="4647615" y="3057975"/>
            <a:ext cx="3903957" cy="181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9" name="Rectángulo 18"/>
          <p:cNvSpPr/>
          <p:nvPr/>
        </p:nvSpPr>
        <p:spPr>
          <a:xfrm>
            <a:off x="4647616" y="4871724"/>
            <a:ext cx="2513038" cy="2884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Rectángulo 19"/>
          <p:cNvSpPr/>
          <p:nvPr/>
        </p:nvSpPr>
        <p:spPr>
          <a:xfrm>
            <a:off x="4647616" y="5160187"/>
            <a:ext cx="2513038" cy="2884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Rectángulo 20"/>
          <p:cNvSpPr/>
          <p:nvPr/>
        </p:nvSpPr>
        <p:spPr>
          <a:xfrm>
            <a:off x="4645468" y="5441377"/>
            <a:ext cx="2513038" cy="2884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482620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76673" y="197234"/>
            <a:ext cx="10055824" cy="1373984"/>
          </a:xfrm>
        </p:spPr>
        <p:txBody>
          <a:bodyPr>
            <a:normAutofit fontScale="85000" lnSpcReduction="20000"/>
          </a:bodyPr>
          <a:lstStyle/>
          <a:p>
            <a:r>
              <a:rPr lang="es-CO" dirty="0" smtClean="0"/>
              <a:t>Requerimiento 3: El sistema deberá crear presupuestos utilizando los datos de clientes, proveedores y usuarios solo cuando se selecciona la opción de crear presupuesto del menú principal. La pantalla se divide en dos secciones principales: la sección izquierda contiene la estructura básica del presupuesto elaborado por santa publicidad (ver imagen) y la sección derecha contiene la información que se insertara en el presupuesto los cuales se podrán seleccionar de listas de contacto o cliente y los servicios o productos de proveedores. Cada uno de los presupuestos debe tener un nombre dado por el usuario, al ser almacenado el sistema le agregara el prefijo PTO_numeroIdentificador. El sistema generara un archivo en pdf con el presupuesto.</a:t>
            </a:r>
            <a:endParaRPr lang="es-CO" dirty="0"/>
          </a:p>
        </p:txBody>
      </p:sp>
      <p:sp>
        <p:nvSpPr>
          <p:cNvPr id="4" name="Rectángulo 3"/>
          <p:cNvSpPr/>
          <p:nvPr/>
        </p:nvSpPr>
        <p:spPr>
          <a:xfrm>
            <a:off x="1030310" y="1796788"/>
            <a:ext cx="10148552" cy="44675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Rectángulo 4"/>
          <p:cNvSpPr/>
          <p:nvPr/>
        </p:nvSpPr>
        <p:spPr>
          <a:xfrm>
            <a:off x="8551572" y="1806110"/>
            <a:ext cx="2627290" cy="39924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rgbClr val="FF0000"/>
                </a:solidFill>
              </a:rPr>
              <a:t>Logo</a:t>
            </a:r>
            <a:endParaRPr lang="es-CO" dirty="0">
              <a:solidFill>
                <a:srgbClr val="FF0000"/>
              </a:solidFill>
            </a:endParaRPr>
          </a:p>
        </p:txBody>
      </p:sp>
      <p:sp>
        <p:nvSpPr>
          <p:cNvPr id="10" name="Rectángulo 9"/>
          <p:cNvSpPr/>
          <p:nvPr/>
        </p:nvSpPr>
        <p:spPr>
          <a:xfrm>
            <a:off x="1076673" y="1769374"/>
            <a:ext cx="2792944" cy="369332"/>
          </a:xfrm>
          <a:prstGeom prst="rect">
            <a:avLst/>
          </a:prstGeom>
        </p:spPr>
        <p:txBody>
          <a:bodyPr wrap="none">
            <a:spAutoFit/>
          </a:bodyPr>
          <a:lstStyle/>
          <a:p>
            <a:r>
              <a:rPr lang="es-CO" dirty="0" smtClean="0">
                <a:solidFill>
                  <a:srgbClr val="FF0000"/>
                </a:solidFill>
              </a:rPr>
              <a:t>Nombre de usuario en línea</a:t>
            </a:r>
            <a:endParaRPr lang="es-CO" dirty="0"/>
          </a:p>
        </p:txBody>
      </p:sp>
      <p:sp>
        <p:nvSpPr>
          <p:cNvPr id="11" name="Rectángulo 10"/>
          <p:cNvSpPr/>
          <p:nvPr/>
        </p:nvSpPr>
        <p:spPr>
          <a:xfrm>
            <a:off x="1657719" y="2783782"/>
            <a:ext cx="1591461" cy="369332"/>
          </a:xfrm>
          <a:prstGeom prst="rect">
            <a:avLst/>
          </a:prstGeom>
        </p:spPr>
        <p:txBody>
          <a:bodyPr wrap="none">
            <a:spAutoFit/>
          </a:bodyPr>
          <a:lstStyle/>
          <a:p>
            <a:r>
              <a:rPr lang="es-CO" dirty="0" smtClean="0">
                <a:solidFill>
                  <a:srgbClr val="FF0000"/>
                </a:solidFill>
              </a:rPr>
              <a:t>Datos contacto</a:t>
            </a:r>
            <a:endParaRPr lang="es-CO" dirty="0"/>
          </a:p>
        </p:txBody>
      </p:sp>
      <p:sp>
        <p:nvSpPr>
          <p:cNvPr id="13" name="Rectángulo 12"/>
          <p:cNvSpPr/>
          <p:nvPr/>
        </p:nvSpPr>
        <p:spPr>
          <a:xfrm>
            <a:off x="1047676" y="2219687"/>
            <a:ext cx="10148552" cy="307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Creación de Presupuestos</a:t>
            </a:r>
            <a:endParaRPr lang="es-CO" dirty="0"/>
          </a:p>
        </p:txBody>
      </p:sp>
      <p:sp>
        <p:nvSpPr>
          <p:cNvPr id="14" name="Rectángulo 13"/>
          <p:cNvSpPr/>
          <p:nvPr/>
        </p:nvSpPr>
        <p:spPr>
          <a:xfrm>
            <a:off x="1195866" y="3806005"/>
            <a:ext cx="5947205" cy="646331"/>
          </a:xfrm>
          <a:prstGeom prst="rect">
            <a:avLst/>
          </a:prstGeom>
        </p:spPr>
        <p:txBody>
          <a:bodyPr wrap="none">
            <a:spAutoFit/>
          </a:bodyPr>
          <a:lstStyle/>
          <a:p>
            <a:r>
              <a:rPr lang="es-CO" dirty="0" smtClean="0">
                <a:solidFill>
                  <a:srgbClr val="FF0000"/>
                </a:solidFill>
              </a:rPr>
              <a:t>Ítems: Nombre y descripción, cantidad, vr. unitario, </a:t>
            </a:r>
            <a:r>
              <a:rPr lang="es-CO" dirty="0">
                <a:solidFill>
                  <a:srgbClr val="FF0000"/>
                </a:solidFill>
              </a:rPr>
              <a:t>v</a:t>
            </a:r>
            <a:r>
              <a:rPr lang="es-CO" dirty="0" smtClean="0">
                <a:solidFill>
                  <a:srgbClr val="FF0000"/>
                </a:solidFill>
              </a:rPr>
              <a:t>r. Bruto,</a:t>
            </a:r>
          </a:p>
          <a:p>
            <a:r>
              <a:rPr lang="es-CO" dirty="0" smtClean="0">
                <a:solidFill>
                  <a:srgbClr val="FF0000"/>
                </a:solidFill>
              </a:rPr>
              <a:t># de días, total bruto, %IVA y total mensual.</a:t>
            </a:r>
            <a:endParaRPr lang="es-CO" dirty="0"/>
          </a:p>
        </p:txBody>
      </p:sp>
      <p:sp>
        <p:nvSpPr>
          <p:cNvPr id="15" name="Rectángulo 14"/>
          <p:cNvSpPr/>
          <p:nvPr/>
        </p:nvSpPr>
        <p:spPr>
          <a:xfrm>
            <a:off x="1166333" y="5169487"/>
            <a:ext cx="2492477" cy="369332"/>
          </a:xfrm>
          <a:prstGeom prst="rect">
            <a:avLst/>
          </a:prstGeom>
        </p:spPr>
        <p:txBody>
          <a:bodyPr wrap="none">
            <a:spAutoFit/>
          </a:bodyPr>
          <a:lstStyle/>
          <a:p>
            <a:r>
              <a:rPr lang="es-CO" dirty="0" smtClean="0">
                <a:solidFill>
                  <a:srgbClr val="FF0000"/>
                </a:solidFill>
              </a:rPr>
              <a:t>Condiciones comerciales</a:t>
            </a:r>
            <a:endParaRPr lang="es-CO" dirty="0"/>
          </a:p>
        </p:txBody>
      </p:sp>
      <p:sp>
        <p:nvSpPr>
          <p:cNvPr id="16" name="Rectángulo 15"/>
          <p:cNvSpPr/>
          <p:nvPr/>
        </p:nvSpPr>
        <p:spPr>
          <a:xfrm>
            <a:off x="1035518" y="2764543"/>
            <a:ext cx="6601653" cy="3477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FF0000"/>
              </a:solidFill>
            </a:endParaRPr>
          </a:p>
        </p:txBody>
      </p:sp>
      <p:sp>
        <p:nvSpPr>
          <p:cNvPr id="17" name="Rectángulo 16"/>
          <p:cNvSpPr/>
          <p:nvPr/>
        </p:nvSpPr>
        <p:spPr>
          <a:xfrm>
            <a:off x="1161525" y="3628823"/>
            <a:ext cx="6256705" cy="1152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Rectángulo 17"/>
          <p:cNvSpPr/>
          <p:nvPr/>
        </p:nvSpPr>
        <p:spPr>
          <a:xfrm>
            <a:off x="1022772" y="2526396"/>
            <a:ext cx="2651791" cy="2417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rgbClr val="FF0000"/>
                </a:solidFill>
              </a:rPr>
              <a:t>Presupuesto</a:t>
            </a:r>
            <a:endParaRPr lang="es-CO" dirty="0">
              <a:solidFill>
                <a:srgbClr val="FF0000"/>
              </a:solidFill>
            </a:endParaRPr>
          </a:p>
        </p:txBody>
      </p:sp>
      <p:sp>
        <p:nvSpPr>
          <p:cNvPr id="19" name="Rectángulo 18"/>
          <p:cNvSpPr/>
          <p:nvPr/>
        </p:nvSpPr>
        <p:spPr>
          <a:xfrm>
            <a:off x="1161525" y="5177996"/>
            <a:ext cx="2513038" cy="605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Rectángulo 1"/>
          <p:cNvSpPr/>
          <p:nvPr/>
        </p:nvSpPr>
        <p:spPr>
          <a:xfrm>
            <a:off x="10175702" y="2188854"/>
            <a:ext cx="1003160" cy="369332"/>
          </a:xfrm>
          <a:prstGeom prst="rect">
            <a:avLst/>
          </a:prstGeom>
        </p:spPr>
        <p:txBody>
          <a:bodyPr wrap="none">
            <a:spAutoFit/>
          </a:bodyPr>
          <a:lstStyle/>
          <a:p>
            <a:r>
              <a:rPr lang="es-CO" u="sng" dirty="0" smtClean="0">
                <a:solidFill>
                  <a:schemeClr val="bg1"/>
                </a:solidFill>
              </a:rPr>
              <a:t>Regresar</a:t>
            </a:r>
            <a:endParaRPr lang="es-CO" u="sng" dirty="0">
              <a:solidFill>
                <a:schemeClr val="bg1"/>
              </a:solidFill>
            </a:endParaRPr>
          </a:p>
        </p:txBody>
      </p:sp>
      <p:sp>
        <p:nvSpPr>
          <p:cNvPr id="22" name="Rectángulo 21"/>
          <p:cNvSpPr/>
          <p:nvPr/>
        </p:nvSpPr>
        <p:spPr>
          <a:xfrm>
            <a:off x="4406781" y="2797414"/>
            <a:ext cx="3110389" cy="3393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3" name="Rectángulo 22"/>
          <p:cNvSpPr/>
          <p:nvPr/>
        </p:nvSpPr>
        <p:spPr>
          <a:xfrm>
            <a:off x="4400896" y="2780215"/>
            <a:ext cx="3167790" cy="369332"/>
          </a:xfrm>
          <a:prstGeom prst="rect">
            <a:avLst/>
          </a:prstGeom>
        </p:spPr>
        <p:txBody>
          <a:bodyPr wrap="none">
            <a:spAutoFit/>
          </a:bodyPr>
          <a:lstStyle/>
          <a:p>
            <a:r>
              <a:rPr lang="es-CO" dirty="0" smtClean="0">
                <a:solidFill>
                  <a:srgbClr val="FF0000"/>
                </a:solidFill>
              </a:rPr>
              <a:t>Control interno y observaciones</a:t>
            </a:r>
            <a:endParaRPr lang="es-CO" dirty="0"/>
          </a:p>
        </p:txBody>
      </p:sp>
      <p:sp>
        <p:nvSpPr>
          <p:cNvPr id="24" name="Rectángulo 23"/>
          <p:cNvSpPr/>
          <p:nvPr/>
        </p:nvSpPr>
        <p:spPr>
          <a:xfrm>
            <a:off x="3057536" y="3194543"/>
            <a:ext cx="2519023" cy="369332"/>
          </a:xfrm>
          <a:prstGeom prst="rect">
            <a:avLst/>
          </a:prstGeom>
        </p:spPr>
        <p:txBody>
          <a:bodyPr wrap="none">
            <a:spAutoFit/>
          </a:bodyPr>
          <a:lstStyle/>
          <a:p>
            <a:r>
              <a:rPr lang="es-CO" dirty="0" smtClean="0">
                <a:solidFill>
                  <a:srgbClr val="FF0000"/>
                </a:solidFill>
              </a:rPr>
              <a:t>Nombre del presupuesto</a:t>
            </a:r>
            <a:endParaRPr lang="es-CO" dirty="0"/>
          </a:p>
        </p:txBody>
      </p:sp>
      <p:sp>
        <p:nvSpPr>
          <p:cNvPr id="25" name="Rectángulo 24"/>
          <p:cNvSpPr/>
          <p:nvPr/>
        </p:nvSpPr>
        <p:spPr>
          <a:xfrm>
            <a:off x="1792370" y="3246699"/>
            <a:ext cx="5061397" cy="288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Rectángulo 27"/>
          <p:cNvSpPr/>
          <p:nvPr/>
        </p:nvSpPr>
        <p:spPr>
          <a:xfrm>
            <a:off x="4169469" y="5177997"/>
            <a:ext cx="840999" cy="369332"/>
          </a:xfrm>
          <a:prstGeom prst="rect">
            <a:avLst/>
          </a:prstGeom>
        </p:spPr>
        <p:txBody>
          <a:bodyPr wrap="none">
            <a:spAutoFit/>
          </a:bodyPr>
          <a:lstStyle/>
          <a:p>
            <a:r>
              <a:rPr lang="es-CO" dirty="0" smtClean="0">
                <a:solidFill>
                  <a:srgbClr val="FF0000"/>
                </a:solidFill>
              </a:rPr>
              <a:t>Totales</a:t>
            </a:r>
            <a:endParaRPr lang="es-CO" dirty="0"/>
          </a:p>
        </p:txBody>
      </p:sp>
      <p:sp>
        <p:nvSpPr>
          <p:cNvPr id="29" name="Rectángulo 28"/>
          <p:cNvSpPr/>
          <p:nvPr/>
        </p:nvSpPr>
        <p:spPr>
          <a:xfrm>
            <a:off x="4169469" y="5177996"/>
            <a:ext cx="2513038" cy="6057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0" name="Rectángulo 29"/>
          <p:cNvSpPr/>
          <p:nvPr/>
        </p:nvSpPr>
        <p:spPr>
          <a:xfrm>
            <a:off x="7797717" y="2877367"/>
            <a:ext cx="2401748" cy="646331"/>
          </a:xfrm>
          <a:prstGeom prst="rect">
            <a:avLst/>
          </a:prstGeom>
        </p:spPr>
        <p:txBody>
          <a:bodyPr wrap="none">
            <a:spAutoFit/>
          </a:bodyPr>
          <a:lstStyle/>
          <a:p>
            <a:r>
              <a:rPr lang="es-CO" dirty="0" smtClean="0">
                <a:solidFill>
                  <a:srgbClr val="FF0000"/>
                </a:solidFill>
              </a:rPr>
              <a:t>Desplegar clientes</a:t>
            </a:r>
          </a:p>
          <a:p>
            <a:r>
              <a:rPr lang="es-CO" dirty="0" smtClean="0">
                <a:solidFill>
                  <a:srgbClr val="FF0000"/>
                </a:solidFill>
              </a:rPr>
              <a:t>Desplegar proveedores </a:t>
            </a:r>
            <a:endParaRPr lang="es-CO" dirty="0"/>
          </a:p>
        </p:txBody>
      </p:sp>
      <p:sp>
        <p:nvSpPr>
          <p:cNvPr id="31" name="Rectángulo 30"/>
          <p:cNvSpPr/>
          <p:nvPr/>
        </p:nvSpPr>
        <p:spPr>
          <a:xfrm>
            <a:off x="7797716" y="2877367"/>
            <a:ext cx="3239477" cy="30424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2" name="Rectángulo 31"/>
          <p:cNvSpPr/>
          <p:nvPr/>
        </p:nvSpPr>
        <p:spPr>
          <a:xfrm>
            <a:off x="7837746" y="3628823"/>
            <a:ext cx="3681845" cy="2215991"/>
          </a:xfrm>
          <a:prstGeom prst="rect">
            <a:avLst/>
          </a:prstGeom>
        </p:spPr>
        <p:txBody>
          <a:bodyPr wrap="square">
            <a:spAutoFit/>
          </a:bodyPr>
          <a:lstStyle/>
          <a:p>
            <a:r>
              <a:rPr lang="es-CO" sz="1200" dirty="0" err="1" smtClean="0">
                <a:solidFill>
                  <a:srgbClr val="FF0000"/>
                </a:solidFill>
              </a:rPr>
              <a:t>Acordeon</a:t>
            </a:r>
            <a:r>
              <a:rPr lang="es-CO" sz="1200" dirty="0" smtClean="0">
                <a:solidFill>
                  <a:srgbClr val="FF0000"/>
                </a:solidFill>
              </a:rPr>
              <a:t> clientes y proveedores. </a:t>
            </a:r>
          </a:p>
          <a:p>
            <a:r>
              <a:rPr lang="es-CO" sz="1200" dirty="0" smtClean="0">
                <a:solidFill>
                  <a:srgbClr val="FF0000"/>
                </a:solidFill>
              </a:rPr>
              <a:t>Cada uno contiene un campo de </a:t>
            </a:r>
          </a:p>
          <a:p>
            <a:r>
              <a:rPr lang="es-CO" sz="1200" dirty="0" smtClean="0">
                <a:solidFill>
                  <a:srgbClr val="FF0000"/>
                </a:solidFill>
              </a:rPr>
              <a:t>Texto para buscar y la lista </a:t>
            </a:r>
          </a:p>
          <a:p>
            <a:r>
              <a:rPr lang="es-CO" sz="1200" dirty="0" smtClean="0">
                <a:solidFill>
                  <a:srgbClr val="FF0000"/>
                </a:solidFill>
              </a:rPr>
              <a:t>Correspondiente.  </a:t>
            </a:r>
          </a:p>
          <a:p>
            <a:r>
              <a:rPr lang="es-CO" sz="1200" dirty="0" smtClean="0">
                <a:solidFill>
                  <a:srgbClr val="FF0000"/>
                </a:solidFill>
              </a:rPr>
              <a:t>Aparece pop up clientes</a:t>
            </a:r>
          </a:p>
          <a:p>
            <a:r>
              <a:rPr lang="es-CO" sz="1200" dirty="0" smtClean="0">
                <a:solidFill>
                  <a:srgbClr val="FF0000"/>
                </a:solidFill>
              </a:rPr>
              <a:t>con información y lista de contactos, botón de </a:t>
            </a:r>
          </a:p>
          <a:p>
            <a:r>
              <a:rPr lang="es-CO" sz="1200" dirty="0" smtClean="0">
                <a:solidFill>
                  <a:srgbClr val="FF0000"/>
                </a:solidFill>
              </a:rPr>
              <a:t>cargar   cliente y cerrar. Radio </a:t>
            </a:r>
            <a:r>
              <a:rPr lang="es-CO" sz="1200" dirty="0" err="1" smtClean="0">
                <a:solidFill>
                  <a:srgbClr val="FF0000"/>
                </a:solidFill>
              </a:rPr>
              <a:t>button</a:t>
            </a:r>
            <a:r>
              <a:rPr lang="es-CO" sz="1200" dirty="0" smtClean="0">
                <a:solidFill>
                  <a:srgbClr val="FF0000"/>
                </a:solidFill>
              </a:rPr>
              <a:t>.</a:t>
            </a:r>
          </a:p>
          <a:p>
            <a:r>
              <a:rPr lang="es-CO" sz="1200" dirty="0" smtClean="0">
                <a:solidFill>
                  <a:srgbClr val="FF0000"/>
                </a:solidFill>
              </a:rPr>
              <a:t>Para proveedores necesitamos modal con campo </a:t>
            </a:r>
          </a:p>
          <a:p>
            <a:r>
              <a:rPr lang="es-CO" sz="1200" dirty="0" smtClean="0">
                <a:solidFill>
                  <a:srgbClr val="FF0000"/>
                </a:solidFill>
              </a:rPr>
              <a:t>De texto para buscar productos os servicios. </a:t>
            </a:r>
            <a:r>
              <a:rPr lang="es-CO" sz="1200" dirty="0" err="1" smtClean="0">
                <a:solidFill>
                  <a:srgbClr val="FF0000"/>
                </a:solidFill>
              </a:rPr>
              <a:t>Boton</a:t>
            </a:r>
            <a:endParaRPr lang="es-CO" sz="1200" dirty="0" smtClean="0">
              <a:solidFill>
                <a:srgbClr val="FF0000"/>
              </a:solidFill>
            </a:endParaRPr>
          </a:p>
          <a:p>
            <a:r>
              <a:rPr lang="es-CO" sz="1200" dirty="0" smtClean="0">
                <a:solidFill>
                  <a:srgbClr val="FF0000"/>
                </a:solidFill>
              </a:rPr>
              <a:t>De aceptar y cerrar.</a:t>
            </a:r>
          </a:p>
          <a:p>
            <a:endParaRPr lang="es-CO" dirty="0"/>
          </a:p>
        </p:txBody>
      </p:sp>
      <p:sp>
        <p:nvSpPr>
          <p:cNvPr id="33" name="Rectángulo 32"/>
          <p:cNvSpPr/>
          <p:nvPr/>
        </p:nvSpPr>
        <p:spPr>
          <a:xfrm>
            <a:off x="5136879" y="5816416"/>
            <a:ext cx="1948675" cy="369332"/>
          </a:xfrm>
          <a:prstGeom prst="rect">
            <a:avLst/>
          </a:prstGeom>
        </p:spPr>
        <p:txBody>
          <a:bodyPr wrap="none">
            <a:spAutoFit/>
          </a:bodyPr>
          <a:lstStyle/>
          <a:p>
            <a:r>
              <a:rPr lang="es-CO" dirty="0" smtClean="0">
                <a:solidFill>
                  <a:srgbClr val="FF0000"/>
                </a:solidFill>
              </a:rPr>
              <a:t>Botón generar PDF</a:t>
            </a:r>
            <a:endParaRPr lang="es-CO" dirty="0"/>
          </a:p>
        </p:txBody>
      </p:sp>
      <p:sp>
        <p:nvSpPr>
          <p:cNvPr id="34" name="Rectángulo 33"/>
          <p:cNvSpPr/>
          <p:nvPr/>
        </p:nvSpPr>
        <p:spPr>
          <a:xfrm>
            <a:off x="5136879" y="5855469"/>
            <a:ext cx="2513038" cy="3863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6" name="Rectángulo 25"/>
          <p:cNvSpPr/>
          <p:nvPr/>
        </p:nvSpPr>
        <p:spPr>
          <a:xfrm>
            <a:off x="1229073" y="2807535"/>
            <a:ext cx="2685611" cy="317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7" name="Rectángulo 26"/>
          <p:cNvSpPr/>
          <p:nvPr/>
        </p:nvSpPr>
        <p:spPr>
          <a:xfrm>
            <a:off x="3674563" y="2528393"/>
            <a:ext cx="2651791" cy="2417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rgbClr val="FF0000"/>
                </a:solidFill>
              </a:rPr>
              <a:t>Control G y U</a:t>
            </a:r>
            <a:endParaRPr lang="es-CO" dirty="0">
              <a:solidFill>
                <a:srgbClr val="FF0000"/>
              </a:solidFill>
            </a:endParaRPr>
          </a:p>
        </p:txBody>
      </p:sp>
    </p:spTree>
    <p:extLst>
      <p:ext uri="{BB962C8B-B14F-4D97-AF65-F5344CB8AC3E}">
        <p14:creationId xmlns:p14="http://schemas.microsoft.com/office/powerpoint/2010/main" val="1320736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76673" y="197234"/>
            <a:ext cx="10055824" cy="1373984"/>
          </a:xfrm>
        </p:spPr>
        <p:txBody>
          <a:bodyPr>
            <a:normAutofit fontScale="85000" lnSpcReduction="20000"/>
          </a:bodyPr>
          <a:lstStyle/>
          <a:p>
            <a:r>
              <a:rPr lang="es-CO" dirty="0" smtClean="0"/>
              <a:t>Requerimiento 3: El sistema deberá crear presupuestos utilizando los datos de clientes, proveedores y usuarios solo cuando se selecciona la opción de crear presupuesto del menú principal. La pantalla se divide en dos secciones principales: la sección izquierda contiene la estructura básica del presupuesto elaborado por santa publicidad (ver imagen) y la sección derecha contiene la información que se insertara en el presupuesto los cuales se podrán seleccionar de listas de contacto o cliente y los servicios o productos de proveedores. Cada uno de los presupuestos debe tener un nombre dado por el usuario, al ser almacenado el sistema le agregara el prefijo PTO_numeroIdentificador. El sistema generara un archivo en pdf con el presupuesto.</a:t>
            </a:r>
            <a:endParaRPr lang="es-CO" dirty="0"/>
          </a:p>
        </p:txBody>
      </p:sp>
      <p:sp>
        <p:nvSpPr>
          <p:cNvPr id="4" name="Rectángulo 3"/>
          <p:cNvSpPr/>
          <p:nvPr/>
        </p:nvSpPr>
        <p:spPr>
          <a:xfrm>
            <a:off x="1030310" y="1893194"/>
            <a:ext cx="10148552" cy="41985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Rectángulo 4"/>
          <p:cNvSpPr/>
          <p:nvPr/>
        </p:nvSpPr>
        <p:spPr>
          <a:xfrm>
            <a:off x="8551572" y="1893194"/>
            <a:ext cx="2627290" cy="39924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rgbClr val="FF0000"/>
                </a:solidFill>
              </a:rPr>
              <a:t>Logo</a:t>
            </a:r>
            <a:endParaRPr lang="es-CO" dirty="0">
              <a:solidFill>
                <a:srgbClr val="FF0000"/>
              </a:solidFill>
            </a:endParaRPr>
          </a:p>
        </p:txBody>
      </p:sp>
      <p:sp>
        <p:nvSpPr>
          <p:cNvPr id="10" name="Rectángulo 9"/>
          <p:cNvSpPr/>
          <p:nvPr/>
        </p:nvSpPr>
        <p:spPr>
          <a:xfrm>
            <a:off x="1076673" y="1923107"/>
            <a:ext cx="2792944" cy="369332"/>
          </a:xfrm>
          <a:prstGeom prst="rect">
            <a:avLst/>
          </a:prstGeom>
        </p:spPr>
        <p:txBody>
          <a:bodyPr wrap="none">
            <a:spAutoFit/>
          </a:bodyPr>
          <a:lstStyle/>
          <a:p>
            <a:r>
              <a:rPr lang="es-CO" dirty="0" smtClean="0">
                <a:solidFill>
                  <a:srgbClr val="FF0000"/>
                </a:solidFill>
              </a:rPr>
              <a:t>Nombre de usuario en línea</a:t>
            </a:r>
            <a:endParaRPr lang="es-CO" dirty="0"/>
          </a:p>
        </p:txBody>
      </p:sp>
      <p:sp>
        <p:nvSpPr>
          <p:cNvPr id="13" name="Rectángulo 12"/>
          <p:cNvSpPr/>
          <p:nvPr/>
        </p:nvSpPr>
        <p:spPr>
          <a:xfrm>
            <a:off x="1030310" y="2306749"/>
            <a:ext cx="10148552" cy="307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Creación de Presupuestos</a:t>
            </a:r>
            <a:endParaRPr lang="es-CO" dirty="0"/>
          </a:p>
        </p:txBody>
      </p:sp>
      <p:sp>
        <p:nvSpPr>
          <p:cNvPr id="16" name="Rectángulo 15"/>
          <p:cNvSpPr/>
          <p:nvPr/>
        </p:nvSpPr>
        <p:spPr>
          <a:xfrm>
            <a:off x="1035518" y="2614415"/>
            <a:ext cx="6601653" cy="3477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Rectángulo 1"/>
          <p:cNvSpPr/>
          <p:nvPr/>
        </p:nvSpPr>
        <p:spPr>
          <a:xfrm>
            <a:off x="10175702" y="2245083"/>
            <a:ext cx="1003160" cy="369332"/>
          </a:xfrm>
          <a:prstGeom prst="rect">
            <a:avLst/>
          </a:prstGeom>
        </p:spPr>
        <p:txBody>
          <a:bodyPr wrap="none">
            <a:spAutoFit/>
          </a:bodyPr>
          <a:lstStyle/>
          <a:p>
            <a:r>
              <a:rPr lang="es-CO" u="sng" dirty="0" smtClean="0">
                <a:solidFill>
                  <a:schemeClr val="bg1"/>
                </a:solidFill>
              </a:rPr>
              <a:t>Regresar</a:t>
            </a:r>
            <a:endParaRPr lang="es-CO" u="sng" dirty="0">
              <a:solidFill>
                <a:schemeClr val="bg1"/>
              </a:solidFill>
            </a:endParaRPr>
          </a:p>
        </p:txBody>
      </p:sp>
      <p:sp>
        <p:nvSpPr>
          <p:cNvPr id="31" name="Rectángulo 30"/>
          <p:cNvSpPr/>
          <p:nvPr/>
        </p:nvSpPr>
        <p:spPr>
          <a:xfrm>
            <a:off x="3024936" y="1957447"/>
            <a:ext cx="6363763" cy="39925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0" name="Rectángulo 29"/>
          <p:cNvSpPr/>
          <p:nvPr/>
        </p:nvSpPr>
        <p:spPr>
          <a:xfrm>
            <a:off x="4728990" y="3630577"/>
            <a:ext cx="3399072" cy="646331"/>
          </a:xfrm>
          <a:prstGeom prst="rect">
            <a:avLst/>
          </a:prstGeom>
        </p:spPr>
        <p:txBody>
          <a:bodyPr wrap="none">
            <a:spAutoFit/>
          </a:bodyPr>
          <a:lstStyle/>
          <a:p>
            <a:r>
              <a:rPr lang="es-CO" dirty="0" smtClean="0">
                <a:solidFill>
                  <a:srgbClr val="FF0000"/>
                </a:solidFill>
              </a:rPr>
              <a:t>Contenido clientes</a:t>
            </a:r>
          </a:p>
          <a:p>
            <a:r>
              <a:rPr lang="es-CO" dirty="0" smtClean="0">
                <a:solidFill>
                  <a:srgbClr val="FF0000"/>
                </a:solidFill>
              </a:rPr>
              <a:t>Contenido productos y/o Servicios</a:t>
            </a:r>
            <a:endParaRPr lang="es-CO" dirty="0"/>
          </a:p>
        </p:txBody>
      </p:sp>
    </p:spTree>
    <p:extLst>
      <p:ext uri="{BB962C8B-B14F-4D97-AF65-F5344CB8AC3E}">
        <p14:creationId xmlns:p14="http://schemas.microsoft.com/office/powerpoint/2010/main" val="2164654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76673" y="197234"/>
            <a:ext cx="10055824" cy="1373984"/>
          </a:xfrm>
        </p:spPr>
        <p:txBody>
          <a:bodyPr>
            <a:normAutofit/>
          </a:bodyPr>
          <a:lstStyle/>
          <a:p>
            <a:r>
              <a:rPr lang="es-CO" dirty="0" smtClean="0"/>
              <a:t>Requerimiento 4: el sistema deberá permitir la visualización de presupuestos. División de dos secciones principales. Izquierda muestra información de presupuestos. Derecha muestra el listado de presupuestos en orden de fecha. Debe permitir generar un archivo en pdf del elemento seleccionado.</a:t>
            </a:r>
            <a:endParaRPr lang="es-CO" dirty="0"/>
          </a:p>
        </p:txBody>
      </p:sp>
      <p:sp>
        <p:nvSpPr>
          <p:cNvPr id="4" name="Rectángulo 3"/>
          <p:cNvSpPr/>
          <p:nvPr/>
        </p:nvSpPr>
        <p:spPr>
          <a:xfrm>
            <a:off x="1030310" y="1893194"/>
            <a:ext cx="10148552" cy="41985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Rectángulo 4"/>
          <p:cNvSpPr/>
          <p:nvPr/>
        </p:nvSpPr>
        <p:spPr>
          <a:xfrm>
            <a:off x="8551572" y="1893194"/>
            <a:ext cx="2627290" cy="39924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rgbClr val="FF0000"/>
                </a:solidFill>
              </a:rPr>
              <a:t>Logo</a:t>
            </a:r>
            <a:endParaRPr lang="es-CO" dirty="0">
              <a:solidFill>
                <a:srgbClr val="FF0000"/>
              </a:solidFill>
            </a:endParaRPr>
          </a:p>
        </p:txBody>
      </p:sp>
      <p:sp>
        <p:nvSpPr>
          <p:cNvPr id="10" name="Rectángulo 9"/>
          <p:cNvSpPr/>
          <p:nvPr/>
        </p:nvSpPr>
        <p:spPr>
          <a:xfrm>
            <a:off x="1076673" y="1923107"/>
            <a:ext cx="2792944" cy="369332"/>
          </a:xfrm>
          <a:prstGeom prst="rect">
            <a:avLst/>
          </a:prstGeom>
        </p:spPr>
        <p:txBody>
          <a:bodyPr wrap="none">
            <a:spAutoFit/>
          </a:bodyPr>
          <a:lstStyle/>
          <a:p>
            <a:r>
              <a:rPr lang="es-CO" dirty="0" smtClean="0">
                <a:solidFill>
                  <a:srgbClr val="FF0000"/>
                </a:solidFill>
              </a:rPr>
              <a:t>Nombre de usuario en línea</a:t>
            </a:r>
            <a:endParaRPr lang="es-CO" dirty="0"/>
          </a:p>
        </p:txBody>
      </p:sp>
      <p:sp>
        <p:nvSpPr>
          <p:cNvPr id="11" name="Rectángulo 10"/>
          <p:cNvSpPr/>
          <p:nvPr/>
        </p:nvSpPr>
        <p:spPr>
          <a:xfrm>
            <a:off x="2572122" y="4109967"/>
            <a:ext cx="4104393" cy="369332"/>
          </a:xfrm>
          <a:prstGeom prst="rect">
            <a:avLst/>
          </a:prstGeom>
        </p:spPr>
        <p:txBody>
          <a:bodyPr wrap="none">
            <a:spAutoFit/>
          </a:bodyPr>
          <a:lstStyle/>
          <a:p>
            <a:r>
              <a:rPr lang="es-CO" dirty="0" smtClean="0">
                <a:solidFill>
                  <a:srgbClr val="FF0000"/>
                </a:solidFill>
              </a:rPr>
              <a:t>Información de presupuesto seleccionado</a:t>
            </a:r>
            <a:endParaRPr lang="es-CO" dirty="0"/>
          </a:p>
        </p:txBody>
      </p:sp>
      <p:sp>
        <p:nvSpPr>
          <p:cNvPr id="13" name="Rectángulo 12"/>
          <p:cNvSpPr/>
          <p:nvPr/>
        </p:nvSpPr>
        <p:spPr>
          <a:xfrm>
            <a:off x="1030310" y="2306749"/>
            <a:ext cx="10148552" cy="307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Visualización de Presupuestos</a:t>
            </a:r>
            <a:endParaRPr lang="es-CO" dirty="0"/>
          </a:p>
        </p:txBody>
      </p:sp>
      <p:sp>
        <p:nvSpPr>
          <p:cNvPr id="16" name="Rectángulo 15"/>
          <p:cNvSpPr/>
          <p:nvPr/>
        </p:nvSpPr>
        <p:spPr>
          <a:xfrm>
            <a:off x="1035518" y="2614415"/>
            <a:ext cx="6601653" cy="3477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Rectángulo 1"/>
          <p:cNvSpPr/>
          <p:nvPr/>
        </p:nvSpPr>
        <p:spPr>
          <a:xfrm>
            <a:off x="10175702" y="2245083"/>
            <a:ext cx="1003160" cy="369332"/>
          </a:xfrm>
          <a:prstGeom prst="rect">
            <a:avLst/>
          </a:prstGeom>
        </p:spPr>
        <p:txBody>
          <a:bodyPr wrap="none">
            <a:spAutoFit/>
          </a:bodyPr>
          <a:lstStyle/>
          <a:p>
            <a:r>
              <a:rPr lang="es-CO" u="sng" dirty="0" smtClean="0">
                <a:solidFill>
                  <a:schemeClr val="bg1"/>
                </a:solidFill>
              </a:rPr>
              <a:t>Regresar</a:t>
            </a:r>
            <a:endParaRPr lang="es-CO" u="sng" dirty="0">
              <a:solidFill>
                <a:schemeClr val="bg1"/>
              </a:solidFill>
            </a:endParaRPr>
          </a:p>
        </p:txBody>
      </p:sp>
      <p:sp>
        <p:nvSpPr>
          <p:cNvPr id="30" name="Rectángulo 29"/>
          <p:cNvSpPr/>
          <p:nvPr/>
        </p:nvSpPr>
        <p:spPr>
          <a:xfrm>
            <a:off x="8338634" y="4143911"/>
            <a:ext cx="2208874" cy="369332"/>
          </a:xfrm>
          <a:prstGeom prst="rect">
            <a:avLst/>
          </a:prstGeom>
        </p:spPr>
        <p:txBody>
          <a:bodyPr wrap="none">
            <a:spAutoFit/>
          </a:bodyPr>
          <a:lstStyle/>
          <a:p>
            <a:r>
              <a:rPr lang="es-CO" dirty="0" smtClean="0">
                <a:solidFill>
                  <a:srgbClr val="FF0000"/>
                </a:solidFill>
              </a:rPr>
              <a:t>Lista de presupuestos</a:t>
            </a:r>
            <a:endParaRPr lang="es-CO" dirty="0"/>
          </a:p>
        </p:txBody>
      </p:sp>
      <p:sp>
        <p:nvSpPr>
          <p:cNvPr id="26" name="Rectángulo 25"/>
          <p:cNvSpPr/>
          <p:nvPr/>
        </p:nvSpPr>
        <p:spPr>
          <a:xfrm>
            <a:off x="5136879" y="5666288"/>
            <a:ext cx="1948675" cy="369332"/>
          </a:xfrm>
          <a:prstGeom prst="rect">
            <a:avLst/>
          </a:prstGeom>
        </p:spPr>
        <p:txBody>
          <a:bodyPr wrap="none">
            <a:spAutoFit/>
          </a:bodyPr>
          <a:lstStyle/>
          <a:p>
            <a:r>
              <a:rPr lang="es-CO" dirty="0" smtClean="0">
                <a:solidFill>
                  <a:srgbClr val="FF0000"/>
                </a:solidFill>
              </a:rPr>
              <a:t>Botón generar PDF</a:t>
            </a:r>
            <a:endParaRPr lang="es-CO" dirty="0"/>
          </a:p>
        </p:txBody>
      </p:sp>
      <p:sp>
        <p:nvSpPr>
          <p:cNvPr id="27" name="Rectángulo 26"/>
          <p:cNvSpPr/>
          <p:nvPr/>
        </p:nvSpPr>
        <p:spPr>
          <a:xfrm>
            <a:off x="5136879" y="5705341"/>
            <a:ext cx="2513038" cy="3863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123107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76673" y="197234"/>
            <a:ext cx="10055824" cy="1373984"/>
          </a:xfrm>
        </p:spPr>
        <p:txBody>
          <a:bodyPr>
            <a:normAutofit/>
          </a:bodyPr>
          <a:lstStyle/>
          <a:p>
            <a:r>
              <a:rPr lang="es-CO" dirty="0" smtClean="0"/>
              <a:t>Requerimiento 5: el sistema deberá permitir la edición de presupuestos. </a:t>
            </a:r>
            <a:r>
              <a:rPr lang="es-CO" dirty="0"/>
              <a:t> </a:t>
            </a:r>
            <a:r>
              <a:rPr lang="es-CO" dirty="0" smtClean="0"/>
              <a:t>De la lista de presupuestos al seleccionar un elemento se redirige a la pagina de crear presupuesto con los datos previamente cargados.</a:t>
            </a:r>
            <a:endParaRPr lang="es-CO" dirty="0"/>
          </a:p>
        </p:txBody>
      </p:sp>
      <p:sp>
        <p:nvSpPr>
          <p:cNvPr id="4" name="Rectángulo 3"/>
          <p:cNvSpPr/>
          <p:nvPr/>
        </p:nvSpPr>
        <p:spPr>
          <a:xfrm>
            <a:off x="1030310" y="1893194"/>
            <a:ext cx="10148552" cy="41985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Rectángulo 4"/>
          <p:cNvSpPr/>
          <p:nvPr/>
        </p:nvSpPr>
        <p:spPr>
          <a:xfrm>
            <a:off x="8551572" y="1893194"/>
            <a:ext cx="2627290" cy="39924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rgbClr val="FF0000"/>
                </a:solidFill>
              </a:rPr>
              <a:t>Logo</a:t>
            </a:r>
            <a:endParaRPr lang="es-CO" dirty="0">
              <a:solidFill>
                <a:srgbClr val="FF0000"/>
              </a:solidFill>
            </a:endParaRPr>
          </a:p>
        </p:txBody>
      </p:sp>
      <p:sp>
        <p:nvSpPr>
          <p:cNvPr id="10" name="Rectángulo 9"/>
          <p:cNvSpPr/>
          <p:nvPr/>
        </p:nvSpPr>
        <p:spPr>
          <a:xfrm>
            <a:off x="1076673" y="1923107"/>
            <a:ext cx="2792944" cy="369332"/>
          </a:xfrm>
          <a:prstGeom prst="rect">
            <a:avLst/>
          </a:prstGeom>
        </p:spPr>
        <p:txBody>
          <a:bodyPr wrap="none">
            <a:spAutoFit/>
          </a:bodyPr>
          <a:lstStyle/>
          <a:p>
            <a:r>
              <a:rPr lang="es-CO" dirty="0" smtClean="0">
                <a:solidFill>
                  <a:srgbClr val="FF0000"/>
                </a:solidFill>
              </a:rPr>
              <a:t>Nombre de usuario en línea</a:t>
            </a:r>
            <a:endParaRPr lang="es-CO" dirty="0"/>
          </a:p>
        </p:txBody>
      </p:sp>
      <p:sp>
        <p:nvSpPr>
          <p:cNvPr id="13" name="Rectángulo 12"/>
          <p:cNvSpPr/>
          <p:nvPr/>
        </p:nvSpPr>
        <p:spPr>
          <a:xfrm>
            <a:off x="1030310" y="2306749"/>
            <a:ext cx="10148552" cy="307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Edición de Presupuestos</a:t>
            </a:r>
            <a:endParaRPr lang="es-CO" dirty="0"/>
          </a:p>
        </p:txBody>
      </p:sp>
      <p:sp>
        <p:nvSpPr>
          <p:cNvPr id="2" name="Rectángulo 1"/>
          <p:cNvSpPr/>
          <p:nvPr/>
        </p:nvSpPr>
        <p:spPr>
          <a:xfrm>
            <a:off x="10175702" y="2245083"/>
            <a:ext cx="1003160" cy="369332"/>
          </a:xfrm>
          <a:prstGeom prst="rect">
            <a:avLst/>
          </a:prstGeom>
        </p:spPr>
        <p:txBody>
          <a:bodyPr wrap="none">
            <a:spAutoFit/>
          </a:bodyPr>
          <a:lstStyle/>
          <a:p>
            <a:r>
              <a:rPr lang="es-CO" u="sng" dirty="0" smtClean="0">
                <a:solidFill>
                  <a:schemeClr val="bg1"/>
                </a:solidFill>
              </a:rPr>
              <a:t>Regresar</a:t>
            </a:r>
            <a:endParaRPr lang="es-CO" u="sng" dirty="0">
              <a:solidFill>
                <a:schemeClr val="bg1"/>
              </a:solidFill>
            </a:endParaRPr>
          </a:p>
        </p:txBody>
      </p:sp>
      <p:sp>
        <p:nvSpPr>
          <p:cNvPr id="30" name="Rectángulo 29"/>
          <p:cNvSpPr/>
          <p:nvPr/>
        </p:nvSpPr>
        <p:spPr>
          <a:xfrm>
            <a:off x="5000148" y="3992450"/>
            <a:ext cx="2208874" cy="369332"/>
          </a:xfrm>
          <a:prstGeom prst="rect">
            <a:avLst/>
          </a:prstGeom>
        </p:spPr>
        <p:txBody>
          <a:bodyPr wrap="none">
            <a:spAutoFit/>
          </a:bodyPr>
          <a:lstStyle/>
          <a:p>
            <a:r>
              <a:rPr lang="es-CO" dirty="0" smtClean="0">
                <a:solidFill>
                  <a:srgbClr val="FF0000"/>
                </a:solidFill>
              </a:rPr>
              <a:t>Lista de presupuestos</a:t>
            </a:r>
            <a:endParaRPr lang="es-CO" dirty="0"/>
          </a:p>
        </p:txBody>
      </p:sp>
    </p:spTree>
    <p:extLst>
      <p:ext uri="{BB962C8B-B14F-4D97-AF65-F5344CB8AC3E}">
        <p14:creationId xmlns:p14="http://schemas.microsoft.com/office/powerpoint/2010/main" val="3171247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76673" y="197234"/>
            <a:ext cx="10055824" cy="1373984"/>
          </a:xfrm>
        </p:spPr>
        <p:txBody>
          <a:bodyPr>
            <a:normAutofit/>
          </a:bodyPr>
          <a:lstStyle/>
          <a:p>
            <a:r>
              <a:rPr lang="es-CO" dirty="0" smtClean="0"/>
              <a:t>Requerimiento 6: el sistema deberá permitir visualizar el control de gastos y utilidades a partir de los presupuestos realizados. De la lista de presupuestos se muestra la información de los ítems que componen el presupuesto mas el control de gastos y utilidades.</a:t>
            </a:r>
            <a:endParaRPr lang="es-CO" dirty="0"/>
          </a:p>
        </p:txBody>
      </p:sp>
      <p:sp>
        <p:nvSpPr>
          <p:cNvPr id="4" name="Rectángulo 3"/>
          <p:cNvSpPr/>
          <p:nvPr/>
        </p:nvSpPr>
        <p:spPr>
          <a:xfrm>
            <a:off x="1030310" y="1893194"/>
            <a:ext cx="10148552" cy="41985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Rectángulo 4"/>
          <p:cNvSpPr/>
          <p:nvPr/>
        </p:nvSpPr>
        <p:spPr>
          <a:xfrm>
            <a:off x="8551572" y="1893194"/>
            <a:ext cx="2627290" cy="39924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rgbClr val="FF0000"/>
                </a:solidFill>
              </a:rPr>
              <a:t>Logo</a:t>
            </a:r>
            <a:endParaRPr lang="es-CO" dirty="0">
              <a:solidFill>
                <a:srgbClr val="FF0000"/>
              </a:solidFill>
            </a:endParaRPr>
          </a:p>
        </p:txBody>
      </p:sp>
      <p:sp>
        <p:nvSpPr>
          <p:cNvPr id="10" name="Rectángulo 9"/>
          <p:cNvSpPr/>
          <p:nvPr/>
        </p:nvSpPr>
        <p:spPr>
          <a:xfrm>
            <a:off x="1076673" y="1923107"/>
            <a:ext cx="2792944" cy="369332"/>
          </a:xfrm>
          <a:prstGeom prst="rect">
            <a:avLst/>
          </a:prstGeom>
        </p:spPr>
        <p:txBody>
          <a:bodyPr wrap="none">
            <a:spAutoFit/>
          </a:bodyPr>
          <a:lstStyle/>
          <a:p>
            <a:r>
              <a:rPr lang="es-CO" dirty="0" smtClean="0">
                <a:solidFill>
                  <a:srgbClr val="FF0000"/>
                </a:solidFill>
              </a:rPr>
              <a:t>Nombre de usuario en línea</a:t>
            </a:r>
            <a:endParaRPr lang="es-CO" dirty="0"/>
          </a:p>
        </p:txBody>
      </p:sp>
      <p:sp>
        <p:nvSpPr>
          <p:cNvPr id="11" name="Rectángulo 10"/>
          <p:cNvSpPr/>
          <p:nvPr/>
        </p:nvSpPr>
        <p:spPr>
          <a:xfrm>
            <a:off x="2572122" y="4109967"/>
            <a:ext cx="4377480" cy="646331"/>
          </a:xfrm>
          <a:prstGeom prst="rect">
            <a:avLst/>
          </a:prstGeom>
        </p:spPr>
        <p:txBody>
          <a:bodyPr wrap="none">
            <a:spAutoFit/>
          </a:bodyPr>
          <a:lstStyle/>
          <a:p>
            <a:r>
              <a:rPr lang="es-CO" dirty="0" smtClean="0">
                <a:solidFill>
                  <a:srgbClr val="FF0000"/>
                </a:solidFill>
              </a:rPr>
              <a:t>Información de presupuesto seleccionado + </a:t>
            </a:r>
          </a:p>
          <a:p>
            <a:r>
              <a:rPr lang="es-CO" dirty="0" smtClean="0">
                <a:solidFill>
                  <a:srgbClr val="FF0000"/>
                </a:solidFill>
              </a:rPr>
              <a:t>información de control de gastos y utilidades</a:t>
            </a:r>
            <a:endParaRPr lang="es-CO" dirty="0"/>
          </a:p>
        </p:txBody>
      </p:sp>
      <p:sp>
        <p:nvSpPr>
          <p:cNvPr id="13" name="Rectángulo 12"/>
          <p:cNvSpPr/>
          <p:nvPr/>
        </p:nvSpPr>
        <p:spPr>
          <a:xfrm>
            <a:off x="1030310" y="2306749"/>
            <a:ext cx="10148552" cy="307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Control de gastos y utilidades</a:t>
            </a:r>
            <a:endParaRPr lang="es-CO" dirty="0"/>
          </a:p>
        </p:txBody>
      </p:sp>
      <p:sp>
        <p:nvSpPr>
          <p:cNvPr id="16" name="Rectángulo 15"/>
          <p:cNvSpPr/>
          <p:nvPr/>
        </p:nvSpPr>
        <p:spPr>
          <a:xfrm>
            <a:off x="1035518" y="2614415"/>
            <a:ext cx="6601653" cy="3477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Rectángulo 1"/>
          <p:cNvSpPr/>
          <p:nvPr/>
        </p:nvSpPr>
        <p:spPr>
          <a:xfrm>
            <a:off x="10175702" y="2245083"/>
            <a:ext cx="1003160" cy="369332"/>
          </a:xfrm>
          <a:prstGeom prst="rect">
            <a:avLst/>
          </a:prstGeom>
        </p:spPr>
        <p:txBody>
          <a:bodyPr wrap="none">
            <a:spAutoFit/>
          </a:bodyPr>
          <a:lstStyle/>
          <a:p>
            <a:r>
              <a:rPr lang="es-CO" u="sng" dirty="0" smtClean="0">
                <a:solidFill>
                  <a:schemeClr val="bg1"/>
                </a:solidFill>
              </a:rPr>
              <a:t>Regresar</a:t>
            </a:r>
            <a:endParaRPr lang="es-CO" u="sng" dirty="0">
              <a:solidFill>
                <a:schemeClr val="bg1"/>
              </a:solidFill>
            </a:endParaRPr>
          </a:p>
        </p:txBody>
      </p:sp>
      <p:sp>
        <p:nvSpPr>
          <p:cNvPr id="30" name="Rectángulo 29"/>
          <p:cNvSpPr/>
          <p:nvPr/>
        </p:nvSpPr>
        <p:spPr>
          <a:xfrm>
            <a:off x="8338634" y="4143911"/>
            <a:ext cx="2208874" cy="369332"/>
          </a:xfrm>
          <a:prstGeom prst="rect">
            <a:avLst/>
          </a:prstGeom>
        </p:spPr>
        <p:txBody>
          <a:bodyPr wrap="none">
            <a:spAutoFit/>
          </a:bodyPr>
          <a:lstStyle/>
          <a:p>
            <a:r>
              <a:rPr lang="es-CO" dirty="0" smtClean="0">
                <a:solidFill>
                  <a:srgbClr val="FF0000"/>
                </a:solidFill>
              </a:rPr>
              <a:t>Lista de presupuestos</a:t>
            </a:r>
            <a:endParaRPr lang="es-CO" dirty="0"/>
          </a:p>
        </p:txBody>
      </p:sp>
    </p:spTree>
    <p:extLst>
      <p:ext uri="{BB962C8B-B14F-4D97-AF65-F5344CB8AC3E}">
        <p14:creationId xmlns:p14="http://schemas.microsoft.com/office/powerpoint/2010/main" val="3129888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1124</TotalTime>
  <Words>815</Words>
  <Application>Microsoft Office PowerPoint</Application>
  <PresentationFormat>Panorámica</PresentationFormat>
  <Paragraphs>85</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Calibri</vt:lpstr>
      <vt:lpstr>Calibri Light</vt:lpstr>
      <vt:lpstr>Retrospección</vt:lpstr>
      <vt:lpstr>Requerimientos</vt:lpstr>
      <vt:lpstr>Requerimientos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Requerimientos</dc:title>
  <dc:creator>ANDRÉS CAMILO RODRÍGUEZ ESPITIA</dc:creator>
  <cp:lastModifiedBy>ANDRÉS CAMILO RODRÍGUEZ ESPITIA</cp:lastModifiedBy>
  <cp:revision>21</cp:revision>
  <dcterms:created xsi:type="dcterms:W3CDTF">2016-12-08T17:43:17Z</dcterms:created>
  <dcterms:modified xsi:type="dcterms:W3CDTF">2016-12-13T21:08:34Z</dcterms:modified>
</cp:coreProperties>
</file>