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Ubuntu"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70AD8B-B5A5-4276-B69B-0FAFE141B1A5}">
  <a:tblStyle styleId="{9170AD8B-B5A5-4276-B69B-0FAFE141B1A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1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4ec242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4ec242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INtro/Icebreaker: CM</a:t>
            </a:r>
            <a:endParaRPr/>
          </a:p>
          <a:p>
            <a:pPr marL="0" lvl="0" indent="0" algn="l" rtl="0">
              <a:spcBef>
                <a:spcPts val="0"/>
              </a:spcBef>
              <a:spcAft>
                <a:spcPts val="0"/>
              </a:spcAft>
              <a:buNone/>
            </a:pPr>
            <a:r>
              <a:rPr lang="en"/>
              <a:t>Encyclopedias: CM</a:t>
            </a:r>
            <a:endParaRPr/>
          </a:p>
          <a:p>
            <a:pPr marL="0" lvl="0" indent="0" algn="l" rtl="0">
              <a:spcBef>
                <a:spcPts val="0"/>
              </a:spcBef>
              <a:spcAft>
                <a:spcPts val="0"/>
              </a:spcAft>
              <a:buNone/>
            </a:pPr>
            <a:r>
              <a:rPr lang="en"/>
              <a:t>Wikipedia: IM</a:t>
            </a:r>
            <a:endParaRPr/>
          </a:p>
          <a:p>
            <a:pPr marL="0" lvl="0" indent="0" algn="l" rtl="0">
              <a:spcBef>
                <a:spcPts val="0"/>
              </a:spcBef>
              <a:spcAft>
                <a:spcPts val="0"/>
              </a:spcAft>
              <a:buNone/>
            </a:pPr>
            <a:r>
              <a:rPr lang="en"/>
              <a:t>Textbooks: SO</a:t>
            </a:r>
            <a:endParaRPr/>
          </a:p>
          <a:p>
            <a:pPr marL="0" lvl="0" indent="0" algn="l" rtl="0">
              <a:spcBef>
                <a:spcPts val="0"/>
              </a:spcBef>
              <a:spcAft>
                <a:spcPts val="0"/>
              </a:spcAft>
              <a:buNone/>
            </a:pPr>
            <a:r>
              <a:rPr lang="en"/>
              <a:t>OER: SO</a:t>
            </a:r>
            <a:endParaRPr/>
          </a:p>
          <a:p>
            <a:pPr marL="0" lvl="0" indent="0" algn="l" rtl="0">
              <a:spcBef>
                <a:spcPts val="0"/>
              </a:spcBef>
              <a:spcAft>
                <a:spcPts val="0"/>
              </a:spcAft>
              <a:buNone/>
            </a:pPr>
            <a:r>
              <a:rPr lang="en"/>
              <a:t>Project: CM</a:t>
            </a:r>
            <a:endParaRPr/>
          </a:p>
          <a:p>
            <a:pPr marL="0" lvl="0" indent="0" algn="l" rtl="0">
              <a:spcBef>
                <a:spcPts val="0"/>
              </a:spcBef>
              <a:spcAft>
                <a:spcPts val="0"/>
              </a:spcAft>
              <a:buNone/>
            </a:pPr>
            <a:r>
              <a:rPr lang="en"/>
              <a:t>Pre-survey: CM</a:t>
            </a:r>
            <a:endParaRPr/>
          </a:p>
          <a:p>
            <a:pPr marL="0" lvl="0" indent="0" algn="l" rtl="0">
              <a:spcBef>
                <a:spcPts val="0"/>
              </a:spcBef>
              <a:spcAft>
                <a:spcPts val="0"/>
              </a:spcAft>
              <a:buNone/>
            </a:pPr>
            <a:r>
              <a:rPr lang="en"/>
              <a:t>Commons: IM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16fd072d_1_1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16fd072d_1_1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49755d0b5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49755d0b5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ability to substitute, as in a free market</a:t>
            </a:r>
            <a:endParaRPr/>
          </a:p>
          <a:p>
            <a:pPr marL="0" lvl="0" indent="0" algn="l" rtl="0">
              <a:spcBef>
                <a:spcPts val="0"/>
              </a:spcBef>
              <a:spcAft>
                <a:spcPts val="0"/>
              </a:spcAft>
              <a:buNone/>
            </a:pPr>
            <a:endParaRPr/>
          </a:p>
          <a:p>
            <a:pPr marL="0" lvl="0" indent="0" algn="l" rtl="0">
              <a:spcBef>
                <a:spcPts val="0"/>
              </a:spcBef>
              <a:spcAft>
                <a:spcPts val="0"/>
              </a:spcAft>
              <a:buNone/>
            </a:pPr>
            <a:r>
              <a:rPr lang="en"/>
              <a:t>What would you pay for a glass of milk? A cup of coffee?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4f444e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4f444e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4f444eb8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4f444eb8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5.3 million students</a:t>
            </a:r>
            <a:endParaRPr/>
          </a:p>
          <a:p>
            <a:pPr marL="0" lvl="0" indent="0" algn="l" rtl="0">
              <a:spcBef>
                <a:spcPts val="0"/>
              </a:spcBef>
              <a:spcAft>
                <a:spcPts val="0"/>
              </a:spcAft>
              <a:buNone/>
            </a:pPr>
            <a:r>
              <a:rPr lang="en"/>
              <a:t>Used to pay all textbook costs as long as it came from approved vendors (Via Texas State Board of Education)</a:t>
            </a:r>
            <a:endParaRPr/>
          </a:p>
          <a:p>
            <a:pPr marL="0" lvl="0" indent="0" algn="l" rtl="0">
              <a:spcBef>
                <a:spcPts val="0"/>
              </a:spcBef>
              <a:spcAft>
                <a:spcPts val="0"/>
              </a:spcAft>
              <a:buNone/>
            </a:pPr>
            <a:r>
              <a:rPr lang="en"/>
              <a:t>Other states would piggyback since it was cheaper in bulk...</a:t>
            </a:r>
            <a:endParaRPr/>
          </a:p>
          <a:p>
            <a:pPr marL="0" lvl="0" indent="0" algn="l" rtl="0">
              <a:spcBef>
                <a:spcPts val="0"/>
              </a:spcBef>
              <a:spcAft>
                <a:spcPts val="0"/>
              </a:spcAft>
              <a:buNone/>
            </a:pPr>
            <a:r>
              <a:rPr lang="en"/>
              <a:t>Now more local control but the damage is done. Also, still persists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4f444eb8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4f444eb8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4f444eb8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4f444eb8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4f444eb8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4f444eb8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49755d0b5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49755d0b5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 through the asterisk!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49755d0b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49755d0b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49755d0b5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49755d0b5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49755d0b5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9755d0b5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49755d0b5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49755d0b5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49755d0b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49755d0b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Conference room and dates?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49755d0b5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49755d0b5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49755d0b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49755d0b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4e7f661a6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4e7f661a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Foreground idea that the project is meant to add student voice to textbook/oer creation, adoption, and remix</a:t>
            </a:r>
            <a:endParaRPr/>
          </a:p>
          <a:p>
            <a:pPr marL="0" lvl="0" indent="0" algn="l" rtl="0">
              <a:spcBef>
                <a:spcPts val="0"/>
              </a:spcBef>
              <a:spcAft>
                <a:spcPts val="0"/>
              </a:spcAft>
              <a:buNone/>
            </a:pPr>
            <a:r>
              <a:rPr lang="en"/>
              <a:t>Active process: </a:t>
            </a:r>
            <a:endParaRPr/>
          </a:p>
          <a:p>
            <a:pPr marL="0" lvl="0" indent="0" algn="l" rtl="0">
              <a:spcBef>
                <a:spcPts val="0"/>
              </a:spcBef>
              <a:spcAft>
                <a:spcPts val="0"/>
              </a:spcAft>
              <a:buNone/>
            </a:pPr>
            <a:r>
              <a:rPr lang="en"/>
              <a:t>Not simply making a website where they post comments on a website and maybe someone pays attention</a:t>
            </a:r>
            <a:endParaRPr/>
          </a:p>
          <a:p>
            <a:pPr marL="0" lvl="0" indent="0" algn="l" rtl="0">
              <a:spcBef>
                <a:spcPts val="0"/>
              </a:spcBef>
              <a:spcAft>
                <a:spcPts val="0"/>
              </a:spcAft>
              <a:buNone/>
            </a:pPr>
            <a:r>
              <a:rPr lang="en"/>
              <a:t>Mention inclusivity and Wikipedia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16fd0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16fd0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49755d0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49755d0b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e7f661a6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4e7f661a6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16fd072d_1_1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16fd072d_1_1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49755d0b5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49755d0b5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9755d0b5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9755d0b5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4e7f661a6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4e7f661a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Foreground idea that the project is meant to add student voice to textbook/oer creation, adoption, and remix</a:t>
            </a:r>
            <a:endParaRPr/>
          </a:p>
          <a:p>
            <a:pPr marL="0" lvl="0" indent="0" algn="l" rtl="0">
              <a:spcBef>
                <a:spcPts val="0"/>
              </a:spcBef>
              <a:spcAft>
                <a:spcPts val="0"/>
              </a:spcAft>
              <a:buNone/>
            </a:pPr>
            <a:r>
              <a:rPr lang="en"/>
              <a:t>Active process: </a:t>
            </a:r>
            <a:endParaRPr/>
          </a:p>
          <a:p>
            <a:pPr marL="0" lvl="0" indent="0" algn="l" rtl="0">
              <a:spcBef>
                <a:spcPts val="0"/>
              </a:spcBef>
              <a:spcAft>
                <a:spcPts val="0"/>
              </a:spcAft>
              <a:buNone/>
            </a:pPr>
            <a:r>
              <a:rPr lang="en"/>
              <a:t>Not simply making a website where they post comments on a website and maybe someone pays attention</a:t>
            </a:r>
            <a:endParaRPr/>
          </a:p>
          <a:p>
            <a:pPr marL="0" lvl="0" indent="0" algn="l" rtl="0">
              <a:spcBef>
                <a:spcPts val="0"/>
              </a:spcBef>
              <a:spcAft>
                <a:spcPts val="0"/>
              </a:spcAft>
              <a:buNone/>
            </a:pPr>
            <a:r>
              <a:rPr lang="en"/>
              <a:t>Mention inclusivity and Wikipedia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673800" y="539250"/>
            <a:ext cx="7796400" cy="4065000"/>
          </a:xfrm>
          <a:prstGeom prst="rect">
            <a:avLst/>
          </a:prstGeom>
          <a:solidFill>
            <a:srgbClr val="FFFFFF"/>
          </a:solidFill>
          <a:ln w="114300" cap="flat" cmpd="thinThick">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3">
    <p:bg>
      <p:bgPr>
        <a:solidFill>
          <a:srgbClr val="FFFFFF"/>
        </a:solidFill>
        <a:effectLst/>
      </p:bgPr>
    </p:bg>
    <p:spTree>
      <p:nvGrpSpPr>
        <p:cNvPr id="1" name="Shape 61"/>
        <p:cNvGrpSpPr/>
        <p:nvPr/>
      </p:nvGrpSpPr>
      <p:grpSpPr>
        <a:xfrm>
          <a:off x="0" y="0"/>
          <a:ext cx="0" cy="0"/>
          <a:chOff x="0" y="0"/>
          <a:chExt cx="0" cy="0"/>
        </a:xfrm>
      </p:grpSpPr>
      <p:sp>
        <p:nvSpPr>
          <p:cNvPr id="62" name="Google Shape;62;p15"/>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673800" y="539250"/>
            <a:ext cx="7796400" cy="4065000"/>
          </a:xfrm>
          <a:prstGeom prst="rect">
            <a:avLst/>
          </a:prstGeom>
          <a:solidFill>
            <a:srgbClr val="FFFFFF"/>
          </a:solidFill>
          <a:ln w="114300" cap="flat" cmpd="thinThick">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1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1.jpg"/></Relationships>
</file>

<file path=ppt/slides/_rels/slide1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3.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4.jp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gif"/><Relationship Id="rId22" Type="http://schemas.openxmlformats.org/officeDocument/2006/relationships/image" Target="../media/image2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greenteapress.com/wp/textbook-manifesto/"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hyperlink" Target="https://www.technologyreview.com/s/520446/the-decline-of-wikipedi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70" name="Google Shape;7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Introductions</a:t>
            </a:r>
            <a:endParaRPr/>
          </a:p>
          <a:p>
            <a:pPr marL="457200" lvl="0" indent="-342900" algn="l" rtl="0">
              <a:spcBef>
                <a:spcPts val="0"/>
              </a:spcBef>
              <a:spcAft>
                <a:spcPts val="0"/>
              </a:spcAft>
              <a:buSzPts val="1800"/>
              <a:buChar char="❏"/>
            </a:pPr>
            <a:r>
              <a:rPr lang="en"/>
              <a:t>Encyclopedias, Wikipedia, Textbooks, and OER</a:t>
            </a:r>
            <a:endParaRPr/>
          </a:p>
          <a:p>
            <a:pPr marL="457200" lvl="0" indent="-342900" algn="l" rtl="0">
              <a:spcBef>
                <a:spcPts val="0"/>
              </a:spcBef>
              <a:spcAft>
                <a:spcPts val="0"/>
              </a:spcAft>
              <a:buSzPts val="1800"/>
              <a:buChar char="❏"/>
            </a:pPr>
            <a:r>
              <a:rPr lang="en"/>
              <a:t>Our Project</a:t>
            </a:r>
            <a:endParaRPr/>
          </a:p>
          <a:p>
            <a:pPr marL="457200" lvl="0" indent="-342900" algn="l" rtl="0">
              <a:spcBef>
                <a:spcPts val="0"/>
              </a:spcBef>
              <a:spcAft>
                <a:spcPts val="0"/>
              </a:spcAft>
              <a:buSzPts val="1800"/>
              <a:buChar char="❏"/>
            </a:pPr>
            <a:r>
              <a:rPr lang="en"/>
              <a:t>Pre-Survey</a:t>
            </a:r>
            <a:endParaRPr/>
          </a:p>
          <a:p>
            <a:pPr marL="457200" lvl="0" indent="-342900" algn="l" rtl="0">
              <a:spcBef>
                <a:spcPts val="0"/>
              </a:spcBef>
              <a:spcAft>
                <a:spcPts val="0"/>
              </a:spcAft>
              <a:buSzPts val="1800"/>
              <a:buChar char="❏"/>
            </a:pPr>
            <a:r>
              <a:rPr lang="en"/>
              <a:t>CUNY Academic Commons</a:t>
            </a:r>
            <a:endParaRPr/>
          </a:p>
          <a:p>
            <a:pPr marL="457200" lvl="0" indent="-342900" algn="l" rtl="0">
              <a:spcBef>
                <a:spcPts val="0"/>
              </a:spcBef>
              <a:spcAft>
                <a:spcPts val="0"/>
              </a:spcAft>
              <a:buSzPts val="1800"/>
              <a:buChar char="❏"/>
            </a:pPr>
            <a:r>
              <a:rPr lang="en"/>
              <a:t>Questions?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Where do textbooks come from?</a:t>
            </a:r>
            <a:endParaRPr>
              <a:latin typeface="Ubuntu"/>
              <a:ea typeface="Ubuntu"/>
              <a:cs typeface="Ubuntu"/>
              <a:sym typeface="Ubuntu"/>
            </a:endParaRPr>
          </a:p>
        </p:txBody>
      </p:sp>
      <p:sp>
        <p:nvSpPr>
          <p:cNvPr id="154" name="Google Shape;154;p25"/>
          <p:cNvSpPr txBox="1"/>
          <p:nvPr/>
        </p:nvSpPr>
        <p:spPr>
          <a:xfrm>
            <a:off x="1297425" y="659425"/>
            <a:ext cx="2194500" cy="84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i="1"/>
              <a:t>The Art of Public Speaking</a:t>
            </a:r>
            <a:endParaRPr sz="1200" b="1" i="1"/>
          </a:p>
          <a:p>
            <a:pPr marL="0" lvl="0" indent="0" algn="l" rtl="0">
              <a:spcBef>
                <a:spcPts val="0"/>
              </a:spcBef>
              <a:spcAft>
                <a:spcPts val="0"/>
              </a:spcAft>
              <a:buNone/>
            </a:pPr>
            <a:r>
              <a:rPr lang="en" sz="1100" u="sng"/>
              <a:t>Stephen Lucas</a:t>
            </a:r>
            <a:endParaRPr sz="1100" u="sng"/>
          </a:p>
          <a:p>
            <a:pPr marL="0" lvl="0" indent="0" algn="l" rtl="0">
              <a:spcBef>
                <a:spcPts val="0"/>
              </a:spcBef>
              <a:spcAft>
                <a:spcPts val="0"/>
              </a:spcAft>
              <a:buNone/>
            </a:pPr>
            <a:r>
              <a:rPr lang="en" sz="1100"/>
              <a:t>University of Wisconsin–Madison</a:t>
            </a:r>
            <a:endParaRPr sz="1100"/>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55" name="Google Shape;155;p25"/>
          <p:cNvSpPr txBox="1"/>
          <p:nvPr/>
        </p:nvSpPr>
        <p:spPr>
          <a:xfrm>
            <a:off x="1297425" y="2035000"/>
            <a:ext cx="2812200" cy="16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i="1"/>
              <a:t>Understanding Business</a:t>
            </a:r>
            <a:endParaRPr sz="1200" b="1" i="1"/>
          </a:p>
          <a:p>
            <a:pPr marL="0" lvl="0" indent="0" algn="l" rtl="0">
              <a:spcBef>
                <a:spcPts val="0"/>
              </a:spcBef>
              <a:spcAft>
                <a:spcPts val="0"/>
              </a:spcAft>
              <a:buClr>
                <a:schemeClr val="dk1"/>
              </a:buClr>
              <a:buSzPts val="1100"/>
              <a:buFont typeface="Arial"/>
              <a:buNone/>
            </a:pPr>
            <a:r>
              <a:rPr lang="en" sz="1100" u="sng"/>
              <a:t>William Nickels</a:t>
            </a:r>
            <a:r>
              <a:rPr lang="en" sz="1100"/>
              <a:t> </a:t>
            </a:r>
            <a:endParaRPr sz="1100"/>
          </a:p>
          <a:p>
            <a:pPr marL="0" lvl="0" indent="0" algn="l" rtl="0">
              <a:spcBef>
                <a:spcPts val="0"/>
              </a:spcBef>
              <a:spcAft>
                <a:spcPts val="0"/>
              </a:spcAft>
              <a:buClr>
                <a:schemeClr val="dk1"/>
              </a:buClr>
              <a:buSzPts val="1100"/>
              <a:buFont typeface="Arial"/>
              <a:buNone/>
            </a:pPr>
            <a:r>
              <a:rPr lang="en" sz="1100"/>
              <a:t>University of Maryland </a:t>
            </a:r>
            <a:endParaRPr sz="1100"/>
          </a:p>
          <a:p>
            <a:pPr marL="0" lvl="0" indent="0" algn="l" rtl="0">
              <a:spcBef>
                <a:spcPts val="0"/>
              </a:spcBef>
              <a:spcAft>
                <a:spcPts val="0"/>
              </a:spcAft>
              <a:buClr>
                <a:schemeClr val="dk1"/>
              </a:buClr>
              <a:buSzPts val="1100"/>
              <a:buFont typeface="Arial"/>
              <a:buNone/>
            </a:pPr>
            <a:r>
              <a:rPr lang="en" sz="1100" u="sng"/>
              <a:t>James McHugh</a:t>
            </a:r>
            <a:endParaRPr sz="1100" u="sng"/>
          </a:p>
          <a:p>
            <a:pPr marL="0" lvl="0" indent="0" algn="l" rtl="0">
              <a:spcBef>
                <a:spcPts val="0"/>
              </a:spcBef>
              <a:spcAft>
                <a:spcPts val="0"/>
              </a:spcAft>
              <a:buClr>
                <a:schemeClr val="dk1"/>
              </a:buClr>
              <a:buSzPts val="1100"/>
              <a:buFont typeface="Arial"/>
              <a:buNone/>
            </a:pPr>
            <a:r>
              <a:rPr lang="en" sz="1100"/>
              <a:t>St. Louis Community College/Forest Park</a:t>
            </a:r>
            <a:endParaRPr sz="1100"/>
          </a:p>
          <a:p>
            <a:pPr marL="0" lvl="0" indent="0" algn="l" rtl="0">
              <a:spcBef>
                <a:spcPts val="0"/>
              </a:spcBef>
              <a:spcAft>
                <a:spcPts val="0"/>
              </a:spcAft>
              <a:buClr>
                <a:schemeClr val="dk1"/>
              </a:buClr>
              <a:buSzPts val="1100"/>
              <a:buFont typeface="Arial"/>
              <a:buNone/>
            </a:pPr>
            <a:r>
              <a:rPr lang="en" sz="1100" u="sng"/>
              <a:t>Susan McHugh</a:t>
            </a:r>
            <a:endParaRPr sz="1100" u="sng"/>
          </a:p>
          <a:p>
            <a:pPr marL="0" lvl="0" indent="0" algn="l" rtl="0">
              <a:spcBef>
                <a:spcPts val="0"/>
              </a:spcBef>
              <a:spcAft>
                <a:spcPts val="0"/>
              </a:spcAft>
              <a:buClr>
                <a:schemeClr val="dk1"/>
              </a:buClr>
              <a:buSzPts val="1100"/>
              <a:buFont typeface="Arial"/>
              <a:buNone/>
            </a:pPr>
            <a:r>
              <a:rPr lang="en" sz="1100"/>
              <a:t>Applied Learning Systems</a:t>
            </a:r>
            <a:endParaRPr sz="1100"/>
          </a:p>
          <a:p>
            <a:pPr marL="0" lvl="0" indent="0" algn="l" rtl="0">
              <a:spcBef>
                <a:spcPts val="0"/>
              </a:spcBef>
              <a:spcAft>
                <a:spcPts val="0"/>
              </a:spcAft>
              <a:buNone/>
            </a:pPr>
            <a:endParaRPr/>
          </a:p>
        </p:txBody>
      </p:sp>
      <p:sp>
        <p:nvSpPr>
          <p:cNvPr id="156" name="Google Shape;156;p25"/>
          <p:cNvSpPr txBox="1"/>
          <p:nvPr/>
        </p:nvSpPr>
        <p:spPr>
          <a:xfrm>
            <a:off x="5637575" y="2148425"/>
            <a:ext cx="2166600" cy="12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i="1"/>
              <a:t>Anatomy &amp; Physiology: The Unity of Form and Function</a:t>
            </a:r>
            <a:endParaRPr sz="1200" b="1" i="1"/>
          </a:p>
          <a:p>
            <a:pPr marL="0" lvl="0" indent="0" algn="l" rtl="0">
              <a:spcBef>
                <a:spcPts val="0"/>
              </a:spcBef>
              <a:spcAft>
                <a:spcPts val="0"/>
              </a:spcAft>
              <a:buClr>
                <a:schemeClr val="dk1"/>
              </a:buClr>
              <a:buSzPts val="1100"/>
              <a:buFont typeface="Arial"/>
              <a:buNone/>
            </a:pPr>
            <a:r>
              <a:rPr lang="en" sz="1100" u="sng"/>
              <a:t>Kenneth Saladin</a:t>
            </a:r>
            <a:endParaRPr sz="1100" u="sng"/>
          </a:p>
          <a:p>
            <a:pPr marL="0" lvl="0" indent="0" algn="l" rtl="0">
              <a:spcBef>
                <a:spcPts val="0"/>
              </a:spcBef>
              <a:spcAft>
                <a:spcPts val="0"/>
              </a:spcAft>
              <a:buClr>
                <a:schemeClr val="dk1"/>
              </a:buClr>
              <a:buSzPts val="1100"/>
              <a:buFont typeface="Arial"/>
              <a:buNone/>
            </a:pPr>
            <a:r>
              <a:rPr lang="en" sz="1100"/>
              <a:t>Georgia College &amp; State University</a:t>
            </a:r>
            <a:endParaRPr sz="1100"/>
          </a:p>
          <a:p>
            <a:pPr marL="0" lvl="0" indent="0" algn="l" rtl="0">
              <a:spcBef>
                <a:spcPts val="0"/>
              </a:spcBef>
              <a:spcAft>
                <a:spcPts val="0"/>
              </a:spcAft>
              <a:buNone/>
            </a:pPr>
            <a:endParaRPr/>
          </a:p>
        </p:txBody>
      </p:sp>
      <p:sp>
        <p:nvSpPr>
          <p:cNvPr id="157" name="Google Shape;157;p25"/>
          <p:cNvSpPr txBox="1"/>
          <p:nvPr/>
        </p:nvSpPr>
        <p:spPr>
          <a:xfrm>
            <a:off x="5762075" y="758200"/>
            <a:ext cx="2707200" cy="13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i="1"/>
              <a:t>Psychology in Modules </a:t>
            </a:r>
            <a:endParaRPr sz="1200" b="1" i="1"/>
          </a:p>
          <a:p>
            <a:pPr marL="0" lvl="0" indent="0" algn="l" rtl="0">
              <a:spcBef>
                <a:spcPts val="0"/>
              </a:spcBef>
              <a:spcAft>
                <a:spcPts val="0"/>
              </a:spcAft>
              <a:buNone/>
            </a:pPr>
            <a:r>
              <a:rPr lang="en" sz="1100" u="sng"/>
              <a:t>David Myers</a:t>
            </a:r>
            <a:endParaRPr sz="1100" u="sng"/>
          </a:p>
          <a:p>
            <a:pPr marL="0" lvl="0" indent="0" algn="l" rtl="0">
              <a:spcBef>
                <a:spcPts val="0"/>
              </a:spcBef>
              <a:spcAft>
                <a:spcPts val="0"/>
              </a:spcAft>
              <a:buNone/>
            </a:pPr>
            <a:r>
              <a:rPr lang="en" sz="1100"/>
              <a:t>Hope College</a:t>
            </a:r>
            <a:endParaRPr sz="1100"/>
          </a:p>
        </p:txBody>
      </p:sp>
      <p:pic>
        <p:nvPicPr>
          <p:cNvPr id="158" name="Google Shape;158;p25"/>
          <p:cNvPicPr preferRelativeResize="0"/>
          <p:nvPr/>
        </p:nvPicPr>
        <p:blipFill>
          <a:blip r:embed="rId3">
            <a:alphaModFix/>
          </a:blip>
          <a:stretch>
            <a:fillRect/>
          </a:stretch>
        </p:blipFill>
        <p:spPr>
          <a:xfrm>
            <a:off x="281625" y="758200"/>
            <a:ext cx="1015800" cy="1276800"/>
          </a:xfrm>
          <a:prstGeom prst="rect">
            <a:avLst/>
          </a:prstGeom>
          <a:noFill/>
          <a:ln w="9525" cap="flat" cmpd="sng">
            <a:solidFill>
              <a:schemeClr val="dk2"/>
            </a:solidFill>
            <a:prstDash val="solid"/>
            <a:round/>
            <a:headEnd type="none" w="sm" len="sm"/>
            <a:tailEnd type="none" w="sm" len="sm"/>
          </a:ln>
        </p:spPr>
      </p:pic>
      <p:pic>
        <p:nvPicPr>
          <p:cNvPr id="159" name="Google Shape;159;p25"/>
          <p:cNvPicPr preferRelativeResize="0"/>
          <p:nvPr/>
        </p:nvPicPr>
        <p:blipFill>
          <a:blip r:embed="rId4">
            <a:alphaModFix/>
          </a:blip>
          <a:stretch>
            <a:fillRect/>
          </a:stretch>
        </p:blipFill>
        <p:spPr>
          <a:xfrm>
            <a:off x="281625" y="2148425"/>
            <a:ext cx="1015800" cy="1359171"/>
          </a:xfrm>
          <a:prstGeom prst="rect">
            <a:avLst/>
          </a:prstGeom>
          <a:noFill/>
          <a:ln w="9525" cap="flat" cmpd="sng">
            <a:solidFill>
              <a:schemeClr val="dk2"/>
            </a:solidFill>
            <a:prstDash val="solid"/>
            <a:round/>
            <a:headEnd type="none" w="sm" len="sm"/>
            <a:tailEnd type="none" w="sm" len="sm"/>
          </a:ln>
        </p:spPr>
      </p:pic>
      <p:pic>
        <p:nvPicPr>
          <p:cNvPr id="160" name="Google Shape;160;p25"/>
          <p:cNvPicPr preferRelativeResize="0"/>
          <p:nvPr/>
        </p:nvPicPr>
        <p:blipFill>
          <a:blip r:embed="rId5">
            <a:alphaModFix/>
          </a:blip>
          <a:stretch>
            <a:fillRect/>
          </a:stretch>
        </p:blipFill>
        <p:spPr>
          <a:xfrm>
            <a:off x="4621775" y="2227050"/>
            <a:ext cx="1015800" cy="1206424"/>
          </a:xfrm>
          <a:prstGeom prst="rect">
            <a:avLst/>
          </a:prstGeom>
          <a:noFill/>
          <a:ln w="9525" cap="flat" cmpd="sng">
            <a:solidFill>
              <a:schemeClr val="dk2"/>
            </a:solidFill>
            <a:prstDash val="solid"/>
            <a:round/>
            <a:headEnd type="none" w="sm" len="sm"/>
            <a:tailEnd type="none" w="sm" len="sm"/>
          </a:ln>
        </p:spPr>
      </p:pic>
      <p:cxnSp>
        <p:nvCxnSpPr>
          <p:cNvPr id="161" name="Google Shape;161;p25"/>
          <p:cNvCxnSpPr/>
          <p:nvPr/>
        </p:nvCxnSpPr>
        <p:spPr>
          <a:xfrm>
            <a:off x="4214900" y="704675"/>
            <a:ext cx="26400" cy="4379100"/>
          </a:xfrm>
          <a:prstGeom prst="straightConnector1">
            <a:avLst/>
          </a:prstGeom>
          <a:noFill/>
          <a:ln w="9525" cap="flat" cmpd="sng">
            <a:solidFill>
              <a:schemeClr val="dk2"/>
            </a:solidFill>
            <a:prstDash val="solid"/>
            <a:round/>
            <a:headEnd type="none" w="med" len="med"/>
            <a:tailEnd type="none" w="med" len="med"/>
          </a:ln>
        </p:spPr>
      </p:cxnSp>
      <p:pic>
        <p:nvPicPr>
          <p:cNvPr id="162" name="Google Shape;162;p25"/>
          <p:cNvPicPr preferRelativeResize="0"/>
          <p:nvPr/>
        </p:nvPicPr>
        <p:blipFill>
          <a:blip r:embed="rId6">
            <a:alphaModFix/>
          </a:blip>
          <a:stretch>
            <a:fillRect/>
          </a:stretch>
        </p:blipFill>
        <p:spPr>
          <a:xfrm>
            <a:off x="4621775" y="758200"/>
            <a:ext cx="1140300" cy="1361850"/>
          </a:xfrm>
          <a:prstGeom prst="rect">
            <a:avLst/>
          </a:prstGeom>
          <a:noFill/>
          <a:ln w="9525" cap="flat" cmpd="sng">
            <a:solidFill>
              <a:schemeClr val="dk2"/>
            </a:solidFill>
            <a:prstDash val="solid"/>
            <a:round/>
            <a:headEnd type="none" w="sm" len="sm"/>
            <a:tailEnd type="none" w="sm" len="sm"/>
          </a:ln>
        </p:spPr>
      </p:pic>
      <p:pic>
        <p:nvPicPr>
          <p:cNvPr id="163" name="Google Shape;163;p25"/>
          <p:cNvPicPr preferRelativeResize="0"/>
          <p:nvPr/>
        </p:nvPicPr>
        <p:blipFill rotWithShape="1">
          <a:blip r:embed="rId7">
            <a:alphaModFix/>
          </a:blip>
          <a:srcRect l="28906" r="29115"/>
          <a:stretch/>
        </p:blipFill>
        <p:spPr>
          <a:xfrm>
            <a:off x="281625" y="3621025"/>
            <a:ext cx="1140300" cy="1426159"/>
          </a:xfrm>
          <a:prstGeom prst="rect">
            <a:avLst/>
          </a:prstGeom>
          <a:noFill/>
          <a:ln w="9525" cap="flat" cmpd="sng">
            <a:solidFill>
              <a:schemeClr val="dk2"/>
            </a:solidFill>
            <a:prstDash val="solid"/>
            <a:round/>
            <a:headEnd type="none" w="sm" len="sm"/>
            <a:tailEnd type="none" w="sm" len="sm"/>
          </a:ln>
        </p:spPr>
      </p:pic>
      <p:sp>
        <p:nvSpPr>
          <p:cNvPr id="164" name="Google Shape;164;p25"/>
          <p:cNvSpPr txBox="1"/>
          <p:nvPr/>
        </p:nvSpPr>
        <p:spPr>
          <a:xfrm>
            <a:off x="1421925" y="3695775"/>
            <a:ext cx="2707200" cy="13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i="1"/>
              <a:t>The Philosopher's Way: Thinking Critically About Profound Ideas</a:t>
            </a:r>
            <a:endParaRPr sz="1200" b="1" i="1"/>
          </a:p>
          <a:p>
            <a:pPr marL="0" lvl="0" indent="0" algn="l" rtl="0">
              <a:spcBef>
                <a:spcPts val="0"/>
              </a:spcBef>
              <a:spcAft>
                <a:spcPts val="0"/>
              </a:spcAft>
              <a:buNone/>
            </a:pPr>
            <a:r>
              <a:rPr lang="en" sz="1100" u="sng"/>
              <a:t>John Chaffee</a:t>
            </a:r>
            <a:endParaRPr sz="1100" u="sng"/>
          </a:p>
          <a:p>
            <a:pPr marL="0" lvl="0" indent="0" algn="l" rtl="0">
              <a:spcBef>
                <a:spcPts val="0"/>
              </a:spcBef>
              <a:spcAft>
                <a:spcPts val="0"/>
              </a:spcAft>
              <a:buNone/>
            </a:pPr>
            <a:r>
              <a:rPr lang="en" sz="1100"/>
              <a:t>LaGuardia Community College</a:t>
            </a:r>
            <a:endParaRPr sz="1100"/>
          </a:p>
        </p:txBody>
      </p:sp>
      <p:sp>
        <p:nvSpPr>
          <p:cNvPr id="165" name="Google Shape;165;p25"/>
          <p:cNvSpPr txBox="1"/>
          <p:nvPr/>
        </p:nvSpPr>
        <p:spPr>
          <a:xfrm>
            <a:off x="5813400" y="3540536"/>
            <a:ext cx="2707200" cy="12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i="1"/>
              <a:t>Understanding Movies</a:t>
            </a:r>
            <a:endParaRPr sz="1200" b="1" i="1"/>
          </a:p>
          <a:p>
            <a:pPr marL="0" lvl="0" indent="0" algn="l" rtl="0">
              <a:spcBef>
                <a:spcPts val="0"/>
              </a:spcBef>
              <a:spcAft>
                <a:spcPts val="0"/>
              </a:spcAft>
              <a:buNone/>
            </a:pPr>
            <a:r>
              <a:rPr lang="en" sz="1100" u="sng"/>
              <a:t>Louis Giannetti</a:t>
            </a:r>
            <a:endParaRPr sz="1100" u="sng"/>
          </a:p>
          <a:p>
            <a:pPr marL="0" lvl="0" indent="0" algn="l" rtl="0">
              <a:spcBef>
                <a:spcPts val="0"/>
              </a:spcBef>
              <a:spcAft>
                <a:spcPts val="0"/>
              </a:spcAft>
              <a:buNone/>
            </a:pPr>
            <a:r>
              <a:rPr lang="en" sz="1100"/>
              <a:t>Case Western Reserve University</a:t>
            </a:r>
            <a:endParaRPr sz="1100"/>
          </a:p>
        </p:txBody>
      </p:sp>
      <p:pic>
        <p:nvPicPr>
          <p:cNvPr id="166" name="Google Shape;166;p25"/>
          <p:cNvPicPr preferRelativeResize="0"/>
          <p:nvPr/>
        </p:nvPicPr>
        <p:blipFill>
          <a:blip r:embed="rId8">
            <a:alphaModFix/>
          </a:blip>
          <a:stretch>
            <a:fillRect/>
          </a:stretch>
        </p:blipFill>
        <p:spPr>
          <a:xfrm>
            <a:off x="4621775" y="3540475"/>
            <a:ext cx="1113100" cy="14261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Who chooses textbooks?</a:t>
            </a:r>
            <a:endParaRPr>
              <a:latin typeface="Ubuntu"/>
              <a:ea typeface="Ubuntu"/>
              <a:cs typeface="Ubuntu"/>
              <a:sym typeface="Ubuntu"/>
            </a:endParaRPr>
          </a:p>
        </p:txBody>
      </p:sp>
      <p:sp>
        <p:nvSpPr>
          <p:cNvPr id="172" name="Google Shape;172;p26"/>
          <p:cNvSpPr txBox="1"/>
          <p:nvPr/>
        </p:nvSpPr>
        <p:spPr>
          <a:xfrm>
            <a:off x="138300" y="572700"/>
            <a:ext cx="8943600" cy="11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Long-standing academic custom assigns faculty the right to choose the textbooks and other course materials that are required or recommended for their courses. Sometimes a collective group of faculty will make that decision… often with little regard to the cost of the textbooks, because they are not the individuals who pay for them.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173" name="Google Shape;173;p26"/>
          <p:cNvSpPr txBox="1"/>
          <p:nvPr/>
        </p:nvSpPr>
        <p:spPr>
          <a:xfrm>
            <a:off x="177825" y="1942525"/>
            <a:ext cx="4010700" cy="286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The textbook market is remarkable because:</a:t>
            </a:r>
            <a:endParaRPr/>
          </a:p>
          <a:p>
            <a:pPr marL="457200" lvl="0" indent="-317500" algn="l" rtl="0">
              <a:spcBef>
                <a:spcPts val="0"/>
              </a:spcBef>
              <a:spcAft>
                <a:spcPts val="0"/>
              </a:spcAft>
              <a:buSzPts val="1400"/>
              <a:buChar char="●"/>
            </a:pPr>
            <a:r>
              <a:rPr lang="en"/>
              <a:t>the primary individuals who choose textbooks (faculty) are not the people that pay for them (students)</a:t>
            </a:r>
            <a:endParaRPr/>
          </a:p>
          <a:p>
            <a:pPr marL="457200" lvl="0" indent="-317500" algn="l" rtl="0">
              <a:spcBef>
                <a:spcPts val="0"/>
              </a:spcBef>
              <a:spcAft>
                <a:spcPts val="0"/>
              </a:spcAft>
              <a:buSzPts val="1400"/>
              <a:buChar char="●"/>
            </a:pPr>
            <a:r>
              <a:rPr lang="en"/>
              <a:t>the separation of textbook choice and textbook payment profoundly influences pricing, and students end up being coerced to pay for someone else’s choices</a:t>
            </a:r>
            <a:endParaRPr/>
          </a:p>
          <a:p>
            <a:pPr marL="457200" lvl="0" indent="-317500" algn="l" rtl="0">
              <a:spcBef>
                <a:spcPts val="0"/>
              </a:spcBef>
              <a:spcAft>
                <a:spcPts val="0"/>
              </a:spcAft>
              <a:buSzPts val="1400"/>
              <a:buChar char="●"/>
            </a:pPr>
            <a:r>
              <a:rPr lang="en"/>
              <a:t>this leaves textbook producers (publishers) with a disproportionate market power to set prices high</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74" name="Google Shape;174;p26"/>
          <p:cNvPicPr preferRelativeResize="0"/>
          <p:nvPr/>
        </p:nvPicPr>
        <p:blipFill rotWithShape="1">
          <a:blip r:embed="rId3">
            <a:alphaModFix/>
          </a:blip>
          <a:srcRect l="4181" t="4562" r="4318" b="4906"/>
          <a:stretch/>
        </p:blipFill>
        <p:spPr>
          <a:xfrm>
            <a:off x="4596875" y="1942650"/>
            <a:ext cx="4181975" cy="2864975"/>
          </a:xfrm>
          <a:prstGeom prst="rect">
            <a:avLst/>
          </a:prstGeom>
          <a:noFill/>
          <a:ln>
            <a:noFill/>
          </a:ln>
        </p:spPr>
      </p:pic>
      <p:sp>
        <p:nvSpPr>
          <p:cNvPr id="175" name="Google Shape;175;p26"/>
          <p:cNvSpPr txBox="1"/>
          <p:nvPr/>
        </p:nvSpPr>
        <p:spPr>
          <a:xfrm>
            <a:off x="2925600" y="1369950"/>
            <a:ext cx="3292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980000"/>
                </a:solidFill>
              </a:rPr>
              <a:t>A “broken” market system</a:t>
            </a:r>
            <a:endParaRPr sz="1800" b="1">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2" name="Google Shape;182;p27"/>
          <p:cNvPicPr preferRelativeResize="0"/>
          <p:nvPr/>
        </p:nvPicPr>
        <p:blipFill>
          <a:blip r:embed="rId3">
            <a:alphaModFix/>
          </a:blip>
          <a:stretch>
            <a:fillRect/>
          </a:stretch>
        </p:blipFill>
        <p:spPr>
          <a:xfrm>
            <a:off x="1010187" y="0"/>
            <a:ext cx="712362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9" name="Google Shape;189;p28"/>
          <p:cNvPicPr preferRelativeResize="0"/>
          <p:nvPr/>
        </p:nvPicPr>
        <p:blipFill>
          <a:blip r:embed="rId3">
            <a:alphaModFix/>
          </a:blip>
          <a:stretch>
            <a:fillRect/>
          </a:stretch>
        </p:blipFill>
        <p:spPr>
          <a:xfrm>
            <a:off x="2049100" y="73775"/>
            <a:ext cx="5264551" cy="499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6" name="Google Shape;196;p29"/>
          <p:cNvPicPr preferRelativeResize="0"/>
          <p:nvPr/>
        </p:nvPicPr>
        <p:blipFill>
          <a:blip r:embed="rId3">
            <a:alphaModFix/>
          </a:blip>
          <a:stretch>
            <a:fillRect/>
          </a:stretch>
        </p:blipFill>
        <p:spPr>
          <a:xfrm>
            <a:off x="135700" y="615375"/>
            <a:ext cx="5467350" cy="295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3" name="Google Shape;203;p30"/>
          <p:cNvPicPr preferRelativeResize="0"/>
          <p:nvPr/>
        </p:nvPicPr>
        <p:blipFill>
          <a:blip r:embed="rId3">
            <a:alphaModFix/>
          </a:blip>
          <a:stretch>
            <a:fillRect/>
          </a:stretch>
        </p:blipFill>
        <p:spPr>
          <a:xfrm>
            <a:off x="135700" y="615375"/>
            <a:ext cx="5467350" cy="2952750"/>
          </a:xfrm>
          <a:prstGeom prst="rect">
            <a:avLst/>
          </a:prstGeom>
          <a:noFill/>
          <a:ln>
            <a:noFill/>
          </a:ln>
        </p:spPr>
      </p:pic>
      <p:pic>
        <p:nvPicPr>
          <p:cNvPr id="204" name="Google Shape;204;p30"/>
          <p:cNvPicPr preferRelativeResize="0"/>
          <p:nvPr/>
        </p:nvPicPr>
        <p:blipFill>
          <a:blip r:embed="rId4">
            <a:alphaModFix/>
          </a:blip>
          <a:stretch>
            <a:fillRect/>
          </a:stretch>
        </p:blipFill>
        <p:spPr>
          <a:xfrm>
            <a:off x="4363238" y="3462713"/>
            <a:ext cx="3895725" cy="1457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1" name="Google Shape;211;p31"/>
          <p:cNvPicPr preferRelativeResize="0"/>
          <p:nvPr/>
        </p:nvPicPr>
        <p:blipFill>
          <a:blip r:embed="rId3">
            <a:alphaModFix/>
          </a:blip>
          <a:stretch>
            <a:fillRect/>
          </a:stretch>
        </p:blipFill>
        <p:spPr>
          <a:xfrm>
            <a:off x="135700" y="615375"/>
            <a:ext cx="5467350" cy="2952750"/>
          </a:xfrm>
          <a:prstGeom prst="rect">
            <a:avLst/>
          </a:prstGeom>
          <a:noFill/>
          <a:ln>
            <a:noFill/>
          </a:ln>
        </p:spPr>
      </p:pic>
      <p:pic>
        <p:nvPicPr>
          <p:cNvPr id="212" name="Google Shape;212;p31"/>
          <p:cNvPicPr preferRelativeResize="0"/>
          <p:nvPr/>
        </p:nvPicPr>
        <p:blipFill>
          <a:blip r:embed="rId4">
            <a:alphaModFix/>
          </a:blip>
          <a:stretch>
            <a:fillRect/>
          </a:stretch>
        </p:blipFill>
        <p:spPr>
          <a:xfrm>
            <a:off x="4363238" y="3462713"/>
            <a:ext cx="3895725" cy="1457325"/>
          </a:xfrm>
          <a:prstGeom prst="rect">
            <a:avLst/>
          </a:prstGeom>
          <a:noFill/>
          <a:ln>
            <a:noFill/>
          </a:ln>
        </p:spPr>
      </p:pic>
      <p:cxnSp>
        <p:nvCxnSpPr>
          <p:cNvPr id="213" name="Google Shape;213;p31"/>
          <p:cNvCxnSpPr/>
          <p:nvPr/>
        </p:nvCxnSpPr>
        <p:spPr>
          <a:xfrm rot="10800000" flipH="1">
            <a:off x="6311100" y="4824938"/>
            <a:ext cx="645300" cy="18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What is OER?</a:t>
            </a:r>
            <a:endParaRPr>
              <a:latin typeface="Ubuntu"/>
              <a:ea typeface="Ubuntu"/>
              <a:cs typeface="Ubuntu"/>
              <a:sym typeface="Ubuntu"/>
            </a:endParaRPr>
          </a:p>
        </p:txBody>
      </p:sp>
      <p:sp>
        <p:nvSpPr>
          <p:cNvPr id="219" name="Google Shape;219;p32"/>
          <p:cNvSpPr txBox="1"/>
          <p:nvPr/>
        </p:nvSpPr>
        <p:spPr>
          <a:xfrm>
            <a:off x="311700" y="664875"/>
            <a:ext cx="8520600" cy="12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t>Open educational resources (OERs) are freely available and distributable course materials. </a:t>
            </a:r>
            <a:endParaRPr sz="1600"/>
          </a:p>
          <a:p>
            <a:pPr marL="457200" lvl="0" indent="-330200" algn="l" rtl="0">
              <a:spcBef>
                <a:spcPts val="0"/>
              </a:spcBef>
              <a:spcAft>
                <a:spcPts val="0"/>
              </a:spcAft>
              <a:buSzPts val="1600"/>
              <a:buChar char="●"/>
            </a:pPr>
            <a:r>
              <a:rPr lang="en" sz="1600"/>
              <a:t>available at no cost* to faculty and to students</a:t>
            </a:r>
            <a:endParaRPr sz="1600"/>
          </a:p>
          <a:p>
            <a:pPr marL="457200" lvl="0" indent="-330200" algn="l" rtl="0">
              <a:spcBef>
                <a:spcPts val="0"/>
              </a:spcBef>
              <a:spcAft>
                <a:spcPts val="0"/>
              </a:spcAft>
              <a:buSzPts val="1600"/>
              <a:buChar char="●"/>
            </a:pPr>
            <a:r>
              <a:rPr lang="en" sz="1600"/>
              <a:t>can be modified by faculty and/or students</a:t>
            </a:r>
            <a:endParaRPr sz="1600"/>
          </a:p>
          <a:p>
            <a:pPr marL="457200" lvl="0" indent="-330200" algn="l" rtl="0">
              <a:spcBef>
                <a:spcPts val="0"/>
              </a:spcBef>
              <a:spcAft>
                <a:spcPts val="0"/>
              </a:spcAft>
              <a:buSzPts val="1600"/>
              <a:buChar char="●"/>
            </a:pPr>
            <a:r>
              <a:rPr lang="en" sz="1600"/>
              <a:t>can be redistributed by faculty who have made changes to the original OER work</a:t>
            </a:r>
            <a:endParaRPr sz="1600"/>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220" name="Google Shape;220;p32"/>
          <p:cNvPicPr preferRelativeResize="0"/>
          <p:nvPr/>
        </p:nvPicPr>
        <p:blipFill>
          <a:blip r:embed="rId3">
            <a:alphaModFix/>
          </a:blip>
          <a:stretch>
            <a:fillRect/>
          </a:stretch>
        </p:blipFill>
        <p:spPr>
          <a:xfrm>
            <a:off x="476352" y="2318025"/>
            <a:ext cx="5423451" cy="2552200"/>
          </a:xfrm>
          <a:prstGeom prst="rect">
            <a:avLst/>
          </a:prstGeom>
          <a:noFill/>
          <a:ln>
            <a:noFill/>
          </a:ln>
        </p:spPr>
      </p:pic>
      <p:sp>
        <p:nvSpPr>
          <p:cNvPr id="221" name="Google Shape;221;p32"/>
          <p:cNvSpPr txBox="1"/>
          <p:nvPr/>
        </p:nvSpPr>
        <p:spPr>
          <a:xfrm>
            <a:off x="1451100" y="1745325"/>
            <a:ext cx="6241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980000"/>
                </a:solidFill>
              </a:rPr>
              <a:t>Changing the market system by changing access</a:t>
            </a:r>
            <a:endParaRPr sz="1800" b="1">
              <a:solidFill>
                <a:srgbClr val="980000"/>
              </a:solidFill>
            </a:endParaRPr>
          </a:p>
        </p:txBody>
      </p:sp>
      <p:pic>
        <p:nvPicPr>
          <p:cNvPr id="222" name="Google Shape;222;p32"/>
          <p:cNvPicPr preferRelativeResize="0"/>
          <p:nvPr/>
        </p:nvPicPr>
        <p:blipFill>
          <a:blip r:embed="rId4">
            <a:alphaModFix/>
          </a:blip>
          <a:stretch>
            <a:fillRect/>
          </a:stretch>
        </p:blipFill>
        <p:spPr>
          <a:xfrm>
            <a:off x="6203653" y="2333775"/>
            <a:ext cx="2520675" cy="252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Student voice on textbooks</a:t>
            </a:r>
            <a:endParaRPr>
              <a:latin typeface="Ubuntu"/>
              <a:ea typeface="Ubuntu"/>
              <a:cs typeface="Ubuntu"/>
              <a:sym typeface="Ubuntu"/>
            </a:endParaRPr>
          </a:p>
        </p:txBody>
      </p:sp>
      <p:sp>
        <p:nvSpPr>
          <p:cNvPr id="228" name="Google Shape;228;p33"/>
          <p:cNvSpPr txBox="1"/>
          <p:nvPr/>
        </p:nvSpPr>
        <p:spPr>
          <a:xfrm>
            <a:off x="255100" y="602475"/>
            <a:ext cx="8656800" cy="9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The purpose of this project is to train community college students to evaluate OER textbooks, with the goal of getting the voice of students into the OER textbook selection process.</a:t>
            </a:r>
            <a:endParaRPr sz="1800"/>
          </a:p>
        </p:txBody>
      </p:sp>
      <p:sp>
        <p:nvSpPr>
          <p:cNvPr id="229" name="Google Shape;229;p33"/>
          <p:cNvSpPr txBox="1"/>
          <p:nvPr/>
        </p:nvSpPr>
        <p:spPr>
          <a:xfrm>
            <a:off x="675250" y="4012025"/>
            <a:ext cx="3780900" cy="10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This year, SUNY and CUNY were given $8 million by Governor Cuomo and the state of New York to implement OER in high-enrollment, general education courses.</a:t>
            </a:r>
            <a:endParaRPr/>
          </a:p>
          <a:p>
            <a:pPr marL="0" lvl="0" indent="0" algn="l" rtl="0">
              <a:spcBef>
                <a:spcPts val="0"/>
              </a:spcBef>
              <a:spcAft>
                <a:spcPts val="0"/>
              </a:spcAft>
              <a:buNone/>
            </a:pPr>
            <a:endParaRPr/>
          </a:p>
        </p:txBody>
      </p:sp>
      <p:pic>
        <p:nvPicPr>
          <p:cNvPr id="230" name="Google Shape;230;p33"/>
          <p:cNvPicPr preferRelativeResize="0"/>
          <p:nvPr/>
        </p:nvPicPr>
        <p:blipFill rotWithShape="1">
          <a:blip r:embed="rId3">
            <a:alphaModFix/>
          </a:blip>
          <a:srcRect r="8433"/>
          <a:stretch/>
        </p:blipFill>
        <p:spPr>
          <a:xfrm>
            <a:off x="828025" y="2255263"/>
            <a:ext cx="2483743" cy="1807900"/>
          </a:xfrm>
          <a:prstGeom prst="rect">
            <a:avLst/>
          </a:prstGeom>
          <a:noFill/>
          <a:ln>
            <a:noFill/>
          </a:ln>
        </p:spPr>
      </p:pic>
      <p:sp>
        <p:nvSpPr>
          <p:cNvPr id="231" name="Google Shape;231;p33"/>
          <p:cNvSpPr txBox="1"/>
          <p:nvPr/>
        </p:nvSpPr>
        <p:spPr>
          <a:xfrm>
            <a:off x="1271150" y="1578675"/>
            <a:ext cx="1597500" cy="6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u="sng">
                <a:solidFill>
                  <a:srgbClr val="980000"/>
                </a:solidFill>
              </a:rPr>
              <a:t>FREE</a:t>
            </a:r>
            <a:endParaRPr sz="3000" b="1" u="sng">
              <a:solidFill>
                <a:srgbClr val="980000"/>
              </a:solidFill>
            </a:endParaRPr>
          </a:p>
        </p:txBody>
      </p:sp>
      <p:sp>
        <p:nvSpPr>
          <p:cNvPr id="232" name="Google Shape;232;p33"/>
          <p:cNvSpPr txBox="1"/>
          <p:nvPr/>
        </p:nvSpPr>
        <p:spPr>
          <a:xfrm>
            <a:off x="3883213" y="1608450"/>
            <a:ext cx="1041900" cy="9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vs.</a:t>
            </a:r>
            <a:endParaRPr sz="3000" b="1"/>
          </a:p>
        </p:txBody>
      </p:sp>
      <p:sp>
        <p:nvSpPr>
          <p:cNvPr id="233" name="Google Shape;233;p33"/>
          <p:cNvSpPr txBox="1"/>
          <p:nvPr/>
        </p:nvSpPr>
        <p:spPr>
          <a:xfrm>
            <a:off x="5296288" y="1608450"/>
            <a:ext cx="2559000" cy="7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u="sng">
                <a:solidFill>
                  <a:srgbClr val="980000"/>
                </a:solidFill>
              </a:rPr>
              <a:t>QUALITY</a:t>
            </a:r>
            <a:endParaRPr sz="3000" b="1" u="sng">
              <a:solidFill>
                <a:srgbClr val="980000"/>
              </a:solidFill>
            </a:endParaRPr>
          </a:p>
        </p:txBody>
      </p:sp>
      <p:pic>
        <p:nvPicPr>
          <p:cNvPr id="234" name="Google Shape;234;p33"/>
          <p:cNvPicPr preferRelativeResize="0"/>
          <p:nvPr/>
        </p:nvPicPr>
        <p:blipFill rotWithShape="1">
          <a:blip r:embed="rId4">
            <a:alphaModFix/>
          </a:blip>
          <a:srcRect l="6472" t="3938" r="6175"/>
          <a:stretch/>
        </p:blipFill>
        <p:spPr>
          <a:xfrm>
            <a:off x="4978000" y="2225700"/>
            <a:ext cx="3195576" cy="2635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Goals of the project</a:t>
            </a:r>
            <a:endParaRPr>
              <a:latin typeface="Ubuntu"/>
              <a:ea typeface="Ubuntu"/>
              <a:cs typeface="Ubuntu"/>
              <a:sym typeface="Ubuntu"/>
            </a:endParaRPr>
          </a:p>
        </p:txBody>
      </p:sp>
      <p:sp>
        <p:nvSpPr>
          <p:cNvPr id="240" name="Google Shape;240;p34"/>
          <p:cNvSpPr txBox="1"/>
          <p:nvPr/>
        </p:nvSpPr>
        <p:spPr>
          <a:xfrm>
            <a:off x="405600" y="572700"/>
            <a:ext cx="8520600" cy="7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Produce a directory of student-rated open education resources to improve textbook quality and affordability.</a:t>
            </a:r>
            <a:endParaRPr sz="1800"/>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41" name="Google Shape;241;p34"/>
          <p:cNvSpPr txBox="1"/>
          <p:nvPr/>
        </p:nvSpPr>
        <p:spPr>
          <a:xfrm>
            <a:off x="405600" y="1546800"/>
            <a:ext cx="5514600" cy="145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t>The evaluation of textbook samples will involve:</a:t>
            </a:r>
            <a:endParaRPr sz="1800" u="sng"/>
          </a:p>
          <a:p>
            <a:pPr marL="457200" lvl="0" indent="-342900" algn="l" rtl="0">
              <a:spcBef>
                <a:spcPts val="0"/>
              </a:spcBef>
              <a:spcAft>
                <a:spcPts val="0"/>
              </a:spcAft>
              <a:buSzPts val="1800"/>
              <a:buChar char="●"/>
            </a:pPr>
            <a:r>
              <a:rPr lang="en" sz="1800"/>
              <a:t>Quantitative assessment surveys</a:t>
            </a:r>
            <a:endParaRPr sz="1800"/>
          </a:p>
          <a:p>
            <a:pPr marL="457200" lvl="0" indent="-342900" algn="l" rtl="0">
              <a:spcBef>
                <a:spcPts val="0"/>
              </a:spcBef>
              <a:spcAft>
                <a:spcPts val="0"/>
              </a:spcAft>
              <a:buSzPts val="1800"/>
              <a:buChar char="●"/>
            </a:pPr>
            <a:r>
              <a:rPr lang="en" sz="1800"/>
              <a:t>Qualitative survey responses</a:t>
            </a:r>
            <a:endParaRPr sz="1800"/>
          </a:p>
          <a:p>
            <a:pPr marL="457200" lvl="0" indent="-342900" algn="l" rtl="0">
              <a:spcBef>
                <a:spcPts val="0"/>
              </a:spcBef>
              <a:spcAft>
                <a:spcPts val="0"/>
              </a:spcAft>
              <a:buSzPts val="1800"/>
              <a:buChar char="●"/>
            </a:pPr>
            <a:r>
              <a:rPr lang="en" sz="1800"/>
              <a:t>Summative written reviews </a:t>
            </a:r>
            <a:endParaRPr sz="1800"/>
          </a:p>
        </p:txBody>
      </p:sp>
      <p:sp>
        <p:nvSpPr>
          <p:cNvPr id="242" name="Google Shape;242;p34"/>
          <p:cNvSpPr txBox="1"/>
          <p:nvPr/>
        </p:nvSpPr>
        <p:spPr>
          <a:xfrm>
            <a:off x="458325" y="3131925"/>
            <a:ext cx="5754600" cy="12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t>Final Project will involve:</a:t>
            </a:r>
            <a:endParaRPr sz="1800" u="sng"/>
          </a:p>
          <a:p>
            <a:pPr marL="457200" lvl="0" indent="-342900" algn="l" rtl="0">
              <a:spcBef>
                <a:spcPts val="0"/>
              </a:spcBef>
              <a:spcAft>
                <a:spcPts val="0"/>
              </a:spcAft>
              <a:buSzPts val="1800"/>
              <a:buChar char="●"/>
            </a:pPr>
            <a:r>
              <a:rPr lang="en" sz="1800"/>
              <a:t>Creative product to promote quality OER textbook options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Introductions</a:t>
            </a:r>
            <a:endParaRPr>
              <a:latin typeface="Ubuntu"/>
              <a:ea typeface="Ubuntu"/>
              <a:cs typeface="Ubuntu"/>
              <a:sym typeface="Ubuntu"/>
            </a:endParaRPr>
          </a:p>
        </p:txBody>
      </p:sp>
      <p:sp>
        <p:nvSpPr>
          <p:cNvPr id="76" name="Google Shape;76;p17"/>
          <p:cNvSpPr txBox="1">
            <a:spLocks noGrp="1"/>
          </p:cNvSpPr>
          <p:nvPr>
            <p:ph type="body" idx="1"/>
          </p:nvPr>
        </p:nvSpPr>
        <p:spPr>
          <a:xfrm>
            <a:off x="1523500" y="729275"/>
            <a:ext cx="4067700" cy="20604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Introduce yourself to the group:</a:t>
            </a:r>
            <a:endParaRPr/>
          </a:p>
          <a:p>
            <a:pPr marL="457200" lvl="0" indent="-342900" algn="l" rtl="0">
              <a:spcBef>
                <a:spcPts val="1600"/>
              </a:spcBef>
              <a:spcAft>
                <a:spcPts val="0"/>
              </a:spcAft>
              <a:buSzPts val="1800"/>
              <a:buChar char="●"/>
            </a:pPr>
            <a:r>
              <a:rPr lang="en"/>
              <a:t>Name</a:t>
            </a:r>
            <a:endParaRPr/>
          </a:p>
          <a:p>
            <a:pPr marL="457200" lvl="0" indent="-342900" algn="l" rtl="0">
              <a:spcBef>
                <a:spcPts val="0"/>
              </a:spcBef>
              <a:spcAft>
                <a:spcPts val="0"/>
              </a:spcAft>
              <a:buSzPts val="1800"/>
              <a:buChar char="●"/>
            </a:pPr>
            <a:r>
              <a:rPr lang="en"/>
              <a:t>How do you contribute or use reviews for products or media?</a:t>
            </a:r>
            <a:endParaRPr/>
          </a:p>
        </p:txBody>
      </p:sp>
      <p:pic>
        <p:nvPicPr>
          <p:cNvPr id="77" name="Google Shape;77;p17"/>
          <p:cNvPicPr preferRelativeResize="0"/>
          <p:nvPr/>
        </p:nvPicPr>
        <p:blipFill>
          <a:blip r:embed="rId3">
            <a:alphaModFix/>
          </a:blip>
          <a:stretch>
            <a:fillRect/>
          </a:stretch>
        </p:blipFill>
        <p:spPr>
          <a:xfrm>
            <a:off x="4097327" y="2899738"/>
            <a:ext cx="1437582" cy="699625"/>
          </a:xfrm>
          <a:prstGeom prst="rect">
            <a:avLst/>
          </a:prstGeom>
          <a:noFill/>
          <a:ln>
            <a:noFill/>
          </a:ln>
        </p:spPr>
      </p:pic>
      <p:pic>
        <p:nvPicPr>
          <p:cNvPr id="78" name="Google Shape;78;p17"/>
          <p:cNvPicPr preferRelativeResize="0"/>
          <p:nvPr/>
        </p:nvPicPr>
        <p:blipFill>
          <a:blip r:embed="rId4">
            <a:alphaModFix/>
          </a:blip>
          <a:stretch>
            <a:fillRect/>
          </a:stretch>
        </p:blipFill>
        <p:spPr>
          <a:xfrm>
            <a:off x="6137150" y="4085100"/>
            <a:ext cx="882475" cy="882475"/>
          </a:xfrm>
          <a:prstGeom prst="rect">
            <a:avLst/>
          </a:prstGeom>
          <a:noFill/>
          <a:ln>
            <a:noFill/>
          </a:ln>
        </p:spPr>
      </p:pic>
      <p:pic>
        <p:nvPicPr>
          <p:cNvPr id="79" name="Google Shape;79;p17"/>
          <p:cNvPicPr preferRelativeResize="0"/>
          <p:nvPr/>
        </p:nvPicPr>
        <p:blipFill rotWithShape="1">
          <a:blip r:embed="rId5">
            <a:alphaModFix/>
          </a:blip>
          <a:srcRect t="17301" b="21061"/>
          <a:stretch/>
        </p:blipFill>
        <p:spPr>
          <a:xfrm>
            <a:off x="5771700" y="161213"/>
            <a:ext cx="1613375" cy="994450"/>
          </a:xfrm>
          <a:prstGeom prst="rect">
            <a:avLst/>
          </a:prstGeom>
          <a:noFill/>
          <a:ln>
            <a:noFill/>
          </a:ln>
        </p:spPr>
      </p:pic>
      <p:pic>
        <p:nvPicPr>
          <p:cNvPr id="80" name="Google Shape;80;p17"/>
          <p:cNvPicPr preferRelativeResize="0"/>
          <p:nvPr/>
        </p:nvPicPr>
        <p:blipFill>
          <a:blip r:embed="rId6">
            <a:alphaModFix/>
          </a:blip>
          <a:stretch>
            <a:fillRect/>
          </a:stretch>
        </p:blipFill>
        <p:spPr>
          <a:xfrm>
            <a:off x="7597175" y="161237"/>
            <a:ext cx="1399225" cy="699612"/>
          </a:xfrm>
          <a:prstGeom prst="rect">
            <a:avLst/>
          </a:prstGeom>
          <a:noFill/>
          <a:ln>
            <a:noFill/>
          </a:ln>
        </p:spPr>
      </p:pic>
      <p:pic>
        <p:nvPicPr>
          <p:cNvPr id="81" name="Google Shape;81;p17"/>
          <p:cNvPicPr preferRelativeResize="0"/>
          <p:nvPr/>
        </p:nvPicPr>
        <p:blipFill>
          <a:blip r:embed="rId7">
            <a:alphaModFix/>
          </a:blip>
          <a:stretch>
            <a:fillRect/>
          </a:stretch>
        </p:blipFill>
        <p:spPr>
          <a:xfrm>
            <a:off x="5908103" y="1300658"/>
            <a:ext cx="1274547" cy="398300"/>
          </a:xfrm>
          <a:prstGeom prst="rect">
            <a:avLst/>
          </a:prstGeom>
          <a:noFill/>
          <a:ln>
            <a:noFill/>
          </a:ln>
        </p:spPr>
      </p:pic>
      <p:pic>
        <p:nvPicPr>
          <p:cNvPr id="82" name="Google Shape;82;p17"/>
          <p:cNvPicPr preferRelativeResize="0"/>
          <p:nvPr/>
        </p:nvPicPr>
        <p:blipFill>
          <a:blip r:embed="rId8">
            <a:alphaModFix/>
          </a:blip>
          <a:stretch>
            <a:fillRect/>
          </a:stretch>
        </p:blipFill>
        <p:spPr>
          <a:xfrm>
            <a:off x="252575" y="4601730"/>
            <a:ext cx="1668025" cy="275545"/>
          </a:xfrm>
          <a:prstGeom prst="rect">
            <a:avLst/>
          </a:prstGeom>
          <a:noFill/>
          <a:ln>
            <a:noFill/>
          </a:ln>
        </p:spPr>
      </p:pic>
      <p:pic>
        <p:nvPicPr>
          <p:cNvPr id="83" name="Google Shape;83;p17"/>
          <p:cNvPicPr preferRelativeResize="0"/>
          <p:nvPr/>
        </p:nvPicPr>
        <p:blipFill>
          <a:blip r:embed="rId9">
            <a:alphaModFix/>
          </a:blip>
          <a:stretch>
            <a:fillRect/>
          </a:stretch>
        </p:blipFill>
        <p:spPr>
          <a:xfrm>
            <a:off x="4245900" y="4181973"/>
            <a:ext cx="1414224" cy="688700"/>
          </a:xfrm>
          <a:prstGeom prst="rect">
            <a:avLst/>
          </a:prstGeom>
          <a:noFill/>
          <a:ln>
            <a:noFill/>
          </a:ln>
        </p:spPr>
      </p:pic>
      <p:pic>
        <p:nvPicPr>
          <p:cNvPr id="84" name="Google Shape;84;p17"/>
          <p:cNvPicPr preferRelativeResize="0"/>
          <p:nvPr/>
        </p:nvPicPr>
        <p:blipFill>
          <a:blip r:embed="rId10">
            <a:alphaModFix/>
          </a:blip>
          <a:stretch>
            <a:fillRect/>
          </a:stretch>
        </p:blipFill>
        <p:spPr>
          <a:xfrm>
            <a:off x="252574" y="4142464"/>
            <a:ext cx="1539075" cy="330163"/>
          </a:xfrm>
          <a:prstGeom prst="rect">
            <a:avLst/>
          </a:prstGeom>
          <a:noFill/>
          <a:ln>
            <a:noFill/>
          </a:ln>
        </p:spPr>
      </p:pic>
      <p:pic>
        <p:nvPicPr>
          <p:cNvPr id="85" name="Google Shape;85;p17"/>
          <p:cNvPicPr preferRelativeResize="0"/>
          <p:nvPr/>
        </p:nvPicPr>
        <p:blipFill>
          <a:blip r:embed="rId11">
            <a:alphaModFix/>
          </a:blip>
          <a:stretch>
            <a:fillRect/>
          </a:stretch>
        </p:blipFill>
        <p:spPr>
          <a:xfrm>
            <a:off x="7527250" y="4631963"/>
            <a:ext cx="1489700" cy="335625"/>
          </a:xfrm>
          <a:prstGeom prst="rect">
            <a:avLst/>
          </a:prstGeom>
          <a:noFill/>
          <a:ln>
            <a:noFill/>
          </a:ln>
        </p:spPr>
      </p:pic>
      <p:pic>
        <p:nvPicPr>
          <p:cNvPr id="86" name="Google Shape;86;p17"/>
          <p:cNvPicPr preferRelativeResize="0"/>
          <p:nvPr/>
        </p:nvPicPr>
        <p:blipFill>
          <a:blip r:embed="rId12">
            <a:alphaModFix/>
          </a:blip>
          <a:stretch>
            <a:fillRect/>
          </a:stretch>
        </p:blipFill>
        <p:spPr>
          <a:xfrm>
            <a:off x="7565572" y="918571"/>
            <a:ext cx="1539078" cy="609475"/>
          </a:xfrm>
          <a:prstGeom prst="rect">
            <a:avLst/>
          </a:prstGeom>
          <a:noFill/>
          <a:ln>
            <a:noFill/>
          </a:ln>
        </p:spPr>
      </p:pic>
      <p:pic>
        <p:nvPicPr>
          <p:cNvPr id="87" name="Google Shape;87;p17"/>
          <p:cNvPicPr preferRelativeResize="0"/>
          <p:nvPr/>
        </p:nvPicPr>
        <p:blipFill>
          <a:blip r:embed="rId13">
            <a:alphaModFix/>
          </a:blip>
          <a:stretch>
            <a:fillRect/>
          </a:stretch>
        </p:blipFill>
        <p:spPr>
          <a:xfrm>
            <a:off x="60051" y="729275"/>
            <a:ext cx="1399221" cy="2060400"/>
          </a:xfrm>
          <a:prstGeom prst="rect">
            <a:avLst/>
          </a:prstGeom>
          <a:noFill/>
          <a:ln>
            <a:noFill/>
          </a:ln>
        </p:spPr>
      </p:pic>
      <p:pic>
        <p:nvPicPr>
          <p:cNvPr id="88" name="Google Shape;88;p17"/>
          <p:cNvPicPr preferRelativeResize="0"/>
          <p:nvPr/>
        </p:nvPicPr>
        <p:blipFill>
          <a:blip r:embed="rId14">
            <a:alphaModFix/>
          </a:blip>
          <a:stretch>
            <a:fillRect/>
          </a:stretch>
        </p:blipFill>
        <p:spPr>
          <a:xfrm>
            <a:off x="5771700" y="1962475"/>
            <a:ext cx="1966474" cy="882475"/>
          </a:xfrm>
          <a:prstGeom prst="rect">
            <a:avLst/>
          </a:prstGeom>
          <a:noFill/>
          <a:ln>
            <a:noFill/>
          </a:ln>
        </p:spPr>
      </p:pic>
      <p:pic>
        <p:nvPicPr>
          <p:cNvPr id="89" name="Google Shape;89;p17"/>
          <p:cNvPicPr preferRelativeResize="0"/>
          <p:nvPr/>
        </p:nvPicPr>
        <p:blipFill rotWithShape="1">
          <a:blip r:embed="rId15">
            <a:alphaModFix/>
          </a:blip>
          <a:srcRect l="16349" t="13732" r="16146" b="50891"/>
          <a:stretch/>
        </p:blipFill>
        <p:spPr>
          <a:xfrm>
            <a:off x="4067875" y="3709433"/>
            <a:ext cx="1613373" cy="375292"/>
          </a:xfrm>
          <a:prstGeom prst="rect">
            <a:avLst/>
          </a:prstGeom>
          <a:noFill/>
          <a:ln>
            <a:noFill/>
          </a:ln>
        </p:spPr>
      </p:pic>
      <p:pic>
        <p:nvPicPr>
          <p:cNvPr id="90" name="Google Shape;90;p17"/>
          <p:cNvPicPr preferRelativeResize="0"/>
          <p:nvPr/>
        </p:nvPicPr>
        <p:blipFill>
          <a:blip r:embed="rId16">
            <a:alphaModFix/>
          </a:blip>
          <a:stretch>
            <a:fillRect/>
          </a:stretch>
        </p:blipFill>
        <p:spPr>
          <a:xfrm>
            <a:off x="6025885" y="3296710"/>
            <a:ext cx="665777" cy="529975"/>
          </a:xfrm>
          <a:prstGeom prst="rect">
            <a:avLst/>
          </a:prstGeom>
          <a:noFill/>
          <a:ln>
            <a:noFill/>
          </a:ln>
        </p:spPr>
      </p:pic>
      <p:pic>
        <p:nvPicPr>
          <p:cNvPr id="91" name="Google Shape;91;p17"/>
          <p:cNvPicPr preferRelativeResize="0"/>
          <p:nvPr/>
        </p:nvPicPr>
        <p:blipFill>
          <a:blip r:embed="rId17">
            <a:alphaModFix/>
          </a:blip>
          <a:stretch>
            <a:fillRect/>
          </a:stretch>
        </p:blipFill>
        <p:spPr>
          <a:xfrm>
            <a:off x="8335212" y="3815776"/>
            <a:ext cx="808788" cy="699600"/>
          </a:xfrm>
          <a:prstGeom prst="rect">
            <a:avLst/>
          </a:prstGeom>
          <a:noFill/>
          <a:ln>
            <a:noFill/>
          </a:ln>
        </p:spPr>
      </p:pic>
      <p:pic>
        <p:nvPicPr>
          <p:cNvPr id="92" name="Google Shape;92;p17"/>
          <p:cNvPicPr preferRelativeResize="0"/>
          <p:nvPr/>
        </p:nvPicPr>
        <p:blipFill>
          <a:blip r:embed="rId18">
            <a:alphaModFix/>
          </a:blip>
          <a:stretch>
            <a:fillRect/>
          </a:stretch>
        </p:blipFill>
        <p:spPr>
          <a:xfrm>
            <a:off x="112725" y="2844975"/>
            <a:ext cx="1613375" cy="806688"/>
          </a:xfrm>
          <a:prstGeom prst="rect">
            <a:avLst/>
          </a:prstGeom>
          <a:noFill/>
          <a:ln>
            <a:noFill/>
          </a:ln>
        </p:spPr>
      </p:pic>
      <p:pic>
        <p:nvPicPr>
          <p:cNvPr id="93" name="Google Shape;93;p17"/>
          <p:cNvPicPr preferRelativeResize="0"/>
          <p:nvPr/>
        </p:nvPicPr>
        <p:blipFill rotWithShape="1">
          <a:blip r:embed="rId19">
            <a:alphaModFix/>
          </a:blip>
          <a:srcRect t="27644" b="28628"/>
          <a:stretch/>
        </p:blipFill>
        <p:spPr>
          <a:xfrm>
            <a:off x="2080108" y="4571700"/>
            <a:ext cx="2017443" cy="335600"/>
          </a:xfrm>
          <a:prstGeom prst="rect">
            <a:avLst/>
          </a:prstGeom>
          <a:noFill/>
          <a:ln>
            <a:noFill/>
          </a:ln>
        </p:spPr>
      </p:pic>
      <p:pic>
        <p:nvPicPr>
          <p:cNvPr id="94" name="Google Shape;94;p17"/>
          <p:cNvPicPr preferRelativeResize="0"/>
          <p:nvPr/>
        </p:nvPicPr>
        <p:blipFill>
          <a:blip r:embed="rId20">
            <a:alphaModFix/>
          </a:blip>
          <a:stretch>
            <a:fillRect/>
          </a:stretch>
        </p:blipFill>
        <p:spPr>
          <a:xfrm>
            <a:off x="2292487" y="3922634"/>
            <a:ext cx="1274550" cy="414229"/>
          </a:xfrm>
          <a:prstGeom prst="rect">
            <a:avLst/>
          </a:prstGeom>
          <a:noFill/>
          <a:ln>
            <a:noFill/>
          </a:ln>
        </p:spPr>
      </p:pic>
      <p:pic>
        <p:nvPicPr>
          <p:cNvPr id="95" name="Google Shape;95;p17"/>
          <p:cNvPicPr preferRelativeResize="0"/>
          <p:nvPr/>
        </p:nvPicPr>
        <p:blipFill>
          <a:blip r:embed="rId21">
            <a:alphaModFix/>
          </a:blip>
          <a:stretch>
            <a:fillRect/>
          </a:stretch>
        </p:blipFill>
        <p:spPr>
          <a:xfrm>
            <a:off x="271783" y="3731999"/>
            <a:ext cx="1500667" cy="330150"/>
          </a:xfrm>
          <a:prstGeom prst="rect">
            <a:avLst/>
          </a:prstGeom>
          <a:noFill/>
          <a:ln>
            <a:noFill/>
          </a:ln>
        </p:spPr>
      </p:pic>
      <p:pic>
        <p:nvPicPr>
          <p:cNvPr id="96" name="Google Shape;96;p17"/>
          <p:cNvPicPr preferRelativeResize="0"/>
          <p:nvPr/>
        </p:nvPicPr>
        <p:blipFill>
          <a:blip r:embed="rId22">
            <a:alphaModFix/>
          </a:blip>
          <a:stretch>
            <a:fillRect/>
          </a:stretch>
        </p:blipFill>
        <p:spPr>
          <a:xfrm>
            <a:off x="2080111" y="2844975"/>
            <a:ext cx="1789176" cy="748375"/>
          </a:xfrm>
          <a:prstGeom prst="rect">
            <a:avLst/>
          </a:prstGeom>
          <a:noFill/>
          <a:ln>
            <a:noFill/>
          </a:ln>
        </p:spPr>
      </p:pic>
      <p:pic>
        <p:nvPicPr>
          <p:cNvPr id="97" name="Google Shape;97;p17"/>
          <p:cNvPicPr preferRelativeResize="0"/>
          <p:nvPr/>
        </p:nvPicPr>
        <p:blipFill>
          <a:blip r:embed="rId23">
            <a:alphaModFix/>
          </a:blip>
          <a:stretch>
            <a:fillRect/>
          </a:stretch>
        </p:blipFill>
        <p:spPr>
          <a:xfrm>
            <a:off x="7182656" y="3826675"/>
            <a:ext cx="989506" cy="688700"/>
          </a:xfrm>
          <a:prstGeom prst="rect">
            <a:avLst/>
          </a:prstGeom>
          <a:noFill/>
          <a:ln>
            <a:noFill/>
          </a:ln>
        </p:spPr>
      </p:pic>
      <p:pic>
        <p:nvPicPr>
          <p:cNvPr id="98" name="Google Shape;98;p17"/>
          <p:cNvPicPr preferRelativeResize="0"/>
          <p:nvPr/>
        </p:nvPicPr>
        <p:blipFill>
          <a:blip r:embed="rId24">
            <a:alphaModFix/>
          </a:blip>
          <a:stretch>
            <a:fillRect/>
          </a:stretch>
        </p:blipFill>
        <p:spPr>
          <a:xfrm>
            <a:off x="6844062" y="2997350"/>
            <a:ext cx="2147538" cy="6528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Participant expectations</a:t>
            </a:r>
            <a:endParaRPr/>
          </a:p>
        </p:txBody>
      </p:sp>
      <p:sp>
        <p:nvSpPr>
          <p:cNvPr id="248" name="Google Shape;248;p35"/>
          <p:cNvSpPr txBox="1"/>
          <p:nvPr/>
        </p:nvSpPr>
        <p:spPr>
          <a:xfrm>
            <a:off x="286500" y="655650"/>
            <a:ext cx="7947600" cy="383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sz="1800"/>
              <a:t>Attend all sessions.</a:t>
            </a:r>
            <a:endParaRPr sz="1800"/>
          </a:p>
          <a:p>
            <a:pPr marL="457200" lvl="0" indent="-342900" algn="l" rtl="0">
              <a:spcBef>
                <a:spcPts val="0"/>
              </a:spcBef>
              <a:spcAft>
                <a:spcPts val="0"/>
              </a:spcAft>
              <a:buSzPts val="1800"/>
              <a:buChar char="●"/>
            </a:pPr>
            <a:r>
              <a:rPr lang="en" sz="1800"/>
              <a:t>Invest up to four hours a week. </a:t>
            </a:r>
            <a:endParaRPr sz="1800"/>
          </a:p>
          <a:p>
            <a:pPr marL="457200" lvl="0" indent="-342900" algn="l" rtl="0">
              <a:spcBef>
                <a:spcPts val="0"/>
              </a:spcBef>
              <a:spcAft>
                <a:spcPts val="0"/>
              </a:spcAft>
              <a:buSzPts val="1800"/>
              <a:buChar char="●"/>
            </a:pPr>
            <a:r>
              <a:rPr lang="en" sz="1800"/>
              <a:t>Give honest feedback on surveys.</a:t>
            </a:r>
            <a:endParaRPr sz="1800"/>
          </a:p>
          <a:p>
            <a:pPr marL="457200" lvl="0" indent="-342900" algn="l" rtl="0">
              <a:spcBef>
                <a:spcPts val="0"/>
              </a:spcBef>
              <a:spcAft>
                <a:spcPts val="0"/>
              </a:spcAft>
              <a:buSzPts val="1800"/>
              <a:buChar char="●"/>
            </a:pPr>
            <a:r>
              <a:rPr lang="en" sz="1800"/>
              <a:t>Write reflective essays</a:t>
            </a:r>
            <a:endParaRPr sz="1800"/>
          </a:p>
          <a:p>
            <a:pPr marL="457200" lvl="0" indent="-342900" algn="l" rtl="0">
              <a:spcBef>
                <a:spcPts val="0"/>
              </a:spcBef>
              <a:spcAft>
                <a:spcPts val="0"/>
              </a:spcAft>
              <a:buSzPts val="1800"/>
              <a:buChar char="●"/>
            </a:pPr>
            <a:r>
              <a:rPr lang="en" sz="1800"/>
              <a:t>Compose critical reviews</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u="sng"/>
              <a:t>Based upon the terms of the grant, to qualify for the stipend:</a:t>
            </a:r>
            <a:endParaRPr sz="1800" u="sng"/>
          </a:p>
          <a:p>
            <a:pPr marL="457200" lvl="0" indent="-342900" algn="l" rtl="0">
              <a:spcBef>
                <a:spcPts val="0"/>
              </a:spcBef>
              <a:spcAft>
                <a:spcPts val="0"/>
              </a:spcAft>
              <a:buSzPts val="1800"/>
              <a:buChar char="●"/>
            </a:pPr>
            <a:r>
              <a:rPr lang="en" sz="1800"/>
              <a:t>Students must complete all assignments, including the final project</a:t>
            </a:r>
            <a:endParaRPr sz="1800"/>
          </a:p>
          <a:p>
            <a:pPr marL="457200" lvl="0" indent="-342900" algn="l" rtl="0">
              <a:spcBef>
                <a:spcPts val="0"/>
              </a:spcBef>
              <a:spcAft>
                <a:spcPts val="0"/>
              </a:spcAft>
              <a:buSzPts val="1800"/>
              <a:buChar char="●"/>
            </a:pPr>
            <a:r>
              <a:rPr lang="en" sz="1800"/>
              <a:t>Students cannot have more than 2 unexcused absences</a:t>
            </a:r>
            <a:endParaRPr sz="1800"/>
          </a:p>
          <a:p>
            <a:pPr marL="457200" lvl="0" indent="-342900" algn="l" rtl="0">
              <a:spcBef>
                <a:spcPts val="0"/>
              </a:spcBef>
              <a:spcAft>
                <a:spcPts val="0"/>
              </a:spcAft>
              <a:buSzPts val="1800"/>
              <a:buChar char="●"/>
            </a:pPr>
            <a:r>
              <a:rPr lang="en" sz="1800"/>
              <a:t>Students must produce work demonstrating their in-class learning</a:t>
            </a:r>
            <a:endParaRPr sz="1800"/>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Timeline</a:t>
            </a:r>
            <a:endParaRPr>
              <a:latin typeface="Ubuntu"/>
              <a:ea typeface="Ubuntu"/>
              <a:cs typeface="Ubuntu"/>
              <a:sym typeface="Ubuntu"/>
            </a:endParaRPr>
          </a:p>
        </p:txBody>
      </p:sp>
      <p:graphicFrame>
        <p:nvGraphicFramePr>
          <p:cNvPr id="254" name="Google Shape;254;p36"/>
          <p:cNvGraphicFramePr/>
          <p:nvPr/>
        </p:nvGraphicFramePr>
        <p:xfrm>
          <a:off x="1725938" y="572700"/>
          <a:ext cx="5692100" cy="4395975"/>
        </p:xfrm>
        <a:graphic>
          <a:graphicData uri="http://schemas.openxmlformats.org/drawingml/2006/table">
            <a:tbl>
              <a:tblPr>
                <a:noFill/>
                <a:tableStyleId>{9170AD8B-B5A5-4276-B69B-0FAFE141B1A5}</a:tableStyleId>
              </a:tblPr>
              <a:tblGrid>
                <a:gridCol w="1343750">
                  <a:extLst>
                    <a:ext uri="{9D8B030D-6E8A-4147-A177-3AD203B41FA5}">
                      <a16:colId xmlns:a16="http://schemas.microsoft.com/office/drawing/2014/main" val="20000"/>
                    </a:ext>
                  </a:extLst>
                </a:gridCol>
                <a:gridCol w="4348350">
                  <a:extLst>
                    <a:ext uri="{9D8B030D-6E8A-4147-A177-3AD203B41FA5}">
                      <a16:colId xmlns:a16="http://schemas.microsoft.com/office/drawing/2014/main" val="20001"/>
                    </a:ext>
                  </a:extLst>
                </a:gridCol>
              </a:tblGrid>
              <a:tr h="622450">
                <a:tc>
                  <a:txBody>
                    <a:bodyPr/>
                    <a:lstStyle/>
                    <a:p>
                      <a:pPr marL="0" lvl="0" indent="0" algn="l" rtl="0">
                        <a:spcBef>
                          <a:spcPts val="0"/>
                        </a:spcBef>
                        <a:spcAft>
                          <a:spcPts val="0"/>
                        </a:spcAft>
                        <a:buNone/>
                      </a:pPr>
                      <a:r>
                        <a:rPr lang="en" b="1" u="sng"/>
                        <a:t>Week 1 - 2</a:t>
                      </a:r>
                      <a:endParaRPr b="1" u="sng"/>
                    </a:p>
                    <a:p>
                      <a:pPr marL="0" lvl="0" indent="0" algn="l" rtl="0">
                        <a:spcBef>
                          <a:spcPts val="0"/>
                        </a:spcBef>
                        <a:spcAft>
                          <a:spcPts val="0"/>
                        </a:spcAft>
                        <a:buNone/>
                      </a:pPr>
                      <a:r>
                        <a:rPr lang="en"/>
                        <a:t>3.12-3.25</a:t>
                      </a:r>
                      <a:endParaRPr/>
                    </a:p>
                  </a:txBody>
                  <a:tcPr marL="63500" marR="63500" marT="63500" marB="63500"/>
                </a:tc>
                <a:tc>
                  <a:txBody>
                    <a:bodyPr/>
                    <a:lstStyle/>
                    <a:p>
                      <a:pPr marL="457200" lvl="0" indent="-317500" algn="l" rtl="0">
                        <a:spcBef>
                          <a:spcPts val="0"/>
                        </a:spcBef>
                        <a:spcAft>
                          <a:spcPts val="0"/>
                        </a:spcAft>
                        <a:buSzPts val="1400"/>
                        <a:buChar char="●"/>
                      </a:pPr>
                      <a:r>
                        <a:rPr lang="en"/>
                        <a:t>Orientation </a:t>
                      </a:r>
                      <a:endParaRPr/>
                    </a:p>
                    <a:p>
                      <a:pPr marL="457200" lvl="0" indent="-317500" algn="l" rtl="0">
                        <a:spcBef>
                          <a:spcPts val="0"/>
                        </a:spcBef>
                        <a:spcAft>
                          <a:spcPts val="0"/>
                        </a:spcAft>
                        <a:buSzPts val="1400"/>
                        <a:buChar char="●"/>
                      </a:pPr>
                      <a:r>
                        <a:rPr lang="en"/>
                        <a:t>Pre-Survey</a:t>
                      </a:r>
                      <a:endParaRPr b="1" u="sng"/>
                    </a:p>
                  </a:txBody>
                  <a:tcPr marL="63500" marR="63500" marT="63500" marB="63500"/>
                </a:tc>
                <a:extLst>
                  <a:ext uri="{0D108BD9-81ED-4DB2-BD59-A6C34878D82A}">
                    <a16:rowId xmlns:a16="http://schemas.microsoft.com/office/drawing/2014/main" val="10000"/>
                  </a:ext>
                </a:extLst>
              </a:tr>
              <a:tr h="995900">
                <a:tc>
                  <a:txBody>
                    <a:bodyPr/>
                    <a:lstStyle/>
                    <a:p>
                      <a:pPr marL="0" lvl="0" indent="0" algn="l" rtl="0">
                        <a:spcBef>
                          <a:spcPts val="0"/>
                        </a:spcBef>
                        <a:spcAft>
                          <a:spcPts val="0"/>
                        </a:spcAft>
                        <a:buNone/>
                      </a:pPr>
                      <a:r>
                        <a:rPr lang="en" b="1" u="sng"/>
                        <a:t>Week 3 - 5</a:t>
                      </a:r>
                      <a:endParaRPr b="1" u="sng"/>
                    </a:p>
                    <a:p>
                      <a:pPr marL="0" lvl="0" indent="0" algn="l" rtl="0">
                        <a:spcBef>
                          <a:spcPts val="0"/>
                        </a:spcBef>
                        <a:spcAft>
                          <a:spcPts val="0"/>
                        </a:spcAft>
                        <a:buNone/>
                      </a:pPr>
                      <a:r>
                        <a:rPr lang="en"/>
                        <a:t>3.26-4.15</a:t>
                      </a:r>
                      <a:endParaRPr/>
                    </a:p>
                    <a:p>
                      <a:pPr marL="0" lvl="0" indent="0" algn="l" rtl="0">
                        <a:spcBef>
                          <a:spcPts val="0"/>
                        </a:spcBef>
                        <a:spcAft>
                          <a:spcPts val="0"/>
                        </a:spcAft>
                        <a:buNone/>
                      </a:pPr>
                      <a:endParaRPr b="1" u="sng"/>
                    </a:p>
                  </a:txBody>
                  <a:tcPr marL="63500" marR="63500" marT="63500" marB="63500"/>
                </a:tc>
                <a:tc>
                  <a:txBody>
                    <a:bodyPr/>
                    <a:lstStyle/>
                    <a:p>
                      <a:pPr marL="457200" lvl="0" indent="-317500" algn="l" rtl="0">
                        <a:spcBef>
                          <a:spcPts val="0"/>
                        </a:spcBef>
                        <a:spcAft>
                          <a:spcPts val="0"/>
                        </a:spcAft>
                        <a:buSzPts val="1400"/>
                        <a:buChar char="●"/>
                      </a:pPr>
                      <a:r>
                        <a:rPr lang="en"/>
                        <a:t>Read 1st packet of textbook samples</a:t>
                      </a:r>
                      <a:endParaRPr/>
                    </a:p>
                    <a:p>
                      <a:pPr marL="457200" lvl="0" indent="-317500" algn="l" rtl="0">
                        <a:spcBef>
                          <a:spcPts val="0"/>
                        </a:spcBef>
                        <a:spcAft>
                          <a:spcPts val="0"/>
                        </a:spcAft>
                        <a:buSzPts val="1400"/>
                        <a:buChar char="●"/>
                      </a:pPr>
                      <a:r>
                        <a:rPr lang="en"/>
                        <a:t>Respond to written questions</a:t>
                      </a:r>
                      <a:endParaRPr/>
                    </a:p>
                    <a:p>
                      <a:pPr marL="457200" lvl="0" indent="-317500" algn="l" rtl="0">
                        <a:spcBef>
                          <a:spcPts val="0"/>
                        </a:spcBef>
                        <a:spcAft>
                          <a:spcPts val="0"/>
                        </a:spcAft>
                        <a:buSzPts val="1400"/>
                        <a:buChar char="●"/>
                      </a:pPr>
                      <a:r>
                        <a:rPr lang="en"/>
                        <a:t>Write critical review</a:t>
                      </a:r>
                      <a:endParaRPr/>
                    </a:p>
                    <a:p>
                      <a:pPr marL="457200" lvl="0" indent="-317500" algn="l" rtl="0">
                        <a:spcBef>
                          <a:spcPts val="0"/>
                        </a:spcBef>
                        <a:spcAft>
                          <a:spcPts val="0"/>
                        </a:spcAft>
                        <a:buSzPts val="1400"/>
                        <a:buChar char="●"/>
                      </a:pPr>
                      <a:r>
                        <a:rPr lang="en"/>
                        <a:t>Complete quantitative survey</a:t>
                      </a:r>
                      <a:endParaRPr/>
                    </a:p>
                  </a:txBody>
                  <a:tcPr marL="63500" marR="63500" marT="63500" marB="63500"/>
                </a:tc>
                <a:extLst>
                  <a:ext uri="{0D108BD9-81ED-4DB2-BD59-A6C34878D82A}">
                    <a16:rowId xmlns:a16="http://schemas.microsoft.com/office/drawing/2014/main" val="10001"/>
                  </a:ext>
                </a:extLst>
              </a:tr>
              <a:tr h="995900">
                <a:tc>
                  <a:txBody>
                    <a:bodyPr/>
                    <a:lstStyle/>
                    <a:p>
                      <a:pPr marL="0" lvl="0" indent="0" algn="l" rtl="0">
                        <a:spcBef>
                          <a:spcPts val="0"/>
                        </a:spcBef>
                        <a:spcAft>
                          <a:spcPts val="0"/>
                        </a:spcAft>
                        <a:buNone/>
                      </a:pPr>
                      <a:r>
                        <a:rPr lang="en" b="1" u="sng"/>
                        <a:t>Week 6 - 8</a:t>
                      </a:r>
                      <a:endParaRPr b="1" u="sng"/>
                    </a:p>
                    <a:p>
                      <a:pPr marL="0" lvl="0" indent="0" algn="l" rtl="0">
                        <a:spcBef>
                          <a:spcPts val="0"/>
                        </a:spcBef>
                        <a:spcAft>
                          <a:spcPts val="0"/>
                        </a:spcAft>
                        <a:buNone/>
                      </a:pPr>
                      <a:r>
                        <a:rPr lang="en"/>
                        <a:t>4.16-5.6</a:t>
                      </a:r>
                      <a:endParaRPr/>
                    </a:p>
                  </a:txBody>
                  <a:tcPr marL="63500" marR="63500" marT="63500" marB="63500"/>
                </a:tc>
                <a:tc>
                  <a:txBody>
                    <a:bodyPr/>
                    <a:lstStyle/>
                    <a:p>
                      <a:pPr marL="457200" lvl="0" indent="-317500" algn="l" rtl="0">
                        <a:spcBef>
                          <a:spcPts val="0"/>
                        </a:spcBef>
                        <a:spcAft>
                          <a:spcPts val="0"/>
                        </a:spcAft>
                        <a:buClr>
                          <a:schemeClr val="dk1"/>
                        </a:buClr>
                        <a:buSzPts val="1400"/>
                        <a:buChar char="●"/>
                      </a:pPr>
                      <a:r>
                        <a:rPr lang="en">
                          <a:solidFill>
                            <a:schemeClr val="dk1"/>
                          </a:solidFill>
                        </a:rPr>
                        <a:t>Read 2nd packet of textbook samples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Respond to written questions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Write critical review</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Complete quantitative survey</a:t>
                      </a:r>
                      <a:endParaRPr/>
                    </a:p>
                  </a:txBody>
                  <a:tcPr marL="63500" marR="63500" marT="63500" marB="63500"/>
                </a:tc>
                <a:extLst>
                  <a:ext uri="{0D108BD9-81ED-4DB2-BD59-A6C34878D82A}">
                    <a16:rowId xmlns:a16="http://schemas.microsoft.com/office/drawing/2014/main" val="10002"/>
                  </a:ext>
                </a:extLst>
              </a:tr>
              <a:tr h="995900">
                <a:tc>
                  <a:txBody>
                    <a:bodyPr/>
                    <a:lstStyle/>
                    <a:p>
                      <a:pPr marL="0" lvl="0" indent="0" algn="l" rtl="0">
                        <a:spcBef>
                          <a:spcPts val="0"/>
                        </a:spcBef>
                        <a:spcAft>
                          <a:spcPts val="0"/>
                        </a:spcAft>
                        <a:buNone/>
                      </a:pPr>
                      <a:r>
                        <a:rPr lang="en" b="1" u="sng"/>
                        <a:t>Week 9 - 11</a:t>
                      </a:r>
                      <a:endParaRPr b="1" u="sng"/>
                    </a:p>
                    <a:p>
                      <a:pPr marL="0" lvl="0" indent="0" algn="l" rtl="0">
                        <a:spcBef>
                          <a:spcPts val="0"/>
                        </a:spcBef>
                        <a:spcAft>
                          <a:spcPts val="0"/>
                        </a:spcAft>
                        <a:buNone/>
                      </a:pPr>
                      <a:r>
                        <a:rPr lang="en"/>
                        <a:t>5.7-5.27</a:t>
                      </a:r>
                      <a:endParaRPr/>
                    </a:p>
                  </a:txBody>
                  <a:tcPr marL="63500" marR="63500" marT="63500" marB="63500"/>
                </a:tc>
                <a:tc>
                  <a:txBody>
                    <a:bodyPr/>
                    <a:lstStyle/>
                    <a:p>
                      <a:pPr marL="457200" lvl="0" indent="-317500" algn="l" rtl="0">
                        <a:spcBef>
                          <a:spcPts val="0"/>
                        </a:spcBef>
                        <a:spcAft>
                          <a:spcPts val="0"/>
                        </a:spcAft>
                        <a:buClr>
                          <a:schemeClr val="dk1"/>
                        </a:buClr>
                        <a:buSzPts val="1400"/>
                        <a:buChar char="●"/>
                      </a:pPr>
                      <a:r>
                        <a:rPr lang="en">
                          <a:solidFill>
                            <a:schemeClr val="dk1"/>
                          </a:solidFill>
                        </a:rPr>
                        <a:t>Read 3rd packet of textbook samples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Respond to written questions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Write critical review</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Complete quantitative survey</a:t>
                      </a:r>
                      <a:endParaRPr/>
                    </a:p>
                  </a:txBody>
                  <a:tcPr marL="63500" marR="63500" marT="63500" marB="63500"/>
                </a:tc>
                <a:extLst>
                  <a:ext uri="{0D108BD9-81ED-4DB2-BD59-A6C34878D82A}">
                    <a16:rowId xmlns:a16="http://schemas.microsoft.com/office/drawing/2014/main" val="10003"/>
                  </a:ext>
                </a:extLst>
              </a:tr>
              <a:tr h="785825">
                <a:tc>
                  <a:txBody>
                    <a:bodyPr/>
                    <a:lstStyle/>
                    <a:p>
                      <a:pPr marL="0" lvl="0" indent="0" algn="l" rtl="0">
                        <a:spcBef>
                          <a:spcPts val="0"/>
                        </a:spcBef>
                        <a:spcAft>
                          <a:spcPts val="0"/>
                        </a:spcAft>
                        <a:buNone/>
                      </a:pPr>
                      <a:r>
                        <a:rPr lang="en" b="1" u="sng"/>
                        <a:t>Week 12 - 14</a:t>
                      </a:r>
                      <a:endParaRPr b="1" u="sng"/>
                    </a:p>
                    <a:p>
                      <a:pPr marL="0" lvl="0" indent="0" algn="l" rtl="0">
                        <a:spcBef>
                          <a:spcPts val="0"/>
                        </a:spcBef>
                        <a:spcAft>
                          <a:spcPts val="0"/>
                        </a:spcAft>
                        <a:buNone/>
                      </a:pPr>
                      <a:r>
                        <a:rPr lang="en"/>
                        <a:t>5.28-6.17</a:t>
                      </a:r>
                      <a:endParaRPr/>
                    </a:p>
                  </a:txBody>
                  <a:tcPr marL="63500" marR="63500" marT="63500" marB="63500"/>
                </a:tc>
                <a:tc>
                  <a:txBody>
                    <a:bodyPr/>
                    <a:lstStyle/>
                    <a:p>
                      <a:pPr marL="457200" lvl="0" indent="-317500" algn="l" rtl="0">
                        <a:spcBef>
                          <a:spcPts val="0"/>
                        </a:spcBef>
                        <a:spcAft>
                          <a:spcPts val="0"/>
                        </a:spcAft>
                        <a:buSzPts val="1400"/>
                        <a:buChar char="●"/>
                      </a:pPr>
                      <a:r>
                        <a:rPr lang="en" i="1"/>
                        <a:t>Final Project </a:t>
                      </a:r>
                      <a:endParaRPr i="1"/>
                    </a:p>
                    <a:p>
                      <a:pPr marL="457200" lvl="0" indent="-317500" algn="l" rtl="0">
                        <a:spcBef>
                          <a:spcPts val="0"/>
                        </a:spcBef>
                        <a:spcAft>
                          <a:spcPts val="0"/>
                        </a:spcAft>
                        <a:buSzPts val="1400"/>
                        <a:buChar char="●"/>
                      </a:pPr>
                      <a:r>
                        <a:rPr lang="en" i="1"/>
                        <a:t>Post-Survey</a:t>
                      </a:r>
                      <a:endParaRPr i="1"/>
                    </a:p>
                    <a:p>
                      <a:pPr marL="457200" lvl="0" indent="-317500" algn="l" rtl="0">
                        <a:spcBef>
                          <a:spcPts val="0"/>
                        </a:spcBef>
                        <a:spcAft>
                          <a:spcPts val="0"/>
                        </a:spcAft>
                        <a:buSzPts val="1400"/>
                        <a:buChar char="●"/>
                      </a:pPr>
                      <a:r>
                        <a:rPr lang="en" i="1"/>
                        <a:t>Final reflections</a:t>
                      </a:r>
                      <a:endParaRPr i="1"/>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body" idx="1"/>
          </p:nvPr>
        </p:nvSpPr>
        <p:spPr>
          <a:xfrm>
            <a:off x="311700" y="302250"/>
            <a:ext cx="8520600" cy="43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latin typeface="Ubuntu"/>
                <a:ea typeface="Ubuntu"/>
                <a:cs typeface="Ubuntu"/>
                <a:sym typeface="Ubuntu"/>
              </a:rPr>
              <a:t>Please complete the OER Seminar Pre-Survey</a:t>
            </a:r>
            <a:r>
              <a:rPr lang="en" sz="4800" dirty="0" smtClean="0">
                <a:latin typeface="Ubuntu"/>
                <a:ea typeface="Ubuntu"/>
                <a:cs typeface="Ubuntu"/>
                <a:sym typeface="Ubuntu"/>
              </a:rPr>
              <a:t>:</a:t>
            </a:r>
            <a:endParaRPr lang="en" sz="6000" dirty="0">
              <a:latin typeface="Ubuntu"/>
              <a:ea typeface="Ubuntu"/>
              <a:cs typeface="Ubuntu"/>
              <a:sym typeface="Ubuntu"/>
            </a:endParaRPr>
          </a:p>
          <a:p>
            <a:pPr marL="0" lvl="0" indent="0" algn="ctr" rtl="0">
              <a:spcBef>
                <a:spcPts val="0"/>
              </a:spcBef>
              <a:spcAft>
                <a:spcPts val="0"/>
              </a:spcAft>
              <a:buNone/>
            </a:pPr>
            <a:r>
              <a:rPr lang="en" sz="6000" dirty="0" smtClean="0">
                <a:solidFill>
                  <a:schemeClr val="tx1"/>
                </a:solidFill>
                <a:latin typeface="Ubuntu"/>
                <a:ea typeface="Ubuntu"/>
                <a:cs typeface="Ubuntu"/>
                <a:sym typeface="Ubuntu"/>
              </a:rPr>
              <a:t>*URL*</a:t>
            </a:r>
            <a:endParaRPr sz="6000" dirty="0">
              <a:solidFill>
                <a:schemeClr val="tx1"/>
              </a:solidFill>
              <a:latin typeface="Ubuntu"/>
              <a:ea typeface="Ubuntu"/>
              <a:cs typeface="Ubuntu"/>
              <a:sym typeface="Ubuntu"/>
            </a:endParaRPr>
          </a:p>
          <a:p>
            <a:pPr marL="0" lvl="0" indent="0" algn="l" rtl="0">
              <a:spcBef>
                <a:spcPts val="1600"/>
              </a:spcBef>
              <a:spcAft>
                <a:spcPts val="16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Introduction to the...</a:t>
            </a:r>
            <a:endParaRPr>
              <a:latin typeface="Ubuntu"/>
              <a:ea typeface="Ubuntu"/>
              <a:cs typeface="Ubuntu"/>
              <a:sym typeface="Ubuntu"/>
            </a:endParaRPr>
          </a:p>
        </p:txBody>
      </p:sp>
      <p:sp>
        <p:nvSpPr>
          <p:cNvPr id="265" name="Google Shape;265;p38"/>
          <p:cNvSpPr txBox="1"/>
          <p:nvPr/>
        </p:nvSpPr>
        <p:spPr>
          <a:xfrm>
            <a:off x="272250" y="1673950"/>
            <a:ext cx="8644500" cy="2602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Create accounts</a:t>
            </a:r>
            <a:endParaRPr sz="1800" dirty="0"/>
          </a:p>
          <a:p>
            <a:pPr marL="457200" lvl="0" indent="-342900" algn="l" rtl="0">
              <a:spcBef>
                <a:spcPts val="0"/>
              </a:spcBef>
              <a:spcAft>
                <a:spcPts val="0"/>
              </a:spcAft>
              <a:buSzPts val="1800"/>
              <a:buChar char="●"/>
            </a:pPr>
            <a:r>
              <a:rPr lang="en" sz="1800" dirty="0"/>
              <a:t>Join Group</a:t>
            </a:r>
            <a:r>
              <a:rPr lang="en" sz="1800" dirty="0" smtClean="0"/>
              <a:t>: *URL*</a:t>
            </a:r>
          </a:p>
          <a:p>
            <a:pPr marL="457200" lvl="0" indent="-342900" algn="l" rtl="0">
              <a:spcBef>
                <a:spcPts val="0"/>
              </a:spcBef>
              <a:spcAft>
                <a:spcPts val="0"/>
              </a:spcAft>
              <a:buSzPts val="1800"/>
              <a:buChar char="●"/>
            </a:pPr>
            <a:endParaRPr sz="1800" dirty="0"/>
          </a:p>
          <a:p>
            <a:pPr marL="0" lvl="0" indent="0" algn="l" rtl="0">
              <a:spcBef>
                <a:spcPts val="0"/>
              </a:spcBef>
              <a:spcAft>
                <a:spcPts val="0"/>
              </a:spcAft>
              <a:buNone/>
            </a:pPr>
            <a:r>
              <a:rPr lang="en" sz="1800" u="sng" dirty="0"/>
              <a:t>Respond to the following:</a:t>
            </a:r>
            <a:endParaRPr sz="1800" u="sng" dirty="0"/>
          </a:p>
          <a:p>
            <a:pPr marL="0" lvl="0" indent="0" algn="l" rtl="0">
              <a:spcBef>
                <a:spcPts val="0"/>
              </a:spcBef>
              <a:spcAft>
                <a:spcPts val="0"/>
              </a:spcAft>
              <a:buNone/>
            </a:pPr>
            <a:r>
              <a:rPr lang="en" sz="1800" dirty="0"/>
              <a:t>Read “</a:t>
            </a:r>
            <a:r>
              <a:rPr lang="en" sz="1800" u="sng" dirty="0">
                <a:solidFill>
                  <a:schemeClr val="hlink"/>
                </a:solidFill>
                <a:hlinkClick r:id="rId3"/>
              </a:rPr>
              <a:t>Textbook manifesto</a:t>
            </a:r>
            <a:r>
              <a:rPr lang="en" sz="1800" dirty="0"/>
              <a:t>” by Allen B. Downey. Briefly write about a textbook challenge (or challenges) you wish to solve. Add to the Manifesto in discussion board by adding a call-to-action for professors, students, AND publishers (one Manifesto item for each group). </a:t>
            </a:r>
            <a:endParaRPr sz="1800" dirty="0"/>
          </a:p>
          <a:p>
            <a:pPr marL="0" lvl="0" indent="0" algn="l" rtl="0">
              <a:spcBef>
                <a:spcPts val="0"/>
              </a:spcBef>
              <a:spcAft>
                <a:spcPts val="0"/>
              </a:spcAft>
              <a:buNone/>
            </a:pPr>
            <a:r>
              <a:rPr lang="en" sz="1800" u="sng" dirty="0"/>
              <a:t>Homework</a:t>
            </a:r>
            <a:r>
              <a:rPr lang="en" sz="1800" dirty="0"/>
              <a:t>: Respond to two of your colleagues before next meeting</a:t>
            </a:r>
            <a:endParaRPr sz="1800" dirty="0"/>
          </a:p>
        </p:txBody>
      </p:sp>
      <p:pic>
        <p:nvPicPr>
          <p:cNvPr id="266" name="Google Shape;266;p38"/>
          <p:cNvPicPr preferRelativeResize="0"/>
          <p:nvPr/>
        </p:nvPicPr>
        <p:blipFill>
          <a:blip r:embed="rId4">
            <a:alphaModFix/>
          </a:blip>
          <a:stretch>
            <a:fillRect/>
          </a:stretch>
        </p:blipFill>
        <p:spPr>
          <a:xfrm>
            <a:off x="127224" y="572700"/>
            <a:ext cx="8644651" cy="1177450"/>
          </a:xfrm>
          <a:prstGeom prst="rect">
            <a:avLst/>
          </a:prstGeom>
          <a:noFill/>
          <a:ln>
            <a:noFill/>
          </a:ln>
        </p:spPr>
      </p:pic>
      <p:sp>
        <p:nvSpPr>
          <p:cNvPr id="267" name="Google Shape;267;p38"/>
          <p:cNvSpPr txBox="1"/>
          <p:nvPr/>
        </p:nvSpPr>
        <p:spPr>
          <a:xfrm>
            <a:off x="396150" y="4504750"/>
            <a:ext cx="8644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Reading available here: goo.gl/Xj2hFA</a:t>
            </a:r>
            <a:endParaRPr sz="3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p:nvPr/>
        </p:nvSpPr>
        <p:spPr>
          <a:xfrm>
            <a:off x="664125" y="536950"/>
            <a:ext cx="7800000" cy="406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rPr>
              <a:t>Take away: </a:t>
            </a:r>
            <a:endParaRPr sz="2400" b="1">
              <a:solidFill>
                <a:srgbClr val="FFFFFF"/>
              </a:solidFill>
            </a:endParaRPr>
          </a:p>
          <a:p>
            <a:pPr marL="0" lvl="0" indent="0" algn="l" rtl="0">
              <a:spcBef>
                <a:spcPts val="0"/>
              </a:spcBef>
              <a:spcAft>
                <a:spcPts val="0"/>
              </a:spcAft>
              <a:buNone/>
            </a:pPr>
            <a:r>
              <a:rPr lang="en" sz="2400" b="1">
                <a:solidFill>
                  <a:srgbClr val="FFFFFF"/>
                </a:solidFill>
              </a:rPr>
              <a:t>What did you find interesting?</a:t>
            </a:r>
            <a:endParaRPr sz="2400" b="1">
              <a:solidFill>
                <a:srgbClr val="FFFFFF"/>
              </a:solidFill>
            </a:endParaRPr>
          </a:p>
          <a:p>
            <a:pPr marL="0" lvl="0" indent="0" algn="l" rtl="0">
              <a:spcBef>
                <a:spcPts val="0"/>
              </a:spcBef>
              <a:spcAft>
                <a:spcPts val="0"/>
              </a:spcAft>
              <a:buNone/>
            </a:pPr>
            <a:r>
              <a:rPr lang="en" sz="2400" b="1">
                <a:solidFill>
                  <a:srgbClr val="FFFFFF"/>
                </a:solidFill>
              </a:rPr>
              <a:t>What concept gave you the most trouble today?</a:t>
            </a:r>
            <a:endParaRPr sz="2400" b="1">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8"/>
          <p:cNvPicPr preferRelativeResize="0"/>
          <p:nvPr/>
        </p:nvPicPr>
        <p:blipFill rotWithShape="1">
          <a:blip r:embed="rId3">
            <a:alphaModFix/>
          </a:blip>
          <a:srcRect t="10796" b="10796"/>
          <a:stretch/>
        </p:blipFill>
        <p:spPr>
          <a:xfrm>
            <a:off x="673800" y="539250"/>
            <a:ext cx="7796400" cy="406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Where do encyclopedia articles come from?</a:t>
            </a:r>
            <a:endParaRPr>
              <a:latin typeface="Ubuntu"/>
              <a:ea typeface="Ubuntu"/>
              <a:cs typeface="Ubuntu"/>
              <a:sym typeface="Ubuntu"/>
            </a:endParaRPr>
          </a:p>
        </p:txBody>
      </p:sp>
      <p:sp>
        <p:nvSpPr>
          <p:cNvPr id="109" name="Google Shape;109;p19"/>
          <p:cNvSpPr txBox="1"/>
          <p:nvPr/>
        </p:nvSpPr>
        <p:spPr>
          <a:xfrm>
            <a:off x="179700" y="730725"/>
            <a:ext cx="5866500" cy="23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Thousands of eminent experts, scholars, and leaders contribute to Britannica products today, much less the many thousands more whose work has appeared in Britannica products since the company’s founding in 1768. That list would include more than a hundred </a:t>
            </a:r>
            <a:r>
              <a:rPr lang="en" sz="1800" b="1"/>
              <a:t>Nobel laureates</a:t>
            </a:r>
            <a:r>
              <a:rPr lang="en" sz="1800"/>
              <a:t>, four </a:t>
            </a:r>
            <a:r>
              <a:rPr lang="en" sz="1800" b="1"/>
              <a:t>U.S. presidents</a:t>
            </a:r>
            <a:r>
              <a:rPr lang="en" sz="1800"/>
              <a:t>, countless </a:t>
            </a:r>
            <a:r>
              <a:rPr lang="en" sz="1800" b="1"/>
              <a:t>Pulitzer Prize winners</a:t>
            </a:r>
            <a:r>
              <a:rPr lang="en" sz="1800"/>
              <a:t> and others of </a:t>
            </a:r>
            <a:r>
              <a:rPr lang="en" sz="1800" b="1"/>
              <a:t>international renown</a:t>
            </a:r>
            <a:r>
              <a:rPr lang="en" sz="1800"/>
              <a:t>.</a:t>
            </a:r>
            <a:endParaRPr sz="1800"/>
          </a:p>
        </p:txBody>
      </p:sp>
      <p:sp>
        <p:nvSpPr>
          <p:cNvPr id="110" name="Google Shape;110;p19"/>
          <p:cNvSpPr txBox="1"/>
          <p:nvPr/>
        </p:nvSpPr>
        <p:spPr>
          <a:xfrm>
            <a:off x="6329925" y="730725"/>
            <a:ext cx="2627400" cy="4127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Notable contributors:</a:t>
            </a:r>
            <a:endParaRPr/>
          </a:p>
          <a:p>
            <a:pPr marL="457200" lvl="0" indent="-317500" algn="l" rtl="0">
              <a:spcBef>
                <a:spcPts val="0"/>
              </a:spcBef>
              <a:spcAft>
                <a:spcPts val="0"/>
              </a:spcAft>
              <a:buSzPts val="1400"/>
              <a:buChar char="●"/>
            </a:pPr>
            <a:r>
              <a:rPr lang="en">
                <a:solidFill>
                  <a:schemeClr val="dk1"/>
                </a:solidFill>
              </a:rPr>
              <a:t>Albert Einstein</a:t>
            </a:r>
            <a:endParaRPr>
              <a:solidFill>
                <a:schemeClr val="dk1"/>
              </a:solidFill>
            </a:endParaRPr>
          </a:p>
          <a:p>
            <a:pPr marL="457200" lvl="0" indent="-317500" algn="l" rtl="0">
              <a:spcBef>
                <a:spcPts val="0"/>
              </a:spcBef>
              <a:spcAft>
                <a:spcPts val="0"/>
              </a:spcAft>
              <a:buSzPts val="1400"/>
              <a:buChar char="●"/>
            </a:pPr>
            <a:r>
              <a:rPr lang="en"/>
              <a:t>Sigmund Freud</a:t>
            </a:r>
            <a:endParaRPr/>
          </a:p>
          <a:p>
            <a:pPr marL="457200" lvl="0" indent="-317500" algn="l" rtl="0">
              <a:spcBef>
                <a:spcPts val="0"/>
              </a:spcBef>
              <a:spcAft>
                <a:spcPts val="0"/>
              </a:spcAft>
              <a:buSzPts val="1400"/>
              <a:buChar char="●"/>
            </a:pPr>
            <a:r>
              <a:rPr lang="en">
                <a:solidFill>
                  <a:schemeClr val="dk1"/>
                </a:solidFill>
              </a:rPr>
              <a:t>Bill Clinton</a:t>
            </a:r>
            <a:endParaRPr>
              <a:solidFill>
                <a:schemeClr val="dk1"/>
              </a:solidFill>
            </a:endParaRPr>
          </a:p>
          <a:p>
            <a:pPr marL="457200" lvl="0" indent="-317500" algn="l" rtl="0">
              <a:spcBef>
                <a:spcPts val="0"/>
              </a:spcBef>
              <a:spcAft>
                <a:spcPts val="0"/>
              </a:spcAft>
              <a:buSzPts val="1400"/>
              <a:buChar char="●"/>
            </a:pPr>
            <a:r>
              <a:rPr lang="en"/>
              <a:t>Carl Sagan</a:t>
            </a:r>
            <a:endParaRPr/>
          </a:p>
          <a:p>
            <a:pPr marL="457200" lvl="0" indent="-317500" algn="l" rtl="0">
              <a:spcBef>
                <a:spcPts val="0"/>
              </a:spcBef>
              <a:spcAft>
                <a:spcPts val="0"/>
              </a:spcAft>
              <a:buSzPts val="1400"/>
              <a:buChar char="●"/>
            </a:pPr>
            <a:r>
              <a:rPr lang="en"/>
              <a:t>Harry Houdini</a:t>
            </a:r>
            <a:endParaRPr/>
          </a:p>
          <a:p>
            <a:pPr marL="457200" lvl="0" indent="-317500" algn="l" rtl="0">
              <a:spcBef>
                <a:spcPts val="0"/>
              </a:spcBef>
              <a:spcAft>
                <a:spcPts val="0"/>
              </a:spcAft>
              <a:buSzPts val="1400"/>
              <a:buChar char="●"/>
            </a:pPr>
            <a:r>
              <a:rPr lang="en"/>
              <a:t>Bertrand Russell</a:t>
            </a:r>
            <a:endParaRPr/>
          </a:p>
          <a:p>
            <a:pPr marL="457200" lvl="0" indent="-317500" algn="l" rtl="0">
              <a:spcBef>
                <a:spcPts val="0"/>
              </a:spcBef>
              <a:spcAft>
                <a:spcPts val="0"/>
              </a:spcAft>
              <a:buSzPts val="1400"/>
              <a:buChar char="●"/>
            </a:pPr>
            <a:r>
              <a:rPr lang="en">
                <a:solidFill>
                  <a:schemeClr val="dk1"/>
                </a:solidFill>
              </a:rPr>
              <a:t>Jimmy Carter</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Tony Hawk</a:t>
            </a:r>
            <a:endParaRPr>
              <a:solidFill>
                <a:schemeClr val="dk1"/>
              </a:solidFill>
            </a:endParaRPr>
          </a:p>
          <a:p>
            <a:pPr marL="457200" lvl="0" indent="-317500" algn="l" rtl="0">
              <a:spcBef>
                <a:spcPts val="0"/>
              </a:spcBef>
              <a:spcAft>
                <a:spcPts val="0"/>
              </a:spcAft>
              <a:buSzPts val="1400"/>
              <a:buChar char="●"/>
            </a:pPr>
            <a:r>
              <a:rPr lang="en">
                <a:solidFill>
                  <a:schemeClr val="dk1"/>
                </a:solidFill>
              </a:rPr>
              <a:t>Marie Curie</a:t>
            </a:r>
            <a:endParaRPr>
              <a:solidFill>
                <a:schemeClr val="dk1"/>
              </a:solidFill>
            </a:endParaRPr>
          </a:p>
          <a:p>
            <a:pPr marL="457200" lvl="0" indent="-317500" algn="l" rtl="0">
              <a:spcBef>
                <a:spcPts val="0"/>
              </a:spcBef>
              <a:spcAft>
                <a:spcPts val="0"/>
              </a:spcAft>
              <a:buSzPts val="1400"/>
              <a:buChar char="●"/>
            </a:pPr>
            <a:r>
              <a:rPr lang="en">
                <a:solidFill>
                  <a:schemeClr val="dk1"/>
                </a:solidFill>
              </a:rPr>
              <a:t>Leon Trotsky</a:t>
            </a:r>
            <a:endParaRPr>
              <a:solidFill>
                <a:schemeClr val="dk1"/>
              </a:solidFill>
            </a:endParaRPr>
          </a:p>
          <a:p>
            <a:pPr marL="457200" lvl="0" indent="-317500" algn="l" rtl="0">
              <a:spcBef>
                <a:spcPts val="0"/>
              </a:spcBef>
              <a:spcAft>
                <a:spcPts val="0"/>
              </a:spcAft>
              <a:buSzPts val="1400"/>
              <a:buChar char="●"/>
            </a:pPr>
            <a:r>
              <a:rPr lang="en"/>
              <a:t>George Bernard Shaw</a:t>
            </a:r>
            <a:endParaRPr/>
          </a:p>
          <a:p>
            <a:pPr marL="457200" lvl="0" indent="-317500" algn="l" rtl="0">
              <a:spcBef>
                <a:spcPts val="0"/>
              </a:spcBef>
              <a:spcAft>
                <a:spcPts val="0"/>
              </a:spcAft>
              <a:buSzPts val="1400"/>
              <a:buChar char="●"/>
            </a:pPr>
            <a:r>
              <a:rPr lang="en">
                <a:solidFill>
                  <a:schemeClr val="dk1"/>
                </a:solidFill>
              </a:rPr>
              <a:t>Isaac Asimov</a:t>
            </a:r>
            <a:endParaRPr/>
          </a:p>
          <a:p>
            <a:pPr marL="457200" lvl="0" indent="-317500" algn="l" rtl="0">
              <a:spcBef>
                <a:spcPts val="0"/>
              </a:spcBef>
              <a:spcAft>
                <a:spcPts val="0"/>
              </a:spcAft>
              <a:buSzPts val="1400"/>
              <a:buChar char="●"/>
            </a:pPr>
            <a:r>
              <a:rPr lang="en"/>
              <a:t>Milton Friedman </a:t>
            </a:r>
            <a:endParaRPr/>
          </a:p>
          <a:p>
            <a:pPr marL="457200" lvl="0" indent="-317500" algn="l" rtl="0">
              <a:spcBef>
                <a:spcPts val="0"/>
              </a:spcBef>
              <a:spcAft>
                <a:spcPts val="0"/>
              </a:spcAft>
              <a:buSzPts val="1400"/>
              <a:buChar char="●"/>
            </a:pPr>
            <a:r>
              <a:rPr lang="en"/>
              <a:t>Joseph Ellis</a:t>
            </a:r>
            <a:endParaRPr/>
          </a:p>
          <a:p>
            <a:pPr marL="457200" lvl="0" indent="-317500" algn="l" rtl="0">
              <a:spcBef>
                <a:spcPts val="0"/>
              </a:spcBef>
              <a:spcAft>
                <a:spcPts val="0"/>
              </a:spcAft>
              <a:buSzPts val="1400"/>
              <a:buChar char="●"/>
            </a:pPr>
            <a:r>
              <a:rPr lang="en"/>
              <a:t>Michael DeBakey</a:t>
            </a:r>
            <a:endParaRPr/>
          </a:p>
          <a:p>
            <a:pPr marL="457200" lvl="0" indent="-317500" algn="l" rtl="0">
              <a:spcBef>
                <a:spcPts val="0"/>
              </a:spcBef>
              <a:spcAft>
                <a:spcPts val="0"/>
              </a:spcAft>
              <a:buSzPts val="1400"/>
              <a:buChar char="●"/>
            </a:pPr>
            <a:r>
              <a:rPr lang="en"/>
              <a:t>Alfred North Whitehead</a:t>
            </a:r>
            <a:endParaRPr/>
          </a:p>
          <a:p>
            <a:pPr marL="457200" lvl="0" indent="-317500" algn="l" rtl="0">
              <a:spcBef>
                <a:spcPts val="0"/>
              </a:spcBef>
              <a:spcAft>
                <a:spcPts val="0"/>
              </a:spcAft>
              <a:buSzPts val="1400"/>
              <a:buChar char="●"/>
            </a:pPr>
            <a:r>
              <a:rPr lang="en"/>
              <a:t>Christine Sutton</a:t>
            </a:r>
            <a:endParaRPr/>
          </a:p>
          <a:p>
            <a:pPr marL="457200" lvl="0" indent="-317500" algn="l" rtl="0">
              <a:spcBef>
                <a:spcPts val="0"/>
              </a:spcBef>
              <a:spcAft>
                <a:spcPts val="0"/>
              </a:spcAft>
              <a:buSzPts val="1400"/>
              <a:buChar char="●"/>
            </a:pPr>
            <a:r>
              <a:rPr lang="en"/>
              <a:t>Francisco Ayala</a:t>
            </a:r>
            <a:endParaRPr/>
          </a:p>
          <a:p>
            <a:pPr marL="0" lvl="0" indent="0" algn="l" rtl="0">
              <a:spcBef>
                <a:spcPts val="0"/>
              </a:spcBef>
              <a:spcAft>
                <a:spcPts val="0"/>
              </a:spcAft>
              <a:buNone/>
            </a:pPr>
            <a:endParaRPr/>
          </a:p>
        </p:txBody>
      </p:sp>
      <p:pic>
        <p:nvPicPr>
          <p:cNvPr id="111" name="Google Shape;111;p19"/>
          <p:cNvPicPr preferRelativeResize="0"/>
          <p:nvPr/>
        </p:nvPicPr>
        <p:blipFill>
          <a:blip r:embed="rId3">
            <a:alphaModFix/>
          </a:blip>
          <a:stretch>
            <a:fillRect/>
          </a:stretch>
        </p:blipFill>
        <p:spPr>
          <a:xfrm>
            <a:off x="179700" y="3085850"/>
            <a:ext cx="6150229" cy="177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Where do encyclopedia articles come from?</a:t>
            </a:r>
            <a:endParaRPr>
              <a:latin typeface="Ubuntu"/>
              <a:ea typeface="Ubuntu"/>
              <a:cs typeface="Ubuntu"/>
              <a:sym typeface="Ubuntu"/>
            </a:endParaRPr>
          </a:p>
        </p:txBody>
      </p:sp>
      <p:sp>
        <p:nvSpPr>
          <p:cNvPr id="117" name="Google Shape;117;p20"/>
          <p:cNvSpPr txBox="1"/>
          <p:nvPr/>
        </p:nvSpPr>
        <p:spPr>
          <a:xfrm>
            <a:off x="179700" y="730725"/>
            <a:ext cx="5866500" cy="23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t>Think, pair share:</a:t>
            </a:r>
            <a:endParaRPr sz="1800" u="sng"/>
          </a:p>
          <a:p>
            <a:pPr marL="0" lvl="0" indent="0" algn="l" rtl="0">
              <a:spcBef>
                <a:spcPts val="0"/>
              </a:spcBef>
              <a:spcAft>
                <a:spcPts val="0"/>
              </a:spcAft>
              <a:buNone/>
            </a:pPr>
            <a:endParaRPr sz="1800"/>
          </a:p>
          <a:p>
            <a:pPr marL="0" lvl="0" indent="0" algn="l" rtl="0">
              <a:spcBef>
                <a:spcPts val="0"/>
              </a:spcBef>
              <a:spcAft>
                <a:spcPts val="0"/>
              </a:spcAft>
              <a:buNone/>
            </a:pPr>
            <a:r>
              <a:rPr lang="en" sz="2400"/>
              <a:t>Look at the list of contributors on the right. Do you recognize anyone? Do you notice any similarities? Are any voices missing? If so, how might this impact the content of the information?  </a:t>
            </a:r>
            <a:endParaRPr sz="2400"/>
          </a:p>
        </p:txBody>
      </p:sp>
      <p:sp>
        <p:nvSpPr>
          <p:cNvPr id="118" name="Google Shape;118;p20"/>
          <p:cNvSpPr txBox="1"/>
          <p:nvPr/>
        </p:nvSpPr>
        <p:spPr>
          <a:xfrm>
            <a:off x="6329925" y="730725"/>
            <a:ext cx="2627400" cy="4127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Notable contributors:</a:t>
            </a:r>
            <a:endParaRPr/>
          </a:p>
          <a:p>
            <a:pPr marL="457200" lvl="0" indent="-317500" algn="l" rtl="0">
              <a:spcBef>
                <a:spcPts val="0"/>
              </a:spcBef>
              <a:spcAft>
                <a:spcPts val="0"/>
              </a:spcAft>
              <a:buSzPts val="1400"/>
              <a:buChar char="●"/>
            </a:pPr>
            <a:r>
              <a:rPr lang="en">
                <a:solidFill>
                  <a:schemeClr val="dk1"/>
                </a:solidFill>
              </a:rPr>
              <a:t>Albert Einstein</a:t>
            </a:r>
            <a:endParaRPr>
              <a:solidFill>
                <a:schemeClr val="dk1"/>
              </a:solidFill>
            </a:endParaRPr>
          </a:p>
          <a:p>
            <a:pPr marL="457200" lvl="0" indent="-317500" algn="l" rtl="0">
              <a:spcBef>
                <a:spcPts val="0"/>
              </a:spcBef>
              <a:spcAft>
                <a:spcPts val="0"/>
              </a:spcAft>
              <a:buSzPts val="1400"/>
              <a:buChar char="●"/>
            </a:pPr>
            <a:r>
              <a:rPr lang="en"/>
              <a:t>Sigmund Freud</a:t>
            </a:r>
            <a:endParaRPr/>
          </a:p>
          <a:p>
            <a:pPr marL="457200" lvl="0" indent="-317500" algn="l" rtl="0">
              <a:spcBef>
                <a:spcPts val="0"/>
              </a:spcBef>
              <a:spcAft>
                <a:spcPts val="0"/>
              </a:spcAft>
              <a:buSzPts val="1400"/>
              <a:buChar char="●"/>
            </a:pPr>
            <a:r>
              <a:rPr lang="en">
                <a:solidFill>
                  <a:schemeClr val="dk1"/>
                </a:solidFill>
              </a:rPr>
              <a:t>Bill Clinton</a:t>
            </a:r>
            <a:endParaRPr>
              <a:solidFill>
                <a:schemeClr val="dk1"/>
              </a:solidFill>
            </a:endParaRPr>
          </a:p>
          <a:p>
            <a:pPr marL="457200" lvl="0" indent="-317500" algn="l" rtl="0">
              <a:spcBef>
                <a:spcPts val="0"/>
              </a:spcBef>
              <a:spcAft>
                <a:spcPts val="0"/>
              </a:spcAft>
              <a:buSzPts val="1400"/>
              <a:buChar char="●"/>
            </a:pPr>
            <a:r>
              <a:rPr lang="en"/>
              <a:t>Carl Sagan</a:t>
            </a:r>
            <a:endParaRPr/>
          </a:p>
          <a:p>
            <a:pPr marL="457200" lvl="0" indent="-317500" algn="l" rtl="0">
              <a:spcBef>
                <a:spcPts val="0"/>
              </a:spcBef>
              <a:spcAft>
                <a:spcPts val="0"/>
              </a:spcAft>
              <a:buSzPts val="1400"/>
              <a:buChar char="●"/>
            </a:pPr>
            <a:r>
              <a:rPr lang="en"/>
              <a:t>Harry Houdini</a:t>
            </a:r>
            <a:endParaRPr/>
          </a:p>
          <a:p>
            <a:pPr marL="457200" lvl="0" indent="-317500" algn="l" rtl="0">
              <a:spcBef>
                <a:spcPts val="0"/>
              </a:spcBef>
              <a:spcAft>
                <a:spcPts val="0"/>
              </a:spcAft>
              <a:buSzPts val="1400"/>
              <a:buChar char="●"/>
            </a:pPr>
            <a:r>
              <a:rPr lang="en"/>
              <a:t>Bertrand Russell</a:t>
            </a:r>
            <a:endParaRPr/>
          </a:p>
          <a:p>
            <a:pPr marL="457200" lvl="0" indent="-317500" algn="l" rtl="0">
              <a:spcBef>
                <a:spcPts val="0"/>
              </a:spcBef>
              <a:spcAft>
                <a:spcPts val="0"/>
              </a:spcAft>
              <a:buSzPts val="1400"/>
              <a:buChar char="●"/>
            </a:pPr>
            <a:r>
              <a:rPr lang="en">
                <a:solidFill>
                  <a:schemeClr val="dk1"/>
                </a:solidFill>
              </a:rPr>
              <a:t>Jimmy Carter</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Tony Hawk</a:t>
            </a:r>
            <a:endParaRPr>
              <a:solidFill>
                <a:schemeClr val="dk1"/>
              </a:solidFill>
            </a:endParaRPr>
          </a:p>
          <a:p>
            <a:pPr marL="457200" lvl="0" indent="-317500" algn="l" rtl="0">
              <a:spcBef>
                <a:spcPts val="0"/>
              </a:spcBef>
              <a:spcAft>
                <a:spcPts val="0"/>
              </a:spcAft>
              <a:buSzPts val="1400"/>
              <a:buChar char="●"/>
            </a:pPr>
            <a:r>
              <a:rPr lang="en">
                <a:solidFill>
                  <a:schemeClr val="dk1"/>
                </a:solidFill>
              </a:rPr>
              <a:t>Marie Curie</a:t>
            </a:r>
            <a:endParaRPr>
              <a:solidFill>
                <a:schemeClr val="dk1"/>
              </a:solidFill>
            </a:endParaRPr>
          </a:p>
          <a:p>
            <a:pPr marL="457200" lvl="0" indent="-317500" algn="l" rtl="0">
              <a:spcBef>
                <a:spcPts val="0"/>
              </a:spcBef>
              <a:spcAft>
                <a:spcPts val="0"/>
              </a:spcAft>
              <a:buSzPts val="1400"/>
              <a:buChar char="●"/>
            </a:pPr>
            <a:r>
              <a:rPr lang="en">
                <a:solidFill>
                  <a:schemeClr val="dk1"/>
                </a:solidFill>
              </a:rPr>
              <a:t>Leon Trotsky</a:t>
            </a:r>
            <a:endParaRPr>
              <a:solidFill>
                <a:schemeClr val="dk1"/>
              </a:solidFill>
            </a:endParaRPr>
          </a:p>
          <a:p>
            <a:pPr marL="457200" lvl="0" indent="-317500" algn="l" rtl="0">
              <a:spcBef>
                <a:spcPts val="0"/>
              </a:spcBef>
              <a:spcAft>
                <a:spcPts val="0"/>
              </a:spcAft>
              <a:buSzPts val="1400"/>
              <a:buChar char="●"/>
            </a:pPr>
            <a:r>
              <a:rPr lang="en"/>
              <a:t>George Bernard Shaw</a:t>
            </a:r>
            <a:endParaRPr/>
          </a:p>
          <a:p>
            <a:pPr marL="457200" lvl="0" indent="-317500" algn="l" rtl="0">
              <a:spcBef>
                <a:spcPts val="0"/>
              </a:spcBef>
              <a:spcAft>
                <a:spcPts val="0"/>
              </a:spcAft>
              <a:buSzPts val="1400"/>
              <a:buChar char="●"/>
            </a:pPr>
            <a:r>
              <a:rPr lang="en">
                <a:solidFill>
                  <a:schemeClr val="dk1"/>
                </a:solidFill>
              </a:rPr>
              <a:t>Isaac Asimov</a:t>
            </a:r>
            <a:endParaRPr/>
          </a:p>
          <a:p>
            <a:pPr marL="457200" lvl="0" indent="-317500" algn="l" rtl="0">
              <a:spcBef>
                <a:spcPts val="0"/>
              </a:spcBef>
              <a:spcAft>
                <a:spcPts val="0"/>
              </a:spcAft>
              <a:buSzPts val="1400"/>
              <a:buChar char="●"/>
            </a:pPr>
            <a:r>
              <a:rPr lang="en"/>
              <a:t>Milton Friedman </a:t>
            </a:r>
            <a:endParaRPr/>
          </a:p>
          <a:p>
            <a:pPr marL="457200" lvl="0" indent="-317500" algn="l" rtl="0">
              <a:spcBef>
                <a:spcPts val="0"/>
              </a:spcBef>
              <a:spcAft>
                <a:spcPts val="0"/>
              </a:spcAft>
              <a:buSzPts val="1400"/>
              <a:buChar char="●"/>
            </a:pPr>
            <a:r>
              <a:rPr lang="en"/>
              <a:t>Joseph Ellis</a:t>
            </a:r>
            <a:endParaRPr/>
          </a:p>
          <a:p>
            <a:pPr marL="457200" lvl="0" indent="-317500" algn="l" rtl="0">
              <a:spcBef>
                <a:spcPts val="0"/>
              </a:spcBef>
              <a:spcAft>
                <a:spcPts val="0"/>
              </a:spcAft>
              <a:buSzPts val="1400"/>
              <a:buChar char="●"/>
            </a:pPr>
            <a:r>
              <a:rPr lang="en"/>
              <a:t>Michael DeBakey</a:t>
            </a:r>
            <a:endParaRPr/>
          </a:p>
          <a:p>
            <a:pPr marL="457200" lvl="0" indent="-317500" algn="l" rtl="0">
              <a:spcBef>
                <a:spcPts val="0"/>
              </a:spcBef>
              <a:spcAft>
                <a:spcPts val="0"/>
              </a:spcAft>
              <a:buSzPts val="1400"/>
              <a:buChar char="●"/>
            </a:pPr>
            <a:r>
              <a:rPr lang="en"/>
              <a:t>Alfred North Whitehead</a:t>
            </a:r>
            <a:endParaRPr/>
          </a:p>
          <a:p>
            <a:pPr marL="457200" lvl="0" indent="-317500" algn="l" rtl="0">
              <a:spcBef>
                <a:spcPts val="0"/>
              </a:spcBef>
              <a:spcAft>
                <a:spcPts val="0"/>
              </a:spcAft>
              <a:buSzPts val="1400"/>
              <a:buChar char="●"/>
            </a:pPr>
            <a:r>
              <a:rPr lang="en"/>
              <a:t>Christine Sutton</a:t>
            </a:r>
            <a:endParaRPr/>
          </a:p>
          <a:p>
            <a:pPr marL="457200" lvl="0" indent="-317500" algn="l" rtl="0">
              <a:spcBef>
                <a:spcPts val="0"/>
              </a:spcBef>
              <a:spcAft>
                <a:spcPts val="0"/>
              </a:spcAft>
              <a:buSzPts val="1400"/>
              <a:buChar char="●"/>
            </a:pPr>
            <a:r>
              <a:rPr lang="en"/>
              <a:t>Francisco Ayala</a:t>
            </a:r>
            <a:endParaRPr/>
          </a:p>
          <a:p>
            <a:pPr marL="0" lvl="0" indent="0" algn="l" rtl="0">
              <a:spcBef>
                <a:spcPts val="0"/>
              </a:spcBef>
              <a:spcAft>
                <a:spcPts val="0"/>
              </a:spcAft>
              <a:buNone/>
            </a:pPr>
            <a:endParaRPr/>
          </a:p>
        </p:txBody>
      </p:sp>
      <p:pic>
        <p:nvPicPr>
          <p:cNvPr id="119" name="Google Shape;119;p20"/>
          <p:cNvPicPr preferRelativeResize="0"/>
          <p:nvPr/>
        </p:nvPicPr>
        <p:blipFill>
          <a:blip r:embed="rId3">
            <a:alphaModFix/>
          </a:blip>
          <a:stretch>
            <a:fillRect/>
          </a:stretch>
        </p:blipFill>
        <p:spPr>
          <a:xfrm>
            <a:off x="179700" y="3311950"/>
            <a:ext cx="6150229" cy="177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1"/>
          <p:cNvPicPr preferRelativeResize="0"/>
          <p:nvPr/>
        </p:nvPicPr>
        <p:blipFill rotWithShape="1">
          <a:blip r:embed="rId3">
            <a:alphaModFix/>
          </a:blip>
          <a:srcRect t="3643" b="3634"/>
          <a:stretch/>
        </p:blipFill>
        <p:spPr>
          <a:xfrm>
            <a:off x="673800" y="539250"/>
            <a:ext cx="7796400" cy="406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Where do Wikipedia articles come from?</a:t>
            </a:r>
            <a:endParaRPr>
              <a:latin typeface="Ubuntu"/>
              <a:ea typeface="Ubuntu"/>
              <a:cs typeface="Ubuntu"/>
              <a:sym typeface="Ubuntu"/>
            </a:endParaRPr>
          </a:p>
        </p:txBody>
      </p:sp>
      <p:pic>
        <p:nvPicPr>
          <p:cNvPr id="130" name="Google Shape;130;p22" descr="2000px-Wikipedia-logo-v2-en.svg.png"/>
          <p:cNvPicPr preferRelativeResize="0"/>
          <p:nvPr/>
        </p:nvPicPr>
        <p:blipFill>
          <a:blip r:embed="rId3">
            <a:alphaModFix/>
          </a:blip>
          <a:stretch>
            <a:fillRect/>
          </a:stretch>
        </p:blipFill>
        <p:spPr>
          <a:xfrm>
            <a:off x="2650750" y="1084100"/>
            <a:ext cx="3298575" cy="3786799"/>
          </a:xfrm>
          <a:prstGeom prst="rect">
            <a:avLst/>
          </a:prstGeom>
          <a:noFill/>
          <a:ln>
            <a:noFill/>
          </a:ln>
        </p:spPr>
      </p:pic>
      <p:sp>
        <p:nvSpPr>
          <p:cNvPr id="131" name="Google Shape;131;p22"/>
          <p:cNvSpPr txBox="1"/>
          <p:nvPr/>
        </p:nvSpPr>
        <p:spPr>
          <a:xfrm>
            <a:off x="214750" y="1347175"/>
            <a:ext cx="2436000" cy="3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The goal is to give people a free encyclopedia to every person in the world, in their own language. Not just in a 'free beer' kind of way, but also in the free speech kind of way.</a:t>
            </a:r>
            <a:endParaRPr sz="1800"/>
          </a:p>
          <a:p>
            <a:pPr marL="0" lvl="0" indent="0" algn="r" rtl="0">
              <a:spcBef>
                <a:spcPts val="0"/>
              </a:spcBef>
              <a:spcAft>
                <a:spcPts val="0"/>
              </a:spcAft>
              <a:buNone/>
            </a:pPr>
            <a:r>
              <a:rPr lang="en"/>
              <a:t>-Jimmy Wales, </a:t>
            </a:r>
            <a:endParaRPr/>
          </a:p>
          <a:p>
            <a:pPr marL="0" lvl="0" indent="0" algn="l" rtl="0">
              <a:spcBef>
                <a:spcPts val="0"/>
              </a:spcBef>
              <a:spcAft>
                <a:spcPts val="0"/>
              </a:spcAft>
              <a:buNone/>
            </a:pPr>
            <a:endParaRPr sz="1800"/>
          </a:p>
          <a:p>
            <a:pPr marL="0" lvl="0" indent="0" algn="l" rtl="0">
              <a:spcBef>
                <a:spcPts val="0"/>
              </a:spcBef>
              <a:spcAft>
                <a:spcPts val="0"/>
              </a:spcAft>
              <a:buNone/>
            </a:pPr>
            <a:endParaRPr/>
          </a:p>
        </p:txBody>
      </p:sp>
      <p:sp>
        <p:nvSpPr>
          <p:cNvPr id="132" name="Google Shape;132;p22"/>
          <p:cNvSpPr txBox="1"/>
          <p:nvPr/>
        </p:nvSpPr>
        <p:spPr>
          <a:xfrm>
            <a:off x="214750" y="572700"/>
            <a:ext cx="8640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a:solidFill>
                  <a:schemeClr val="dk1"/>
                </a:solidFill>
              </a:rPr>
              <a:t>We foster an inclusive space that everyone can feel a part of.</a:t>
            </a:r>
            <a:endParaRPr>
              <a:solidFill>
                <a:schemeClr val="dk1"/>
              </a:solidFill>
            </a:endParaRPr>
          </a:p>
          <a:p>
            <a:pPr marL="0" lvl="0" indent="0" algn="r" rtl="0">
              <a:spcBef>
                <a:spcPts val="0"/>
              </a:spcBef>
              <a:spcAft>
                <a:spcPts val="0"/>
              </a:spcAft>
              <a:buNone/>
            </a:pPr>
            <a:r>
              <a:rPr lang="en">
                <a:solidFill>
                  <a:schemeClr val="dk1"/>
                </a:solidFill>
              </a:rPr>
              <a:t>-Wikimedia Foundation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33" name="Google Shape;133;p22"/>
          <p:cNvSpPr txBox="1"/>
          <p:nvPr/>
        </p:nvSpPr>
        <p:spPr>
          <a:xfrm>
            <a:off x="5949325" y="1299450"/>
            <a:ext cx="3113100" cy="3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Greatest misconception about Wikipedia: We aren’t democratic. Our readers edit the entries, but we’re actually quite snobby. The core community appreciates when someone is knowledgeable, and thinks some people are idiots and shouldn’t be writing.</a:t>
            </a:r>
            <a:endParaRPr sz="1800" i="1">
              <a:solidFill>
                <a:schemeClr val="dk1"/>
              </a:solidFill>
            </a:endParaRPr>
          </a:p>
          <a:p>
            <a:pPr marL="0" lvl="0" indent="0" algn="r" rtl="0">
              <a:spcBef>
                <a:spcPts val="0"/>
              </a:spcBef>
              <a:spcAft>
                <a:spcPts val="0"/>
              </a:spcAft>
              <a:buClr>
                <a:schemeClr val="dk1"/>
              </a:buClr>
              <a:buSzPts val="1100"/>
              <a:buFont typeface="Arial"/>
              <a:buNone/>
            </a:pPr>
            <a:r>
              <a:rPr lang="en">
                <a:solidFill>
                  <a:schemeClr val="dk1"/>
                </a:solidFill>
              </a:rPr>
              <a:t>-Jimmy Wales, </a:t>
            </a:r>
            <a:endParaRPr>
              <a:solidFill>
                <a:schemeClr val="dk1"/>
              </a:solidFill>
            </a:endParaRPr>
          </a:p>
          <a:p>
            <a:pPr marL="0" lvl="0" indent="0" algn="l" rtl="0">
              <a:spcBef>
                <a:spcPts val="0"/>
              </a:spcBef>
              <a:spcAft>
                <a:spcPts val="0"/>
              </a:spcAft>
              <a:buClr>
                <a:schemeClr val="dk1"/>
              </a:buClr>
              <a:buSzPts val="1100"/>
              <a:buFont typeface="Arial"/>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Does Wikipedia really reflect the people?</a:t>
            </a:r>
            <a:endParaRPr>
              <a:latin typeface="Ubuntu"/>
              <a:ea typeface="Ubuntu"/>
              <a:cs typeface="Ubuntu"/>
              <a:sym typeface="Ubuntu"/>
            </a:endParaRPr>
          </a:p>
        </p:txBody>
      </p:sp>
      <p:pic>
        <p:nvPicPr>
          <p:cNvPr id="139" name="Google Shape;139;p23" descr="biased-behavior-in-web-activities-from-understanding-to-unbiased-visual-exploration-7-638.jpg"/>
          <p:cNvPicPr preferRelativeResize="0"/>
          <p:nvPr/>
        </p:nvPicPr>
        <p:blipFill rotWithShape="1">
          <a:blip r:embed="rId3">
            <a:alphaModFix/>
          </a:blip>
          <a:srcRect r="42102"/>
          <a:stretch/>
        </p:blipFill>
        <p:spPr>
          <a:xfrm>
            <a:off x="98200" y="685875"/>
            <a:ext cx="1670273" cy="2165975"/>
          </a:xfrm>
          <a:prstGeom prst="rect">
            <a:avLst/>
          </a:prstGeom>
          <a:noFill/>
          <a:ln>
            <a:noFill/>
          </a:ln>
        </p:spPr>
      </p:pic>
      <p:sp>
        <p:nvSpPr>
          <p:cNvPr id="140" name="Google Shape;140;p23"/>
          <p:cNvSpPr txBox="1"/>
          <p:nvPr/>
        </p:nvSpPr>
        <p:spPr>
          <a:xfrm>
            <a:off x="98200" y="2851850"/>
            <a:ext cx="3974100" cy="206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“The loose collective running the site today, estimated to be 90 percent male, operates a crushing bureaucracy with an often abrasive atmosphere that deters newcomers who might increase participation in Wikipedia and broaden its coverage.”</a:t>
            </a:r>
            <a:endParaRPr sz="1800"/>
          </a:p>
        </p:txBody>
      </p:sp>
      <p:sp>
        <p:nvSpPr>
          <p:cNvPr id="141" name="Google Shape;141;p23"/>
          <p:cNvSpPr txBox="1"/>
          <p:nvPr/>
        </p:nvSpPr>
        <p:spPr>
          <a:xfrm>
            <a:off x="1862625" y="685863"/>
            <a:ext cx="3839100" cy="17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a:t>
            </a:r>
            <a:r>
              <a:rPr lang="en" sz="1800" b="1" u="sng">
                <a:solidFill>
                  <a:srgbClr val="1155CC"/>
                </a:solidFill>
                <a:hlinkClick r:id="rId4"/>
              </a:rPr>
              <a:t>The Decline of Wikipedia</a:t>
            </a:r>
            <a:r>
              <a:rPr lang="en" sz="1800" b="1"/>
              <a:t>”</a:t>
            </a:r>
            <a:endParaRPr sz="1800" b="1"/>
          </a:p>
          <a:p>
            <a:pPr marL="0" lvl="0" indent="0" algn="l" rtl="0">
              <a:spcBef>
                <a:spcPts val="0"/>
              </a:spcBef>
              <a:spcAft>
                <a:spcPts val="0"/>
              </a:spcAft>
              <a:buNone/>
            </a:pPr>
            <a:r>
              <a:rPr lang="en" sz="1800" b="1"/>
              <a:t>by Tom Simonite  </a:t>
            </a:r>
            <a:endParaRPr sz="1800" b="1"/>
          </a:p>
          <a:p>
            <a:pPr marL="0" lvl="0" indent="0" algn="l" rtl="0">
              <a:spcBef>
                <a:spcPts val="0"/>
              </a:spcBef>
              <a:spcAft>
                <a:spcPts val="0"/>
              </a:spcAft>
              <a:buNone/>
            </a:pPr>
            <a:endParaRPr sz="1800" b="1"/>
          </a:p>
          <a:p>
            <a:pPr marL="0" lvl="0" indent="0" algn="l" rtl="0">
              <a:spcBef>
                <a:spcPts val="0"/>
              </a:spcBef>
              <a:spcAft>
                <a:spcPts val="0"/>
              </a:spcAft>
              <a:buNone/>
            </a:pPr>
            <a:r>
              <a:rPr lang="en" sz="1800" b="1" i="1"/>
              <a:t>MIT Technology Review</a:t>
            </a:r>
            <a:endParaRPr sz="1800" b="1" i="1"/>
          </a:p>
          <a:p>
            <a:pPr marL="0" lvl="0" indent="0" algn="l" rtl="0">
              <a:spcBef>
                <a:spcPts val="0"/>
              </a:spcBef>
              <a:spcAft>
                <a:spcPts val="0"/>
              </a:spcAft>
              <a:buNone/>
            </a:pPr>
            <a:r>
              <a:rPr lang="en" sz="1800" b="1"/>
              <a:t>October 22, 2013</a:t>
            </a:r>
            <a:endParaRPr sz="1800" b="1"/>
          </a:p>
        </p:txBody>
      </p:sp>
      <p:pic>
        <p:nvPicPr>
          <p:cNvPr id="142" name="Google Shape;142;p23" descr="2000px-Wikipedia_editors_are_predominantly_male_EN.svg.png"/>
          <p:cNvPicPr preferRelativeResize="0"/>
          <p:nvPr/>
        </p:nvPicPr>
        <p:blipFill>
          <a:blip r:embed="rId5">
            <a:alphaModFix/>
          </a:blip>
          <a:stretch>
            <a:fillRect/>
          </a:stretch>
        </p:blipFill>
        <p:spPr>
          <a:xfrm>
            <a:off x="4216900" y="2269275"/>
            <a:ext cx="4840950" cy="2515949"/>
          </a:xfrm>
          <a:prstGeom prst="rect">
            <a:avLst/>
          </a:prstGeom>
          <a:noFill/>
          <a:ln>
            <a:noFill/>
          </a:ln>
        </p:spPr>
      </p:pic>
      <p:sp>
        <p:nvSpPr>
          <p:cNvPr id="143" name="Google Shape;143;p23"/>
          <p:cNvSpPr txBox="1"/>
          <p:nvPr/>
        </p:nvSpPr>
        <p:spPr>
          <a:xfrm>
            <a:off x="5067500" y="685875"/>
            <a:ext cx="3974100" cy="158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600" b="1" u="sng">
                <a:solidFill>
                  <a:srgbClr val="980000"/>
                </a:solidFill>
                <a:latin typeface="Ubuntu"/>
                <a:ea typeface="Ubuntu"/>
                <a:cs typeface="Ubuntu"/>
                <a:sym typeface="Ubuntu"/>
              </a:rPr>
              <a:t>Participation bias</a:t>
            </a:r>
            <a:endParaRPr sz="3600" b="1" u="sng">
              <a:solidFill>
                <a:srgbClr val="980000"/>
              </a:solidFill>
              <a:latin typeface="Ubuntu"/>
              <a:ea typeface="Ubuntu"/>
              <a:cs typeface="Ubuntu"/>
              <a:sym typeface="Ubuntu"/>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664125" y="536950"/>
            <a:ext cx="7800000" cy="40695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rgbClr val="FFFFFF"/>
                </a:solidFill>
              </a:rPr>
              <a:t>What does this have to do with the project?</a:t>
            </a:r>
            <a:endParaRPr sz="6000" b="1">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1273</Words>
  <Application>Microsoft Office PowerPoint</Application>
  <PresentationFormat>On-screen Show (16:9)</PresentationFormat>
  <Paragraphs>201</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Ubuntu</vt:lpstr>
      <vt:lpstr>Arial</vt:lpstr>
      <vt:lpstr>Simple Light</vt:lpstr>
      <vt:lpstr>Agenda</vt:lpstr>
      <vt:lpstr>Introductions</vt:lpstr>
      <vt:lpstr>PowerPoint Presentation</vt:lpstr>
      <vt:lpstr>Where do encyclopedia articles come from?</vt:lpstr>
      <vt:lpstr>Where do encyclopedia articles come from?</vt:lpstr>
      <vt:lpstr>PowerPoint Presentation</vt:lpstr>
      <vt:lpstr>Where do Wikipedia articles come from?</vt:lpstr>
      <vt:lpstr>Does Wikipedia really reflect the people?</vt:lpstr>
      <vt:lpstr>PowerPoint Presentation</vt:lpstr>
      <vt:lpstr>Where do textbooks come from?</vt:lpstr>
      <vt:lpstr>Who chooses textbooks?</vt:lpstr>
      <vt:lpstr>PowerPoint Presentation</vt:lpstr>
      <vt:lpstr>PowerPoint Presentation</vt:lpstr>
      <vt:lpstr>PowerPoint Presentation</vt:lpstr>
      <vt:lpstr>PowerPoint Presentation</vt:lpstr>
      <vt:lpstr>PowerPoint Presentation</vt:lpstr>
      <vt:lpstr>What is OER?</vt:lpstr>
      <vt:lpstr>Student voice on textbooks</vt:lpstr>
      <vt:lpstr>Goals of the project</vt:lpstr>
      <vt:lpstr>Participant expectations</vt:lpstr>
      <vt:lpstr>Timeline</vt:lpstr>
      <vt:lpstr>PowerPoint Presentation</vt:lpstr>
      <vt:lpstr>Introduction to the...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cp:lastModifiedBy>user</cp:lastModifiedBy>
  <cp:revision>1</cp:revision>
  <dcterms:modified xsi:type="dcterms:W3CDTF">2019-03-12T15:36:16Z</dcterms:modified>
</cp:coreProperties>
</file>