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1080135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1080135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1080135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361080135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…the author can even get paid.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61080135d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1080135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361080135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does this funding come from?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61080135d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1080135d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361080135d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108013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6108013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Publishers invest in creating a textbook…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6108013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108013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6108013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…they recoup their investment (and make a profit) through sales of the books...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61080135d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108013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36108013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…and have money to pay royalties to authors – typically 5% - 12%. So, if a book is free (there aren’t any sales), how could this possibly work?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61080135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108013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36108013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…and have money to pay royalties to authors – typically 5% - 12%. So, if a book is free (there aren’t any sales), how could this possibly work?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61080135d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1080135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361080135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other models…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61080135d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1080135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361080135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1: Someone writes a book, usually for their own course, and puts it on the internet for others to use. This is not the most prevalent, nor is it where the activity is right now…</a:t>
            </a:r>
            <a:endParaRPr/>
          </a:p>
          <a:p>
            <a:pPr marL="0" marR="0" lvl="0" indent="69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Admit that these books might not be peer reviewed in the traditional sense.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361080135d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1080135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61080135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2: The addition of a “funder”. The funder agrees to pay for production of the book, but with one stipulation: The book needs to be free forever. The publishing process could be exactly the same…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61080135d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05605"/>
            <a:ext cx="6257738" cy="19881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037143" y="2544259"/>
            <a:ext cx="64575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2800"/>
              <a:buFont typeface="Avenir"/>
              <a:buNone/>
              <a:defRPr sz="4000" b="1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037143" y="3773347"/>
            <a:ext cx="64575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venir"/>
              <a:buNone/>
              <a:defRPr sz="20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sz="18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sz="16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2395728"/>
            <a:ext cx="9144000" cy="2747700"/>
          </a:xfrm>
          <a:prstGeom prst="rect">
            <a:avLst/>
          </a:prstGeom>
          <a:solidFill>
            <a:srgbClr val="404041">
              <a:alpha val="471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- Center">
  <p:cSld name="2_Title - Cent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762000" y="1976438"/>
            <a:ext cx="76200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2800"/>
              <a:buFont typeface="Avenir"/>
              <a:buNone/>
              <a:defRPr sz="40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2800"/>
              <a:buFont typeface="Avenir"/>
              <a:buNone/>
              <a:defRPr sz="40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4041"/>
              </a:buClr>
              <a:buSzPts val="3200"/>
              <a:buFont typeface="Avenir"/>
              <a:buChar char="•"/>
              <a:defRPr sz="32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1"/>
              </a:buClr>
              <a:buSzPts val="2800"/>
              <a:buFont typeface="Avenir"/>
              <a:buChar char="•"/>
              <a:defRPr sz="28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1"/>
              </a:buClr>
              <a:buSzPts val="2400"/>
              <a:buFont typeface="Avenir"/>
              <a:buChar char="•"/>
              <a:defRPr sz="24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1"/>
              </a:buClr>
              <a:buSzPts val="2000"/>
              <a:buFont typeface="Avenir"/>
              <a:buChar char="•"/>
              <a:defRPr sz="20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1"/>
              </a:buClr>
              <a:buSzPts val="2000"/>
              <a:buFont typeface="Avenir"/>
              <a:buChar char="•"/>
              <a:defRPr sz="20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2800"/>
              <a:buFont typeface="Avenir"/>
              <a:buNone/>
              <a:defRPr sz="40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venir"/>
              <a:buNone/>
              <a:defRPr sz="32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4041"/>
              </a:buClr>
              <a:buSzPts val="1400"/>
              <a:buFont typeface="Avenir"/>
              <a:buNone/>
              <a:defRPr sz="28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4041"/>
              </a:buClr>
              <a:buSzPts val="1400"/>
              <a:buFont typeface="Avenir"/>
              <a:buNone/>
              <a:defRPr sz="24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1"/>
              </a:buClr>
              <a:buSzPts val="1400"/>
              <a:buFont typeface="Avenir"/>
              <a:buNone/>
              <a:defRPr sz="20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4041"/>
              </a:buClr>
              <a:buSzPts val="1400"/>
              <a:buFont typeface="Avenir"/>
              <a:buNone/>
              <a:defRPr sz="200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venir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a8CDeCP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❏"/>
            </a:pPr>
            <a:r>
              <a:rPr lang="en" sz="1800">
                <a:solidFill>
                  <a:srgbClr val="595959"/>
                </a:solidFill>
              </a:rPr>
              <a:t>Publishing models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❏"/>
            </a:pPr>
            <a:r>
              <a:rPr lang="en" sz="1800">
                <a:solidFill>
                  <a:srgbClr val="595959"/>
                </a:solidFill>
              </a:rPr>
              <a:t>Evaluation Process &amp; Rubric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❏"/>
            </a:pPr>
            <a:r>
              <a:rPr lang="en" sz="1800">
                <a:solidFill>
                  <a:srgbClr val="595959"/>
                </a:solidFill>
              </a:rPr>
              <a:t>Distribute Cycle One Packets</a:t>
            </a: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❏"/>
            </a:pPr>
            <a:r>
              <a:rPr lang="en" sz="1800">
                <a:solidFill>
                  <a:srgbClr val="595959"/>
                </a:solidFill>
              </a:rPr>
              <a:t>Questions?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5" name="Google Shape;75;p18"/>
          <p:cNvSpPr txBox="1"/>
          <p:nvPr/>
        </p:nvSpPr>
        <p:spPr>
          <a:xfrm>
            <a:off x="311700" y="373400"/>
            <a:ext cx="5376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4" y="764381"/>
            <a:ext cx="7266297" cy="361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910694" y="205979"/>
            <a:ext cx="8233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Font typeface="Avenir"/>
              <a:buNone/>
            </a:pPr>
            <a:r>
              <a:rPr lang="en" sz="3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Where does the funding come from?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oto Sans Symbols"/>
              <a:buChar char="➢"/>
            </a:pPr>
            <a:r>
              <a:rPr lang="en" sz="3300" b="0" i="0" u="sng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Universities</a:t>
            </a:r>
            <a:r>
              <a:rPr lang="en" sz="33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(SUNY, Umass Amherst, Portland State, …)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838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oto Sans Symbols"/>
              <a:buChar char="➢"/>
            </a:pPr>
            <a:r>
              <a:rPr lang="en" sz="3300" b="0" i="0" u="sng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Foundations</a:t>
            </a:r>
            <a:r>
              <a:rPr lang="en" sz="33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(Hewlett, Gates, …)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838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oto Sans Symbols"/>
              <a:buChar char="➢"/>
            </a:pPr>
            <a:r>
              <a:rPr lang="en" sz="3300" b="0" i="0" u="sng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Governments</a:t>
            </a:r>
            <a:r>
              <a:rPr lang="en" sz="33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(state, federal, New York!)</a:t>
            </a:r>
            <a:endParaRPr sz="3300" b="0" i="0" u="none" strike="noStrike" cap="none">
              <a:solidFill>
                <a:srgbClr val="40404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838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oto Sans Symbols"/>
              <a:buChar char="➢"/>
            </a:pPr>
            <a:r>
              <a:rPr lang="en" sz="3300" b="0" i="0" u="sng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Institutional Consortia </a:t>
            </a:r>
            <a:r>
              <a:rPr lang="en" sz="33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(CALI)</a:t>
            </a:r>
            <a:endParaRPr/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334" y="185333"/>
            <a:ext cx="591301" cy="59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 descr="Don't Waste Your Money" title="Cutting  the costs on college textboo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3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47736" y="4623180"/>
            <a:ext cx="4431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www.youtube.com/watch?v=TOa8CDeCPgE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106" y="342900"/>
            <a:ext cx="7368607" cy="445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106" y="342900"/>
            <a:ext cx="7368607" cy="445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106" y="342900"/>
            <a:ext cx="7368607" cy="445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106" y="342900"/>
            <a:ext cx="7368607" cy="4450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7388" y="3904735"/>
            <a:ext cx="715190" cy="71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2305203" y="2216341"/>
            <a:ext cx="45336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Font typeface="Avenir"/>
              <a:buNone/>
            </a:pPr>
            <a:r>
              <a:rPr lang="en" sz="3240" b="0" i="0" u="none" strike="noStrike" cap="none">
                <a:solidFill>
                  <a:srgbClr val="404041"/>
                </a:solidFill>
                <a:latin typeface="Avenir"/>
                <a:ea typeface="Avenir"/>
                <a:cs typeface="Avenir"/>
                <a:sym typeface="Avenir"/>
              </a:rPr>
              <a:t>Other models…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384" y="1924201"/>
            <a:ext cx="5404378" cy="12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4" y="764381"/>
            <a:ext cx="7266297" cy="361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</vt:lpstr>
      <vt:lpstr>Calibri</vt:lpstr>
      <vt:lpstr>Noto Sans Symbols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models…</vt:lpstr>
      <vt:lpstr>PowerPoint Presentation</vt:lpstr>
      <vt:lpstr>PowerPoint Presentation</vt:lpstr>
      <vt:lpstr>PowerPoint Presentation</vt:lpstr>
      <vt:lpstr>Where does the funding come from?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modified xsi:type="dcterms:W3CDTF">2019-03-12T15:33:12Z</dcterms:modified>
</cp:coreProperties>
</file>