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34"/>
  </p:notesMasterIdLst>
  <p:handoutMasterIdLst>
    <p:handoutMasterId r:id="rId35"/>
  </p:handoutMasterIdLst>
  <p:sldIdLst>
    <p:sldId id="265" r:id="rId2"/>
    <p:sldId id="289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223CA-7D26-4D01-9673-24209536841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8BF859E-3780-4BC0-8F52-AD9EAF49F46C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Risky CDOs Investment Banks </a:t>
          </a:r>
        </a:p>
        <a:p>
          <a:r>
            <a:rPr lang="en-US" dirty="0" smtClean="0"/>
            <a:t> Investors</a:t>
          </a:r>
          <a:endParaRPr lang="en-US" dirty="0"/>
        </a:p>
      </dgm:t>
    </dgm:pt>
    <dgm:pt modelId="{A7A8D9A9-67D3-41ED-943B-267D007E6A17}" type="parTrans" cxnId="{BC1CF53B-FCBA-4DE4-8E8F-4382833646C4}">
      <dgm:prSet/>
      <dgm:spPr/>
      <dgm:t>
        <a:bodyPr/>
        <a:lstStyle/>
        <a:p>
          <a:endParaRPr lang="en-US"/>
        </a:p>
      </dgm:t>
    </dgm:pt>
    <dgm:pt modelId="{536D183A-0326-4FBE-AB44-B10D4B082D2A}" type="sibTrans" cxnId="{BC1CF53B-FCBA-4DE4-8E8F-4382833646C4}">
      <dgm:prSet/>
      <dgm:spPr/>
      <dgm:t>
        <a:bodyPr/>
        <a:lstStyle/>
        <a:p>
          <a:endParaRPr lang="en-US"/>
        </a:p>
      </dgm:t>
    </dgm:pt>
    <dgm:pt modelId="{79024332-0C47-4988-86F5-7DBD1C5E73F6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Subprime borrows default CDOs become worthless</a:t>
          </a:r>
          <a:endParaRPr lang="en-US" dirty="0"/>
        </a:p>
      </dgm:t>
    </dgm:pt>
    <dgm:pt modelId="{A7CC0DD8-4030-4732-B0EC-57995D85EB5A}" type="parTrans" cxnId="{C950A308-CD9B-477D-8C1B-A69127D6136B}">
      <dgm:prSet/>
      <dgm:spPr/>
      <dgm:t>
        <a:bodyPr/>
        <a:lstStyle/>
        <a:p>
          <a:endParaRPr lang="en-US"/>
        </a:p>
      </dgm:t>
    </dgm:pt>
    <dgm:pt modelId="{C456AF53-E2AC-47BB-BC8E-F24FBB40F01B}" type="sibTrans" cxnId="{C950A308-CD9B-477D-8C1B-A69127D6136B}">
      <dgm:prSet/>
      <dgm:spPr/>
      <dgm:t>
        <a:bodyPr/>
        <a:lstStyle/>
        <a:p>
          <a:endParaRPr lang="en-US"/>
        </a:p>
      </dgm:t>
    </dgm:pt>
    <dgm:pt modelId="{2E11FA6D-F26E-4FC4-BCF3-34ABC2FBD0EA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Bankruptcy of Investment Banks</a:t>
          </a:r>
          <a:endParaRPr lang="en-US" dirty="0"/>
        </a:p>
      </dgm:t>
    </dgm:pt>
    <dgm:pt modelId="{972EFD5E-0D8A-448A-8B79-F46037592CEF}" type="parTrans" cxnId="{B1CD7266-F72E-4F7F-B6E6-BE2E4471976D}">
      <dgm:prSet/>
      <dgm:spPr/>
      <dgm:t>
        <a:bodyPr/>
        <a:lstStyle/>
        <a:p>
          <a:endParaRPr lang="en-US"/>
        </a:p>
      </dgm:t>
    </dgm:pt>
    <dgm:pt modelId="{F51C7389-429F-4212-A9BB-5007C8345D11}" type="sibTrans" cxnId="{B1CD7266-F72E-4F7F-B6E6-BE2E4471976D}">
      <dgm:prSet/>
      <dgm:spPr/>
      <dgm:t>
        <a:bodyPr/>
        <a:lstStyle/>
        <a:p>
          <a:endParaRPr lang="en-US"/>
        </a:p>
      </dgm:t>
    </dgm:pt>
    <dgm:pt modelId="{FC55AAC3-B6AA-4C83-AA39-9873291F8AA7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Credit Crisis in 2008</a:t>
          </a:r>
          <a:endParaRPr lang="en-US" dirty="0"/>
        </a:p>
      </dgm:t>
    </dgm:pt>
    <dgm:pt modelId="{D2703203-EFCA-4F7E-A742-0882F2142A91}" type="parTrans" cxnId="{0FA81003-8834-4633-BCD2-881AEAB8DF2A}">
      <dgm:prSet/>
      <dgm:spPr/>
      <dgm:t>
        <a:bodyPr/>
        <a:lstStyle/>
        <a:p>
          <a:endParaRPr lang="en-US"/>
        </a:p>
      </dgm:t>
    </dgm:pt>
    <dgm:pt modelId="{B33DC294-E281-4F8E-8010-3D93374BDED6}" type="sibTrans" cxnId="{0FA81003-8834-4633-BCD2-881AEAB8DF2A}">
      <dgm:prSet/>
      <dgm:spPr/>
      <dgm:t>
        <a:bodyPr/>
        <a:lstStyle/>
        <a:p>
          <a:endParaRPr lang="en-US"/>
        </a:p>
      </dgm:t>
    </dgm:pt>
    <dgm:pt modelId="{CEFABAA9-7FF6-4F9C-BA4F-D6870C7B3612}" type="pres">
      <dgm:prSet presAssocID="{28E223CA-7D26-4D01-9673-24209536841A}" presName="Name0" presStyleCnt="0">
        <dgm:presLayoutVars>
          <dgm:dir/>
          <dgm:animLvl val="lvl"/>
          <dgm:resizeHandles val="exact"/>
        </dgm:presLayoutVars>
      </dgm:prSet>
      <dgm:spPr/>
    </dgm:pt>
    <dgm:pt modelId="{9D9F4D51-4F2D-44A3-8108-AF97E6F0B188}" type="pres">
      <dgm:prSet presAssocID="{A8BF859E-3780-4BC0-8F52-AD9EAF49F46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AD01D-D1DF-4BAE-9E98-4141EE847A54}" type="pres">
      <dgm:prSet presAssocID="{536D183A-0326-4FBE-AB44-B10D4B082D2A}" presName="parTxOnlySpace" presStyleCnt="0"/>
      <dgm:spPr/>
    </dgm:pt>
    <dgm:pt modelId="{AC7A0294-E4A6-4291-B797-F7A3F3B50E98}" type="pres">
      <dgm:prSet presAssocID="{79024332-0C47-4988-86F5-7DBD1C5E73F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43DDE-1ABF-430E-A1B9-92A16D42E6C3}" type="pres">
      <dgm:prSet presAssocID="{C456AF53-E2AC-47BB-BC8E-F24FBB40F01B}" presName="parTxOnlySpace" presStyleCnt="0"/>
      <dgm:spPr/>
    </dgm:pt>
    <dgm:pt modelId="{41AEDF99-88F7-4D92-A849-715B8C709EAE}" type="pres">
      <dgm:prSet presAssocID="{2E11FA6D-F26E-4FC4-BCF3-34ABC2FBD0E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C0E98-8D41-49AF-B22F-AD15FD236798}" type="pres">
      <dgm:prSet presAssocID="{F51C7389-429F-4212-A9BB-5007C8345D11}" presName="parTxOnlySpace" presStyleCnt="0"/>
      <dgm:spPr/>
    </dgm:pt>
    <dgm:pt modelId="{72107DE5-1491-4D95-83B8-B06E5AF28D7A}" type="pres">
      <dgm:prSet presAssocID="{FC55AAC3-B6AA-4C83-AA39-9873291F8AA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3AAD2C-C961-4099-B4A7-48DAF9644189}" type="presOf" srcId="{2E11FA6D-F26E-4FC4-BCF3-34ABC2FBD0EA}" destId="{41AEDF99-88F7-4D92-A849-715B8C709EAE}" srcOrd="0" destOrd="0" presId="urn:microsoft.com/office/officeart/2005/8/layout/chevron1"/>
    <dgm:cxn modelId="{69E85A7D-E34C-4024-9DE8-B51BF16DA8B9}" type="presOf" srcId="{A8BF859E-3780-4BC0-8F52-AD9EAF49F46C}" destId="{9D9F4D51-4F2D-44A3-8108-AF97E6F0B188}" srcOrd="0" destOrd="0" presId="urn:microsoft.com/office/officeart/2005/8/layout/chevron1"/>
    <dgm:cxn modelId="{215965B5-5072-4C74-9B33-7C74D00E94C6}" type="presOf" srcId="{FC55AAC3-B6AA-4C83-AA39-9873291F8AA7}" destId="{72107DE5-1491-4D95-83B8-B06E5AF28D7A}" srcOrd="0" destOrd="0" presId="urn:microsoft.com/office/officeart/2005/8/layout/chevron1"/>
    <dgm:cxn modelId="{9858D0DB-11A2-42C5-8200-966A68C40FAC}" type="presOf" srcId="{79024332-0C47-4988-86F5-7DBD1C5E73F6}" destId="{AC7A0294-E4A6-4291-B797-F7A3F3B50E98}" srcOrd="0" destOrd="0" presId="urn:microsoft.com/office/officeart/2005/8/layout/chevron1"/>
    <dgm:cxn modelId="{0FA81003-8834-4633-BCD2-881AEAB8DF2A}" srcId="{28E223CA-7D26-4D01-9673-24209536841A}" destId="{FC55AAC3-B6AA-4C83-AA39-9873291F8AA7}" srcOrd="3" destOrd="0" parTransId="{D2703203-EFCA-4F7E-A742-0882F2142A91}" sibTransId="{B33DC294-E281-4F8E-8010-3D93374BDED6}"/>
    <dgm:cxn modelId="{BC1CF53B-FCBA-4DE4-8E8F-4382833646C4}" srcId="{28E223CA-7D26-4D01-9673-24209536841A}" destId="{A8BF859E-3780-4BC0-8F52-AD9EAF49F46C}" srcOrd="0" destOrd="0" parTransId="{A7A8D9A9-67D3-41ED-943B-267D007E6A17}" sibTransId="{536D183A-0326-4FBE-AB44-B10D4B082D2A}"/>
    <dgm:cxn modelId="{4C416BDE-40C4-4C8A-9702-D322F6B22FA0}" type="presOf" srcId="{28E223CA-7D26-4D01-9673-24209536841A}" destId="{CEFABAA9-7FF6-4F9C-BA4F-D6870C7B3612}" srcOrd="0" destOrd="0" presId="urn:microsoft.com/office/officeart/2005/8/layout/chevron1"/>
    <dgm:cxn modelId="{B1CD7266-F72E-4F7F-B6E6-BE2E4471976D}" srcId="{28E223CA-7D26-4D01-9673-24209536841A}" destId="{2E11FA6D-F26E-4FC4-BCF3-34ABC2FBD0EA}" srcOrd="2" destOrd="0" parTransId="{972EFD5E-0D8A-448A-8B79-F46037592CEF}" sibTransId="{F51C7389-429F-4212-A9BB-5007C8345D11}"/>
    <dgm:cxn modelId="{C950A308-CD9B-477D-8C1B-A69127D6136B}" srcId="{28E223CA-7D26-4D01-9673-24209536841A}" destId="{79024332-0C47-4988-86F5-7DBD1C5E73F6}" srcOrd="1" destOrd="0" parTransId="{A7CC0DD8-4030-4732-B0EC-57995D85EB5A}" sibTransId="{C456AF53-E2AC-47BB-BC8E-F24FBB40F01B}"/>
    <dgm:cxn modelId="{C6BED9C2-52F0-4C68-AA92-C5EF0C9EE1E8}" type="presParOf" srcId="{CEFABAA9-7FF6-4F9C-BA4F-D6870C7B3612}" destId="{9D9F4D51-4F2D-44A3-8108-AF97E6F0B188}" srcOrd="0" destOrd="0" presId="urn:microsoft.com/office/officeart/2005/8/layout/chevron1"/>
    <dgm:cxn modelId="{0415ED6E-C4CA-4538-97F4-70D5A9D15277}" type="presParOf" srcId="{CEFABAA9-7FF6-4F9C-BA4F-D6870C7B3612}" destId="{9CAAD01D-D1DF-4BAE-9E98-4141EE847A54}" srcOrd="1" destOrd="0" presId="urn:microsoft.com/office/officeart/2005/8/layout/chevron1"/>
    <dgm:cxn modelId="{AF1188C1-158E-425D-BDD7-538801DE43A2}" type="presParOf" srcId="{CEFABAA9-7FF6-4F9C-BA4F-D6870C7B3612}" destId="{AC7A0294-E4A6-4291-B797-F7A3F3B50E98}" srcOrd="2" destOrd="0" presId="urn:microsoft.com/office/officeart/2005/8/layout/chevron1"/>
    <dgm:cxn modelId="{6A76CCEA-6B21-47CD-A410-A72724C14BC1}" type="presParOf" srcId="{CEFABAA9-7FF6-4F9C-BA4F-D6870C7B3612}" destId="{3AA43DDE-1ABF-430E-A1B9-92A16D42E6C3}" srcOrd="3" destOrd="0" presId="urn:microsoft.com/office/officeart/2005/8/layout/chevron1"/>
    <dgm:cxn modelId="{544E2741-D9D6-413B-9F39-C17EFB195A3F}" type="presParOf" srcId="{CEFABAA9-7FF6-4F9C-BA4F-D6870C7B3612}" destId="{41AEDF99-88F7-4D92-A849-715B8C709EAE}" srcOrd="4" destOrd="0" presId="urn:microsoft.com/office/officeart/2005/8/layout/chevron1"/>
    <dgm:cxn modelId="{32E54F82-418A-47CE-9274-558698C59BFA}" type="presParOf" srcId="{CEFABAA9-7FF6-4F9C-BA4F-D6870C7B3612}" destId="{78BC0E98-8D41-49AF-B22F-AD15FD236798}" srcOrd="5" destOrd="0" presId="urn:microsoft.com/office/officeart/2005/8/layout/chevron1"/>
    <dgm:cxn modelId="{F4FD3653-3FA5-4BC8-8D04-8F3E1DE308C7}" type="presParOf" srcId="{CEFABAA9-7FF6-4F9C-BA4F-D6870C7B3612}" destId="{72107DE5-1491-4D95-83B8-B06E5AF28D7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F4D51-4F2D-44A3-8108-AF97E6F0B188}">
      <dsp:nvSpPr>
        <dsp:cNvPr id="0" name=""/>
        <dsp:cNvSpPr/>
      </dsp:nvSpPr>
      <dsp:spPr>
        <a:xfrm>
          <a:off x="4135" y="1407658"/>
          <a:ext cx="2407332" cy="962932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Risky CDOs Investment Banks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Investors</a:t>
          </a:r>
          <a:endParaRPr lang="en-US" sz="1600" kern="1200" dirty="0"/>
        </a:p>
      </dsp:txBody>
      <dsp:txXfrm>
        <a:off x="485601" y="1407658"/>
        <a:ext cx="1444400" cy="962932"/>
      </dsp:txXfrm>
    </dsp:sp>
    <dsp:sp modelId="{AC7A0294-E4A6-4291-B797-F7A3F3B50E98}">
      <dsp:nvSpPr>
        <dsp:cNvPr id="0" name=""/>
        <dsp:cNvSpPr/>
      </dsp:nvSpPr>
      <dsp:spPr>
        <a:xfrm>
          <a:off x="2170734" y="1407658"/>
          <a:ext cx="2407332" cy="962932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Subprime borrows default CDOs become worthless</a:t>
          </a:r>
          <a:endParaRPr lang="en-US" sz="1600" kern="1200" dirty="0"/>
        </a:p>
      </dsp:txBody>
      <dsp:txXfrm>
        <a:off x="2652200" y="1407658"/>
        <a:ext cx="1444400" cy="962932"/>
      </dsp:txXfrm>
    </dsp:sp>
    <dsp:sp modelId="{41AEDF99-88F7-4D92-A849-715B8C709EAE}">
      <dsp:nvSpPr>
        <dsp:cNvPr id="0" name=""/>
        <dsp:cNvSpPr/>
      </dsp:nvSpPr>
      <dsp:spPr>
        <a:xfrm>
          <a:off x="4337333" y="1407658"/>
          <a:ext cx="2407332" cy="962932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Bankruptcy of Investment Banks</a:t>
          </a:r>
          <a:endParaRPr lang="en-US" sz="1600" kern="1200" dirty="0"/>
        </a:p>
      </dsp:txBody>
      <dsp:txXfrm>
        <a:off x="4818799" y="1407658"/>
        <a:ext cx="1444400" cy="962932"/>
      </dsp:txXfrm>
    </dsp:sp>
    <dsp:sp modelId="{72107DE5-1491-4D95-83B8-B06E5AF28D7A}">
      <dsp:nvSpPr>
        <dsp:cNvPr id="0" name=""/>
        <dsp:cNvSpPr/>
      </dsp:nvSpPr>
      <dsp:spPr>
        <a:xfrm>
          <a:off x="6503932" y="1407658"/>
          <a:ext cx="2407332" cy="962932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Credit Crisis in 2008</a:t>
          </a:r>
          <a:endParaRPr lang="en-US" sz="1600" kern="1200" dirty="0"/>
        </a:p>
      </dsp:txBody>
      <dsp:txXfrm>
        <a:off x="6985398" y="1407658"/>
        <a:ext cx="1444400" cy="962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header is XXXXXXXXXXXX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F95EE-ACE5-4D74-A57F-46A1FE3E70A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C8A02-77D7-48EC-A0C4-B866F9E7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764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header is XXXXXXXXXXXX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B375-C373-436F-9219-803078B49A74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0661-A07E-44AE-827F-9D4EC11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65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0661-A07E-44AE-827F-9D4EC11D719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The header is XXXXXXXXXXXX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C61D5F1-68B1-4EFA-B73C-E178CB7D0C86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E1E9-E6DC-4229-9832-168E0B9F73A9}" type="datetime1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14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E1E9-E6DC-4229-9832-168E0B9F73A9}" type="datetime1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11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E1E9-E6DC-4229-9832-168E0B9F73A9}" type="datetime1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0137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E1E9-E6DC-4229-9832-168E0B9F73A9}" type="datetime1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38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E1E9-E6DC-4229-9832-168E0B9F73A9}" type="datetime1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77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E1E9-E6DC-4229-9832-168E0B9F73A9}" type="datetime1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03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B323-3407-4A4A-BC9B-714EF8F47E2C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2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5A8D-37C6-4C74-82ED-49E47CCECBAB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ACC5-EEB2-4979-94CA-B4AED8CA5145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E168-1766-45C2-881F-1D5FC6910DBA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592D-3CD9-468C-9171-B615EA0DBE59}" type="datetime1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CC3E-6BED-4F3F-B365-628D0AFCBB59}" type="datetime1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D9EE-82EB-43E8-A9A2-CF75F4512D2A}" type="datetime1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3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ACB-9970-4420-A98C-6074B1E5A1AC}" type="datetime1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51C-5A0A-4940-9D17-5C32DD1208AF}" type="datetime1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4968-1528-4EB4-93FC-F687CD9D220E}" type="datetime1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E1E9-E6DC-4229-9832-168E0B9F73A9}" type="datetime1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9B26-4726-49D4-B934-36F65AB5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95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676" y="2098964"/>
            <a:ext cx="8915399" cy="1213297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>
                <a:latin typeface="Calisto MT" panose="02040603050505030304" pitchFamily="18" charset="0"/>
              </a:rPr>
              <a:t>Consequences of Credit Crisis Collateral Management</a:t>
            </a:r>
            <a:endParaRPr lang="en-US" sz="3600" dirty="0">
              <a:latin typeface="Calisto MT" panose="02040603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095" y="3790243"/>
            <a:ext cx="3323213" cy="30677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altLang="zh-CN" dirty="0" smtClean="0">
                <a:solidFill>
                  <a:schemeClr val="tx1"/>
                </a:solidFill>
              </a:rPr>
              <a:t>roup 4: </a:t>
            </a:r>
            <a:r>
              <a:rPr lang="en-US" altLang="zh-CN" dirty="0">
                <a:solidFill>
                  <a:schemeClr val="tx1"/>
                </a:solidFill>
              </a:rPr>
              <a:t>Kun Deng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	 Ming Li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	 </a:t>
            </a:r>
            <a:r>
              <a:rPr lang="en-US" altLang="zh-CN" dirty="0" err="1" smtClean="0">
                <a:solidFill>
                  <a:schemeClr val="tx1"/>
                </a:solidFill>
              </a:rPr>
              <a:t>Siying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Liu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Shi </a:t>
            </a:r>
            <a:r>
              <a:rPr lang="en-US" altLang="zh-CN" dirty="0" err="1" smtClean="0">
                <a:solidFill>
                  <a:schemeClr val="tx1"/>
                </a:solidFill>
              </a:rPr>
              <a:t>Qiu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Wangshu</a:t>
            </a:r>
            <a:r>
              <a:rPr lang="en-US" altLang="zh-CN" dirty="0" smtClean="0">
                <a:solidFill>
                  <a:schemeClr val="tx1"/>
                </a:solidFill>
              </a:rPr>
              <a:t> Peng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47939" y="668338"/>
            <a:ext cx="6169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855788" y="1445657"/>
            <a:ext cx="426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 b="1" dirty="0" smtClean="0">
                <a:latin typeface="Calisto MT" panose="02040603050505030304" pitchFamily="18" charset="0"/>
                <a:sym typeface="Arial" panose="020B0604020202020204" pitchFamily="34" charset="0"/>
              </a:rPr>
              <a:t>Key </a:t>
            </a:r>
            <a:r>
              <a:rPr lang="en-US" altLang="en-US" sz="2800" b="1" dirty="0">
                <a:latin typeface="Calisto MT" panose="02040603050505030304" pitchFamily="18" charset="0"/>
                <a:sym typeface="Arial" panose="020B0604020202020204" pitchFamily="34" charset="0"/>
              </a:rPr>
              <a:t>Implications</a:t>
            </a:r>
            <a:endParaRPr lang="en-US" altLang="en-US" sz="2800" b="1" dirty="0">
              <a:latin typeface="Calisto MT" panose="02040603050505030304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2316307"/>
            <a:ext cx="817245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3767282"/>
            <a:ext cx="817245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9" y="5226196"/>
            <a:ext cx="8174037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852738" y="503238"/>
            <a:ext cx="405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489294" y="1887818"/>
            <a:ext cx="42624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Calisto MT" panose="02040603050505030304" pitchFamily="18" charset="0"/>
                <a:sym typeface="Arial" panose="020B0604020202020204" pitchFamily="34" charset="0"/>
              </a:rPr>
              <a:t>Impact </a:t>
            </a:r>
            <a:r>
              <a:rPr lang="en-US" altLang="en-US" sz="3200" b="1" dirty="0">
                <a:latin typeface="Calisto MT" panose="02040603050505030304" pitchFamily="18" charset="0"/>
                <a:sym typeface="Arial" panose="020B0604020202020204" pitchFamily="34" charset="0"/>
              </a:rPr>
              <a:t>of the reform</a:t>
            </a:r>
            <a:endParaRPr lang="en-US" alt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489294" y="2645497"/>
            <a:ext cx="5158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listo MT" panose="02040603050505030304" pitchFamily="18" charset="0"/>
              </a:rPr>
              <a:t>1.More collateral will be needed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489294" y="3417022"/>
            <a:ext cx="7098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Calisto MT" panose="02040603050505030304" pitchFamily="18" charset="0"/>
              </a:rPr>
              <a:t>2.High grade collateral will be in short supply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489294" y="4105997"/>
            <a:ext cx="10239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Calisto MT" panose="02040603050505030304" pitchFamily="18" charset="0"/>
              </a:rPr>
              <a:t>3.T+0 margin movements will place further demands on collateral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489295" y="4764809"/>
            <a:ext cx="6139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Calisto MT" panose="02040603050505030304" pitchFamily="18" charset="0"/>
              </a:rPr>
              <a:t>4.Operational complexity will increase 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489295" y="5442672"/>
            <a:ext cx="87735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Calisto MT" panose="02040603050505030304" pitchFamily="18" charset="0"/>
              </a:rPr>
              <a:t>5.Collateral optimization will become a strategic priority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804844" y="2089553"/>
            <a:ext cx="7154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 b="1" dirty="0">
                <a:latin typeface="Calisto MT" panose="02040603050505030304" pitchFamily="18" charset="0"/>
                <a:sym typeface="Arial" panose="020B0604020202020204" pitchFamily="34" charset="0"/>
              </a:rPr>
              <a:t>Other famous reforms </a:t>
            </a:r>
            <a:endParaRPr lang="zh-CN" altLang="en-US" sz="3600" b="1" dirty="0">
              <a:latin typeface="Calisto MT" panose="02040603050505030304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04843" y="2819010"/>
            <a:ext cx="915756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Calisto MT" panose="02040603050505030304" pitchFamily="18" charset="0"/>
                <a:sym typeface="Arial" panose="020B0604020202020204" pitchFamily="34" charset="0"/>
              </a:rPr>
              <a:t>T</a:t>
            </a:r>
            <a:r>
              <a:rPr lang="en-US" altLang="en-US" sz="2800" dirty="0" smtClean="0">
                <a:latin typeface="Calisto MT" panose="02040603050505030304" pitchFamily="18" charset="0"/>
              </a:rPr>
              <a:t>he </a:t>
            </a:r>
            <a:r>
              <a:rPr lang="en-US" altLang="en-US" sz="2800" dirty="0">
                <a:latin typeface="Calisto MT" panose="02040603050505030304" pitchFamily="18" charset="0"/>
              </a:rPr>
              <a:t>Third Basel Accord ( Basel III </a:t>
            </a:r>
            <a:r>
              <a:rPr lang="en-US" altLang="en-US" sz="2800" dirty="0" smtClean="0">
                <a:latin typeface="Calisto MT" panose="02040603050505030304" pitchFamily="18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sto MT" panose="02040603050505030304" pitchFamily="18" charset="0"/>
              </a:rPr>
              <a:t>The Solvency II Directive ( Solvency II </a:t>
            </a:r>
            <a:r>
              <a:rPr lang="en-US" altLang="en-US" sz="2800" dirty="0" smtClean="0">
                <a:latin typeface="Calisto MT" panose="02040603050505030304" pitchFamily="18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sto MT" panose="02040603050505030304" pitchFamily="18" charset="0"/>
                <a:sym typeface="Arial" panose="020B0604020202020204" pitchFamily="34" charset="0"/>
              </a:rPr>
              <a:t>European Market Infrastructure Regulation ( EMIR </a:t>
            </a:r>
            <a:r>
              <a:rPr lang="en-US" altLang="en-US" sz="2800" dirty="0" smtClean="0">
                <a:latin typeface="Calisto MT" panose="02040603050505030304" pitchFamily="18" charset="0"/>
                <a:sym typeface="Arial" panose="020B0604020202020204" pitchFamily="34" charset="0"/>
              </a:rPr>
              <a:t>)</a:t>
            </a:r>
            <a:endParaRPr lang="en-US" altLang="en-US" sz="2800" dirty="0">
              <a:latin typeface="Calisto MT" panose="0204060305050503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848" y="1828914"/>
            <a:ext cx="10673051" cy="1163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sto MT" panose="02040603050505030304" pitchFamily="18" charset="0"/>
              </a:rPr>
              <a:t>What financial crisis does to collateral and margin</a:t>
            </a:r>
            <a:endParaRPr lang="zh-CN" altLang="en-US" sz="3200" dirty="0">
              <a:latin typeface="Calisto MT" panose="020406030505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4931" y="3132714"/>
            <a:ext cx="9905999" cy="3541714"/>
          </a:xfrm>
        </p:spPr>
        <p:txBody>
          <a:bodyPr/>
          <a:lstStyle/>
          <a:p>
            <a:r>
              <a:rPr lang="en-US" altLang="zh-CN" dirty="0" smtClean="0">
                <a:latin typeface="Calisto MT" panose="02040603050505030304" pitchFamily="18" charset="0"/>
              </a:rPr>
              <a:t>Nowadays Changes</a:t>
            </a:r>
          </a:p>
          <a:p>
            <a:r>
              <a:rPr lang="en-US" altLang="zh-CN" dirty="0" smtClean="0">
                <a:latin typeface="Calisto MT" panose="02040603050505030304" pitchFamily="18" charset="0"/>
              </a:rPr>
              <a:t>Yesterday’s approaches</a:t>
            </a:r>
          </a:p>
          <a:p>
            <a:r>
              <a:rPr lang="en-US" altLang="zh-CN" dirty="0" smtClean="0">
                <a:latin typeface="Calisto MT" panose="02040603050505030304" pitchFamily="18" charset="0"/>
              </a:rPr>
              <a:t>Drives of changes</a:t>
            </a:r>
          </a:p>
          <a:p>
            <a:r>
              <a:rPr lang="en-US" altLang="zh-CN" dirty="0" smtClean="0">
                <a:latin typeface="Calisto MT" panose="02040603050505030304" pitchFamily="18" charset="0"/>
              </a:rPr>
              <a:t>Collateral Management improvements</a:t>
            </a:r>
          </a:p>
          <a:p>
            <a:r>
              <a:rPr lang="en-US" altLang="zh-CN" dirty="0" smtClean="0">
                <a:latin typeface="Calisto MT" panose="02040603050505030304" pitchFamily="18" charset="0"/>
              </a:rPr>
              <a:t>Benefits of optimization</a:t>
            </a:r>
          </a:p>
          <a:p>
            <a:endParaRPr lang="en-US" altLang="zh-CN" dirty="0" smtClean="0">
              <a:latin typeface="Calisto MT" panose="02040603050505030304" pitchFamily="18" charset="0"/>
            </a:endParaRPr>
          </a:p>
          <a:p>
            <a:endParaRPr lang="en-US" altLang="zh-CN" dirty="0" smtClean="0">
              <a:latin typeface="Calisto MT" panose="02040603050505030304" pitchFamily="18" charset="0"/>
            </a:endParaRPr>
          </a:p>
          <a:p>
            <a:endParaRPr lang="en-US" altLang="zh-CN" dirty="0" smtClean="0">
              <a:latin typeface="Calisto MT" panose="02040603050505030304" pitchFamily="18" charset="0"/>
            </a:endParaRPr>
          </a:p>
          <a:p>
            <a:endParaRPr lang="en-US" altLang="zh-CN" dirty="0" smtClean="0">
              <a:latin typeface="Calisto MT" panose="02040603050505030304" pitchFamily="18" charset="0"/>
            </a:endParaRPr>
          </a:p>
          <a:p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2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1325099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Calisto MT" panose="02040603050505030304" pitchFamily="18" charset="0"/>
              </a:rPr>
              <a:t>Nowadays changes</a:t>
            </a:r>
            <a:endParaRPr lang="zh-CN" altLang="en-US" sz="3200" dirty="0">
              <a:latin typeface="Calisto MT" panose="020406030505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540432"/>
            <a:ext cx="9550833" cy="3901932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Calisto MT" panose="02040603050505030304" pitchFamily="18" charset="0"/>
              </a:rPr>
              <a:t>Introduction of central counterparties (CCPs</a:t>
            </a:r>
            <a:r>
              <a:rPr lang="en-US" altLang="zh-CN" dirty="0" smtClean="0">
                <a:latin typeface="Calisto MT" panose="02040603050505030304" pitchFamily="18" charset="0"/>
              </a:rPr>
              <a:t>)</a:t>
            </a:r>
          </a:p>
          <a:p>
            <a:r>
              <a:rPr lang="en-US" altLang="zh-CN" dirty="0" smtClean="0">
                <a:latin typeface="Calisto MT" panose="02040603050505030304" pitchFamily="18" charset="0"/>
              </a:rPr>
              <a:t>Risk management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Integration across product </a:t>
            </a:r>
            <a:r>
              <a:rPr lang="en-US" altLang="zh-CN" dirty="0" smtClean="0">
                <a:latin typeface="Calisto MT" panose="02040603050505030304" pitchFamily="18" charset="0"/>
              </a:rPr>
              <a:t>types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Integration between business </a:t>
            </a:r>
            <a:r>
              <a:rPr lang="en-US" altLang="zh-CN" dirty="0" smtClean="0">
                <a:latin typeface="Calisto MT" panose="02040603050505030304" pitchFamily="18" charset="0"/>
              </a:rPr>
              <a:t>functions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Client servicing</a:t>
            </a:r>
            <a:endParaRPr lang="en-US" altLang="zh-CN" dirty="0" smtClean="0">
              <a:latin typeface="Calisto MT" panose="02040603050505030304" pitchFamily="18" charset="0"/>
            </a:endParaRPr>
          </a:p>
          <a:p>
            <a:r>
              <a:rPr lang="en-US" altLang="zh-CN" dirty="0">
                <a:latin typeface="Calisto MT" panose="02040603050505030304" pitchFamily="18" charset="0"/>
              </a:rPr>
              <a:t>Efficiency, STP and operational </a:t>
            </a:r>
            <a:r>
              <a:rPr lang="en-US" altLang="zh-CN" dirty="0" smtClean="0">
                <a:latin typeface="Calisto MT" panose="02040603050505030304" pitchFamily="18" charset="0"/>
              </a:rPr>
              <a:t>risk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Business model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8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7758"/>
            <a:ext cx="9144000" cy="6840760"/>
          </a:xfrm>
        </p:spPr>
      </p:pic>
    </p:spTree>
    <p:extLst>
      <p:ext uri="{BB962C8B-B14F-4D97-AF65-F5344CB8AC3E}">
        <p14:creationId xmlns:p14="http://schemas.microsoft.com/office/powerpoint/2010/main" val="38216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1510202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Calisto MT" panose="02040603050505030304" pitchFamily="18" charset="0"/>
              </a:rPr>
              <a:t>Yesterday’s approached</a:t>
            </a:r>
            <a:endParaRPr lang="zh-CN" altLang="en-US" sz="3200" dirty="0">
              <a:latin typeface="Calisto MT" panose="020406030505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696297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Calisto MT" panose="02040603050505030304" pitchFamily="18" charset="0"/>
              </a:rPr>
              <a:t>Working by product </a:t>
            </a:r>
            <a:r>
              <a:rPr lang="en-US" altLang="zh-CN" sz="2800" dirty="0" smtClean="0">
                <a:latin typeface="Calisto MT" panose="02040603050505030304" pitchFamily="18" charset="0"/>
              </a:rPr>
              <a:t>silo</a:t>
            </a:r>
          </a:p>
          <a:p>
            <a:r>
              <a:rPr lang="en-US" altLang="zh-CN" sz="2800" dirty="0">
                <a:latin typeface="Calisto MT" panose="02040603050505030304" pitchFamily="18" charset="0"/>
              </a:rPr>
              <a:t>Being back </a:t>
            </a:r>
            <a:r>
              <a:rPr lang="en-US" altLang="zh-CN" sz="2800" dirty="0" smtClean="0">
                <a:latin typeface="Calisto MT" panose="02040603050505030304" pitchFamily="18" charset="0"/>
              </a:rPr>
              <a:t>office-led</a:t>
            </a:r>
          </a:p>
          <a:p>
            <a:r>
              <a:rPr lang="en-US" altLang="zh-CN" sz="2800" dirty="0">
                <a:latin typeface="Calisto MT" panose="02040603050505030304" pitchFamily="18" charset="0"/>
              </a:rPr>
              <a:t>Key decisions based on delayed </a:t>
            </a:r>
            <a:r>
              <a:rPr lang="en-US" altLang="zh-CN" sz="2800" dirty="0" smtClean="0">
                <a:latin typeface="Calisto MT" panose="02040603050505030304" pitchFamily="18" charset="0"/>
              </a:rPr>
              <a:t>data</a:t>
            </a:r>
          </a:p>
          <a:p>
            <a:r>
              <a:rPr lang="en-US" altLang="zh-CN" sz="2800" dirty="0">
                <a:latin typeface="Calisto MT" panose="02040603050505030304" pitchFamily="18" charset="0"/>
              </a:rPr>
              <a:t>Fragmentation breeding inefficiency</a:t>
            </a:r>
            <a:endParaRPr lang="zh-CN" altLang="en-US" sz="2800" dirty="0"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1945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504" y="1345882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Calisto MT" panose="02040603050505030304" pitchFamily="18" charset="0"/>
              </a:rPr>
              <a:t>Drives of changes</a:t>
            </a:r>
            <a:endParaRPr lang="zh-CN" altLang="en-US" sz="3200" dirty="0">
              <a:latin typeface="Calisto MT" panose="020406030505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7504" y="2498869"/>
            <a:ext cx="9905999" cy="3541714"/>
          </a:xfrm>
        </p:spPr>
        <p:txBody>
          <a:bodyPr numCol="2">
            <a:noAutofit/>
          </a:bodyPr>
          <a:lstStyle/>
          <a:p>
            <a:r>
              <a:rPr lang="en-US" altLang="zh-CN" dirty="0" smtClean="0">
                <a:latin typeface="Calisto MT" panose="02040603050505030304" pitchFamily="18" charset="0"/>
              </a:rPr>
              <a:t>Regulatory drives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CRD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Dodd-Frank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Risk Management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Basel </a:t>
            </a:r>
            <a:r>
              <a:rPr lang="en-US" altLang="zh-CN" dirty="0">
                <a:latin typeface="Calisto MT" panose="02040603050505030304" pitchFamily="18" charset="0"/>
              </a:rPr>
              <a:t>II, Basel </a:t>
            </a:r>
            <a:r>
              <a:rPr lang="en-US" altLang="zh-CN" dirty="0">
                <a:latin typeface="Calisto MT" panose="02040603050505030304" pitchFamily="18" charset="0"/>
              </a:rPr>
              <a:t>III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ESMA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FSA</a:t>
            </a:r>
            <a:r>
              <a:rPr lang="en-US" altLang="zh-CN" dirty="0">
                <a:latin typeface="Calisto MT" panose="02040603050505030304" pitchFamily="18" charset="0"/>
              </a:rPr>
              <a:t>: Collateral Management must be </a:t>
            </a:r>
            <a:r>
              <a:rPr lang="en-US" altLang="zh-CN" dirty="0">
                <a:latin typeface="Calisto MT" panose="02040603050505030304" pitchFamily="18" charset="0"/>
              </a:rPr>
              <a:t>central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CCPs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Improving competitiveness</a:t>
            </a:r>
            <a:endParaRPr lang="en-US" altLang="zh-CN" dirty="0">
              <a:latin typeface="Calisto MT" panose="02040603050505030304" pitchFamily="18" charset="0"/>
            </a:endParaRPr>
          </a:p>
          <a:p>
            <a:r>
              <a:rPr lang="en-US" altLang="zh-CN" dirty="0" smtClean="0">
                <a:latin typeface="Calisto MT" panose="02040603050505030304" pitchFamily="18" charset="0"/>
              </a:rPr>
              <a:t>Strategic </a:t>
            </a:r>
            <a:r>
              <a:rPr lang="en-US" altLang="zh-CN" dirty="0">
                <a:latin typeface="Calisto MT" panose="02040603050505030304" pitchFamily="18" charset="0"/>
              </a:rPr>
              <a:t>and operational drivers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sto MT" panose="02040603050505030304" pitchFamily="18" charset="0"/>
              </a:rPr>
              <a:t>Content</a:t>
            </a:r>
            <a:endParaRPr lang="en-US" sz="44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3200" dirty="0" smtClean="0"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3200" dirty="0" smtClean="0"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3200" dirty="0" smtClean="0">
                <a:latin typeface="Calisto MT" panose="02040603050505030304" pitchFamily="18" charset="0"/>
              </a:rPr>
              <a:t>Summary</a:t>
            </a:r>
            <a:endParaRPr lang="en-US" sz="3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63" y="2555048"/>
            <a:ext cx="9144000" cy="379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7037" y="1677647"/>
            <a:ext cx="831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alisto MT" panose="02040603050505030304" pitchFamily="18" charset="0"/>
              </a:rPr>
              <a:t>Strategic and operational </a:t>
            </a:r>
            <a:r>
              <a:rPr lang="en-US" altLang="zh-CN" sz="3200" dirty="0">
                <a:latin typeface="Calisto MT" panose="02040603050505030304" pitchFamily="18" charset="0"/>
              </a:rPr>
              <a:t>drivers category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70080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95" y="0"/>
            <a:ext cx="9148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722" y="1200409"/>
            <a:ext cx="9905998" cy="1478570"/>
          </a:xfrm>
        </p:spPr>
        <p:txBody>
          <a:bodyPr/>
          <a:lstStyle/>
          <a:p>
            <a:r>
              <a:rPr lang="en-US" altLang="zh-CN" dirty="0" smtClean="0">
                <a:latin typeface="Calisto MT" panose="02040603050505030304" pitchFamily="18" charset="0"/>
              </a:rPr>
              <a:t>CM improvement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722" y="2488479"/>
            <a:ext cx="9905999" cy="3541714"/>
          </a:xfrm>
        </p:spPr>
        <p:txBody>
          <a:bodyPr numCol="2">
            <a:normAutofit/>
          </a:bodyPr>
          <a:lstStyle/>
          <a:p>
            <a:r>
              <a:rPr lang="en-US" altLang="zh-CN" dirty="0" smtClean="0">
                <a:latin typeface="Calisto MT" panose="02040603050505030304" pitchFamily="18" charset="0"/>
              </a:rPr>
              <a:t>Benchmarks</a:t>
            </a:r>
          </a:p>
          <a:p>
            <a:r>
              <a:rPr lang="en-US" altLang="zh-CN" sz="2400" dirty="0">
                <a:latin typeface="Calisto MT" panose="02040603050505030304" pitchFamily="18" charset="0"/>
              </a:rPr>
              <a:t>Product </a:t>
            </a:r>
            <a:r>
              <a:rPr lang="en-US" altLang="zh-CN" sz="2400" dirty="0">
                <a:latin typeface="Calisto MT" panose="02040603050505030304" pitchFamily="18" charset="0"/>
              </a:rPr>
              <a:t>coverage </a:t>
            </a:r>
          </a:p>
          <a:p>
            <a:r>
              <a:rPr lang="en-US" altLang="zh-CN" sz="2400" dirty="0">
                <a:latin typeface="Calisto MT" panose="02040603050505030304" pitchFamily="18" charset="0"/>
              </a:rPr>
              <a:t>Trade </a:t>
            </a:r>
            <a:r>
              <a:rPr lang="en-US" altLang="zh-CN" sz="2400" dirty="0">
                <a:latin typeface="Calisto MT" panose="02040603050505030304" pitchFamily="18" charset="0"/>
              </a:rPr>
              <a:t>valuation </a:t>
            </a:r>
            <a:r>
              <a:rPr lang="en-US" altLang="zh-CN" sz="2400" dirty="0">
                <a:latin typeface="Calisto MT" panose="02040603050505030304" pitchFamily="18" charset="0"/>
              </a:rPr>
              <a:t>methodology</a:t>
            </a:r>
          </a:p>
          <a:p>
            <a:r>
              <a:rPr lang="en-US" altLang="zh-CN" sz="2400" dirty="0">
                <a:latin typeface="Calisto MT" panose="02040603050505030304" pitchFamily="18" charset="0"/>
              </a:rPr>
              <a:t>Exposure </a:t>
            </a:r>
            <a:r>
              <a:rPr lang="en-US" altLang="zh-CN" sz="2400" dirty="0">
                <a:latin typeface="Calisto MT" panose="02040603050505030304" pitchFamily="18" charset="0"/>
              </a:rPr>
              <a:t>calculation </a:t>
            </a:r>
            <a:r>
              <a:rPr lang="en-US" altLang="zh-CN" sz="2400" dirty="0">
                <a:latin typeface="Calisto MT" panose="02040603050505030304" pitchFamily="18" charset="0"/>
              </a:rPr>
              <a:t>methodology</a:t>
            </a:r>
          </a:p>
          <a:p>
            <a:r>
              <a:rPr lang="en-US" altLang="zh-CN" sz="2400" dirty="0">
                <a:latin typeface="Calisto MT" panose="02040603050505030304" pitchFamily="18" charset="0"/>
              </a:rPr>
              <a:t>Exposure netting/aggregation</a:t>
            </a:r>
          </a:p>
          <a:p>
            <a:r>
              <a:rPr lang="en-US" altLang="zh-CN" sz="2400" dirty="0">
                <a:latin typeface="Calisto MT" panose="02040603050505030304" pitchFamily="18" charset="0"/>
              </a:rPr>
              <a:t>Exposure/liquidity management</a:t>
            </a:r>
          </a:p>
          <a:p>
            <a:r>
              <a:rPr lang="en-US" altLang="zh-CN" sz="2400" dirty="0">
                <a:latin typeface="Calisto MT" panose="02040603050505030304" pitchFamily="18" charset="0"/>
              </a:rPr>
              <a:t>Collateral optimization</a:t>
            </a:r>
            <a:endParaRPr lang="en-US" altLang="zh-CN" sz="2400" dirty="0">
              <a:latin typeface="Calisto MT" panose="02040603050505030304" pitchFamily="18" charset="0"/>
            </a:endParaRPr>
          </a:p>
          <a:p>
            <a:r>
              <a:rPr lang="en-US" altLang="zh-CN" sz="2400" dirty="0">
                <a:latin typeface="Calisto MT" panose="02040603050505030304" pitchFamily="18" charset="0"/>
              </a:rPr>
              <a:t>Client service</a:t>
            </a:r>
          </a:p>
          <a:p>
            <a:r>
              <a:rPr lang="en-US" altLang="zh-CN" sz="2400" dirty="0">
                <a:latin typeface="Calisto MT" panose="02040603050505030304" pitchFamily="18" charset="0"/>
              </a:rPr>
              <a:t>Workflow</a:t>
            </a:r>
          </a:p>
          <a:p>
            <a:r>
              <a:rPr lang="en-US" altLang="zh-CN" sz="2400" dirty="0">
                <a:latin typeface="Calisto MT" panose="02040603050505030304" pitchFamily="18" charset="0"/>
              </a:rPr>
              <a:t>STP</a:t>
            </a:r>
            <a:endParaRPr lang="zh-CN" altLang="en-US" sz="2400" dirty="0"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59" y="272496"/>
            <a:ext cx="9145016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5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772817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159" y="1678391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listo MT" panose="02040603050505030304" pitchFamily="18" charset="0"/>
              </a:rPr>
              <a:t>Benefits of optimization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9457" y="2966459"/>
            <a:ext cx="9905999" cy="3541714"/>
          </a:xfrm>
        </p:spPr>
        <p:txBody>
          <a:bodyPr/>
          <a:lstStyle/>
          <a:p>
            <a:r>
              <a:rPr lang="en-US" altLang="zh-CN" dirty="0" smtClean="0">
                <a:latin typeface="Calisto MT" panose="02040603050505030304" pitchFamily="18" charset="0"/>
              </a:rPr>
              <a:t>Greater efficiency</a:t>
            </a:r>
          </a:p>
          <a:p>
            <a:r>
              <a:rPr lang="en-US" altLang="zh-CN" dirty="0" smtClean="0">
                <a:latin typeface="Calisto MT" panose="02040603050505030304" pitchFamily="18" charset="0"/>
              </a:rPr>
              <a:t>“True risk” alignment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Clarity of </a:t>
            </a:r>
            <a:r>
              <a:rPr lang="en-US" altLang="zh-CN" dirty="0" smtClean="0">
                <a:latin typeface="Calisto MT" panose="02040603050505030304" pitchFamily="18" charset="0"/>
              </a:rPr>
              <a:t>vision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Real time </a:t>
            </a:r>
            <a:r>
              <a:rPr lang="en-US" altLang="zh-CN" dirty="0" smtClean="0">
                <a:latin typeface="Calisto MT" panose="02040603050505030304" pitchFamily="18" charset="0"/>
              </a:rPr>
              <a:t>platform</a:t>
            </a:r>
          </a:p>
          <a:p>
            <a:r>
              <a:rPr lang="en-US" altLang="zh-CN" dirty="0">
                <a:latin typeface="Calisto MT" panose="02040603050505030304" pitchFamily="18" charset="0"/>
              </a:rPr>
              <a:t>Full STP functionality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79" y="1818408"/>
            <a:ext cx="9981412" cy="14547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What </a:t>
            </a:r>
            <a:r>
              <a:rPr lang="en-US" dirty="0" smtClean="0">
                <a:latin typeface="Calisto MT" panose="02040603050505030304" pitchFamily="18" charset="0"/>
              </a:rPr>
              <a:t>financial crisis does to collateral and margin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344679" y="3390063"/>
            <a:ext cx="10515600" cy="15001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More collateral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More frequent margin calls</a:t>
            </a:r>
            <a:endParaRPr lang="en-US" sz="28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 flipV="1">
            <a:off x="7843234" y="5623911"/>
            <a:ext cx="244698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76" y="1962858"/>
            <a:ext cx="10063083" cy="16323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/>
            </a:r>
            <a:br>
              <a:rPr lang="en-US" dirty="0" smtClean="0">
                <a:latin typeface="Calisto MT" panose="02040603050505030304" pitchFamily="18" charset="0"/>
              </a:rPr>
            </a:br>
            <a:r>
              <a:rPr lang="en-US" dirty="0" smtClean="0">
                <a:latin typeface="Calisto MT" panose="02040603050505030304" pitchFamily="18" charset="0"/>
              </a:rPr>
              <a:t/>
            </a:r>
            <a:br>
              <a:rPr lang="en-US" dirty="0" smtClean="0">
                <a:latin typeface="Calisto MT" panose="02040603050505030304" pitchFamily="18" charset="0"/>
              </a:rPr>
            </a:br>
            <a:r>
              <a:rPr lang="en-US" dirty="0" smtClean="0">
                <a:latin typeface="Calisto MT" panose="02040603050505030304" pitchFamily="18" charset="0"/>
              </a:rPr>
              <a:t>New collateral demand could reach $800 billion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576" y="3774096"/>
            <a:ext cx="10073473" cy="23981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Central clearing for the majority of over-the-counter (OTC) derivatives trades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Robust operational control and capital requirement of non-cleared OTC derivatives trades</a:t>
            </a:r>
            <a:endParaRPr lang="en-US" sz="2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85" y="1894480"/>
            <a:ext cx="10515600" cy="11880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Margin calls can jump up to 1000%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822" y="3196789"/>
            <a:ext cx="10515600" cy="15001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Margin for both counterparties and no thresholds for variation margin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Clearing fragmentation between different clearinghouses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Multiple region clearing or more kinds of currency on margin call</a:t>
            </a:r>
            <a:endParaRPr lang="en-US" sz="2400" dirty="0" smtClean="0"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555" y="2043789"/>
            <a:ext cx="8797433" cy="87576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The impact on firms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555" y="3395973"/>
            <a:ext cx="10515600" cy="15001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Larger cash balance needed to meet more frequent margin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Necessity to update current operation process to increase collateral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More bookkeeping cost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189" y="1471166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/>
            </a:r>
            <a:br>
              <a:rPr lang="en-US" dirty="0" smtClean="0">
                <a:latin typeface="Calisto MT" panose="02040603050505030304" pitchFamily="18" charset="0"/>
              </a:rPr>
            </a:br>
            <a:r>
              <a:rPr lang="en-US" dirty="0">
                <a:latin typeface="Calisto MT" panose="02040603050505030304" pitchFamily="18" charset="0"/>
              </a:rPr>
              <a:t/>
            </a:r>
            <a:br>
              <a:rPr lang="en-US" dirty="0">
                <a:latin typeface="Calisto MT" panose="02040603050505030304" pitchFamily="18" charset="0"/>
              </a:rPr>
            </a:br>
            <a:r>
              <a:rPr lang="en-US" dirty="0" smtClean="0">
                <a:latin typeface="Calisto MT" panose="02040603050505030304" pitchFamily="18" charset="0"/>
              </a:rPr>
              <a:t>A brief summary of the origins of Credit Crisis in 2008:“With half a decade's hindsight, it is clear the crisis had multiple causes. </a:t>
            </a:r>
            <a:br>
              <a:rPr lang="en-US" dirty="0" smtClean="0">
                <a:latin typeface="Calisto MT" panose="02040603050505030304" pitchFamily="18" charset="0"/>
              </a:rPr>
            </a:br>
            <a:endParaRPr lang="en-US" dirty="0">
              <a:latin typeface="Calisto MT" panose="0204060305050503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647706"/>
              </p:ext>
            </p:extLst>
          </p:nvPr>
        </p:nvGraphicFramePr>
        <p:xfrm>
          <a:off x="1435822" y="2382982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01189" y="145870"/>
            <a:ext cx="10135294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endParaRPr lang="en-US" sz="1400" dirty="0" smtClean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House price in 2006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From houses to money market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Lehman Brothers’ bankruptcy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26" y="1908268"/>
            <a:ext cx="8358389" cy="10174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sto MT" panose="02040603050505030304" pitchFamily="18" charset="0"/>
              </a:rPr>
              <a:t>Solutions and opportunities</a:t>
            </a:r>
            <a:endParaRPr lang="en-US" sz="3200" dirty="0">
              <a:latin typeface="Calisto MT" panose="0204060305050503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770" y="3098001"/>
            <a:ext cx="10515600" cy="15001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Link and integrate various collateral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Portfolio margining that use offsetting risk to reduce margin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Collateral optimization to identify, pool and allocate collateral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sto MT" panose="02040603050505030304" pitchFamily="18" charset="0"/>
              </a:rPr>
              <a:t>Summary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1861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sto MT" panose="02040603050505030304" pitchFamily="18" charset="0"/>
              </a:rPr>
              <a:t>Starting in 2006, America suffered a nationwide house-price slump</a:t>
            </a:r>
            <a:endParaRPr lang="en-US" sz="32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897188"/>
            <a:ext cx="9905999" cy="3541714"/>
          </a:xfrm>
        </p:spPr>
        <p:txBody>
          <a:bodyPr/>
          <a:lstStyle/>
          <a:p>
            <a:r>
              <a:rPr lang="en-US" altLang="zh-CN" dirty="0" smtClean="0">
                <a:latin typeface="Calisto MT" panose="02040603050505030304" pitchFamily="18" charset="0"/>
              </a:rPr>
              <a:t>L</a:t>
            </a:r>
            <a:r>
              <a:rPr lang="en-US" dirty="0" smtClean="0">
                <a:latin typeface="Calisto MT" panose="02040603050505030304" pitchFamily="18" charset="0"/>
              </a:rPr>
              <a:t>oans were doled out to “subprime” borrowers with poor credit</a:t>
            </a:r>
            <a:r>
              <a:rPr lang="en-US" dirty="0" smtClean="0">
                <a:latin typeface="Calisto MT" panose="02040603050505030304" pitchFamily="18" charset="0"/>
              </a:rPr>
              <a:t>.</a:t>
            </a:r>
            <a:endParaRPr lang="en-US" dirty="0" smtClean="0">
              <a:latin typeface="Calisto MT" panose="02040603050505030304" pitchFamily="18" charset="0"/>
            </a:endParaRPr>
          </a:p>
          <a:p>
            <a:r>
              <a:rPr lang="en-US" dirty="0" smtClean="0">
                <a:latin typeface="Calisto MT" panose="02040603050505030304" pitchFamily="18" charset="0"/>
              </a:rPr>
              <a:t>Bankers created “low-risk” securities (Collateralized debt obligations/CDOs) base on pooled mortgages. </a:t>
            </a:r>
          </a:p>
          <a:p>
            <a:r>
              <a:rPr lang="en-US" dirty="0">
                <a:latin typeface="Calisto MT" panose="02040603050505030304" pitchFamily="18" charset="0"/>
              </a:rPr>
              <a:t>Investors found these securitized products </a:t>
            </a:r>
            <a:r>
              <a:rPr lang="en-US" dirty="0" smtClean="0">
                <a:latin typeface="Calisto MT" panose="02040603050505030304" pitchFamily="18" charset="0"/>
              </a:rPr>
              <a:t>attractive.</a:t>
            </a:r>
            <a:endParaRPr lang="en-US" dirty="0">
              <a:latin typeface="Calisto MT" panose="0204060305050503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1189" y="145870"/>
            <a:ext cx="10135294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endParaRPr lang="en-US" sz="1400" dirty="0" smtClean="0">
              <a:latin typeface="Calisto MT" panose="02040603050505030304" pitchFamily="18" charset="0"/>
            </a:endParaRP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Brief Summary</a:t>
            </a:r>
          </a:p>
          <a:p>
            <a:r>
              <a:rPr lang="en-US" sz="1400" dirty="0" smtClean="0">
                <a:latin typeface="Calisto MT" panose="02040603050505030304" pitchFamily="18" charset="0"/>
              </a:rPr>
              <a:t>House price in 2006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From houses to money market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Lehman Brothers’ bankruptcy</a:t>
            </a:r>
          </a:p>
        </p:txBody>
      </p:sp>
    </p:spTree>
    <p:extLst>
      <p:ext uri="{BB962C8B-B14F-4D97-AF65-F5344CB8AC3E}">
        <p14:creationId xmlns:p14="http://schemas.microsoft.com/office/powerpoint/2010/main" val="26175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0174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sto MT" panose="02040603050505030304" pitchFamily="18" charset="0"/>
              </a:rPr>
              <a:t>From houses to money market in 2007</a:t>
            </a:r>
            <a:endParaRPr lang="en-US" sz="32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789814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Because the house price started to fall, more and more borrowers defaulted to repay</a:t>
            </a:r>
            <a:r>
              <a:rPr lang="en-US" dirty="0" smtClean="0">
                <a:latin typeface="Calisto MT" panose="02040603050505030304" pitchFamily="18" charset="0"/>
              </a:rPr>
              <a:t>.</a:t>
            </a:r>
            <a:endParaRPr lang="en-US" dirty="0" smtClean="0">
              <a:latin typeface="Calisto MT" panose="02040603050505030304" pitchFamily="18" charset="0"/>
            </a:endParaRPr>
          </a:p>
          <a:p>
            <a:r>
              <a:rPr lang="en-US" dirty="0" smtClean="0">
                <a:latin typeface="Calisto MT" panose="02040603050505030304" pitchFamily="18" charset="0"/>
              </a:rPr>
              <a:t>Mortgage-backed securities slumped in value, and CDOs turned out to be worthless</a:t>
            </a:r>
            <a:r>
              <a:rPr lang="en-US" dirty="0" smtClean="0">
                <a:latin typeface="Calisto MT" panose="02040603050505030304" pitchFamily="18" charset="0"/>
              </a:rPr>
              <a:t>.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 smtClean="0">
                <a:latin typeface="Calisto MT" panose="02040603050505030304" pitchFamily="18" charset="0"/>
              </a:rPr>
              <a:t>In 2007, banks started questioning the viability of their counterparties, and trust system began to collapse.</a:t>
            </a:r>
          </a:p>
          <a:p>
            <a:endParaRPr lang="en-US" dirty="0" smtClean="0">
              <a:latin typeface="Calisto MT" panose="02040603050505030304" pitchFamily="18" charset="0"/>
            </a:endParaRPr>
          </a:p>
          <a:p>
            <a:endParaRPr lang="en-US" dirty="0" smtClean="0">
              <a:latin typeface="Calisto MT" panose="02040603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1189" y="145870"/>
            <a:ext cx="10135294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endParaRPr lang="en-US" sz="1400" dirty="0" smtClean="0">
              <a:latin typeface="Calisto MT" panose="02040603050505030304" pitchFamily="18" charset="0"/>
            </a:endParaRP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Brief Summary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House price in 2006</a:t>
            </a:r>
          </a:p>
          <a:p>
            <a:r>
              <a:rPr lang="en-US" sz="1400" dirty="0" smtClean="0">
                <a:latin typeface="Calisto MT" panose="02040603050505030304" pitchFamily="18" charset="0"/>
              </a:rPr>
              <a:t>From houses to money market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Lehman Brothers’ bankruptcy</a:t>
            </a:r>
          </a:p>
        </p:txBody>
      </p:sp>
    </p:spTree>
    <p:extLst>
      <p:ext uri="{BB962C8B-B14F-4D97-AF65-F5344CB8AC3E}">
        <p14:creationId xmlns:p14="http://schemas.microsoft.com/office/powerpoint/2010/main" val="29873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04" y="1429009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sto MT" panose="02040603050505030304" pitchFamily="18" charset="0"/>
              </a:rPr>
              <a:t>Lehman </a:t>
            </a:r>
            <a:r>
              <a:rPr lang="en-US" sz="3200" dirty="0" smtClean="0">
                <a:latin typeface="Calisto MT" panose="02040603050505030304" pitchFamily="18" charset="0"/>
              </a:rPr>
              <a:t>Brothers filed for bankruptcy</a:t>
            </a:r>
            <a:endParaRPr lang="en-US" sz="32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27062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Lehman Brothers was the fourth largest investment bank in the US in 2008. </a:t>
            </a:r>
          </a:p>
          <a:p>
            <a:r>
              <a:rPr lang="en-US" dirty="0" smtClean="0">
                <a:latin typeface="Calisto MT" panose="02040603050505030304" pitchFamily="18" charset="0"/>
              </a:rPr>
              <a:t>Lehman had a high degree of leverage and a huge portfolio of mortgage securities.</a:t>
            </a:r>
            <a:endParaRPr lang="en-US" dirty="0">
              <a:latin typeface="Calisto MT" panose="02040603050505030304" pitchFamily="18" charset="0"/>
            </a:endParaRPr>
          </a:p>
          <a:p>
            <a:r>
              <a:rPr lang="en-US" dirty="0">
                <a:latin typeface="Calisto MT" panose="02040603050505030304" pitchFamily="18" charset="0"/>
              </a:rPr>
              <a:t>O</a:t>
            </a:r>
            <a:r>
              <a:rPr lang="en-US" dirty="0" smtClean="0">
                <a:latin typeface="Calisto MT" panose="02040603050505030304" pitchFamily="18" charset="0"/>
              </a:rPr>
              <a:t>n September 15, 2008, Lehman collapsed and “contributed to the erosion of close to $10 trillion in market capitalization from global equity market”.</a:t>
            </a:r>
          </a:p>
          <a:p>
            <a:r>
              <a:rPr lang="en-US" altLang="zh-CN" dirty="0" smtClean="0">
                <a:latin typeface="Calisto MT" panose="02040603050505030304" pitchFamily="18" charset="0"/>
              </a:rPr>
              <a:t>O</a:t>
            </a:r>
            <a:r>
              <a:rPr lang="en-US" dirty="0" smtClean="0">
                <a:latin typeface="Calisto MT" panose="02040603050505030304" pitchFamily="18" charset="0"/>
              </a:rPr>
              <a:t>n </a:t>
            </a:r>
            <a:r>
              <a:rPr lang="en-US" dirty="0">
                <a:latin typeface="Calisto MT" panose="02040603050505030304" pitchFamily="18" charset="0"/>
              </a:rPr>
              <a:t>September 16, 2008, US federal government gave AIG a bailout of $85 billion</a:t>
            </a:r>
          </a:p>
          <a:p>
            <a:endParaRPr lang="en-US" dirty="0" smtClean="0">
              <a:latin typeface="Calisto MT" panose="020406030505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1189" y="145870"/>
            <a:ext cx="10135294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endParaRPr lang="en-US" sz="1400" dirty="0" smtClean="0">
              <a:latin typeface="Calisto MT" panose="02040603050505030304" pitchFamily="18" charset="0"/>
            </a:endParaRP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Brief Summary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House price in 2006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From houses to money market</a:t>
            </a:r>
          </a:p>
          <a:p>
            <a:r>
              <a:rPr lang="en-US" sz="1400" dirty="0" smtClean="0">
                <a:latin typeface="Calisto MT" panose="02040603050505030304" pitchFamily="18" charset="0"/>
              </a:rPr>
              <a:t>Lehman Brothers’ bankruptcy</a:t>
            </a:r>
          </a:p>
        </p:txBody>
      </p:sp>
    </p:spTree>
    <p:extLst>
      <p:ext uri="{BB962C8B-B14F-4D97-AF65-F5344CB8AC3E}">
        <p14:creationId xmlns:p14="http://schemas.microsoft.com/office/powerpoint/2010/main" val="3591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quotes.ino.com/img/sites/ino/email/122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1" y="1337253"/>
            <a:ext cx="5784970" cy="477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newyorkfed.org/images/aigstock_larg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04" y="2590945"/>
            <a:ext cx="5237308" cy="389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1 6"/>
          <p:cNvSpPr/>
          <p:nvPr/>
        </p:nvSpPr>
        <p:spPr>
          <a:xfrm>
            <a:off x="9216735" y="1801090"/>
            <a:ext cx="1517073" cy="2272145"/>
          </a:xfrm>
          <a:prstGeom prst="borderCallout1">
            <a:avLst>
              <a:gd name="adj1" fmla="val 102786"/>
              <a:gd name="adj2" fmla="val 48041"/>
              <a:gd name="adj3" fmla="val 147367"/>
              <a:gd name="adj4" fmla="val 29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10254" y="1801091"/>
            <a:ext cx="1423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AIG’s Common stock price fell to $4.76 per share on September 15, 2008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01189" y="145870"/>
            <a:ext cx="10135294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endParaRPr lang="en-US" sz="1400" dirty="0" smtClean="0">
              <a:latin typeface="Calisto MT" panose="02040603050505030304" pitchFamily="18" charset="0"/>
            </a:endParaRP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Brief Summary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House price in 2006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From houses to money market</a:t>
            </a:r>
          </a:p>
          <a:p>
            <a:r>
              <a:rPr lang="en-US" sz="1400" dirty="0" smtClean="0">
                <a:latin typeface="Calisto MT" panose="02040603050505030304" pitchFamily="18" charset="0"/>
              </a:rPr>
              <a:t>Lehman Brothers’ bankruptcy</a:t>
            </a:r>
          </a:p>
        </p:txBody>
      </p:sp>
    </p:spTree>
    <p:extLst>
      <p:ext uri="{BB962C8B-B14F-4D97-AF65-F5344CB8AC3E}">
        <p14:creationId xmlns:p14="http://schemas.microsoft.com/office/powerpoint/2010/main" val="28811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914651" y="1728214"/>
            <a:ext cx="6856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Calisto MT" panose="02040603050505030304" pitchFamily="18" charset="0"/>
              </a:rPr>
              <a:t>Financial Regulatory Reform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593976" y="2581276"/>
            <a:ext cx="667226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 dirty="0" smtClean="0">
                <a:latin typeface="Calisto MT" panose="02040603050505030304" pitchFamily="18" charset="0"/>
                <a:sym typeface="Arial" panose="020B0604020202020204" pitchFamily="34" charset="0"/>
              </a:rPr>
              <a:t>    </a:t>
            </a:r>
            <a:r>
              <a:rPr lang="en-US" altLang="en-US" sz="2800" dirty="0">
                <a:latin typeface="Calisto MT" panose="02040603050505030304" pitchFamily="18" charset="0"/>
              </a:rPr>
              <a:t>The Dodd–Frank Wall Street Reform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Calisto MT" panose="02040603050505030304" pitchFamily="18" charset="0"/>
              </a:rPr>
              <a:t>    </a:t>
            </a:r>
            <a:r>
              <a:rPr lang="en-US" altLang="en-US" sz="2800" dirty="0">
                <a:latin typeface="Calisto MT" panose="02040603050505030304" pitchFamily="18" charset="0"/>
              </a:rPr>
              <a:t>and Consumer Protection Act</a:t>
            </a:r>
            <a:r>
              <a:rPr lang="zh-CN" altLang="en-US" sz="2800" dirty="0">
                <a:latin typeface="Calisto MT" panose="02040603050505030304" pitchFamily="18" charset="0"/>
              </a:rPr>
              <a:t>（2010.07）</a:t>
            </a:r>
            <a:endParaRPr lang="en-US" altLang="en-US" sz="2800" dirty="0">
              <a:latin typeface="Calisto MT" panose="02040603050505030304" pitchFamily="18" charset="0"/>
            </a:endParaRPr>
          </a:p>
        </p:txBody>
      </p:sp>
      <p:pic>
        <p:nvPicPr>
          <p:cNvPr id="3076" name="Picture 4" descr="office6\wpsassist\cache\53b27e8e2e1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83" y="4008438"/>
            <a:ext cx="3090863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office6\wpsassist\cache\547bd128585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57" y="4673601"/>
            <a:ext cx="18319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0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462213" y="1647826"/>
            <a:ext cx="6680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Calisto MT" panose="02040603050505030304" pitchFamily="18" charset="0"/>
                <a:sym typeface="Arial" panose="020B0604020202020204" pitchFamily="34" charset="0"/>
              </a:rPr>
              <a:t>Overview of Dodd-Frank Act</a:t>
            </a:r>
            <a:endParaRPr lang="zh-CN" alt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84514" y="3158471"/>
            <a:ext cx="4732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latin typeface="Calisto MT" panose="02040603050505030304" pitchFamily="18" charset="0"/>
              </a:rPr>
              <a:t>1.Increase transparency 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633664" y="2635251"/>
            <a:ext cx="3978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 b="1" dirty="0" smtClean="0">
                <a:latin typeface="Calisto MT" panose="02040603050505030304" pitchFamily="18" charset="0"/>
              </a:rPr>
              <a:t>Aim </a:t>
            </a:r>
            <a:r>
              <a:rPr lang="en-US" altLang="en-US" sz="2800" b="1" dirty="0">
                <a:latin typeface="Calisto MT" panose="02040603050505030304" pitchFamily="18" charset="0"/>
              </a:rPr>
              <a:t>of the legislation</a:t>
            </a:r>
            <a:r>
              <a:rPr lang="en-US" altLang="en-US" sz="2800" dirty="0">
                <a:latin typeface="Calisto MT" panose="02040603050505030304" pitchFamily="18" charset="0"/>
              </a:rPr>
              <a:t>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084513" y="3998259"/>
            <a:ext cx="526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 dirty="0">
                <a:latin typeface="Calisto MT" panose="02040603050505030304" pitchFamily="18" charset="0"/>
              </a:rPr>
              <a:t>2.Reduce counterparty risk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1189" y="145870"/>
            <a:ext cx="10135294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Origins of Financial Crisis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Overview of Dodd Frank Act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Impact on Collateral Management</a:t>
            </a:r>
          </a:p>
          <a:p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Summary</a:t>
            </a:r>
          </a:p>
          <a:p>
            <a:endParaRPr lang="en-US" sz="1400" dirty="0">
              <a:latin typeface="Calisto MT" panose="02040603050505030304" pitchFamily="18" charset="0"/>
            </a:endParaRPr>
          </a:p>
          <a:p>
            <a:r>
              <a:rPr lang="en-US" sz="1400" dirty="0" smtClean="0">
                <a:latin typeface="Calisto MT" panose="02040603050505030304" pitchFamily="18" charset="0"/>
              </a:rPr>
              <a:t>Brief Summary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62445" y="1132609"/>
            <a:ext cx="10713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253</TotalTime>
  <Words>1035</Words>
  <Application>Microsoft Office PowerPoint</Application>
  <PresentationFormat>Widescreen</PresentationFormat>
  <Paragraphs>273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宋体</vt:lpstr>
      <vt:lpstr>Arial</vt:lpstr>
      <vt:lpstr>Calibri</vt:lpstr>
      <vt:lpstr>Calisto MT</vt:lpstr>
      <vt:lpstr>Trebuchet MS</vt:lpstr>
      <vt:lpstr>Tw Cen MT</vt:lpstr>
      <vt:lpstr>Circuit</vt:lpstr>
      <vt:lpstr>Consequences of Credit Crisis Collateral Management</vt:lpstr>
      <vt:lpstr>Content</vt:lpstr>
      <vt:lpstr>  A brief summary of the origins of Credit Crisis in 2008:“With half a decade's hindsight, it is clear the crisis had multiple causes.  </vt:lpstr>
      <vt:lpstr>Starting in 2006, America suffered a nationwide house-price slump</vt:lpstr>
      <vt:lpstr>From houses to money market in 2007</vt:lpstr>
      <vt:lpstr>Lehman Brothers filed for bankruptcy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financial crisis does to collateral and margin</vt:lpstr>
      <vt:lpstr>PowerPoint Presentation</vt:lpstr>
      <vt:lpstr>Nowadays changes</vt:lpstr>
      <vt:lpstr>PowerPoint Presentation</vt:lpstr>
      <vt:lpstr>Yesterday’s approached</vt:lpstr>
      <vt:lpstr>PowerPoint Presentation</vt:lpstr>
      <vt:lpstr>Drives of changes</vt:lpstr>
      <vt:lpstr>PowerPoint Presentation</vt:lpstr>
      <vt:lpstr>PowerPoint Presentation</vt:lpstr>
      <vt:lpstr>CM improvement</vt:lpstr>
      <vt:lpstr>PowerPoint Presentation</vt:lpstr>
      <vt:lpstr>PowerPoint Presentation</vt:lpstr>
      <vt:lpstr>Benefits of optimization</vt:lpstr>
      <vt:lpstr>What financial crisis does to collateral and margin</vt:lpstr>
      <vt:lpstr>  New collateral demand could reach $800 billion</vt:lpstr>
      <vt:lpstr>Margin calls can jump up to 1000%</vt:lpstr>
      <vt:lpstr>The impact on firms</vt:lpstr>
      <vt:lpstr>Solutions and opportunities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Deng</dc:creator>
  <cp:lastModifiedBy>Kun Deng</cp:lastModifiedBy>
  <cp:revision>25</cp:revision>
  <dcterms:created xsi:type="dcterms:W3CDTF">2015-01-18T18:02:52Z</dcterms:created>
  <dcterms:modified xsi:type="dcterms:W3CDTF">2015-01-20T18:14:56Z</dcterms:modified>
</cp:coreProperties>
</file>