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1" r:id="rId2"/>
    <p:sldId id="312" r:id="rId3"/>
    <p:sldId id="321" r:id="rId4"/>
    <p:sldId id="346" r:id="rId5"/>
    <p:sldId id="352" r:id="rId6"/>
    <p:sldId id="338" r:id="rId7"/>
    <p:sldId id="341" r:id="rId8"/>
    <p:sldId id="342" r:id="rId9"/>
    <p:sldId id="348" r:id="rId10"/>
    <p:sldId id="347" r:id="rId11"/>
    <p:sldId id="343" r:id="rId12"/>
    <p:sldId id="344" r:id="rId13"/>
    <p:sldId id="351" r:id="rId14"/>
    <p:sldId id="345" r:id="rId15"/>
    <p:sldId id="353" r:id="rId16"/>
    <p:sldId id="349" r:id="rId17"/>
  </p:sldIdLst>
  <p:sldSz cx="12192000" cy="6858000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FCE"/>
    <a:srgbClr val="DEEDF2"/>
    <a:srgbClr val="3C3C3B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3" autoAdjust="0"/>
    <p:restoredTop sz="80629" autoAdjust="0"/>
  </p:normalViewPr>
  <p:slideViewPr>
    <p:cSldViewPr snapToGrid="0" showGuides="1">
      <p:cViewPr varScale="1">
        <p:scale>
          <a:sx n="60" d="100"/>
          <a:sy n="60" d="100"/>
        </p:scale>
        <p:origin x="15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60B1AF7E-5BC2-4D30-87FE-E1B659CA1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1D35212-2950-4BB8-B0AA-EE7736899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A5188B-02CB-4126-A12E-C27940239E67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6FAF009-7545-4A39-A198-6416D3420C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5B8A1D82-08B5-4B1F-860C-695167F2EE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54CB31-C4D0-4176-AC65-C48107E421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86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81D6FC-8B18-4D83-81FA-5ECA9E5C1AAF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78D618-BBD3-4FF5-9218-0E9FEB4B2F8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31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044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02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7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84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7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83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75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0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3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7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0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1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21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7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2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9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F305A9-DE4B-49AF-BCD4-43A65F7E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745" y="1096485"/>
            <a:ext cx="4937184" cy="1407004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AB17398-CAA7-49B6-868C-44D053E7E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620" y="2722142"/>
            <a:ext cx="4934309" cy="243645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xmlns="" id="{9012236B-6821-499F-B6D4-F11EC0EF0C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1979" y="5727401"/>
            <a:ext cx="1896592" cy="332588"/>
          </a:xfrm>
          <a:prstGeom prst="rect">
            <a:avLst/>
          </a:prstGeo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xmlns="" id="{F5E5F18D-70E6-495C-A384-2EDAE0030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653" y="333651"/>
            <a:ext cx="11177551" cy="4191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457189" indent="0">
              <a:buNone/>
              <a:defRPr sz="1300">
                <a:solidFill>
                  <a:schemeClr val="tx2"/>
                </a:solidFill>
              </a:defRPr>
            </a:lvl2pPr>
            <a:lvl3pPr marL="914377" indent="0">
              <a:buNone/>
              <a:defRPr sz="1300">
                <a:solidFill>
                  <a:schemeClr val="tx2"/>
                </a:solidFill>
              </a:defRPr>
            </a:lvl3pPr>
            <a:lvl4pPr marL="1371566" indent="0">
              <a:buNone/>
              <a:defRPr sz="1300">
                <a:solidFill>
                  <a:schemeClr val="tx2"/>
                </a:solidFill>
              </a:defRPr>
            </a:lvl4pPr>
            <a:lvl5pPr marL="1828754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xmlns="" id="{67D1300D-9BA1-4612-9EA5-90328019812E}"/>
              </a:ext>
            </a:extLst>
          </p:cNvPr>
          <p:cNvSpPr/>
          <p:nvPr userDrawn="1"/>
        </p:nvSpPr>
        <p:spPr>
          <a:xfrm>
            <a:off x="4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198251" y="6131317"/>
            <a:ext cx="199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baseline="30000" dirty="0">
                <a:solidFill>
                  <a:srgbClr val="505050"/>
                </a:solidFill>
              </a:rPr>
              <a:t>Proprietary &amp; Confidential</a:t>
            </a:r>
            <a:endParaRPr lang="en-US" sz="1200" b="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Conta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0DAC009-2BB8-4885-AC03-9FD05C47BE65}"/>
              </a:ext>
            </a:extLst>
          </p:cNvPr>
          <p:cNvSpPr/>
          <p:nvPr userDrawn="1"/>
        </p:nvSpPr>
        <p:spPr>
          <a:xfrm>
            <a:off x="820239" y="3464159"/>
            <a:ext cx="2446172" cy="248603"/>
          </a:xfrm>
          <a:custGeom>
            <a:avLst/>
            <a:gdLst/>
            <a:ahLst/>
            <a:cxnLst/>
            <a:rect l="l" t="t" r="r" b="b"/>
            <a:pathLst>
              <a:path w="2446172" h="248603">
                <a:moveTo>
                  <a:pt x="2218258" y="75686"/>
                </a:moveTo>
                <a:cubicBezTo>
                  <a:pt x="2202560" y="75848"/>
                  <a:pt x="2190935" y="80359"/>
                  <a:pt x="2183385" y="89222"/>
                </a:cubicBezTo>
                <a:cubicBezTo>
                  <a:pt x="2175835" y="98084"/>
                  <a:pt x="2172083" y="110330"/>
                  <a:pt x="2172129" y="125959"/>
                </a:cubicBezTo>
                <a:cubicBezTo>
                  <a:pt x="2172037" y="140289"/>
                  <a:pt x="2175052" y="151821"/>
                  <a:pt x="2181175" y="160557"/>
                </a:cubicBezTo>
                <a:cubicBezTo>
                  <a:pt x="2187298" y="169292"/>
                  <a:pt x="2197081" y="173781"/>
                  <a:pt x="2210524" y="174023"/>
                </a:cubicBezTo>
                <a:cubicBezTo>
                  <a:pt x="2216451" y="173988"/>
                  <a:pt x="2221861" y="173090"/>
                  <a:pt x="2226752" y="171329"/>
                </a:cubicBezTo>
                <a:cubicBezTo>
                  <a:pt x="2231644" y="169568"/>
                  <a:pt x="2236086" y="167151"/>
                  <a:pt x="2240080" y="164078"/>
                </a:cubicBezTo>
                <a:lnTo>
                  <a:pt x="2240080" y="77344"/>
                </a:lnTo>
                <a:cubicBezTo>
                  <a:pt x="2236926" y="76791"/>
                  <a:pt x="2233566" y="76377"/>
                  <a:pt x="2229998" y="76101"/>
                </a:cubicBezTo>
                <a:cubicBezTo>
                  <a:pt x="2226430" y="75825"/>
                  <a:pt x="2222517" y="75686"/>
                  <a:pt x="2218258" y="75686"/>
                </a:cubicBezTo>
                <a:close/>
                <a:moveTo>
                  <a:pt x="1789633" y="75686"/>
                </a:moveTo>
                <a:cubicBezTo>
                  <a:pt x="1773935" y="75848"/>
                  <a:pt x="1762310" y="80359"/>
                  <a:pt x="1754760" y="89222"/>
                </a:cubicBezTo>
                <a:cubicBezTo>
                  <a:pt x="1747210" y="98084"/>
                  <a:pt x="1743458" y="110330"/>
                  <a:pt x="1743504" y="125959"/>
                </a:cubicBezTo>
                <a:cubicBezTo>
                  <a:pt x="1743412" y="140289"/>
                  <a:pt x="1746427" y="151821"/>
                  <a:pt x="1752550" y="160557"/>
                </a:cubicBezTo>
                <a:cubicBezTo>
                  <a:pt x="1758673" y="169292"/>
                  <a:pt x="1768456" y="173781"/>
                  <a:pt x="1781899" y="174023"/>
                </a:cubicBezTo>
                <a:cubicBezTo>
                  <a:pt x="1787826" y="173988"/>
                  <a:pt x="1793236" y="173090"/>
                  <a:pt x="1798127" y="171329"/>
                </a:cubicBezTo>
                <a:cubicBezTo>
                  <a:pt x="1803019" y="169568"/>
                  <a:pt x="1807461" y="167151"/>
                  <a:pt x="1811455" y="164078"/>
                </a:cubicBezTo>
                <a:lnTo>
                  <a:pt x="1811455" y="77344"/>
                </a:lnTo>
                <a:cubicBezTo>
                  <a:pt x="1808302" y="76791"/>
                  <a:pt x="1804941" y="76377"/>
                  <a:pt x="1801373" y="76101"/>
                </a:cubicBezTo>
                <a:cubicBezTo>
                  <a:pt x="1797805" y="75825"/>
                  <a:pt x="1793892" y="75686"/>
                  <a:pt x="1789633" y="75686"/>
                </a:cubicBezTo>
                <a:close/>
                <a:moveTo>
                  <a:pt x="1469508" y="75686"/>
                </a:moveTo>
                <a:cubicBezTo>
                  <a:pt x="1455466" y="75859"/>
                  <a:pt x="1445085" y="80210"/>
                  <a:pt x="1438363" y="88738"/>
                </a:cubicBezTo>
                <a:cubicBezTo>
                  <a:pt x="1431642" y="97267"/>
                  <a:pt x="1428304" y="108937"/>
                  <a:pt x="1428350" y="123750"/>
                </a:cubicBezTo>
                <a:cubicBezTo>
                  <a:pt x="1428460" y="140663"/>
                  <a:pt x="1432108" y="153104"/>
                  <a:pt x="1439296" y="161075"/>
                </a:cubicBezTo>
                <a:cubicBezTo>
                  <a:pt x="1446483" y="169045"/>
                  <a:pt x="1456554" y="172993"/>
                  <a:pt x="1469508" y="172918"/>
                </a:cubicBezTo>
                <a:cubicBezTo>
                  <a:pt x="1483031" y="172762"/>
                  <a:pt x="1493136" y="168446"/>
                  <a:pt x="1499823" y="159970"/>
                </a:cubicBezTo>
                <a:cubicBezTo>
                  <a:pt x="1506510" y="151493"/>
                  <a:pt x="1509848" y="139788"/>
                  <a:pt x="1509836" y="124855"/>
                </a:cubicBezTo>
                <a:cubicBezTo>
                  <a:pt x="1509710" y="108062"/>
                  <a:pt x="1506096" y="95655"/>
                  <a:pt x="1498995" y="87633"/>
                </a:cubicBezTo>
                <a:cubicBezTo>
                  <a:pt x="1491894" y="79611"/>
                  <a:pt x="1482064" y="75629"/>
                  <a:pt x="1469508" y="75686"/>
                </a:cubicBezTo>
                <a:close/>
                <a:moveTo>
                  <a:pt x="523075" y="75686"/>
                </a:moveTo>
                <a:cubicBezTo>
                  <a:pt x="519478" y="75698"/>
                  <a:pt x="515968" y="75882"/>
                  <a:pt x="512544" y="76239"/>
                </a:cubicBezTo>
                <a:cubicBezTo>
                  <a:pt x="509120" y="76596"/>
                  <a:pt x="505817" y="77056"/>
                  <a:pt x="502634" y="77620"/>
                </a:cubicBezTo>
                <a:lnTo>
                  <a:pt x="502634" y="169879"/>
                </a:lnTo>
                <a:cubicBezTo>
                  <a:pt x="510092" y="171859"/>
                  <a:pt x="517551" y="172872"/>
                  <a:pt x="525009" y="172918"/>
                </a:cubicBezTo>
                <a:cubicBezTo>
                  <a:pt x="540212" y="172877"/>
                  <a:pt x="551653" y="168746"/>
                  <a:pt x="559330" y="160522"/>
                </a:cubicBezTo>
                <a:cubicBezTo>
                  <a:pt x="567006" y="152299"/>
                  <a:pt x="570851" y="140225"/>
                  <a:pt x="570862" y="124302"/>
                </a:cubicBezTo>
                <a:cubicBezTo>
                  <a:pt x="571012" y="109346"/>
                  <a:pt x="567329" y="97549"/>
                  <a:pt x="559813" y="88911"/>
                </a:cubicBezTo>
                <a:cubicBezTo>
                  <a:pt x="552297" y="80273"/>
                  <a:pt x="540051" y="75865"/>
                  <a:pt x="523075" y="75686"/>
                </a:cubicBezTo>
                <a:close/>
                <a:moveTo>
                  <a:pt x="1101204" y="75134"/>
                </a:moveTo>
                <a:cubicBezTo>
                  <a:pt x="1090460" y="75163"/>
                  <a:pt x="1082185" y="78213"/>
                  <a:pt x="1076379" y="84284"/>
                </a:cubicBezTo>
                <a:cubicBezTo>
                  <a:pt x="1070572" y="90355"/>
                  <a:pt x="1067062" y="99275"/>
                  <a:pt x="1065848" y="111043"/>
                </a:cubicBezTo>
                <a:lnTo>
                  <a:pt x="1134351" y="111043"/>
                </a:lnTo>
                <a:cubicBezTo>
                  <a:pt x="1134282" y="99637"/>
                  <a:pt x="1131382" y="90821"/>
                  <a:pt x="1125650" y="84595"/>
                </a:cubicBezTo>
                <a:cubicBezTo>
                  <a:pt x="1119919" y="78368"/>
                  <a:pt x="1111770" y="75215"/>
                  <a:pt x="1101204" y="75134"/>
                </a:cubicBezTo>
                <a:close/>
                <a:moveTo>
                  <a:pt x="748779" y="75134"/>
                </a:moveTo>
                <a:cubicBezTo>
                  <a:pt x="738035" y="75163"/>
                  <a:pt x="729760" y="78213"/>
                  <a:pt x="723954" y="84284"/>
                </a:cubicBezTo>
                <a:cubicBezTo>
                  <a:pt x="718147" y="90355"/>
                  <a:pt x="714637" y="99275"/>
                  <a:pt x="713423" y="111043"/>
                </a:cubicBezTo>
                <a:lnTo>
                  <a:pt x="781926" y="111043"/>
                </a:lnTo>
                <a:cubicBezTo>
                  <a:pt x="781857" y="99637"/>
                  <a:pt x="778957" y="90821"/>
                  <a:pt x="773225" y="84595"/>
                </a:cubicBezTo>
                <a:cubicBezTo>
                  <a:pt x="767494" y="78368"/>
                  <a:pt x="759345" y="75215"/>
                  <a:pt x="748779" y="75134"/>
                </a:cubicBezTo>
                <a:close/>
                <a:moveTo>
                  <a:pt x="2301050" y="53036"/>
                </a:moveTo>
                <a:lnTo>
                  <a:pt x="2331434" y="53036"/>
                </a:lnTo>
                <a:lnTo>
                  <a:pt x="2331434" y="195568"/>
                </a:lnTo>
                <a:lnTo>
                  <a:pt x="2301050" y="195568"/>
                </a:lnTo>
                <a:close/>
                <a:moveTo>
                  <a:pt x="157925" y="53036"/>
                </a:moveTo>
                <a:lnTo>
                  <a:pt x="188309" y="53036"/>
                </a:lnTo>
                <a:lnTo>
                  <a:pt x="188309" y="195568"/>
                </a:lnTo>
                <a:lnTo>
                  <a:pt x="157925" y="195568"/>
                </a:lnTo>
                <a:close/>
                <a:moveTo>
                  <a:pt x="2419655" y="49721"/>
                </a:moveTo>
                <a:cubicBezTo>
                  <a:pt x="2424454" y="49716"/>
                  <a:pt x="2429219" y="49796"/>
                  <a:pt x="2433950" y="49963"/>
                </a:cubicBezTo>
                <a:cubicBezTo>
                  <a:pt x="2438680" y="50130"/>
                  <a:pt x="2442754" y="50418"/>
                  <a:pt x="2446172" y="50826"/>
                </a:cubicBezTo>
                <a:cubicBezTo>
                  <a:pt x="2446161" y="55534"/>
                  <a:pt x="2445908" y="60275"/>
                  <a:pt x="2445413" y="65052"/>
                </a:cubicBezTo>
                <a:cubicBezTo>
                  <a:pt x="2444918" y="69828"/>
                  <a:pt x="2444250" y="73741"/>
                  <a:pt x="2443410" y="76791"/>
                </a:cubicBezTo>
                <a:cubicBezTo>
                  <a:pt x="2439848" y="76383"/>
                  <a:pt x="2436200" y="76095"/>
                  <a:pt x="2432465" y="75928"/>
                </a:cubicBezTo>
                <a:cubicBezTo>
                  <a:pt x="2428730" y="75761"/>
                  <a:pt x="2424736" y="75681"/>
                  <a:pt x="2420484" y="75686"/>
                </a:cubicBezTo>
                <a:cubicBezTo>
                  <a:pt x="2413026" y="75686"/>
                  <a:pt x="2405567" y="76239"/>
                  <a:pt x="2398109" y="77344"/>
                </a:cubicBezTo>
                <a:lnTo>
                  <a:pt x="2398109" y="195568"/>
                </a:lnTo>
                <a:lnTo>
                  <a:pt x="2367725" y="195568"/>
                </a:lnTo>
                <a:lnTo>
                  <a:pt x="2367725" y="57456"/>
                </a:lnTo>
                <a:cubicBezTo>
                  <a:pt x="2374498" y="55200"/>
                  <a:pt x="2382635" y="53358"/>
                  <a:pt x="2392136" y="51931"/>
                </a:cubicBezTo>
                <a:cubicBezTo>
                  <a:pt x="2401637" y="50504"/>
                  <a:pt x="2410810" y="49767"/>
                  <a:pt x="2419655" y="49721"/>
                </a:cubicBezTo>
                <a:close/>
                <a:moveTo>
                  <a:pt x="2218258" y="49721"/>
                </a:moveTo>
                <a:cubicBezTo>
                  <a:pt x="2228133" y="49698"/>
                  <a:pt x="2237318" y="50297"/>
                  <a:pt x="2245812" y="51517"/>
                </a:cubicBezTo>
                <a:cubicBezTo>
                  <a:pt x="2254306" y="52737"/>
                  <a:pt x="2262523" y="54716"/>
                  <a:pt x="2270465" y="57456"/>
                </a:cubicBezTo>
                <a:lnTo>
                  <a:pt x="2270465" y="195568"/>
                </a:lnTo>
                <a:lnTo>
                  <a:pt x="2242566" y="195568"/>
                </a:lnTo>
                <a:lnTo>
                  <a:pt x="2240909" y="178995"/>
                </a:lnTo>
                <a:cubicBezTo>
                  <a:pt x="2237111" y="185141"/>
                  <a:pt x="2232069" y="189975"/>
                  <a:pt x="2225785" y="193496"/>
                </a:cubicBezTo>
                <a:cubicBezTo>
                  <a:pt x="2219501" y="197018"/>
                  <a:pt x="2211560" y="198814"/>
                  <a:pt x="2201961" y="198883"/>
                </a:cubicBezTo>
                <a:cubicBezTo>
                  <a:pt x="2183477" y="198745"/>
                  <a:pt x="2168791" y="192392"/>
                  <a:pt x="2157903" y="179823"/>
                </a:cubicBezTo>
                <a:cubicBezTo>
                  <a:pt x="2147015" y="167255"/>
                  <a:pt x="2141445" y="149300"/>
                  <a:pt x="2141191" y="125959"/>
                </a:cubicBezTo>
                <a:cubicBezTo>
                  <a:pt x="2141209" y="101514"/>
                  <a:pt x="2147665" y="82730"/>
                  <a:pt x="2160562" y="69610"/>
                </a:cubicBezTo>
                <a:cubicBezTo>
                  <a:pt x="2173458" y="56489"/>
                  <a:pt x="2192690" y="49859"/>
                  <a:pt x="2218258" y="49721"/>
                </a:cubicBezTo>
                <a:close/>
                <a:moveTo>
                  <a:pt x="1789633" y="49721"/>
                </a:moveTo>
                <a:cubicBezTo>
                  <a:pt x="1799508" y="49698"/>
                  <a:pt x="1808693" y="50297"/>
                  <a:pt x="1817187" y="51517"/>
                </a:cubicBezTo>
                <a:cubicBezTo>
                  <a:pt x="1825681" y="52737"/>
                  <a:pt x="1833899" y="54716"/>
                  <a:pt x="1841840" y="57456"/>
                </a:cubicBezTo>
                <a:lnTo>
                  <a:pt x="1841840" y="195568"/>
                </a:lnTo>
                <a:lnTo>
                  <a:pt x="1813941" y="195568"/>
                </a:lnTo>
                <a:lnTo>
                  <a:pt x="1812284" y="178995"/>
                </a:lnTo>
                <a:cubicBezTo>
                  <a:pt x="1808486" y="185141"/>
                  <a:pt x="1803445" y="189975"/>
                  <a:pt x="1797160" y="193496"/>
                </a:cubicBezTo>
                <a:cubicBezTo>
                  <a:pt x="1790876" y="197018"/>
                  <a:pt x="1782935" y="198814"/>
                  <a:pt x="1773336" y="198883"/>
                </a:cubicBezTo>
                <a:cubicBezTo>
                  <a:pt x="1754852" y="198745"/>
                  <a:pt x="1740166" y="192392"/>
                  <a:pt x="1729278" y="179823"/>
                </a:cubicBezTo>
                <a:cubicBezTo>
                  <a:pt x="1718390" y="167255"/>
                  <a:pt x="1712820" y="149300"/>
                  <a:pt x="1712567" y="125959"/>
                </a:cubicBezTo>
                <a:cubicBezTo>
                  <a:pt x="1712584" y="101514"/>
                  <a:pt x="1719041" y="82730"/>
                  <a:pt x="1731937" y="69610"/>
                </a:cubicBezTo>
                <a:cubicBezTo>
                  <a:pt x="1744833" y="56489"/>
                  <a:pt x="1764065" y="49859"/>
                  <a:pt x="1789633" y="49721"/>
                </a:cubicBezTo>
                <a:close/>
                <a:moveTo>
                  <a:pt x="1622870" y="49721"/>
                </a:moveTo>
                <a:cubicBezTo>
                  <a:pt x="1647903" y="49842"/>
                  <a:pt x="1665443" y="54503"/>
                  <a:pt x="1675491" y="63705"/>
                </a:cubicBezTo>
                <a:cubicBezTo>
                  <a:pt x="1685538" y="72907"/>
                  <a:pt x="1690372" y="85924"/>
                  <a:pt x="1689992" y="102757"/>
                </a:cubicBezTo>
                <a:lnTo>
                  <a:pt x="1689992" y="195568"/>
                </a:lnTo>
                <a:lnTo>
                  <a:pt x="1659608" y="195568"/>
                </a:lnTo>
                <a:lnTo>
                  <a:pt x="1659608" y="108005"/>
                </a:lnTo>
                <a:cubicBezTo>
                  <a:pt x="1659941" y="97111"/>
                  <a:pt x="1657478" y="88997"/>
                  <a:pt x="1652219" y="83662"/>
                </a:cubicBezTo>
                <a:cubicBezTo>
                  <a:pt x="1646959" y="78328"/>
                  <a:pt x="1636900" y="75669"/>
                  <a:pt x="1622041" y="75686"/>
                </a:cubicBezTo>
                <a:cubicBezTo>
                  <a:pt x="1618416" y="75692"/>
                  <a:pt x="1614548" y="75888"/>
                  <a:pt x="1610440" y="76273"/>
                </a:cubicBezTo>
                <a:cubicBezTo>
                  <a:pt x="1606331" y="76659"/>
                  <a:pt x="1602187" y="77200"/>
                  <a:pt x="1598009" y="77896"/>
                </a:cubicBezTo>
                <a:lnTo>
                  <a:pt x="1598009" y="195568"/>
                </a:lnTo>
                <a:lnTo>
                  <a:pt x="1567625" y="195568"/>
                </a:lnTo>
                <a:lnTo>
                  <a:pt x="1567625" y="57456"/>
                </a:lnTo>
                <a:cubicBezTo>
                  <a:pt x="1577471" y="55079"/>
                  <a:pt x="1587265" y="53203"/>
                  <a:pt x="1597008" y="51828"/>
                </a:cubicBezTo>
                <a:cubicBezTo>
                  <a:pt x="1606751" y="50452"/>
                  <a:pt x="1615371" y="49750"/>
                  <a:pt x="1622870" y="49721"/>
                </a:cubicBezTo>
                <a:close/>
                <a:moveTo>
                  <a:pt x="1470336" y="49721"/>
                </a:moveTo>
                <a:cubicBezTo>
                  <a:pt x="1485815" y="49861"/>
                  <a:pt x="1498777" y="53111"/>
                  <a:pt x="1509223" y="59471"/>
                </a:cubicBezTo>
                <a:cubicBezTo>
                  <a:pt x="1519668" y="65831"/>
                  <a:pt x="1527535" y="74462"/>
                  <a:pt x="1532825" y="85365"/>
                </a:cubicBezTo>
                <a:cubicBezTo>
                  <a:pt x="1538114" y="96267"/>
                  <a:pt x="1540764" y="108602"/>
                  <a:pt x="1540774" y="122369"/>
                </a:cubicBezTo>
                <a:cubicBezTo>
                  <a:pt x="1540555" y="146705"/>
                  <a:pt x="1534018" y="165500"/>
                  <a:pt x="1521162" y="178753"/>
                </a:cubicBezTo>
                <a:cubicBezTo>
                  <a:pt x="1508306" y="192006"/>
                  <a:pt x="1490443" y="198716"/>
                  <a:pt x="1467574" y="198883"/>
                </a:cubicBezTo>
                <a:cubicBezTo>
                  <a:pt x="1452360" y="198743"/>
                  <a:pt x="1439544" y="195493"/>
                  <a:pt x="1429128" y="189133"/>
                </a:cubicBezTo>
                <a:cubicBezTo>
                  <a:pt x="1418711" y="182773"/>
                  <a:pt x="1410827" y="174142"/>
                  <a:pt x="1405475" y="163240"/>
                </a:cubicBezTo>
                <a:cubicBezTo>
                  <a:pt x="1400122" y="152337"/>
                  <a:pt x="1397435" y="140003"/>
                  <a:pt x="1397413" y="126236"/>
                </a:cubicBezTo>
                <a:cubicBezTo>
                  <a:pt x="1397655" y="101899"/>
                  <a:pt x="1404215" y="83104"/>
                  <a:pt x="1417094" y="69851"/>
                </a:cubicBezTo>
                <a:cubicBezTo>
                  <a:pt x="1429973" y="56598"/>
                  <a:pt x="1447720" y="49888"/>
                  <a:pt x="1470336" y="49721"/>
                </a:cubicBezTo>
                <a:close/>
                <a:moveTo>
                  <a:pt x="1329662" y="49721"/>
                </a:moveTo>
                <a:cubicBezTo>
                  <a:pt x="1338351" y="49704"/>
                  <a:pt x="1346454" y="50222"/>
                  <a:pt x="1353969" y="51275"/>
                </a:cubicBezTo>
                <a:cubicBezTo>
                  <a:pt x="1361485" y="52328"/>
                  <a:pt x="1368483" y="54020"/>
                  <a:pt x="1374963" y="56351"/>
                </a:cubicBezTo>
                <a:cubicBezTo>
                  <a:pt x="1374709" y="60316"/>
                  <a:pt x="1374249" y="64263"/>
                  <a:pt x="1373581" y="68194"/>
                </a:cubicBezTo>
                <a:cubicBezTo>
                  <a:pt x="1372914" y="72124"/>
                  <a:pt x="1371901" y="76279"/>
                  <a:pt x="1370543" y="80659"/>
                </a:cubicBezTo>
                <a:cubicBezTo>
                  <a:pt x="1364092" y="78604"/>
                  <a:pt x="1357589" y="77119"/>
                  <a:pt x="1351035" y="76204"/>
                </a:cubicBezTo>
                <a:cubicBezTo>
                  <a:pt x="1344480" y="75289"/>
                  <a:pt x="1337632" y="74841"/>
                  <a:pt x="1330490" y="74858"/>
                </a:cubicBezTo>
                <a:cubicBezTo>
                  <a:pt x="1321018" y="74933"/>
                  <a:pt x="1314550" y="76302"/>
                  <a:pt x="1311086" y="78967"/>
                </a:cubicBezTo>
                <a:cubicBezTo>
                  <a:pt x="1307621" y="81631"/>
                  <a:pt x="1305987" y="85141"/>
                  <a:pt x="1306182" y="89498"/>
                </a:cubicBezTo>
                <a:cubicBezTo>
                  <a:pt x="1306165" y="94504"/>
                  <a:pt x="1307926" y="98510"/>
                  <a:pt x="1311465" y="101514"/>
                </a:cubicBezTo>
                <a:cubicBezTo>
                  <a:pt x="1315004" y="104517"/>
                  <a:pt x="1320425" y="107142"/>
                  <a:pt x="1327728" y="109386"/>
                </a:cubicBezTo>
                <a:lnTo>
                  <a:pt x="1342368" y="114082"/>
                </a:lnTo>
                <a:cubicBezTo>
                  <a:pt x="1355414" y="118104"/>
                  <a:pt x="1364955" y="123456"/>
                  <a:pt x="1370992" y="130137"/>
                </a:cubicBezTo>
                <a:cubicBezTo>
                  <a:pt x="1377029" y="136819"/>
                  <a:pt x="1380009" y="145554"/>
                  <a:pt x="1379935" y="156344"/>
                </a:cubicBezTo>
                <a:cubicBezTo>
                  <a:pt x="1379865" y="169114"/>
                  <a:pt x="1375032" y="179346"/>
                  <a:pt x="1365433" y="187040"/>
                </a:cubicBezTo>
                <a:cubicBezTo>
                  <a:pt x="1355834" y="194734"/>
                  <a:pt x="1341885" y="198681"/>
                  <a:pt x="1323585" y="198883"/>
                </a:cubicBezTo>
                <a:cubicBezTo>
                  <a:pt x="1313428" y="198906"/>
                  <a:pt x="1304393" y="198169"/>
                  <a:pt x="1296480" y="196673"/>
                </a:cubicBezTo>
                <a:cubicBezTo>
                  <a:pt x="1288567" y="195177"/>
                  <a:pt x="1281397" y="192783"/>
                  <a:pt x="1274969" y="189491"/>
                </a:cubicBezTo>
                <a:cubicBezTo>
                  <a:pt x="1275245" y="183863"/>
                  <a:pt x="1275729" y="178960"/>
                  <a:pt x="1276419" y="174782"/>
                </a:cubicBezTo>
                <a:cubicBezTo>
                  <a:pt x="1277110" y="170604"/>
                  <a:pt x="1278008" y="166944"/>
                  <a:pt x="1279112" y="163802"/>
                </a:cubicBezTo>
                <a:cubicBezTo>
                  <a:pt x="1285661" y="166985"/>
                  <a:pt x="1292866" y="169390"/>
                  <a:pt x="1300727" y="171019"/>
                </a:cubicBezTo>
                <a:cubicBezTo>
                  <a:pt x="1308588" y="172647"/>
                  <a:pt x="1315931" y="173464"/>
                  <a:pt x="1322756" y="173470"/>
                </a:cubicBezTo>
                <a:cubicBezTo>
                  <a:pt x="1331497" y="173516"/>
                  <a:pt x="1338184" y="172250"/>
                  <a:pt x="1342817" y="169672"/>
                </a:cubicBezTo>
                <a:cubicBezTo>
                  <a:pt x="1347449" y="167094"/>
                  <a:pt x="1349786" y="162928"/>
                  <a:pt x="1349826" y="157173"/>
                </a:cubicBezTo>
                <a:cubicBezTo>
                  <a:pt x="1349757" y="152189"/>
                  <a:pt x="1347823" y="148345"/>
                  <a:pt x="1344025" y="145640"/>
                </a:cubicBezTo>
                <a:cubicBezTo>
                  <a:pt x="1340227" y="142936"/>
                  <a:pt x="1334979" y="140611"/>
                  <a:pt x="1328281" y="138666"/>
                </a:cubicBezTo>
                <a:lnTo>
                  <a:pt x="1314193" y="134246"/>
                </a:lnTo>
                <a:cubicBezTo>
                  <a:pt x="1300434" y="129821"/>
                  <a:pt x="1290731" y="123963"/>
                  <a:pt x="1285086" y="116671"/>
                </a:cubicBezTo>
                <a:cubicBezTo>
                  <a:pt x="1279440" y="109380"/>
                  <a:pt x="1276713" y="100691"/>
                  <a:pt x="1276903" y="90603"/>
                </a:cubicBezTo>
                <a:cubicBezTo>
                  <a:pt x="1276926" y="77781"/>
                  <a:pt x="1281368" y="67791"/>
                  <a:pt x="1290231" y="60632"/>
                </a:cubicBezTo>
                <a:cubicBezTo>
                  <a:pt x="1299093" y="53473"/>
                  <a:pt x="1312236" y="49836"/>
                  <a:pt x="1329662" y="49721"/>
                </a:cubicBezTo>
                <a:close/>
                <a:moveTo>
                  <a:pt x="1238555" y="49721"/>
                </a:moveTo>
                <a:cubicBezTo>
                  <a:pt x="1243354" y="49716"/>
                  <a:pt x="1248119" y="49796"/>
                  <a:pt x="1252850" y="49963"/>
                </a:cubicBezTo>
                <a:cubicBezTo>
                  <a:pt x="1257580" y="50130"/>
                  <a:pt x="1261654" y="50418"/>
                  <a:pt x="1265073" y="50826"/>
                </a:cubicBezTo>
                <a:cubicBezTo>
                  <a:pt x="1265061" y="55534"/>
                  <a:pt x="1264808" y="60275"/>
                  <a:pt x="1264313" y="65052"/>
                </a:cubicBezTo>
                <a:cubicBezTo>
                  <a:pt x="1263818" y="69828"/>
                  <a:pt x="1263151" y="73741"/>
                  <a:pt x="1262310" y="76791"/>
                </a:cubicBezTo>
                <a:cubicBezTo>
                  <a:pt x="1258748" y="76383"/>
                  <a:pt x="1255100" y="76095"/>
                  <a:pt x="1251365" y="75928"/>
                </a:cubicBezTo>
                <a:cubicBezTo>
                  <a:pt x="1247630" y="75761"/>
                  <a:pt x="1243636" y="75681"/>
                  <a:pt x="1239384" y="75686"/>
                </a:cubicBezTo>
                <a:cubicBezTo>
                  <a:pt x="1231926" y="75686"/>
                  <a:pt x="1224468" y="76239"/>
                  <a:pt x="1217010" y="77344"/>
                </a:cubicBezTo>
                <a:lnTo>
                  <a:pt x="1217010" y="195568"/>
                </a:lnTo>
                <a:lnTo>
                  <a:pt x="1186625" y="195568"/>
                </a:lnTo>
                <a:lnTo>
                  <a:pt x="1186625" y="57456"/>
                </a:lnTo>
                <a:cubicBezTo>
                  <a:pt x="1193398" y="55200"/>
                  <a:pt x="1201535" y="53358"/>
                  <a:pt x="1211036" y="51931"/>
                </a:cubicBezTo>
                <a:cubicBezTo>
                  <a:pt x="1220537" y="50504"/>
                  <a:pt x="1229710" y="49767"/>
                  <a:pt x="1238555" y="49721"/>
                </a:cubicBezTo>
                <a:close/>
                <a:moveTo>
                  <a:pt x="1102862" y="49721"/>
                </a:moveTo>
                <a:cubicBezTo>
                  <a:pt x="1124425" y="50182"/>
                  <a:pt x="1140204" y="56374"/>
                  <a:pt x="1150200" y="68297"/>
                </a:cubicBezTo>
                <a:cubicBezTo>
                  <a:pt x="1160196" y="80221"/>
                  <a:pt x="1165133" y="95114"/>
                  <a:pt x="1165012" y="112977"/>
                </a:cubicBezTo>
                <a:cubicBezTo>
                  <a:pt x="1165012" y="117201"/>
                  <a:pt x="1164874" y="121183"/>
                  <a:pt x="1164598" y="124924"/>
                </a:cubicBezTo>
                <a:cubicBezTo>
                  <a:pt x="1164322" y="128664"/>
                  <a:pt x="1163908" y="132508"/>
                  <a:pt x="1163355" y="136456"/>
                </a:cubicBezTo>
                <a:lnTo>
                  <a:pt x="1066400" y="136456"/>
                </a:lnTo>
                <a:cubicBezTo>
                  <a:pt x="1068288" y="148731"/>
                  <a:pt x="1072937" y="157881"/>
                  <a:pt x="1080349" y="163906"/>
                </a:cubicBezTo>
                <a:cubicBezTo>
                  <a:pt x="1087762" y="169931"/>
                  <a:pt x="1098212" y="172935"/>
                  <a:pt x="1111701" y="172918"/>
                </a:cubicBezTo>
                <a:cubicBezTo>
                  <a:pt x="1120028" y="172912"/>
                  <a:pt x="1128303" y="172026"/>
                  <a:pt x="1136527" y="170259"/>
                </a:cubicBezTo>
                <a:cubicBezTo>
                  <a:pt x="1144750" y="168492"/>
                  <a:pt x="1152680" y="165880"/>
                  <a:pt x="1160317" y="162421"/>
                </a:cubicBezTo>
                <a:cubicBezTo>
                  <a:pt x="1159758" y="166507"/>
                  <a:pt x="1159079" y="170973"/>
                  <a:pt x="1158279" y="175818"/>
                </a:cubicBezTo>
                <a:cubicBezTo>
                  <a:pt x="1157479" y="180663"/>
                  <a:pt x="1156593" y="185405"/>
                  <a:pt x="1155621" y="190044"/>
                </a:cubicBezTo>
                <a:cubicBezTo>
                  <a:pt x="1148732" y="193191"/>
                  <a:pt x="1141585" y="195459"/>
                  <a:pt x="1134179" y="196846"/>
                </a:cubicBezTo>
                <a:cubicBezTo>
                  <a:pt x="1126772" y="198233"/>
                  <a:pt x="1119004" y="198912"/>
                  <a:pt x="1110872" y="198883"/>
                </a:cubicBezTo>
                <a:cubicBezTo>
                  <a:pt x="1085494" y="198693"/>
                  <a:pt x="1066573" y="192029"/>
                  <a:pt x="1054108" y="178891"/>
                </a:cubicBezTo>
                <a:cubicBezTo>
                  <a:pt x="1041643" y="165753"/>
                  <a:pt x="1035428" y="147281"/>
                  <a:pt x="1035463" y="123473"/>
                </a:cubicBezTo>
                <a:cubicBezTo>
                  <a:pt x="1035400" y="109606"/>
                  <a:pt x="1037644" y="97135"/>
                  <a:pt x="1042194" y="86060"/>
                </a:cubicBezTo>
                <a:cubicBezTo>
                  <a:pt x="1046745" y="74986"/>
                  <a:pt x="1053982" y="66198"/>
                  <a:pt x="1063904" y="59696"/>
                </a:cubicBezTo>
                <a:cubicBezTo>
                  <a:pt x="1073826" y="53195"/>
                  <a:pt x="1086812" y="49870"/>
                  <a:pt x="1102862" y="49721"/>
                </a:cubicBezTo>
                <a:close/>
                <a:moveTo>
                  <a:pt x="750437" y="49721"/>
                </a:moveTo>
                <a:cubicBezTo>
                  <a:pt x="772000" y="50182"/>
                  <a:pt x="787779" y="56374"/>
                  <a:pt x="797775" y="68297"/>
                </a:cubicBezTo>
                <a:cubicBezTo>
                  <a:pt x="807771" y="80221"/>
                  <a:pt x="812708" y="95114"/>
                  <a:pt x="812587" y="112977"/>
                </a:cubicBezTo>
                <a:cubicBezTo>
                  <a:pt x="812587" y="117201"/>
                  <a:pt x="812449" y="121183"/>
                  <a:pt x="812173" y="124924"/>
                </a:cubicBezTo>
                <a:cubicBezTo>
                  <a:pt x="811897" y="128664"/>
                  <a:pt x="811482" y="132508"/>
                  <a:pt x="810930" y="136456"/>
                </a:cubicBezTo>
                <a:lnTo>
                  <a:pt x="713975" y="136456"/>
                </a:lnTo>
                <a:cubicBezTo>
                  <a:pt x="715863" y="148731"/>
                  <a:pt x="720512" y="157881"/>
                  <a:pt x="727924" y="163906"/>
                </a:cubicBezTo>
                <a:cubicBezTo>
                  <a:pt x="735337" y="169931"/>
                  <a:pt x="745787" y="172935"/>
                  <a:pt x="759276" y="172918"/>
                </a:cubicBezTo>
                <a:cubicBezTo>
                  <a:pt x="767603" y="172912"/>
                  <a:pt x="775878" y="172026"/>
                  <a:pt x="784102" y="170259"/>
                </a:cubicBezTo>
                <a:cubicBezTo>
                  <a:pt x="792325" y="168492"/>
                  <a:pt x="800255" y="165880"/>
                  <a:pt x="807892" y="162421"/>
                </a:cubicBezTo>
                <a:cubicBezTo>
                  <a:pt x="807333" y="166507"/>
                  <a:pt x="806654" y="170973"/>
                  <a:pt x="805854" y="175818"/>
                </a:cubicBezTo>
                <a:cubicBezTo>
                  <a:pt x="805055" y="180663"/>
                  <a:pt x="804168" y="185405"/>
                  <a:pt x="803196" y="190044"/>
                </a:cubicBezTo>
                <a:cubicBezTo>
                  <a:pt x="796307" y="193191"/>
                  <a:pt x="789160" y="195459"/>
                  <a:pt x="781754" y="196846"/>
                </a:cubicBezTo>
                <a:cubicBezTo>
                  <a:pt x="774347" y="198233"/>
                  <a:pt x="766579" y="198912"/>
                  <a:pt x="758447" y="198883"/>
                </a:cubicBezTo>
                <a:cubicBezTo>
                  <a:pt x="733069" y="198693"/>
                  <a:pt x="714148" y="192029"/>
                  <a:pt x="701683" y="178891"/>
                </a:cubicBezTo>
                <a:cubicBezTo>
                  <a:pt x="689218" y="165753"/>
                  <a:pt x="683003" y="147281"/>
                  <a:pt x="683038" y="123473"/>
                </a:cubicBezTo>
                <a:cubicBezTo>
                  <a:pt x="682975" y="109606"/>
                  <a:pt x="685219" y="97135"/>
                  <a:pt x="689769" y="86060"/>
                </a:cubicBezTo>
                <a:cubicBezTo>
                  <a:pt x="694320" y="74986"/>
                  <a:pt x="701557" y="66198"/>
                  <a:pt x="711479" y="59696"/>
                </a:cubicBezTo>
                <a:cubicBezTo>
                  <a:pt x="721401" y="53195"/>
                  <a:pt x="734387" y="49870"/>
                  <a:pt x="750437" y="49721"/>
                </a:cubicBezTo>
                <a:close/>
                <a:moveTo>
                  <a:pt x="525285" y="49721"/>
                </a:moveTo>
                <a:cubicBezTo>
                  <a:pt x="551302" y="49859"/>
                  <a:pt x="570534" y="56213"/>
                  <a:pt x="582981" y="68781"/>
                </a:cubicBezTo>
                <a:cubicBezTo>
                  <a:pt x="595429" y="81349"/>
                  <a:pt x="601609" y="99304"/>
                  <a:pt x="601523" y="122645"/>
                </a:cubicBezTo>
                <a:cubicBezTo>
                  <a:pt x="601437" y="147091"/>
                  <a:pt x="595049" y="165874"/>
                  <a:pt x="582360" y="178995"/>
                </a:cubicBezTo>
                <a:cubicBezTo>
                  <a:pt x="569671" y="192115"/>
                  <a:pt x="551198" y="198745"/>
                  <a:pt x="526942" y="198883"/>
                </a:cubicBezTo>
                <a:cubicBezTo>
                  <a:pt x="517597" y="198837"/>
                  <a:pt x="509494" y="197824"/>
                  <a:pt x="502634" y="195844"/>
                </a:cubicBezTo>
                <a:lnTo>
                  <a:pt x="502634" y="248603"/>
                </a:lnTo>
                <a:lnTo>
                  <a:pt x="472250" y="248603"/>
                </a:lnTo>
                <a:lnTo>
                  <a:pt x="472250" y="57456"/>
                </a:lnTo>
                <a:cubicBezTo>
                  <a:pt x="479587" y="55200"/>
                  <a:pt x="487908" y="53358"/>
                  <a:pt x="497213" y="51931"/>
                </a:cubicBezTo>
                <a:cubicBezTo>
                  <a:pt x="506519" y="50504"/>
                  <a:pt x="515876" y="49767"/>
                  <a:pt x="525285" y="49721"/>
                </a:cubicBezTo>
                <a:close/>
                <a:moveTo>
                  <a:pt x="283988" y="49721"/>
                </a:moveTo>
                <a:cubicBezTo>
                  <a:pt x="293788" y="49704"/>
                  <a:pt x="302432" y="50567"/>
                  <a:pt x="309919" y="52311"/>
                </a:cubicBezTo>
                <a:cubicBezTo>
                  <a:pt x="317405" y="54055"/>
                  <a:pt x="323770" y="56782"/>
                  <a:pt x="329013" y="60494"/>
                </a:cubicBezTo>
                <a:cubicBezTo>
                  <a:pt x="336925" y="57024"/>
                  <a:pt x="344924" y="54365"/>
                  <a:pt x="353010" y="52518"/>
                </a:cubicBezTo>
                <a:cubicBezTo>
                  <a:pt x="361095" y="50671"/>
                  <a:pt x="369025" y="49739"/>
                  <a:pt x="376800" y="49721"/>
                </a:cubicBezTo>
                <a:cubicBezTo>
                  <a:pt x="399813" y="49842"/>
                  <a:pt x="416006" y="54503"/>
                  <a:pt x="425381" y="63705"/>
                </a:cubicBezTo>
                <a:cubicBezTo>
                  <a:pt x="434755" y="72907"/>
                  <a:pt x="439278" y="85924"/>
                  <a:pt x="438950" y="102757"/>
                </a:cubicBezTo>
                <a:lnTo>
                  <a:pt x="438950" y="195568"/>
                </a:lnTo>
                <a:lnTo>
                  <a:pt x="408565" y="195568"/>
                </a:lnTo>
                <a:lnTo>
                  <a:pt x="408565" y="107176"/>
                </a:lnTo>
                <a:cubicBezTo>
                  <a:pt x="408715" y="96800"/>
                  <a:pt x="406137" y="88963"/>
                  <a:pt x="400831" y="83662"/>
                </a:cubicBezTo>
                <a:cubicBezTo>
                  <a:pt x="395525" y="78362"/>
                  <a:pt x="386594" y="75704"/>
                  <a:pt x="374037" y="75686"/>
                </a:cubicBezTo>
                <a:cubicBezTo>
                  <a:pt x="369031" y="75698"/>
                  <a:pt x="363990" y="76227"/>
                  <a:pt x="358914" y="77275"/>
                </a:cubicBezTo>
                <a:cubicBezTo>
                  <a:pt x="353838" y="78322"/>
                  <a:pt x="348935" y="79818"/>
                  <a:pt x="344205" y="81763"/>
                </a:cubicBezTo>
                <a:cubicBezTo>
                  <a:pt x="346093" y="87794"/>
                  <a:pt x="347013" y="94792"/>
                  <a:pt x="346967" y="102757"/>
                </a:cubicBezTo>
                <a:lnTo>
                  <a:pt x="346967" y="195568"/>
                </a:lnTo>
                <a:lnTo>
                  <a:pt x="316582" y="195568"/>
                </a:lnTo>
                <a:lnTo>
                  <a:pt x="316582" y="106900"/>
                </a:lnTo>
                <a:cubicBezTo>
                  <a:pt x="316738" y="96657"/>
                  <a:pt x="314079" y="88899"/>
                  <a:pt x="308607" y="83628"/>
                </a:cubicBezTo>
                <a:cubicBezTo>
                  <a:pt x="303134" y="78357"/>
                  <a:pt x="293915" y="75710"/>
                  <a:pt x="280949" y="75686"/>
                </a:cubicBezTo>
                <a:cubicBezTo>
                  <a:pt x="276639" y="75686"/>
                  <a:pt x="272277" y="75894"/>
                  <a:pt x="267863" y="76308"/>
                </a:cubicBezTo>
                <a:cubicBezTo>
                  <a:pt x="263450" y="76722"/>
                  <a:pt x="259157" y="77344"/>
                  <a:pt x="254984" y="78173"/>
                </a:cubicBezTo>
                <a:lnTo>
                  <a:pt x="254984" y="195568"/>
                </a:lnTo>
                <a:lnTo>
                  <a:pt x="224600" y="195568"/>
                </a:lnTo>
                <a:lnTo>
                  <a:pt x="224600" y="57456"/>
                </a:lnTo>
                <a:cubicBezTo>
                  <a:pt x="234360" y="55079"/>
                  <a:pt x="244327" y="53203"/>
                  <a:pt x="254501" y="51828"/>
                </a:cubicBezTo>
                <a:cubicBezTo>
                  <a:pt x="264675" y="50452"/>
                  <a:pt x="274504" y="49750"/>
                  <a:pt x="283988" y="49721"/>
                </a:cubicBezTo>
                <a:close/>
                <a:moveTo>
                  <a:pt x="944528" y="28452"/>
                </a:moveTo>
                <a:cubicBezTo>
                  <a:pt x="941173" y="28435"/>
                  <a:pt x="937593" y="28538"/>
                  <a:pt x="933789" y="28763"/>
                </a:cubicBezTo>
                <a:cubicBezTo>
                  <a:pt x="929986" y="28987"/>
                  <a:pt x="926199" y="29436"/>
                  <a:pt x="922430" y="30109"/>
                </a:cubicBezTo>
                <a:lnTo>
                  <a:pt x="922430" y="101375"/>
                </a:lnTo>
                <a:lnTo>
                  <a:pt x="945633" y="101375"/>
                </a:lnTo>
                <a:cubicBezTo>
                  <a:pt x="960790" y="101312"/>
                  <a:pt x="972047" y="98193"/>
                  <a:pt x="979401" y="92018"/>
                </a:cubicBezTo>
                <a:cubicBezTo>
                  <a:pt x="986756" y="85844"/>
                  <a:pt x="990416" y="76993"/>
                  <a:pt x="990381" y="65466"/>
                </a:cubicBezTo>
                <a:cubicBezTo>
                  <a:pt x="990439" y="52927"/>
                  <a:pt x="986733" y="43616"/>
                  <a:pt x="979263" y="37533"/>
                </a:cubicBezTo>
                <a:cubicBezTo>
                  <a:pt x="971793" y="31450"/>
                  <a:pt x="960215" y="28423"/>
                  <a:pt x="944528" y="28452"/>
                </a:cubicBezTo>
                <a:close/>
                <a:moveTo>
                  <a:pt x="2005917" y="4420"/>
                </a:moveTo>
                <a:lnTo>
                  <a:pt x="2120275" y="4420"/>
                </a:lnTo>
                <a:cubicBezTo>
                  <a:pt x="2119998" y="8558"/>
                  <a:pt x="2119584" y="13127"/>
                  <a:pt x="2119032" y="18128"/>
                </a:cubicBezTo>
                <a:cubicBezTo>
                  <a:pt x="2118479" y="23129"/>
                  <a:pt x="2117789" y="27767"/>
                  <a:pt x="2116960" y="32043"/>
                </a:cubicBezTo>
                <a:lnTo>
                  <a:pt x="2036855" y="32043"/>
                </a:lnTo>
                <a:lnTo>
                  <a:pt x="2036855" y="85631"/>
                </a:lnTo>
                <a:lnTo>
                  <a:pt x="2115026" y="85631"/>
                </a:lnTo>
                <a:cubicBezTo>
                  <a:pt x="2114750" y="89636"/>
                  <a:pt x="2114336" y="94124"/>
                  <a:pt x="2113783" y="99097"/>
                </a:cubicBezTo>
                <a:cubicBezTo>
                  <a:pt x="2113231" y="104069"/>
                  <a:pt x="2112540" y="108695"/>
                  <a:pt x="2111712" y="112977"/>
                </a:cubicBezTo>
                <a:lnTo>
                  <a:pt x="2036855" y="112977"/>
                </a:lnTo>
                <a:lnTo>
                  <a:pt x="2036855" y="195568"/>
                </a:lnTo>
                <a:lnTo>
                  <a:pt x="2005917" y="195568"/>
                </a:lnTo>
                <a:close/>
                <a:moveTo>
                  <a:pt x="1902809" y="2211"/>
                </a:moveTo>
                <a:lnTo>
                  <a:pt x="1902809" y="195568"/>
                </a:lnTo>
                <a:lnTo>
                  <a:pt x="1872425" y="195568"/>
                </a:lnTo>
                <a:lnTo>
                  <a:pt x="1872425" y="6630"/>
                </a:lnTo>
                <a:cubicBezTo>
                  <a:pt x="1876488" y="5479"/>
                  <a:pt x="1881345" y="4466"/>
                  <a:pt x="1886996" y="3592"/>
                </a:cubicBezTo>
                <a:cubicBezTo>
                  <a:pt x="1892647" y="2717"/>
                  <a:pt x="1897918" y="2257"/>
                  <a:pt x="1902809" y="2211"/>
                </a:cubicBezTo>
                <a:close/>
                <a:moveTo>
                  <a:pt x="655034" y="2211"/>
                </a:moveTo>
                <a:lnTo>
                  <a:pt x="655034" y="195568"/>
                </a:lnTo>
                <a:lnTo>
                  <a:pt x="624650" y="195568"/>
                </a:lnTo>
                <a:lnTo>
                  <a:pt x="624650" y="6630"/>
                </a:lnTo>
                <a:cubicBezTo>
                  <a:pt x="628712" y="5479"/>
                  <a:pt x="633569" y="4466"/>
                  <a:pt x="639221" y="3592"/>
                </a:cubicBezTo>
                <a:cubicBezTo>
                  <a:pt x="644872" y="2717"/>
                  <a:pt x="650143" y="2257"/>
                  <a:pt x="655034" y="2211"/>
                </a:cubicBezTo>
                <a:close/>
                <a:moveTo>
                  <a:pt x="943423" y="1382"/>
                </a:moveTo>
                <a:cubicBezTo>
                  <a:pt x="963261" y="1532"/>
                  <a:pt x="978921" y="4393"/>
                  <a:pt x="990401" y="9965"/>
                </a:cubicBezTo>
                <a:cubicBezTo>
                  <a:pt x="1001882" y="15538"/>
                  <a:pt x="1010032" y="22921"/>
                  <a:pt x="1014852" y="32115"/>
                </a:cubicBezTo>
                <a:cubicBezTo>
                  <a:pt x="1019673" y="41308"/>
                  <a:pt x="1022012" y="51413"/>
                  <a:pt x="1021871" y="62428"/>
                </a:cubicBezTo>
                <a:cubicBezTo>
                  <a:pt x="1021715" y="83283"/>
                  <a:pt x="1015051" y="99373"/>
                  <a:pt x="1001879" y="110698"/>
                </a:cubicBezTo>
                <a:cubicBezTo>
                  <a:pt x="988706" y="122023"/>
                  <a:pt x="969958" y="127755"/>
                  <a:pt x="945633" y="127893"/>
                </a:cubicBezTo>
                <a:lnTo>
                  <a:pt x="922430" y="127893"/>
                </a:lnTo>
                <a:lnTo>
                  <a:pt x="922430" y="195292"/>
                </a:lnTo>
                <a:lnTo>
                  <a:pt x="891492" y="195292"/>
                </a:lnTo>
                <a:lnTo>
                  <a:pt x="891492" y="6906"/>
                </a:lnTo>
                <a:cubicBezTo>
                  <a:pt x="898473" y="5347"/>
                  <a:pt x="906610" y="4046"/>
                  <a:pt x="915904" y="3005"/>
                </a:cubicBezTo>
                <a:cubicBezTo>
                  <a:pt x="925198" y="1963"/>
                  <a:pt x="934371" y="1422"/>
                  <a:pt x="943423" y="1382"/>
                </a:cubicBezTo>
                <a:close/>
                <a:moveTo>
                  <a:pt x="2316242" y="1106"/>
                </a:moveTo>
                <a:cubicBezTo>
                  <a:pt x="2321738" y="1215"/>
                  <a:pt x="2326215" y="2999"/>
                  <a:pt x="2329673" y="6458"/>
                </a:cubicBezTo>
                <a:cubicBezTo>
                  <a:pt x="2333132" y="9916"/>
                  <a:pt x="2334916" y="14393"/>
                  <a:pt x="2335025" y="19889"/>
                </a:cubicBezTo>
                <a:cubicBezTo>
                  <a:pt x="2334916" y="25385"/>
                  <a:pt x="2333132" y="29862"/>
                  <a:pt x="2329673" y="33320"/>
                </a:cubicBezTo>
                <a:cubicBezTo>
                  <a:pt x="2326215" y="36779"/>
                  <a:pt x="2321738" y="38563"/>
                  <a:pt x="2316242" y="38672"/>
                </a:cubicBezTo>
                <a:cubicBezTo>
                  <a:pt x="2310614" y="38563"/>
                  <a:pt x="2306056" y="36779"/>
                  <a:pt x="2302569" y="33320"/>
                </a:cubicBezTo>
                <a:cubicBezTo>
                  <a:pt x="2299082" y="29862"/>
                  <a:pt x="2297286" y="25385"/>
                  <a:pt x="2297183" y="19889"/>
                </a:cubicBezTo>
                <a:cubicBezTo>
                  <a:pt x="2297286" y="14393"/>
                  <a:pt x="2299082" y="9916"/>
                  <a:pt x="2302569" y="6458"/>
                </a:cubicBezTo>
                <a:cubicBezTo>
                  <a:pt x="2306056" y="2999"/>
                  <a:pt x="2310614" y="1215"/>
                  <a:pt x="2316242" y="1106"/>
                </a:cubicBezTo>
                <a:close/>
                <a:moveTo>
                  <a:pt x="173117" y="1106"/>
                </a:moveTo>
                <a:cubicBezTo>
                  <a:pt x="178613" y="1215"/>
                  <a:pt x="183090" y="2999"/>
                  <a:pt x="186549" y="6458"/>
                </a:cubicBezTo>
                <a:cubicBezTo>
                  <a:pt x="190007" y="9916"/>
                  <a:pt x="191791" y="14393"/>
                  <a:pt x="191900" y="19889"/>
                </a:cubicBezTo>
                <a:cubicBezTo>
                  <a:pt x="191791" y="25385"/>
                  <a:pt x="190007" y="29862"/>
                  <a:pt x="186549" y="33320"/>
                </a:cubicBezTo>
                <a:cubicBezTo>
                  <a:pt x="183090" y="36779"/>
                  <a:pt x="178613" y="38563"/>
                  <a:pt x="173117" y="38672"/>
                </a:cubicBezTo>
                <a:cubicBezTo>
                  <a:pt x="167489" y="38563"/>
                  <a:pt x="162931" y="36779"/>
                  <a:pt x="159444" y="33320"/>
                </a:cubicBezTo>
                <a:cubicBezTo>
                  <a:pt x="155957" y="29862"/>
                  <a:pt x="154161" y="25385"/>
                  <a:pt x="154058" y="19889"/>
                </a:cubicBezTo>
                <a:cubicBezTo>
                  <a:pt x="154161" y="14393"/>
                  <a:pt x="155957" y="9916"/>
                  <a:pt x="159444" y="6458"/>
                </a:cubicBezTo>
                <a:cubicBezTo>
                  <a:pt x="162931" y="2999"/>
                  <a:pt x="167489" y="1215"/>
                  <a:pt x="173117" y="1106"/>
                </a:cubicBezTo>
                <a:close/>
                <a:moveTo>
                  <a:pt x="68228" y="1"/>
                </a:moveTo>
                <a:cubicBezTo>
                  <a:pt x="77205" y="-11"/>
                  <a:pt x="85906" y="634"/>
                  <a:pt x="94331" y="1934"/>
                </a:cubicBezTo>
                <a:cubicBezTo>
                  <a:pt x="102756" y="3235"/>
                  <a:pt x="110904" y="5261"/>
                  <a:pt x="118777" y="8011"/>
                </a:cubicBezTo>
                <a:cubicBezTo>
                  <a:pt x="118357" y="13496"/>
                  <a:pt x="117678" y="18479"/>
                  <a:pt x="116740" y="22962"/>
                </a:cubicBezTo>
                <a:cubicBezTo>
                  <a:pt x="115802" y="27445"/>
                  <a:pt x="114639" y="31669"/>
                  <a:pt x="113252" y="35634"/>
                </a:cubicBezTo>
                <a:cubicBezTo>
                  <a:pt x="105633" y="32883"/>
                  <a:pt x="97807" y="30857"/>
                  <a:pt x="89773" y="29557"/>
                </a:cubicBezTo>
                <a:cubicBezTo>
                  <a:pt x="81740" y="28256"/>
                  <a:pt x="74466" y="27612"/>
                  <a:pt x="67951" y="27623"/>
                </a:cubicBezTo>
                <a:cubicBezTo>
                  <a:pt x="55976" y="27710"/>
                  <a:pt x="47125" y="29885"/>
                  <a:pt x="41399" y="34149"/>
                </a:cubicBezTo>
                <a:cubicBezTo>
                  <a:pt x="35673" y="38413"/>
                  <a:pt x="32831" y="44249"/>
                  <a:pt x="32871" y="51655"/>
                </a:cubicBezTo>
                <a:cubicBezTo>
                  <a:pt x="32917" y="58710"/>
                  <a:pt x="35518" y="64626"/>
                  <a:pt x="40674" y="69402"/>
                </a:cubicBezTo>
                <a:cubicBezTo>
                  <a:pt x="45831" y="74179"/>
                  <a:pt x="53266" y="78575"/>
                  <a:pt x="62979" y="82592"/>
                </a:cubicBezTo>
                <a:lnTo>
                  <a:pt x="77896" y="88945"/>
                </a:lnTo>
                <a:cubicBezTo>
                  <a:pt x="95315" y="96190"/>
                  <a:pt x="107987" y="104282"/>
                  <a:pt x="115911" y="113219"/>
                </a:cubicBezTo>
                <a:cubicBezTo>
                  <a:pt x="123835" y="122156"/>
                  <a:pt x="127737" y="133216"/>
                  <a:pt x="127616" y="146400"/>
                </a:cubicBezTo>
                <a:cubicBezTo>
                  <a:pt x="127593" y="162530"/>
                  <a:pt x="121631" y="175432"/>
                  <a:pt x="109731" y="185106"/>
                </a:cubicBezTo>
                <a:cubicBezTo>
                  <a:pt x="97830" y="194780"/>
                  <a:pt x="80128" y="199740"/>
                  <a:pt x="56626" y="199988"/>
                </a:cubicBezTo>
                <a:cubicBezTo>
                  <a:pt x="45324" y="199999"/>
                  <a:pt x="34989" y="199148"/>
                  <a:pt x="25620" y="197433"/>
                </a:cubicBezTo>
                <a:cubicBezTo>
                  <a:pt x="16251" y="195718"/>
                  <a:pt x="7711" y="193071"/>
                  <a:pt x="0" y="189491"/>
                </a:cubicBezTo>
                <a:cubicBezTo>
                  <a:pt x="271" y="183926"/>
                  <a:pt x="835" y="178966"/>
                  <a:pt x="1692" y="174610"/>
                </a:cubicBezTo>
                <a:cubicBezTo>
                  <a:pt x="2550" y="170253"/>
                  <a:pt x="3735" y="165914"/>
                  <a:pt x="5248" y="161592"/>
                </a:cubicBezTo>
                <a:cubicBezTo>
                  <a:pt x="13173" y="165183"/>
                  <a:pt x="21632" y="167877"/>
                  <a:pt x="30627" y="169672"/>
                </a:cubicBezTo>
                <a:cubicBezTo>
                  <a:pt x="39621" y="171467"/>
                  <a:pt x="48012" y="172365"/>
                  <a:pt x="55798" y="172365"/>
                </a:cubicBezTo>
                <a:cubicBezTo>
                  <a:pt x="68705" y="172359"/>
                  <a:pt x="78592" y="170299"/>
                  <a:pt x="85457" y="166185"/>
                </a:cubicBezTo>
                <a:cubicBezTo>
                  <a:pt x="92323" y="162070"/>
                  <a:pt x="95787" y="155936"/>
                  <a:pt x="95850" y="147781"/>
                </a:cubicBezTo>
                <a:cubicBezTo>
                  <a:pt x="95954" y="140030"/>
                  <a:pt x="93123" y="133642"/>
                  <a:pt x="87356" y="128618"/>
                </a:cubicBezTo>
                <a:cubicBezTo>
                  <a:pt x="81590" y="123594"/>
                  <a:pt x="72268" y="118381"/>
                  <a:pt x="59388" y="112977"/>
                </a:cubicBezTo>
                <a:lnTo>
                  <a:pt x="45301" y="106900"/>
                </a:lnTo>
                <a:cubicBezTo>
                  <a:pt x="32123" y="101473"/>
                  <a:pt x="21603" y="94510"/>
                  <a:pt x="13742" y="86010"/>
                </a:cubicBezTo>
                <a:cubicBezTo>
                  <a:pt x="5881" y="77511"/>
                  <a:pt x="1853" y="66059"/>
                  <a:pt x="1657" y="51655"/>
                </a:cubicBezTo>
                <a:cubicBezTo>
                  <a:pt x="1634" y="35726"/>
                  <a:pt x="7136" y="23181"/>
                  <a:pt x="18162" y="14019"/>
                </a:cubicBezTo>
                <a:cubicBezTo>
                  <a:pt x="29188" y="4858"/>
                  <a:pt x="45877" y="185"/>
                  <a:pt x="682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xmlns="" id="{B61CF4CC-ED27-4967-A11A-B838DFD4D9A3}"/>
              </a:ext>
            </a:extLst>
          </p:cNvPr>
          <p:cNvSpPr/>
          <p:nvPr userDrawn="1"/>
        </p:nvSpPr>
        <p:spPr>
          <a:xfrm>
            <a:off x="0" y="5229922"/>
            <a:ext cx="12192000" cy="1628078"/>
          </a:xfrm>
          <a:custGeom>
            <a:avLst/>
            <a:gdLst>
              <a:gd name="connsiteX0" fmla="*/ 8943278 w 12192000"/>
              <a:gd name="connsiteY0" fmla="*/ 0 h 1628078"/>
              <a:gd name="connsiteX1" fmla="*/ 12192000 w 12192000"/>
              <a:gd name="connsiteY1" fmla="*/ 0 h 1628078"/>
              <a:gd name="connsiteX2" fmla="*/ 12192000 w 12192000"/>
              <a:gd name="connsiteY2" fmla="*/ 1628078 h 1628078"/>
              <a:gd name="connsiteX3" fmla="*/ 0 w 12192000"/>
              <a:gd name="connsiteY3" fmla="*/ 1628078 h 1628078"/>
              <a:gd name="connsiteX4" fmla="*/ 0 w 12192000"/>
              <a:gd name="connsiteY4" fmla="*/ 1226634 h 1628078"/>
              <a:gd name="connsiteX5" fmla="*/ 8943278 w 12192000"/>
              <a:gd name="connsiteY5" fmla="*/ 1226634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28078">
                <a:moveTo>
                  <a:pt x="8943278" y="0"/>
                </a:moveTo>
                <a:lnTo>
                  <a:pt x="12192000" y="0"/>
                </a:lnTo>
                <a:lnTo>
                  <a:pt x="12192000" y="1628078"/>
                </a:lnTo>
                <a:lnTo>
                  <a:pt x="0" y="1628078"/>
                </a:lnTo>
                <a:lnTo>
                  <a:pt x="0" y="1226634"/>
                </a:lnTo>
                <a:lnTo>
                  <a:pt x="8943278" y="1226634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xmlns="" id="{67F54544-030A-41BD-9896-574241C71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1979" y="5727401"/>
            <a:ext cx="1896592" cy="332588"/>
          </a:xfrm>
          <a:prstGeom prst="rect">
            <a:avLst/>
          </a:prstGeom>
        </p:spPr>
      </p:pic>
      <p:pic>
        <p:nvPicPr>
          <p:cNvPr id="1026" name="Picture 2" descr="Resultado de imagen de DJSI Member Log">
            <a:extLst>
              <a:ext uri="{FF2B5EF4-FFF2-40B4-BE49-F238E27FC236}">
                <a16:creationId xmlns:a16="http://schemas.microsoft.com/office/drawing/2014/main" xmlns="" id="{892B8B9E-DEBC-4365-A4A8-EB9654BA3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17" y="5573149"/>
            <a:ext cx="1347483" cy="45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xmlns="" id="{246620ED-93B0-4966-8E36-4B883B49E634}"/>
              </a:ext>
            </a:extLst>
          </p:cNvPr>
          <p:cNvGrpSpPr/>
          <p:nvPr userDrawn="1"/>
        </p:nvGrpSpPr>
        <p:grpSpPr>
          <a:xfrm>
            <a:off x="7612561" y="5573582"/>
            <a:ext cx="578707" cy="455017"/>
            <a:chOff x="2203451" y="-4230356"/>
            <a:chExt cx="6896100" cy="5422158"/>
          </a:xfrm>
        </p:grpSpPr>
        <p:pic>
          <p:nvPicPr>
            <p:cNvPr id="22" name="Imagen 21" descr="Imagen relacionada">
              <a:extLst>
                <a:ext uri="{FF2B5EF4-FFF2-40B4-BE49-F238E27FC236}">
                  <a16:creationId xmlns:a16="http://schemas.microsoft.com/office/drawing/2014/main" xmlns="" id="{E4D48186-AF8E-4052-97D2-CCAFD0E1AC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4" t="3352" r="22378" b="28229"/>
            <a:stretch>
              <a:fillRect/>
            </a:stretch>
          </p:blipFill>
          <p:spPr bwMode="auto">
            <a:xfrm>
              <a:off x="3758085" y="-4230356"/>
              <a:ext cx="3798276" cy="3838472"/>
            </a:xfrm>
            <a:custGeom>
              <a:avLst/>
              <a:gdLst>
                <a:gd name="connsiteX0" fmla="*/ 1899138 w 3798276"/>
                <a:gd name="connsiteY0" fmla="*/ 0 h 3838472"/>
                <a:gd name="connsiteX1" fmla="*/ 3798276 w 3798276"/>
                <a:gd name="connsiteY1" fmla="*/ 1919236 h 3838472"/>
                <a:gd name="connsiteX2" fmla="*/ 1899138 w 3798276"/>
                <a:gd name="connsiteY2" fmla="*/ 3838472 h 3838472"/>
                <a:gd name="connsiteX3" fmla="*/ 0 w 3798276"/>
                <a:gd name="connsiteY3" fmla="*/ 1919236 h 3838472"/>
                <a:gd name="connsiteX4" fmla="*/ 1899138 w 3798276"/>
                <a:gd name="connsiteY4" fmla="*/ 0 h 383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276" h="3838472">
                  <a:moveTo>
                    <a:pt x="1899138" y="0"/>
                  </a:moveTo>
                  <a:cubicBezTo>
                    <a:pt x="2948003" y="0"/>
                    <a:pt x="3798276" y="859271"/>
                    <a:pt x="3798276" y="1919236"/>
                  </a:cubicBezTo>
                  <a:cubicBezTo>
                    <a:pt x="3798276" y="2979201"/>
                    <a:pt x="2948003" y="3838472"/>
                    <a:pt x="1899138" y="3838472"/>
                  </a:cubicBezTo>
                  <a:cubicBezTo>
                    <a:pt x="850273" y="3838472"/>
                    <a:pt x="0" y="2979201"/>
                    <a:pt x="0" y="1919236"/>
                  </a:cubicBezTo>
                  <a:cubicBezTo>
                    <a:pt x="0" y="859271"/>
                    <a:pt x="850273" y="0"/>
                    <a:pt x="189913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 descr="Imagen relacionada">
              <a:extLst>
                <a:ext uri="{FF2B5EF4-FFF2-40B4-BE49-F238E27FC236}">
                  <a16:creationId xmlns:a16="http://schemas.microsoft.com/office/drawing/2014/main" xmlns="" id="{411507B2-E393-4DDC-B151-70751F994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57"/>
            <a:stretch>
              <a:fillRect/>
            </a:stretch>
          </p:blipFill>
          <p:spPr bwMode="auto">
            <a:xfrm>
              <a:off x="2203451" y="0"/>
              <a:ext cx="6896100" cy="1191802"/>
            </a:xfrm>
            <a:custGeom>
              <a:avLst/>
              <a:gdLst>
                <a:gd name="connsiteX0" fmla="*/ 0 w 6896100"/>
                <a:gd name="connsiteY0" fmla="*/ 0 h 1191802"/>
                <a:gd name="connsiteX1" fmla="*/ 6896100 w 6896100"/>
                <a:gd name="connsiteY1" fmla="*/ 0 h 1191802"/>
                <a:gd name="connsiteX2" fmla="*/ 6896100 w 6896100"/>
                <a:gd name="connsiteY2" fmla="*/ 1191802 h 1191802"/>
                <a:gd name="connsiteX3" fmla="*/ 0 w 6896100"/>
                <a:gd name="connsiteY3" fmla="*/ 1191802 h 11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6100" h="1191802">
                  <a:moveTo>
                    <a:pt x="0" y="0"/>
                  </a:moveTo>
                  <a:lnTo>
                    <a:pt x="6896100" y="0"/>
                  </a:lnTo>
                  <a:lnTo>
                    <a:pt x="6896100" y="1191802"/>
                  </a:lnTo>
                  <a:lnTo>
                    <a:pt x="0" y="119180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B163354C-97AE-4FC8-BF01-B7FCA9B2C7C0}"/>
              </a:ext>
            </a:extLst>
          </p:cNvPr>
          <p:cNvSpPr txBox="1"/>
          <p:nvPr userDrawn="1"/>
        </p:nvSpPr>
        <p:spPr>
          <a:xfrm>
            <a:off x="719291" y="1945651"/>
            <a:ext cx="33654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Our purpose is to help people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and business prosper.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Our culture is based on believing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that everything we do should be: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68E35268-345F-47C7-ADB2-CE92421E8EED}"/>
              </a:ext>
            </a:extLst>
          </p:cNvPr>
          <p:cNvSpPr txBox="1"/>
          <p:nvPr userDrawn="1"/>
        </p:nvSpPr>
        <p:spPr>
          <a:xfrm>
            <a:off x="721509" y="628196"/>
            <a:ext cx="336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chemeClr val="accent1"/>
                </a:solidFill>
              </a:rPr>
              <a:t>Thank</a:t>
            </a:r>
            <a:r>
              <a:rPr lang="es-ES" sz="4000" dirty="0">
                <a:solidFill>
                  <a:schemeClr val="accent1"/>
                </a:solidFill>
              </a:rPr>
              <a:t> </a:t>
            </a:r>
            <a:r>
              <a:rPr lang="es-ES" sz="4000" dirty="0" err="1">
                <a:solidFill>
                  <a:schemeClr val="accent1"/>
                </a:solidFill>
              </a:rPr>
              <a:t>You</a:t>
            </a:r>
            <a:r>
              <a:rPr lang="es-E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xmlns="" id="{073BDF73-2FC7-4E8C-B95B-B68B9F5D3BE9}"/>
              </a:ext>
            </a:extLst>
          </p:cNvPr>
          <p:cNvSpPr/>
          <p:nvPr userDrawn="1"/>
        </p:nvSpPr>
        <p:spPr>
          <a:xfrm>
            <a:off x="1" y="5245950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774232" y="6106300"/>
            <a:ext cx="199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baseline="30000" dirty="0">
                <a:solidFill>
                  <a:srgbClr val="505050"/>
                </a:solidFill>
              </a:rPr>
              <a:t>Proprietary &amp; Confidential</a:t>
            </a:r>
            <a:endParaRPr lang="en-US" sz="1200" b="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6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xmlns="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122" y="6366673"/>
            <a:ext cx="1172108" cy="2055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B3950534-FF56-4FD6-A098-D625BC54F0FA}"/>
              </a:ext>
            </a:extLst>
          </p:cNvPr>
          <p:cNvSpPr txBox="1"/>
          <p:nvPr userDrawn="1"/>
        </p:nvSpPr>
        <p:spPr>
          <a:xfrm>
            <a:off x="722536" y="312269"/>
            <a:ext cx="1849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err="1">
                <a:solidFill>
                  <a:schemeClr val="accent1"/>
                </a:solidFill>
              </a:rPr>
              <a:t>Index</a:t>
            </a:r>
            <a:endParaRPr lang="es-ES" sz="1300" dirty="0">
              <a:solidFill>
                <a:schemeClr val="accent1"/>
              </a:solidFill>
            </a:endParaRP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xmlns="" id="{0CC57AA0-6C3B-4C80-BF6B-C321A960A9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641" y="1100239"/>
            <a:ext cx="10635843" cy="4906665"/>
          </a:xfrm>
        </p:spPr>
        <p:txBody>
          <a:bodyPr>
            <a:normAutofit/>
          </a:bodyPr>
          <a:lstStyle>
            <a:lvl1pPr marL="431989" indent="-395990">
              <a:buClr>
                <a:schemeClr val="accent1"/>
              </a:buClr>
              <a:buSzPct val="45000"/>
              <a:buFont typeface="+mj-lt"/>
              <a:buAutoNum type="arabicPeriod"/>
              <a:defRPr lang="es-ES" sz="4000" b="1" kern="1200" dirty="0" smtClean="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629410"/>
            <a:ext cx="199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baseline="30000" dirty="0">
                <a:solidFill>
                  <a:srgbClr val="505050"/>
                </a:solidFill>
              </a:rPr>
              <a:t>Proprietary &amp; Confidential</a:t>
            </a:r>
            <a:endParaRPr lang="en-US" sz="1200" b="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xmlns="" id="{49C540BB-A189-4361-ABD8-4DA84C6612C3}"/>
              </a:ext>
            </a:extLst>
          </p:cNvPr>
          <p:cNvSpPr/>
          <p:nvPr userDrawn="1"/>
        </p:nvSpPr>
        <p:spPr>
          <a:xfrm>
            <a:off x="8925343" y="0"/>
            <a:ext cx="3266660" cy="6858000"/>
          </a:xfrm>
          <a:custGeom>
            <a:avLst/>
            <a:gdLst>
              <a:gd name="connsiteX0" fmla="*/ 1630018 w 3266660"/>
              <a:gd name="connsiteY0" fmla="*/ 0 h 6858000"/>
              <a:gd name="connsiteX1" fmla="*/ 3266660 w 3266660"/>
              <a:gd name="connsiteY1" fmla="*/ 0 h 6858000"/>
              <a:gd name="connsiteX2" fmla="*/ 3266660 w 3266660"/>
              <a:gd name="connsiteY2" fmla="*/ 6858000 h 6858000"/>
              <a:gd name="connsiteX3" fmla="*/ 0 w 3266660"/>
              <a:gd name="connsiteY3" fmla="*/ 6858000 h 6858000"/>
              <a:gd name="connsiteX4" fmla="*/ 0 w 3266660"/>
              <a:gd name="connsiteY4" fmla="*/ 2822713 h 6858000"/>
              <a:gd name="connsiteX5" fmla="*/ 1630018 w 3266660"/>
              <a:gd name="connsiteY5" fmla="*/ 28227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6660" h="6858000">
                <a:moveTo>
                  <a:pt x="1630018" y="0"/>
                </a:moveTo>
                <a:lnTo>
                  <a:pt x="3266660" y="0"/>
                </a:lnTo>
                <a:lnTo>
                  <a:pt x="3266660" y="6858000"/>
                </a:lnTo>
                <a:lnTo>
                  <a:pt x="0" y="6858000"/>
                </a:lnTo>
                <a:lnTo>
                  <a:pt x="0" y="2822713"/>
                </a:lnTo>
                <a:lnTo>
                  <a:pt x="1630018" y="28227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45CB15-1F44-40E1-909E-6233010BC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521" y="626373"/>
            <a:ext cx="4386195" cy="28527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xmlns="" id="{6E38BAEA-EEE9-4346-9DB7-91D26BC9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32"/>
            <a:ext cx="2958755" cy="236496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600">
                <a:solidFill>
                  <a:schemeClr val="bg1"/>
                </a:solidFill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00</a:t>
            </a:r>
          </a:p>
        </p:txBody>
      </p:sp>
      <p:pic>
        <p:nvPicPr>
          <p:cNvPr id="5" name="Gráfico 10">
            <a:extLst>
              <a:ext uri="{FF2B5EF4-FFF2-40B4-BE49-F238E27FC236}">
                <a16:creationId xmlns:a16="http://schemas.microsoft.com/office/drawing/2014/main" xmlns="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2643" y="6262332"/>
            <a:ext cx="1172108" cy="20554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22521" y="6525069"/>
            <a:ext cx="199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baseline="30000" dirty="0">
                <a:solidFill>
                  <a:srgbClr val="505050"/>
                </a:solidFill>
              </a:rPr>
              <a:t>Proprietary &amp; Confidential</a:t>
            </a:r>
            <a:endParaRPr lang="en-US" sz="1200" b="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B5AEF2-F43E-4C92-A186-61C1E43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44" y="1087461"/>
            <a:ext cx="5297557" cy="1606047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7" y="337100"/>
            <a:ext cx="10758735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 sz="1100"/>
            </a:lvl2pPr>
            <a:lvl3pPr marL="914377" indent="0">
              <a:buFontTx/>
              <a:buNone/>
              <a:defRPr sz="1051"/>
            </a:lvl3pPr>
            <a:lvl4pPr marL="1371566" indent="0">
              <a:buFontTx/>
              <a:buNone/>
              <a:defRPr sz="1000"/>
            </a:lvl4pPr>
            <a:lvl5pPr marL="1828754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xmlns="" id="{07C8BA77-3119-41AC-B33B-745A751CC0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5" y="3093568"/>
            <a:ext cx="5308776" cy="30834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xmlns="" id="{81AA2FC0-CE4E-483D-AF92-BEA6CD79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9971" y="1087458"/>
            <a:ext cx="5081004" cy="508950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4" y="838896"/>
            <a:ext cx="10762488" cy="1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xmlns="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6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3" name="Gráfico 8">
            <a:extLst>
              <a:ext uri="{FF2B5EF4-FFF2-40B4-BE49-F238E27FC236}">
                <a16:creationId xmlns:a16="http://schemas.microsoft.com/office/drawing/2014/main" xmlns="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122" y="6366673"/>
            <a:ext cx="1172108" cy="20554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629410"/>
            <a:ext cx="199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baseline="30000" dirty="0">
                <a:solidFill>
                  <a:srgbClr val="505050"/>
                </a:solidFill>
              </a:rPr>
              <a:t>Proprietary &amp; Confidential</a:t>
            </a:r>
            <a:endParaRPr lang="en-US" sz="1200" b="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B5AEF2-F43E-4C92-A186-61C1E43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43" y="1087459"/>
            <a:ext cx="10758733" cy="1823011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7" y="337100"/>
            <a:ext cx="10758735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 sz="1100"/>
            </a:lvl2pPr>
            <a:lvl3pPr marL="914377" indent="0">
              <a:buFontTx/>
              <a:buNone/>
              <a:defRPr sz="1051"/>
            </a:lvl3pPr>
            <a:lvl4pPr marL="1371566" indent="0">
              <a:buFontTx/>
              <a:buNone/>
              <a:defRPr sz="1000"/>
            </a:lvl4pPr>
            <a:lvl5pPr marL="1828754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xmlns="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4" y="3093568"/>
            <a:ext cx="10758733" cy="3083401"/>
          </a:xfrm>
        </p:spPr>
        <p:txBody>
          <a:bodyPr numCol="2" spcCol="72000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xmlns="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6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xmlns="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122" y="6366673"/>
            <a:ext cx="1172108" cy="2055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629410"/>
            <a:ext cx="199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baseline="30000" dirty="0">
                <a:solidFill>
                  <a:srgbClr val="505050"/>
                </a:solidFill>
              </a:rPr>
              <a:t>Proprietary &amp; Confidential</a:t>
            </a:r>
            <a:endParaRPr lang="en-US" sz="1200" b="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B5AEF2-F43E-4C92-A186-61C1E43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74" y="1109765"/>
            <a:ext cx="3801119" cy="5050689"/>
          </a:xfrm>
        </p:spPr>
        <p:txBody>
          <a:bodyPr anchor="t">
            <a:noAutofit/>
          </a:bodyPr>
          <a:lstStyle>
            <a:lvl1pPr>
              <a:defRPr sz="25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7" y="337100"/>
            <a:ext cx="10758735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 sz="1100"/>
            </a:lvl2pPr>
            <a:lvl3pPr marL="914377" indent="0">
              <a:buFontTx/>
              <a:buNone/>
              <a:defRPr sz="1051"/>
            </a:lvl3pPr>
            <a:lvl4pPr marL="1371566" indent="0">
              <a:buFontTx/>
              <a:buNone/>
              <a:defRPr sz="1000"/>
            </a:lvl4pPr>
            <a:lvl5pPr marL="1828754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xmlns="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2725" y="1126274"/>
            <a:ext cx="6697035" cy="5050690"/>
          </a:xfrm>
        </p:spPr>
        <p:txBody>
          <a:bodyPr numCol="1" spcCol="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xmlns="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6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xmlns="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122" y="6366673"/>
            <a:ext cx="1172108" cy="2055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629410"/>
            <a:ext cx="199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baseline="30000" dirty="0">
                <a:solidFill>
                  <a:srgbClr val="505050"/>
                </a:solidFill>
              </a:rPr>
              <a:t>Proprietary &amp; Confidential</a:t>
            </a:r>
            <a:endParaRPr lang="en-US" sz="1200" b="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hart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7" y="337100"/>
            <a:ext cx="10758735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 sz="1100"/>
            </a:lvl2pPr>
            <a:lvl3pPr marL="914377" indent="0">
              <a:buFontTx/>
              <a:buNone/>
              <a:defRPr sz="1051"/>
            </a:lvl3pPr>
            <a:lvl4pPr marL="1371566" indent="0">
              <a:buFontTx/>
              <a:buNone/>
              <a:defRPr sz="1000"/>
            </a:lvl4pPr>
            <a:lvl5pPr marL="1828754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3AABE934-895B-422A-B16D-773558A7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48" y="1087458"/>
            <a:ext cx="3911401" cy="118313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xmlns="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9" y="2517170"/>
            <a:ext cx="3911401" cy="365979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Marcador de gráfico 5">
            <a:extLst>
              <a:ext uri="{FF2B5EF4-FFF2-40B4-BE49-F238E27FC236}">
                <a16:creationId xmlns:a16="http://schemas.microsoft.com/office/drawing/2014/main" xmlns="" id="{2444BFBF-CC97-48FB-BE66-A28460A7384B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4797429" y="1087438"/>
            <a:ext cx="6683551" cy="5122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graphic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xmlns="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6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4" name="Gráfico 8">
            <a:extLst>
              <a:ext uri="{FF2B5EF4-FFF2-40B4-BE49-F238E27FC236}">
                <a16:creationId xmlns:a16="http://schemas.microsoft.com/office/drawing/2014/main" xmlns="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122" y="6366673"/>
            <a:ext cx="1172108" cy="20554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629410"/>
            <a:ext cx="199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baseline="30000" dirty="0">
                <a:solidFill>
                  <a:srgbClr val="505050"/>
                </a:solidFill>
              </a:rPr>
              <a:t>Proprietary &amp; Confidential</a:t>
            </a:r>
            <a:endParaRPr lang="en-US" sz="1200" b="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7" y="337100"/>
            <a:ext cx="10758735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 sz="1100"/>
            </a:lvl2pPr>
            <a:lvl3pPr marL="914377" indent="0">
              <a:buFontTx/>
              <a:buNone/>
              <a:defRPr sz="1051"/>
            </a:lvl3pPr>
            <a:lvl4pPr marL="1371566" indent="0">
              <a:buFontTx/>
              <a:buNone/>
              <a:defRPr sz="1000"/>
            </a:lvl4pPr>
            <a:lvl5pPr marL="1828754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xmlns="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9" y="1191802"/>
            <a:ext cx="3911401" cy="498516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Marcador de tabla 4">
            <a:extLst>
              <a:ext uri="{FF2B5EF4-FFF2-40B4-BE49-F238E27FC236}">
                <a16:creationId xmlns:a16="http://schemas.microsoft.com/office/drawing/2014/main" xmlns="" id="{DF826A4E-1A0C-46D7-8327-402D7A34DE68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4867835" y="1707776"/>
            <a:ext cx="6612965" cy="450252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err="1"/>
              <a:t>Insert</a:t>
            </a:r>
            <a:r>
              <a:rPr lang="es-ES" dirty="0"/>
              <a:t> table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xmlns="" id="{C96F8991-1F66-478E-8C12-FB0275A2F2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7835" y="1191802"/>
            <a:ext cx="6587576" cy="38150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xmlns="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6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6" name="Gráfico 8">
            <a:extLst>
              <a:ext uri="{FF2B5EF4-FFF2-40B4-BE49-F238E27FC236}">
                <a16:creationId xmlns:a16="http://schemas.microsoft.com/office/drawing/2014/main" xmlns="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122" y="6366673"/>
            <a:ext cx="1172108" cy="205543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629410"/>
            <a:ext cx="199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baseline="30000" dirty="0">
                <a:solidFill>
                  <a:srgbClr val="505050"/>
                </a:solidFill>
              </a:rPr>
              <a:t>Proprietary &amp; Confidential</a:t>
            </a:r>
            <a:endParaRPr lang="en-US" sz="1200" b="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hart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7" y="337100"/>
            <a:ext cx="10758735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 sz="1100"/>
            </a:lvl2pPr>
            <a:lvl3pPr marL="914377" indent="0">
              <a:buFontTx/>
              <a:buNone/>
              <a:defRPr sz="1051"/>
            </a:lvl3pPr>
            <a:lvl4pPr marL="1371566" indent="0">
              <a:buFontTx/>
              <a:buNone/>
              <a:defRPr sz="1000"/>
            </a:lvl4pPr>
            <a:lvl5pPr marL="1828754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xmlns="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9" y="1191802"/>
            <a:ext cx="3911401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xmlns="" id="{714DD14E-5956-4FB9-8BE1-1064DD2931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24066" y="1191802"/>
            <a:ext cx="6456737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Marcador de gráfico 4">
            <a:extLst>
              <a:ext uri="{FF2B5EF4-FFF2-40B4-BE49-F238E27FC236}">
                <a16:creationId xmlns:a16="http://schemas.microsoft.com/office/drawing/2014/main" xmlns="" id="{9BA63F5F-FC37-4202-A6A3-A0F3EFAC9EB6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711200" y="1993900"/>
            <a:ext cx="3911600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graphic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gráfico 4">
            <a:extLst>
              <a:ext uri="{FF2B5EF4-FFF2-40B4-BE49-F238E27FC236}">
                <a16:creationId xmlns:a16="http://schemas.microsoft.com/office/drawing/2014/main" xmlns="" id="{0CABFB2C-905F-4A94-BBC0-7C32FA7695A4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024066" y="1993900"/>
            <a:ext cx="6472719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graphic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AEAA6F10-C407-4622-AF96-B2605139D86B}"/>
              </a:ext>
            </a:extLst>
          </p:cNvPr>
          <p:cNvSpPr/>
          <p:nvPr userDrawn="1"/>
        </p:nvSpPr>
        <p:spPr>
          <a:xfrm>
            <a:off x="4742399" y="3685066"/>
            <a:ext cx="187151" cy="207057"/>
          </a:xfrm>
          <a:custGeom>
            <a:avLst/>
            <a:gdLst/>
            <a:ahLst/>
            <a:cxnLst/>
            <a:rect l="l" t="t" r="r" b="b"/>
            <a:pathLst>
              <a:path w="187151" h="207057">
                <a:moveTo>
                  <a:pt x="0" y="0"/>
                </a:moveTo>
                <a:lnTo>
                  <a:pt x="187151" y="80925"/>
                </a:lnTo>
                <a:lnTo>
                  <a:pt x="187151" y="125574"/>
                </a:lnTo>
                <a:lnTo>
                  <a:pt x="0" y="207057"/>
                </a:lnTo>
                <a:lnTo>
                  <a:pt x="0" y="154409"/>
                </a:lnTo>
                <a:lnTo>
                  <a:pt x="130596" y="103064"/>
                </a:lnTo>
                <a:lnTo>
                  <a:pt x="0" y="522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xmlns="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6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9" name="Gráfico 8">
            <a:extLst>
              <a:ext uri="{FF2B5EF4-FFF2-40B4-BE49-F238E27FC236}">
                <a16:creationId xmlns:a16="http://schemas.microsoft.com/office/drawing/2014/main" xmlns="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122" y="6366673"/>
            <a:ext cx="1172108" cy="205543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6629410"/>
            <a:ext cx="199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baseline="30000" dirty="0">
                <a:solidFill>
                  <a:srgbClr val="505050"/>
                </a:solidFill>
              </a:rPr>
              <a:t>Proprietary &amp; Confidential</a:t>
            </a:r>
            <a:endParaRPr lang="en-US" sz="1200" b="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9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A508141E-100E-4635-9FC3-353399DF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0BD3726-4CCC-4808-AF74-D4FC34B7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89DA10A-F167-488F-8E2B-A0FE5650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C937220-A8C8-4E71-8BA2-4260C563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5E98D6-3F4E-4F5E-9BFB-DDFD9AC1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97B6-E32F-4D7D-B839-7C3B51F264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6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69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377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40447380-3E61-4E42-AFCA-CAF1866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66" y="1440914"/>
            <a:ext cx="12054839" cy="2561897"/>
          </a:xfrm>
        </p:spPr>
        <p:txBody>
          <a:bodyPr>
            <a:noAutofit/>
          </a:bodyPr>
          <a:lstStyle/>
          <a:p>
            <a:r>
              <a:rPr lang="en-US" sz="6000" dirty="0" smtClean="0"/>
              <a:t>Project Presentation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6430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/>
              <a:t>Variable </a:t>
            </a:r>
            <a:r>
              <a:rPr lang="en-GB" sz="2800" b="1" dirty="0" smtClean="0"/>
              <a:t>Selection </a:t>
            </a:r>
            <a:endParaRPr lang="en-GB" sz="2800" b="1" dirty="0"/>
          </a:p>
          <a:p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912666" cy="48167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b="1" dirty="0" smtClean="0"/>
              <a:t>2. </a:t>
            </a:r>
            <a:r>
              <a:rPr lang="en-GB" b="1" dirty="0"/>
              <a:t>Customer-level characteristics 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Commercial portfolio: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Financial ratios: from income statement and balance </a:t>
            </a:r>
            <a:r>
              <a:rPr lang="en-GB" dirty="0" smtClean="0"/>
              <a:t>sheet</a:t>
            </a:r>
            <a:endParaRPr lang="en-GB" dirty="0"/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Examples are earning, profit margin, sales growth, debt to net worth ratio</a:t>
            </a:r>
            <a:endParaRPr lang="en-GB" dirty="0"/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Consumer portfolio: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Examples are </a:t>
            </a:r>
            <a:r>
              <a:rPr lang="en-GB" dirty="0" smtClean="0"/>
              <a:t>Loan to Value ratio, FICO score, location, product type, loan maturity</a:t>
            </a:r>
            <a:endParaRPr lang="en-GB" dirty="0"/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Criteria: </a:t>
            </a:r>
            <a:r>
              <a:rPr lang="en-US" dirty="0"/>
              <a:t>both </a:t>
            </a:r>
            <a:r>
              <a:rPr lang="en-US" b="1" dirty="0"/>
              <a:t>statistically</a:t>
            </a:r>
            <a:r>
              <a:rPr lang="en-US" dirty="0"/>
              <a:t> significant and </a:t>
            </a:r>
            <a:r>
              <a:rPr lang="en-US" b="1" dirty="0" smtClean="0"/>
              <a:t>intuitive</a:t>
            </a:r>
            <a:endParaRPr lang="en-GB" b="1" dirty="0"/>
          </a:p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GB" sz="1600" b="1" dirty="0" smtClean="0"/>
          </a:p>
          <a:p>
            <a:pPr marL="0" lvl="1">
              <a:lnSpc>
                <a:spcPct val="150000"/>
              </a:lnSpc>
              <a:spcBef>
                <a:spcPts val="600"/>
              </a:spcBef>
            </a:pPr>
            <a:endParaRPr lang="en-GB" sz="1600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81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Model Evaluation</a:t>
            </a:r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44319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K-fold cross validation: 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Validate </a:t>
            </a:r>
            <a:r>
              <a:rPr lang="en-US" dirty="0"/>
              <a:t>the </a:t>
            </a:r>
            <a:r>
              <a:rPr lang="en-US" dirty="0" smtClean="0"/>
              <a:t>model </a:t>
            </a:r>
            <a:r>
              <a:rPr lang="en-US" dirty="0"/>
              <a:t>performance on hold out </a:t>
            </a:r>
            <a:r>
              <a:rPr lang="en-US" dirty="0" smtClean="0"/>
              <a:t>samples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Compare </a:t>
            </a:r>
            <a:r>
              <a:rPr lang="en-US" b="1" dirty="0" smtClean="0"/>
              <a:t>metrics</a:t>
            </a:r>
            <a:r>
              <a:rPr lang="en-US" dirty="0" smtClean="0"/>
              <a:t> between training samples and hold out samples: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Coefficients stability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Linear Regression: MSE (Mean square error), Adjusted R Square.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Logistic Regression: </a:t>
            </a:r>
            <a:r>
              <a:rPr lang="en-GB" dirty="0" smtClean="0"/>
              <a:t>Confusion Matrix (Accuracy rate/Precision/Recall/F1 </a:t>
            </a:r>
            <a:r>
              <a:rPr lang="en-GB" dirty="0"/>
              <a:t>Score), </a:t>
            </a:r>
            <a:r>
              <a:rPr lang="en-GB" dirty="0" smtClean="0"/>
              <a:t>AUC-ROC curve, KS Statistic</a:t>
            </a:r>
          </a:p>
          <a:p>
            <a:pPr marL="0" lvl="1">
              <a:lnSpc>
                <a:spcPct val="150000"/>
              </a:lnSpc>
              <a:spcBef>
                <a:spcPts val="600"/>
              </a:spcBef>
            </a:pPr>
            <a:endParaRPr lang="en-GB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879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Assumption Check</a:t>
            </a:r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45397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Statistical </a:t>
            </a:r>
            <a:r>
              <a:rPr lang="en-US" b="1" dirty="0"/>
              <a:t>S</a:t>
            </a:r>
            <a:r>
              <a:rPr lang="en-US" b="1" dirty="0" smtClean="0"/>
              <a:t>ignificance </a:t>
            </a:r>
            <a:r>
              <a:rPr lang="en-GB" dirty="0"/>
              <a:t>for predictors </a:t>
            </a:r>
            <a:r>
              <a:rPr lang="en-US" b="1" dirty="0" smtClean="0"/>
              <a:t>: </a:t>
            </a:r>
            <a:r>
              <a:rPr lang="en-US" dirty="0" smtClean="0"/>
              <a:t>p value</a:t>
            </a:r>
          </a:p>
          <a:p>
            <a:pPr marL="285750" lvl="1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Absence of </a:t>
            </a:r>
            <a:r>
              <a:rPr lang="en-GB" b="1" dirty="0" smtClean="0"/>
              <a:t>Multi-collinearity</a:t>
            </a:r>
            <a:r>
              <a:rPr lang="en-GB" dirty="0" smtClean="0"/>
              <a:t> for predictors: VIF (Variance Inflation Factor) statistic</a:t>
            </a:r>
          </a:p>
          <a:p>
            <a:pPr marL="285750" lvl="1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Absence of </a:t>
            </a:r>
            <a:r>
              <a:rPr lang="en-GB" b="1" dirty="0" smtClean="0"/>
              <a:t>Autocorrelation</a:t>
            </a:r>
            <a:r>
              <a:rPr lang="en-GB" dirty="0" smtClean="0"/>
              <a:t> for residuals: Residuals are independent</a:t>
            </a:r>
          </a:p>
          <a:p>
            <a:pPr marL="285750" lvl="1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b="1" dirty="0" smtClean="0"/>
              <a:t>Homoscedasticity</a:t>
            </a:r>
            <a:r>
              <a:rPr lang="en-GB" dirty="0" smtClean="0"/>
              <a:t> of residuals: Variance of residual should be constant</a:t>
            </a:r>
          </a:p>
          <a:p>
            <a:pPr marL="285750" lvl="1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GB" b="1" dirty="0" smtClean="0"/>
          </a:p>
          <a:p>
            <a:pPr marL="0" lvl="1">
              <a:lnSpc>
                <a:spcPct val="200000"/>
              </a:lnSpc>
              <a:spcBef>
                <a:spcPts val="600"/>
              </a:spcBef>
            </a:pPr>
            <a:endParaRPr lang="en-GB" b="1" dirty="0" smtClean="0"/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4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Model Performance Monitoring</a:t>
            </a:r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35548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performance monitoring report will contain key statistical measures to evaluate the model output and the distribution of the input </a:t>
            </a:r>
            <a:r>
              <a:rPr lang="en-US" dirty="0" smtClean="0"/>
              <a:t>data, and tolerance </a:t>
            </a:r>
            <a:r>
              <a:rPr lang="en-US" dirty="0"/>
              <a:t>thresholds </a:t>
            </a:r>
            <a:r>
              <a:rPr lang="en-US" dirty="0" smtClean="0"/>
              <a:t>against each measures</a:t>
            </a:r>
            <a:r>
              <a:rPr lang="en-US" dirty="0"/>
              <a:t>. </a:t>
            </a:r>
            <a:endParaRPr lang="en-US" dirty="0" smtClean="0"/>
          </a:p>
          <a:p>
            <a:pPr marL="285750" lvl="1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lvl="1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GB" b="1" dirty="0" smtClean="0"/>
          </a:p>
          <a:p>
            <a:pPr marL="0" lvl="1">
              <a:lnSpc>
                <a:spcPct val="200000"/>
              </a:lnSpc>
              <a:spcBef>
                <a:spcPts val="600"/>
              </a:spcBef>
            </a:pPr>
            <a:endParaRPr lang="en-GB" b="1" dirty="0" smtClean="0"/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58" y="1869974"/>
            <a:ext cx="7874642" cy="45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3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Challenges </a:t>
            </a:r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30315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Data Availability: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Especially for commercial portfolios</a:t>
            </a:r>
          </a:p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/>
              <a:t>Data </a:t>
            </a:r>
            <a:r>
              <a:rPr lang="en-US" smtClean="0"/>
              <a:t>Quality</a:t>
            </a:r>
            <a:r>
              <a:rPr lang="en-US" dirty="0"/>
              <a:t>: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Data from different sources/vendors</a:t>
            </a:r>
            <a:endParaRPr lang="en-GB" b="1" dirty="0"/>
          </a:p>
          <a:p>
            <a:pPr marL="0" lvl="1">
              <a:lnSpc>
                <a:spcPct val="150000"/>
              </a:lnSpc>
              <a:spcBef>
                <a:spcPts val="600"/>
              </a:spcBef>
            </a:pPr>
            <a:endParaRPr lang="en-GB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Visualization Tools</a:t>
            </a:r>
          </a:p>
          <a:p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10618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Example 1: Monitor the shift of distribution of key model drivers: </a:t>
            </a:r>
            <a:endParaRPr lang="en-GB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030" y="1931984"/>
            <a:ext cx="7376799" cy="433463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2892251" y="1448162"/>
            <a:ext cx="5573949" cy="6057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6200" y="1381692"/>
            <a:ext cx="2020217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Direction of increased penalty causing higher relative losses</a:t>
            </a:r>
          </a:p>
        </p:txBody>
      </p:sp>
    </p:spTree>
    <p:extLst>
      <p:ext uri="{BB962C8B-B14F-4D97-AF65-F5344CB8AC3E}">
        <p14:creationId xmlns:p14="http://schemas.microsoft.com/office/powerpoint/2010/main" val="294474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Visualization Tools</a:t>
            </a:r>
          </a:p>
          <a:p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10618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Example 2</a:t>
            </a:r>
            <a:r>
              <a:rPr lang="en-US" dirty="0"/>
              <a:t>: </a:t>
            </a:r>
            <a:r>
              <a:rPr lang="en-US" dirty="0" smtClean="0"/>
              <a:t>Macroeconomic variable impact analysis</a:t>
            </a:r>
            <a:r>
              <a:rPr lang="en-US" dirty="0"/>
              <a:t>: </a:t>
            </a:r>
            <a:endParaRPr lang="en-GB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16</a:t>
            </a:fld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18" y="1576894"/>
            <a:ext cx="7176175" cy="421005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157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Summary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7964" y="929760"/>
            <a:ext cx="1106778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b="1" dirty="0"/>
              <a:t>Credit Loss </a:t>
            </a:r>
            <a:r>
              <a:rPr lang="en-GB" b="1" dirty="0" smtClean="0"/>
              <a:t>Forecasting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Background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Business </a:t>
            </a:r>
            <a:r>
              <a:rPr lang="en-GB" dirty="0" smtClean="0"/>
              <a:t>Requirement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Model </a:t>
            </a:r>
            <a:r>
              <a:rPr lang="en-GB" dirty="0"/>
              <a:t>Methodology Selection</a:t>
            </a:r>
            <a:endParaRPr lang="en-GB" dirty="0" smtClean="0"/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Variable </a:t>
            </a:r>
            <a:r>
              <a:rPr lang="en-GB" dirty="0" smtClean="0"/>
              <a:t>Selection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Model </a:t>
            </a:r>
            <a:r>
              <a:rPr lang="en-GB" dirty="0" smtClean="0"/>
              <a:t>Evaluation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Assumption </a:t>
            </a:r>
            <a:r>
              <a:rPr lang="en-GB" dirty="0" smtClean="0"/>
              <a:t>Check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Model Performance </a:t>
            </a:r>
            <a:r>
              <a:rPr lang="en-GB" dirty="0" smtClean="0"/>
              <a:t>Monitoring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Challenges</a:t>
            </a:r>
            <a:endParaRPr lang="en-GB" dirty="0" smtClean="0"/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Visualization</a:t>
            </a:r>
          </a:p>
          <a:p>
            <a:pPr marL="0" lvl="1">
              <a:lnSpc>
                <a:spcPct val="150000"/>
              </a:lnSpc>
              <a:spcBef>
                <a:spcPts val="600"/>
              </a:spcBef>
            </a:pPr>
            <a:endParaRPr lang="en-GB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82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Background</a:t>
            </a:r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68788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Credit loss forecasting:</a:t>
            </a:r>
          </a:p>
          <a:p>
            <a:pPr marL="742950" lvl="2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Forecast loss rate of bank’s commercial and consumer portfolios </a:t>
            </a:r>
          </a:p>
          <a:p>
            <a:pPr marL="742950" lvl="2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Main metrics to forecast:</a:t>
            </a:r>
          </a:p>
          <a:p>
            <a:pPr marL="1200150" lvl="3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Probability </a:t>
            </a:r>
            <a:r>
              <a:rPr lang="en-GB" dirty="0"/>
              <a:t>of </a:t>
            </a:r>
            <a:r>
              <a:rPr lang="en-GB" dirty="0" smtClean="0"/>
              <a:t>Default (</a:t>
            </a:r>
            <a:r>
              <a:rPr lang="en-GB" b="1" dirty="0" smtClean="0"/>
              <a:t>PD</a:t>
            </a:r>
            <a:r>
              <a:rPr lang="en-GB" dirty="0" smtClean="0"/>
              <a:t>): </a:t>
            </a:r>
            <a:r>
              <a:rPr lang="en-US" dirty="0"/>
              <a:t>the likelihood over a specified </a:t>
            </a:r>
            <a:r>
              <a:rPr lang="en-US" dirty="0" smtClean="0"/>
              <a:t>period that </a:t>
            </a:r>
            <a:r>
              <a:rPr lang="en-US" dirty="0"/>
              <a:t>a borrower will not be able to make scheduled </a:t>
            </a:r>
            <a:r>
              <a:rPr lang="en-US" dirty="0" smtClean="0"/>
              <a:t>repayments</a:t>
            </a:r>
          </a:p>
          <a:p>
            <a:pPr marL="1200150" lvl="3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Loss Given Default (</a:t>
            </a:r>
            <a:r>
              <a:rPr lang="en-GB" b="1" dirty="0" smtClean="0"/>
              <a:t>LGD</a:t>
            </a:r>
            <a:r>
              <a:rPr lang="en-GB" dirty="0" smtClean="0"/>
              <a:t>): </a:t>
            </a:r>
            <a:r>
              <a:rPr lang="en-US" dirty="0"/>
              <a:t>the amount of money </a:t>
            </a:r>
            <a:r>
              <a:rPr lang="en-US" dirty="0" smtClean="0"/>
              <a:t>the </a:t>
            </a:r>
            <a:r>
              <a:rPr lang="en-US" dirty="0"/>
              <a:t>bank </a:t>
            </a:r>
            <a:r>
              <a:rPr lang="en-US" dirty="0" smtClean="0"/>
              <a:t>loses </a:t>
            </a:r>
            <a:r>
              <a:rPr lang="en-US" dirty="0"/>
              <a:t>when a borrower defaults on a </a:t>
            </a:r>
            <a:r>
              <a:rPr lang="en-US" dirty="0" smtClean="0"/>
              <a:t>loan</a:t>
            </a:r>
          </a:p>
          <a:p>
            <a:pPr marL="914400" lvl="3">
              <a:spcBef>
                <a:spcPts val="600"/>
              </a:spcBef>
            </a:pPr>
            <a:endParaRPr lang="en-GB" dirty="0" smtClean="0"/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Model </a:t>
            </a:r>
            <a:r>
              <a:rPr lang="en-GB" dirty="0"/>
              <a:t>used for:</a:t>
            </a:r>
          </a:p>
          <a:p>
            <a:pPr marL="742950" lvl="2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/>
              <a:t>Stress testing: </a:t>
            </a:r>
            <a:r>
              <a:rPr lang="en-US" dirty="0" smtClean="0"/>
              <a:t>test whether </a:t>
            </a:r>
            <a:r>
              <a:rPr lang="en-US" dirty="0"/>
              <a:t>a bank has enough capital to withstand the impact of adverse economic </a:t>
            </a:r>
            <a:r>
              <a:rPr lang="en-US" dirty="0" smtClean="0"/>
              <a:t>developments</a:t>
            </a:r>
          </a:p>
          <a:p>
            <a:pPr marL="742950" lvl="2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Strategy planning: forecast balance sheet to make short term &amp; long term strategy plan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Portfolio category: </a:t>
            </a:r>
          </a:p>
          <a:p>
            <a:pPr marL="742950" lvl="2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Commercial loan: </a:t>
            </a:r>
            <a:r>
              <a:rPr lang="en-GB" b="1" dirty="0" smtClean="0"/>
              <a:t>C&amp;I (Commercial </a:t>
            </a:r>
            <a:r>
              <a:rPr lang="en-GB" b="1" dirty="0"/>
              <a:t>and I</a:t>
            </a:r>
            <a:r>
              <a:rPr lang="en-GB" b="1" dirty="0" smtClean="0"/>
              <a:t>ndustrial), </a:t>
            </a:r>
            <a:r>
              <a:rPr lang="en-GB" dirty="0" smtClean="0"/>
              <a:t>CRE (Commercial Real Estate)</a:t>
            </a:r>
          </a:p>
          <a:p>
            <a:pPr marL="742950" lvl="2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Consumer loan: </a:t>
            </a:r>
            <a:r>
              <a:rPr lang="en-GB" b="1" dirty="0" smtClean="0"/>
              <a:t>SBB (Small Business Banking), </a:t>
            </a:r>
            <a:r>
              <a:rPr lang="en-GB" dirty="0" smtClean="0"/>
              <a:t>Mortgage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GB" b="1" dirty="0" smtClean="0"/>
          </a:p>
          <a:p>
            <a:pPr marL="0" lvl="1">
              <a:spcBef>
                <a:spcPts val="600"/>
              </a:spcBef>
            </a:pPr>
            <a:endParaRPr lang="en-GB" b="1" dirty="0"/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98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Business Requirement</a:t>
            </a:r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32932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Scenario analysis: </a:t>
            </a:r>
            <a:endParaRPr lang="en-US" sz="1600" dirty="0" smtClean="0"/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Forecast should be sensitive </a:t>
            </a:r>
            <a:r>
              <a:rPr lang="en-US" sz="1600" dirty="0"/>
              <a:t>to macroeconomic </a:t>
            </a:r>
            <a:r>
              <a:rPr lang="en-US" sz="1600" dirty="0" smtClean="0"/>
              <a:t>scenarios provided by Federal Reserve:</a:t>
            </a:r>
            <a:endParaRPr lang="en-US" sz="1600" dirty="0"/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600" dirty="0" smtClean="0"/>
              <a:t>Base </a:t>
            </a:r>
            <a:r>
              <a:rPr lang="en-US" sz="1600" dirty="0" smtClean="0"/>
              <a:t>Scenario</a:t>
            </a:r>
            <a:r>
              <a:rPr lang="en-GB" sz="1600" dirty="0" smtClean="0"/>
              <a:t>: Stable economic environment with moderate economic </a:t>
            </a:r>
            <a:r>
              <a:rPr lang="en-GB" sz="1600" b="1" dirty="0" smtClean="0"/>
              <a:t>expansion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600" dirty="0" smtClean="0"/>
              <a:t>Adverse</a:t>
            </a:r>
            <a:r>
              <a:rPr lang="en-US" sz="1600" dirty="0"/>
              <a:t> </a:t>
            </a:r>
            <a:r>
              <a:rPr lang="en-US" sz="1600" dirty="0" smtClean="0"/>
              <a:t>Scenario</a:t>
            </a:r>
            <a:r>
              <a:rPr lang="en-GB" sz="1600" dirty="0" smtClean="0"/>
              <a:t>: </a:t>
            </a:r>
            <a:r>
              <a:rPr lang="en-GB" sz="1600" b="1" dirty="0" smtClean="0"/>
              <a:t>Weakening</a:t>
            </a:r>
            <a:r>
              <a:rPr lang="en-GB" sz="1600" dirty="0" smtClean="0"/>
              <a:t> economic conditions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600" dirty="0" smtClean="0"/>
              <a:t>Stress</a:t>
            </a:r>
            <a:r>
              <a:rPr lang="en-US" sz="1600" dirty="0"/>
              <a:t> </a:t>
            </a:r>
            <a:r>
              <a:rPr lang="en-US" sz="1600" dirty="0" smtClean="0"/>
              <a:t>Scenario</a:t>
            </a:r>
            <a:r>
              <a:rPr lang="en-GB" sz="1600" dirty="0" smtClean="0"/>
              <a:t>: </a:t>
            </a:r>
            <a:r>
              <a:rPr lang="en-US" sz="1600" dirty="0"/>
              <a:t>Unfavorable economic conditions with severe global </a:t>
            </a:r>
            <a:r>
              <a:rPr lang="en-US" sz="1600" b="1" dirty="0" smtClean="0"/>
              <a:t>recession</a:t>
            </a:r>
            <a:endParaRPr lang="en-GB" sz="1600" b="1" dirty="0"/>
          </a:p>
          <a:p>
            <a:pPr marL="0" lvl="1">
              <a:lnSpc>
                <a:spcPct val="150000"/>
              </a:lnSpc>
              <a:spcBef>
                <a:spcPts val="600"/>
              </a:spcBef>
            </a:pPr>
            <a:endParaRPr lang="en-GB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3" y="3191717"/>
            <a:ext cx="4679802" cy="29019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580" y="3191717"/>
            <a:ext cx="4633362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Business Requirement</a:t>
            </a:r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32932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Scenario analysis: </a:t>
            </a:r>
            <a:endParaRPr lang="en-US" sz="1600" dirty="0" smtClean="0"/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Forecast should be sensitive </a:t>
            </a:r>
            <a:r>
              <a:rPr lang="en-US" sz="1600" dirty="0"/>
              <a:t>to macroeconomic </a:t>
            </a:r>
            <a:r>
              <a:rPr lang="en-US" sz="1600" dirty="0" smtClean="0"/>
              <a:t>scenarios provided by Federal Reserve:</a:t>
            </a:r>
            <a:endParaRPr lang="en-US" sz="1600" dirty="0"/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600" dirty="0" smtClean="0"/>
              <a:t>Base: Stable economic environment with moderate economic </a:t>
            </a:r>
            <a:r>
              <a:rPr lang="en-GB" sz="1600" b="1" dirty="0" smtClean="0"/>
              <a:t>expansion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600" dirty="0" smtClean="0"/>
              <a:t>Adverse: </a:t>
            </a:r>
            <a:r>
              <a:rPr lang="en-GB" sz="1600" b="1" dirty="0" smtClean="0"/>
              <a:t>Weakening</a:t>
            </a:r>
            <a:r>
              <a:rPr lang="en-GB" sz="1600" dirty="0" smtClean="0"/>
              <a:t> economic conditions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600" dirty="0" smtClean="0"/>
              <a:t>Stress: </a:t>
            </a:r>
            <a:r>
              <a:rPr lang="en-US" sz="1600" dirty="0"/>
              <a:t>Unfavorable economic conditions with severe global </a:t>
            </a:r>
            <a:r>
              <a:rPr lang="en-US" sz="1600" b="1" dirty="0" smtClean="0"/>
              <a:t>recession</a:t>
            </a:r>
            <a:endParaRPr lang="en-GB" sz="1600" b="1" dirty="0"/>
          </a:p>
          <a:p>
            <a:pPr marL="0" lvl="1">
              <a:lnSpc>
                <a:spcPct val="150000"/>
              </a:lnSpc>
              <a:spcBef>
                <a:spcPts val="600"/>
              </a:spcBef>
            </a:pPr>
            <a:endParaRPr lang="en-GB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3" y="3191717"/>
            <a:ext cx="4679802" cy="29019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580" y="3191717"/>
            <a:ext cx="4633362" cy="2901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649" y="125107"/>
            <a:ext cx="6011504" cy="361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Business Requirement</a:t>
            </a:r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54476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600" dirty="0" smtClean="0"/>
              <a:t>Modelling approach: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600" b="1" dirty="0"/>
              <a:t>Top-down</a:t>
            </a:r>
            <a:r>
              <a:rPr lang="en-GB" sz="1600" dirty="0"/>
              <a:t> approach (</a:t>
            </a:r>
            <a:r>
              <a:rPr lang="en-GB" sz="1600" b="1" dirty="0"/>
              <a:t>portfolio</a:t>
            </a:r>
            <a:r>
              <a:rPr lang="en-GB" sz="1600" dirty="0"/>
              <a:t>-level approach</a:t>
            </a:r>
            <a:r>
              <a:rPr lang="en-GB" sz="1600" dirty="0" smtClean="0"/>
              <a:t>): most </a:t>
            </a:r>
            <a:r>
              <a:rPr lang="en-GB" sz="1600" b="1" dirty="0" smtClean="0"/>
              <a:t>aggregated</a:t>
            </a:r>
            <a:r>
              <a:rPr lang="en-GB" sz="1600" dirty="0" smtClean="0"/>
              <a:t> method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Use average </a:t>
            </a:r>
            <a:r>
              <a:rPr lang="en-US" sz="1600" dirty="0"/>
              <a:t>values of </a:t>
            </a:r>
            <a:r>
              <a:rPr lang="en-US" sz="1600" dirty="0" smtClean="0"/>
              <a:t>customer characteristics </a:t>
            </a:r>
            <a:r>
              <a:rPr lang="en-US" sz="1600" dirty="0"/>
              <a:t>and macroeconomic indicators</a:t>
            </a:r>
            <a:endParaRPr lang="en-GB" sz="1600" dirty="0" smtClean="0"/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600" b="1" dirty="0" smtClean="0"/>
              <a:t>Bottom-up</a:t>
            </a:r>
            <a:r>
              <a:rPr lang="en-GB" sz="1600" dirty="0" smtClean="0"/>
              <a:t> approach (</a:t>
            </a:r>
            <a:r>
              <a:rPr lang="en-GB" sz="1600" b="1" dirty="0" smtClean="0"/>
              <a:t>customer</a:t>
            </a:r>
            <a:r>
              <a:rPr lang="en-GB" sz="1600" dirty="0" smtClean="0"/>
              <a:t>-level approach): </a:t>
            </a:r>
            <a:r>
              <a:rPr lang="en-GB" sz="1600" dirty="0"/>
              <a:t>most </a:t>
            </a:r>
            <a:r>
              <a:rPr lang="en-GB" sz="1600" b="1" dirty="0" smtClean="0"/>
              <a:t>granular</a:t>
            </a:r>
            <a:r>
              <a:rPr lang="en-GB" sz="1600" dirty="0" smtClean="0"/>
              <a:t> method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600" dirty="0"/>
              <a:t>Capture </a:t>
            </a:r>
            <a:r>
              <a:rPr lang="en-GB" sz="1600" dirty="0" smtClean="0"/>
              <a:t>customer-level details: use </a:t>
            </a:r>
            <a:r>
              <a:rPr lang="en-US" sz="1600" dirty="0" smtClean="0"/>
              <a:t>customer-level </a:t>
            </a:r>
            <a:r>
              <a:rPr lang="en-US" sz="1600" dirty="0"/>
              <a:t>characteristics and macroeconomic </a:t>
            </a:r>
            <a:r>
              <a:rPr lang="en-US" sz="1600" dirty="0" smtClean="0"/>
              <a:t>indicators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Aggregates </a:t>
            </a:r>
            <a:r>
              <a:rPr lang="en-US" sz="1600" dirty="0"/>
              <a:t>the </a:t>
            </a:r>
            <a:r>
              <a:rPr lang="en-GB" sz="1600" dirty="0"/>
              <a:t>customer </a:t>
            </a:r>
            <a:r>
              <a:rPr lang="en-US" sz="1600" dirty="0" smtClean="0"/>
              <a:t>forecasts </a:t>
            </a:r>
            <a:r>
              <a:rPr lang="en-US" sz="1600" dirty="0"/>
              <a:t>to estimate portfolio-level </a:t>
            </a:r>
            <a:r>
              <a:rPr lang="en-US" sz="1600" dirty="0" smtClean="0"/>
              <a:t>losses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600" b="1" dirty="0"/>
              <a:t>Hybrid</a:t>
            </a:r>
            <a:r>
              <a:rPr lang="en-GB" sz="1600" dirty="0"/>
              <a:t> approach (</a:t>
            </a:r>
            <a:r>
              <a:rPr lang="en-GB" sz="1600" b="1" dirty="0"/>
              <a:t>panel</a:t>
            </a:r>
            <a:r>
              <a:rPr lang="en-GB" sz="1600" dirty="0"/>
              <a:t>-level approach): </a:t>
            </a:r>
            <a:r>
              <a:rPr lang="en-GB" sz="1600" b="1" dirty="0"/>
              <a:t>intermediate</a:t>
            </a:r>
            <a:r>
              <a:rPr lang="en-GB" sz="1600" dirty="0"/>
              <a:t> level of </a:t>
            </a:r>
            <a:r>
              <a:rPr lang="en-GB" sz="1600" dirty="0" smtClean="0"/>
              <a:t>aggregation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Pools customers into </a:t>
            </a:r>
            <a:r>
              <a:rPr lang="en-US" sz="1600" dirty="0"/>
              <a:t>homogeneous panels using </a:t>
            </a:r>
            <a:r>
              <a:rPr lang="en-US" sz="1600" dirty="0" smtClean="0"/>
              <a:t>customer characteristics (for example: FICO score/Location/Loan type) </a:t>
            </a:r>
            <a:r>
              <a:rPr lang="en-US" sz="1600" dirty="0"/>
              <a:t>and subsequently tracks these panels through the observation period</a:t>
            </a:r>
            <a:endParaRPr lang="en-GB" sz="1600" dirty="0" smtClean="0"/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Choice of approach depends on data availability and complexity of the portfolio</a:t>
            </a:r>
            <a:endParaRPr lang="en-GB" sz="1600" dirty="0" smtClean="0"/>
          </a:p>
          <a:p>
            <a:pPr marL="0" lvl="1">
              <a:lnSpc>
                <a:spcPct val="150000"/>
              </a:lnSpc>
              <a:spcBef>
                <a:spcPts val="600"/>
              </a:spcBef>
            </a:pPr>
            <a:endParaRPr lang="en-GB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42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Model Methodology </a:t>
            </a:r>
            <a:r>
              <a:rPr lang="en-GB" sz="2800" b="1" dirty="0"/>
              <a:t>Selection</a:t>
            </a:r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4" y="870155"/>
            <a:ext cx="10081646" cy="57554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Methodologies </a:t>
            </a:r>
            <a:r>
              <a:rPr lang="en-US" dirty="0"/>
              <a:t>like </a:t>
            </a:r>
            <a:r>
              <a:rPr lang="en-US" dirty="0" smtClean="0"/>
              <a:t>regression-based models, </a:t>
            </a:r>
            <a:r>
              <a:rPr lang="en-US" dirty="0"/>
              <a:t>decision </a:t>
            </a:r>
            <a:r>
              <a:rPr lang="en-US" dirty="0" smtClean="0"/>
              <a:t>tree, </a:t>
            </a:r>
            <a:r>
              <a:rPr lang="en-US" dirty="0"/>
              <a:t>and other machine learning </a:t>
            </a:r>
            <a:r>
              <a:rPr lang="en-US" dirty="0" smtClean="0"/>
              <a:t>methods are considered.</a:t>
            </a:r>
          </a:p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We choose </a:t>
            </a:r>
            <a:r>
              <a:rPr lang="en-US" b="1" dirty="0" smtClean="0"/>
              <a:t>logistic regression/linear regression</a:t>
            </a:r>
            <a:r>
              <a:rPr lang="en-US" dirty="0" smtClean="0"/>
              <a:t> because: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Transparency and ease of interpretability: bank’s models are reviewed and examined closely </a:t>
            </a:r>
            <a:r>
              <a:rPr lang="en-US" dirty="0"/>
              <a:t>by regulators like </a:t>
            </a:r>
            <a:r>
              <a:rPr lang="en-US" dirty="0" smtClean="0"/>
              <a:t>Federal Reserve.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ease to interpret </a:t>
            </a:r>
            <a:r>
              <a:rPr lang="en-US" dirty="0" smtClean="0"/>
              <a:t>methodology to regulators is </a:t>
            </a:r>
            <a:r>
              <a:rPr lang="en-US" dirty="0"/>
              <a:t>very important. </a:t>
            </a:r>
            <a:endParaRPr lang="en-US" dirty="0" smtClean="0"/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Stable result (low variance)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Industry standard: most widely used in banking industry</a:t>
            </a:r>
          </a:p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Benchmark model: vendor model/decision tree</a:t>
            </a:r>
          </a:p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GB" b="1" dirty="0" smtClean="0"/>
          </a:p>
          <a:p>
            <a:pPr marL="0" lvl="1">
              <a:lnSpc>
                <a:spcPct val="150000"/>
              </a:lnSpc>
              <a:spcBef>
                <a:spcPts val="600"/>
              </a:spcBef>
            </a:pPr>
            <a:endParaRPr lang="en-GB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4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Variable Selection </a:t>
            </a:r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58785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Two sets of independent variables:</a:t>
            </a:r>
            <a:r>
              <a:rPr lang="en-GB" dirty="0"/>
              <a:t> Macroeconomic </a:t>
            </a:r>
            <a:r>
              <a:rPr lang="en-GB" dirty="0" smtClean="0"/>
              <a:t>variables and </a:t>
            </a:r>
            <a:r>
              <a:rPr lang="en-GB" dirty="0"/>
              <a:t>Customer-level </a:t>
            </a:r>
            <a:r>
              <a:rPr lang="en-GB" dirty="0" smtClean="0"/>
              <a:t>characteristic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b="1" dirty="0"/>
              <a:t>1</a:t>
            </a:r>
            <a:r>
              <a:rPr lang="en-GB" b="1" dirty="0" smtClean="0"/>
              <a:t>. </a:t>
            </a:r>
            <a:r>
              <a:rPr lang="en-GB" b="1" dirty="0"/>
              <a:t>Macroeconomic variables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24</a:t>
            </a:r>
            <a:r>
              <a:rPr lang="en-US" dirty="0"/>
              <a:t> macroeconomic variables were included as potential predictors that link the PD and LGD to macroeconomic environment. Examples are Unemployment rate, HPI (house price index), GDP, etc.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Variable </a:t>
            </a:r>
            <a:r>
              <a:rPr lang="en-US" b="1" dirty="0" smtClean="0"/>
              <a:t>transformation</a:t>
            </a:r>
            <a:r>
              <a:rPr lang="en-US" dirty="0"/>
              <a:t>: Quarterly, six-month, and annual </a:t>
            </a:r>
            <a:r>
              <a:rPr lang="en-US" b="1" dirty="0"/>
              <a:t>differences</a:t>
            </a:r>
            <a:r>
              <a:rPr lang="en-US" dirty="0"/>
              <a:t> and </a:t>
            </a:r>
            <a:r>
              <a:rPr lang="en-US" b="1" dirty="0"/>
              <a:t>growth rates</a:t>
            </a:r>
            <a:r>
              <a:rPr lang="en-US" dirty="0"/>
              <a:t> for each one of the variables were created, as were one quarter or one year </a:t>
            </a:r>
            <a:r>
              <a:rPr lang="en-US" b="1" dirty="0"/>
              <a:t>lagged</a:t>
            </a:r>
            <a:r>
              <a:rPr lang="en-US" dirty="0"/>
              <a:t> variables of these difference and growth variables. More than </a:t>
            </a:r>
            <a:r>
              <a:rPr lang="en-US" b="1" dirty="0"/>
              <a:t>200</a:t>
            </a:r>
            <a:r>
              <a:rPr lang="en-US" dirty="0"/>
              <a:t> macroeconomic variables, including both raw variables and transformed variables, were used as potential predictors for model development. </a:t>
            </a:r>
            <a:endParaRPr lang="en-GB" dirty="0"/>
          </a:p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GB" b="1" dirty="0" smtClean="0"/>
          </a:p>
          <a:p>
            <a:pPr marL="0" lvl="1">
              <a:lnSpc>
                <a:spcPct val="150000"/>
              </a:lnSpc>
              <a:spcBef>
                <a:spcPts val="600"/>
              </a:spcBef>
            </a:pPr>
            <a:endParaRPr lang="en-GB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8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5A6910C-A85B-4E78-920A-D86C8E059C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964" y="384396"/>
            <a:ext cx="10758735" cy="304800"/>
          </a:xfrm>
        </p:spPr>
        <p:txBody>
          <a:bodyPr/>
          <a:lstStyle/>
          <a:p>
            <a:r>
              <a:rPr lang="en-GB" sz="2800" b="1" dirty="0" smtClean="0"/>
              <a:t>Variable Selection </a:t>
            </a:r>
            <a:endParaRPr lang="en-GB" sz="2800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647963" y="870155"/>
            <a:ext cx="10369081" cy="6555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Two steps </a:t>
            </a:r>
            <a:r>
              <a:rPr lang="en-US" sz="1600" dirty="0"/>
              <a:t>were taken for variable reduction and selection for the full list of hundreds of economic variables:</a:t>
            </a:r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A. Correlation </a:t>
            </a:r>
            <a:r>
              <a:rPr lang="en-US" sz="1600" dirty="0"/>
              <a:t>Analysis: </a:t>
            </a:r>
            <a:endParaRPr lang="en-US" sz="1600" dirty="0" smtClean="0"/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Correlations between </a:t>
            </a:r>
            <a:r>
              <a:rPr lang="en-US" sz="1600" dirty="0"/>
              <a:t>the entire economic variable list and dependent variable were calculated. 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The </a:t>
            </a:r>
            <a:r>
              <a:rPr lang="en-US" sz="1600" dirty="0"/>
              <a:t>most </a:t>
            </a:r>
            <a:r>
              <a:rPr lang="en-US" sz="1600" b="1" dirty="0"/>
              <a:t>correlated</a:t>
            </a:r>
            <a:r>
              <a:rPr lang="en-US" sz="1600" dirty="0"/>
              <a:t> variables were tested as candidate predictors, prioritizing variables with </a:t>
            </a:r>
            <a:r>
              <a:rPr lang="en-US" sz="1600" b="1" dirty="0"/>
              <a:t>intuitive</a:t>
            </a:r>
            <a:r>
              <a:rPr lang="en-US" sz="1600" dirty="0"/>
              <a:t> relationships</a:t>
            </a:r>
            <a:r>
              <a:rPr lang="en-US" sz="1600" dirty="0" smtClean="0"/>
              <a:t>.</a:t>
            </a:r>
            <a:endParaRPr lang="en-US" sz="1600" dirty="0"/>
          </a:p>
          <a:p>
            <a:pPr marL="742950" lvl="2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B</a:t>
            </a:r>
            <a:r>
              <a:rPr lang="en-US" sz="1600" dirty="0" smtClean="0"/>
              <a:t>. </a:t>
            </a:r>
            <a:r>
              <a:rPr lang="en-US" sz="1600" dirty="0"/>
              <a:t>Stepwise </a:t>
            </a:r>
            <a:r>
              <a:rPr lang="en-US" sz="1600" dirty="0" smtClean="0"/>
              <a:t>Regression: 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The set of variables from the </a:t>
            </a:r>
            <a:r>
              <a:rPr lang="en-US" sz="1600" dirty="0" smtClean="0"/>
              <a:t>last step </a:t>
            </a:r>
            <a:r>
              <a:rPr lang="en-US" sz="1600" dirty="0"/>
              <a:t>was selected as the initial </a:t>
            </a:r>
            <a:r>
              <a:rPr lang="en-US" sz="1600" dirty="0" smtClean="0"/>
              <a:t>predictors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Backward </a:t>
            </a:r>
            <a:r>
              <a:rPr lang="en-US" sz="1600" dirty="0"/>
              <a:t>Elimination: The procedure starts with the full set of initial predictors</a:t>
            </a:r>
            <a:r>
              <a:rPr lang="en-US" sz="1600" dirty="0" smtClean="0"/>
              <a:t>. </a:t>
            </a:r>
            <a:r>
              <a:rPr lang="en-US" sz="1600" dirty="0"/>
              <a:t>At each step, it removes the worst </a:t>
            </a:r>
            <a:r>
              <a:rPr lang="en-US" sz="1600" dirty="0" smtClean="0"/>
              <a:t>attribute (for example: largest p value) </a:t>
            </a:r>
            <a:r>
              <a:rPr lang="en-US" sz="1600" dirty="0"/>
              <a:t>remaining in the set </a:t>
            </a:r>
            <a:endParaRPr lang="en-US" sz="1600" dirty="0" smtClean="0"/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The criteria </a:t>
            </a:r>
            <a:r>
              <a:rPr lang="en-US" sz="1600" dirty="0"/>
              <a:t>for selecting </a:t>
            </a:r>
            <a:r>
              <a:rPr lang="en-US" sz="1600" dirty="0" smtClean="0"/>
              <a:t>final predictors is the </a:t>
            </a:r>
            <a:r>
              <a:rPr lang="en-US" sz="1600" dirty="0"/>
              <a:t>combination of the </a:t>
            </a:r>
            <a:r>
              <a:rPr lang="en-US" sz="1600" b="1" dirty="0"/>
              <a:t>statistical</a:t>
            </a:r>
            <a:r>
              <a:rPr lang="en-US" sz="1600" dirty="0"/>
              <a:t> </a:t>
            </a:r>
            <a:r>
              <a:rPr lang="en-US" sz="1600" dirty="0" smtClean="0"/>
              <a:t>selection and </a:t>
            </a:r>
            <a:r>
              <a:rPr lang="en-US" sz="1600" b="1" dirty="0"/>
              <a:t>business judgment</a:t>
            </a:r>
            <a:r>
              <a:rPr lang="en-US" sz="1600" dirty="0"/>
              <a:t>. </a:t>
            </a:r>
          </a:p>
          <a:p>
            <a:pPr marL="12001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GB" b="1" dirty="0" smtClean="0"/>
          </a:p>
          <a:p>
            <a:pPr marL="0" lvl="1">
              <a:lnSpc>
                <a:spcPct val="150000"/>
              </a:lnSpc>
              <a:spcBef>
                <a:spcPts val="600"/>
              </a:spcBef>
            </a:pPr>
            <a:endParaRPr lang="en-GB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24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32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3">
      <a:dk1>
        <a:sysClr val="windowText" lastClr="000000"/>
      </a:dk1>
      <a:lt1>
        <a:sysClr val="window" lastClr="FFFFFF"/>
      </a:lt1>
      <a:dk2>
        <a:srgbClr val="6E7678"/>
      </a:dk2>
      <a:lt2>
        <a:srgbClr val="E7E6E6"/>
      </a:lt2>
      <a:accent1>
        <a:srgbClr val="EB0000"/>
      </a:accent1>
      <a:accent2>
        <a:srgbClr val="DEEDF1"/>
      </a:accent2>
      <a:accent3>
        <a:srgbClr val="9D3566"/>
      </a:accent3>
      <a:accent4>
        <a:srgbClr val="62B967"/>
      </a:accent4>
      <a:accent5>
        <a:srgbClr val="1AB2BB"/>
      </a:accent5>
      <a:accent6>
        <a:srgbClr val="FFCB32"/>
      </a:accent6>
      <a:hlink>
        <a:srgbClr val="3265FF"/>
      </a:hlink>
      <a:folHlink>
        <a:srgbClr val="954F72"/>
      </a:folHlink>
    </a:clrScheme>
    <a:fontScheme name="Personalizado 6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895</Words>
  <Application>Microsoft Office PowerPoint</Application>
  <PresentationFormat>Widescreen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Tema de Office</vt:lpstr>
      <vt:lpstr>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 Point SANTANDER</dc:title>
  <dc:creator>Presentalia (info@presentalia.com)</dc:creator>
  <cp:lastModifiedBy>Peng, Wangshu (Steven)</cp:lastModifiedBy>
  <cp:revision>413</cp:revision>
  <cp:lastPrinted>2019-07-21T23:21:40Z</cp:lastPrinted>
  <dcterms:created xsi:type="dcterms:W3CDTF">2018-03-19T11:10:43Z</dcterms:created>
  <dcterms:modified xsi:type="dcterms:W3CDTF">2019-07-22T18:27:28Z</dcterms:modified>
</cp:coreProperties>
</file>