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9" r:id="rId2"/>
    <p:sldId id="257" r:id="rId3"/>
    <p:sldId id="259" r:id="rId4"/>
    <p:sldId id="290" r:id="rId5"/>
    <p:sldId id="278" r:id="rId6"/>
    <p:sldId id="282" r:id="rId7"/>
    <p:sldId id="280" r:id="rId8"/>
    <p:sldId id="285" r:id="rId9"/>
    <p:sldId id="286" r:id="rId10"/>
    <p:sldId id="283" r:id="rId11"/>
    <p:sldId id="281" r:id="rId12"/>
    <p:sldId id="288" r:id="rId13"/>
    <p:sldId id="265" r:id="rId14"/>
    <p:sldId id="279" r:id="rId15"/>
    <p:sldId id="291" r:id="rId16"/>
    <p:sldId id="262" r:id="rId17"/>
    <p:sldId id="293" r:id="rId18"/>
    <p:sldId id="292" r:id="rId19"/>
    <p:sldId id="29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B967"/>
    <a:srgbClr val="363636"/>
    <a:srgbClr val="3399FF"/>
    <a:srgbClr val="0033CC"/>
    <a:srgbClr val="0000FF"/>
    <a:srgbClr val="3333CC"/>
    <a:srgbClr val="DEEDF2"/>
    <a:srgbClr val="1AB2BB"/>
    <a:srgbClr val="3C3C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7794" autoAdjust="0"/>
  </p:normalViewPr>
  <p:slideViewPr>
    <p:cSldViewPr snapToGrid="0" showGuides="1">
      <p:cViewPr varScale="1">
        <p:scale>
          <a:sx n="51" d="100"/>
          <a:sy n="51" d="100"/>
        </p:scale>
        <p:origin x="1488" y="6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842552\Desktop\segment_compa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dirty="0">
                <a:solidFill>
                  <a:schemeClr val="tx1"/>
                </a:solidFill>
              </a:rPr>
              <a:t>Segmentation Breakdown</a:t>
            </a:r>
          </a:p>
        </c:rich>
      </c:tx>
      <c:layout>
        <c:manualLayout>
          <c:xMode val="edge"/>
          <c:yMode val="edge"/>
          <c:x val="0.32971899557416989"/>
          <c:y val="6.3860354859564691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239393799511042"/>
          <c:y val="0.17819499317577756"/>
          <c:w val="0.85310739508699773"/>
          <c:h val="0.39536635299188277"/>
        </c:manualLayout>
      </c:layout>
      <c:barChart>
        <c:barDir val="bar"/>
        <c:grouping val="stacked"/>
        <c:varyColors val="0"/>
        <c:ser>
          <c:idx val="0"/>
          <c:order val="0"/>
          <c:tx>
            <c:strRef>
              <c:f>'Mode Overlap'!$B$2</c:f>
              <c:strCache>
                <c:ptCount val="1"/>
                <c:pt idx="0">
                  <c:v>UNKNOWN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'Mode Overlap'!$C$1:$D$1</c:f>
              <c:strCache>
                <c:ptCount val="2"/>
                <c:pt idx="0">
                  <c:v>New</c:v>
                </c:pt>
                <c:pt idx="1">
                  <c:v>Current</c:v>
                </c:pt>
              </c:strCache>
            </c:strRef>
          </c:cat>
          <c:val>
            <c:numRef>
              <c:f>'Mode Overlap'!$C$2:$D$2</c:f>
              <c:numCache>
                <c:formatCode>0.00%</c:formatCode>
                <c:ptCount val="2"/>
                <c:pt idx="1">
                  <c:v>0.4617410293333637</c:v>
                </c:pt>
              </c:numCache>
            </c:numRef>
          </c:val>
        </c:ser>
        <c:ser>
          <c:idx val="1"/>
          <c:order val="1"/>
          <c:tx>
            <c:strRef>
              <c:f>'Mode Overlap'!$B$3</c:f>
              <c:strCache>
                <c:ptCount val="1"/>
                <c:pt idx="0">
                  <c:v>LOWER MASS MARKET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'Mode Overlap'!$C$1:$D$1</c:f>
              <c:strCache>
                <c:ptCount val="2"/>
                <c:pt idx="0">
                  <c:v>New</c:v>
                </c:pt>
                <c:pt idx="1">
                  <c:v>Current</c:v>
                </c:pt>
              </c:strCache>
            </c:strRef>
          </c:cat>
          <c:val>
            <c:numRef>
              <c:f>'Mode Overlap'!$C$3:$D$3</c:f>
              <c:numCache>
                <c:formatCode>0.00%</c:formatCode>
                <c:ptCount val="2"/>
                <c:pt idx="0">
                  <c:v>0.45664881355546322</c:v>
                </c:pt>
                <c:pt idx="1">
                  <c:v>0.29079891249698814</c:v>
                </c:pt>
              </c:numCache>
            </c:numRef>
          </c:val>
        </c:ser>
        <c:ser>
          <c:idx val="2"/>
          <c:order val="2"/>
          <c:tx>
            <c:strRef>
              <c:f>'Mode Overlap'!$B$4</c:f>
              <c:strCache>
                <c:ptCount val="1"/>
                <c:pt idx="0">
                  <c:v>MASS MARKET</c:v>
                </c:pt>
              </c:strCache>
            </c:strRef>
          </c:tx>
          <c:spPr>
            <a:solidFill>
              <a:schemeClr val="accent5">
                <a:lumMod val="75000"/>
                <a:alpha val="9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'Mode Overlap'!$C$1:$D$1</c:f>
              <c:strCache>
                <c:ptCount val="2"/>
                <c:pt idx="0">
                  <c:v>New</c:v>
                </c:pt>
                <c:pt idx="1">
                  <c:v>Current</c:v>
                </c:pt>
              </c:strCache>
            </c:strRef>
          </c:cat>
          <c:val>
            <c:numRef>
              <c:f>'Mode Overlap'!$C$4:$D$4</c:f>
              <c:numCache>
                <c:formatCode>0.00%</c:formatCode>
                <c:ptCount val="2"/>
                <c:pt idx="0">
                  <c:v>0.227192170855265</c:v>
                </c:pt>
                <c:pt idx="1">
                  <c:v>0.15670979956409656</c:v>
                </c:pt>
              </c:numCache>
            </c:numRef>
          </c:val>
        </c:ser>
        <c:ser>
          <c:idx val="3"/>
          <c:order val="3"/>
          <c:tx>
            <c:strRef>
              <c:f>'Mode Overlap'!$B$5</c:f>
              <c:strCache>
                <c:ptCount val="1"/>
                <c:pt idx="0">
                  <c:v>MASS AFFLUENT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'Mode Overlap'!$C$1:$D$1</c:f>
              <c:strCache>
                <c:ptCount val="2"/>
                <c:pt idx="0">
                  <c:v>New</c:v>
                </c:pt>
                <c:pt idx="1">
                  <c:v>Current</c:v>
                </c:pt>
              </c:strCache>
            </c:strRef>
          </c:cat>
          <c:val>
            <c:numRef>
              <c:f>'Mode Overlap'!$C$5:$D$5</c:f>
              <c:numCache>
                <c:formatCode>0.00%</c:formatCode>
                <c:ptCount val="2"/>
                <c:pt idx="0">
                  <c:v>0.14126809158483727</c:v>
                </c:pt>
                <c:pt idx="1">
                  <c:v>4.135875899691191E-2</c:v>
                </c:pt>
              </c:numCache>
            </c:numRef>
          </c:val>
        </c:ser>
        <c:ser>
          <c:idx val="4"/>
          <c:order val="4"/>
          <c:tx>
            <c:strRef>
              <c:f>'Mode Overlap'!$B$6</c:f>
              <c:strCache>
                <c:ptCount val="1"/>
                <c:pt idx="0">
                  <c:v>SMALL BUSINESS</c:v>
                </c:pt>
              </c:strCache>
            </c:strRef>
          </c:tx>
          <c:spPr>
            <a:solidFill>
              <a:schemeClr val="accent5"/>
            </a:solidFill>
            <a:ln>
              <a:noFill/>
            </a:ln>
            <a:effectLst/>
          </c:spPr>
          <c:invertIfNegative val="0"/>
          <c:dLbls>
            <c:delete val="1"/>
          </c:dLbls>
          <c:cat>
            <c:strRef>
              <c:f>'Mode Overlap'!$C$1:$D$1</c:f>
              <c:strCache>
                <c:ptCount val="2"/>
                <c:pt idx="0">
                  <c:v>New</c:v>
                </c:pt>
                <c:pt idx="1">
                  <c:v>Current</c:v>
                </c:pt>
              </c:strCache>
            </c:strRef>
          </c:cat>
          <c:val>
            <c:numRef>
              <c:f>'Mode Overlap'!$C$6:$D$6</c:f>
              <c:numCache>
                <c:formatCode>0.00%</c:formatCode>
                <c:ptCount val="2"/>
                <c:pt idx="0">
                  <c:v>0.11504031337490837</c:v>
                </c:pt>
                <c:pt idx="1">
                  <c:v>3.479512137227584E-2</c:v>
                </c:pt>
              </c:numCache>
            </c:numRef>
          </c:val>
        </c:ser>
        <c:ser>
          <c:idx val="5"/>
          <c:order val="5"/>
          <c:tx>
            <c:strRef>
              <c:f>'Mode Overlap'!$B$7</c:f>
              <c:strCache>
                <c:ptCount val="1"/>
                <c:pt idx="0">
                  <c:v>BUSINESS BANKING</c:v>
                </c:pt>
              </c:strCache>
            </c:strRef>
          </c:tx>
          <c:spPr>
            <a:solidFill>
              <a:schemeClr val="accent6"/>
            </a:solidFill>
            <a:ln>
              <a:noFill/>
            </a:ln>
            <a:effectLst/>
          </c:spPr>
          <c:invertIfNegative val="0"/>
          <c:dLbls>
            <c:delete val="1"/>
          </c:dLbls>
          <c:cat>
            <c:strRef>
              <c:f>'Mode Overlap'!$C$1:$D$1</c:f>
              <c:strCache>
                <c:ptCount val="2"/>
                <c:pt idx="0">
                  <c:v>New</c:v>
                </c:pt>
                <c:pt idx="1">
                  <c:v>Current</c:v>
                </c:pt>
              </c:strCache>
            </c:strRef>
          </c:cat>
          <c:val>
            <c:numRef>
              <c:f>'Mode Overlap'!$C$7:$D$7</c:f>
              <c:numCache>
                <c:formatCode>0.00%</c:formatCode>
                <c:ptCount val="2"/>
                <c:pt idx="0">
                  <c:v>7.0406902950032159E-3</c:v>
                </c:pt>
                <c:pt idx="1">
                  <c:v>1.1349342318703649E-2</c:v>
                </c:pt>
              </c:numCache>
            </c:numRef>
          </c:val>
        </c:ser>
        <c:ser>
          <c:idx val="6"/>
          <c:order val="6"/>
          <c:tx>
            <c:strRef>
              <c:f>'Mode Overlap'!$B$8</c:f>
              <c:strCache>
                <c:ptCount val="1"/>
                <c:pt idx="0">
                  <c:v>NEW CUSTOMER - PERSONAL</c:v>
                </c:pt>
              </c:strCache>
            </c:strRef>
          </c:tx>
          <c:spPr>
            <a:solidFill>
              <a:schemeClr val="accent1">
                <a:lumMod val="60000"/>
              </a:schemeClr>
            </a:solidFill>
            <a:ln>
              <a:noFill/>
            </a:ln>
            <a:effectLst/>
          </c:spPr>
          <c:invertIfNegative val="0"/>
          <c:dLbls>
            <c:delete val="1"/>
          </c:dLbls>
          <c:cat>
            <c:strRef>
              <c:f>'Mode Overlap'!$C$1:$D$1</c:f>
              <c:strCache>
                <c:ptCount val="2"/>
                <c:pt idx="0">
                  <c:v>New</c:v>
                </c:pt>
                <c:pt idx="1">
                  <c:v>Current</c:v>
                </c:pt>
              </c:strCache>
            </c:strRef>
          </c:cat>
          <c:val>
            <c:numRef>
              <c:f>'Mode Overlap'!$C$8:$D$8</c:f>
              <c:numCache>
                <c:formatCode>0.00%</c:formatCode>
                <c:ptCount val="2"/>
                <c:pt idx="0">
                  <c:v>2.4468396156511221E-2</c:v>
                </c:pt>
                <c:pt idx="1">
                  <c:v>1.6255206103407227E-3</c:v>
                </c:pt>
              </c:numCache>
            </c:numRef>
          </c:val>
        </c:ser>
        <c:ser>
          <c:idx val="7"/>
          <c:order val="7"/>
          <c:tx>
            <c:strRef>
              <c:f>'Mode Overlap'!$B$9</c:f>
              <c:strCache>
                <c:ptCount val="1"/>
                <c:pt idx="0">
                  <c:v>MIDDLE MARKET</c:v>
                </c:pt>
              </c:strCache>
            </c:strRef>
          </c:tx>
          <c:spPr>
            <a:solidFill>
              <a:schemeClr val="accent2">
                <a:lumMod val="60000"/>
              </a:schemeClr>
            </a:solidFill>
            <a:ln>
              <a:noFill/>
            </a:ln>
            <a:effectLst/>
          </c:spPr>
          <c:invertIfNegative val="0"/>
          <c:dLbls>
            <c:delete val="1"/>
          </c:dLbls>
          <c:cat>
            <c:strRef>
              <c:f>'Mode Overlap'!$C$1:$D$1</c:f>
              <c:strCache>
                <c:ptCount val="2"/>
                <c:pt idx="0">
                  <c:v>New</c:v>
                </c:pt>
                <c:pt idx="1">
                  <c:v>Current</c:v>
                </c:pt>
              </c:strCache>
            </c:strRef>
          </c:cat>
          <c:val>
            <c:numRef>
              <c:f>'Mode Overlap'!$C$9:$D$9</c:f>
              <c:numCache>
                <c:formatCode>0.00%</c:formatCode>
                <c:ptCount val="2"/>
                <c:pt idx="0">
                  <c:v>2.4893169082180595E-2</c:v>
                </c:pt>
                <c:pt idx="1">
                  <c:v>1.1358196146434721E-3</c:v>
                </c:pt>
              </c:numCache>
            </c:numRef>
          </c:val>
        </c:ser>
        <c:ser>
          <c:idx val="8"/>
          <c:order val="8"/>
          <c:tx>
            <c:strRef>
              <c:f>'Mode Overlap'!$B$10</c:f>
              <c:strCache>
                <c:ptCount val="1"/>
                <c:pt idx="0">
                  <c:v>LARGE CORPORATION</c:v>
                </c:pt>
              </c:strCache>
            </c:strRef>
          </c:tx>
          <c:spPr>
            <a:solidFill>
              <a:schemeClr val="accent3">
                <a:lumMod val="60000"/>
              </a:schemeClr>
            </a:solidFill>
            <a:ln>
              <a:noFill/>
            </a:ln>
            <a:effectLst/>
          </c:spPr>
          <c:invertIfNegative val="0"/>
          <c:dLbls>
            <c:delete val="1"/>
          </c:dLbls>
          <c:cat>
            <c:strRef>
              <c:f>'Mode Overlap'!$C$1:$D$1</c:f>
              <c:strCache>
                <c:ptCount val="2"/>
                <c:pt idx="0">
                  <c:v>New</c:v>
                </c:pt>
                <c:pt idx="1">
                  <c:v>Current</c:v>
                </c:pt>
              </c:strCache>
            </c:strRef>
          </c:cat>
          <c:val>
            <c:numRef>
              <c:f>'Mode Overlap'!$C$10:$D$10</c:f>
              <c:numCache>
                <c:formatCode>0.00%</c:formatCode>
                <c:ptCount val="2"/>
                <c:pt idx="0">
                  <c:v>2.611879180666782E-4</c:v>
                </c:pt>
                <c:pt idx="1">
                  <c:v>1.7222802991160297E-4</c:v>
                </c:pt>
              </c:numCache>
            </c:numRef>
          </c:val>
        </c:ser>
        <c:ser>
          <c:idx val="9"/>
          <c:order val="9"/>
          <c:tx>
            <c:strRef>
              <c:f>'Mode Overlap'!$B$11</c:f>
              <c:strCache>
                <c:ptCount val="1"/>
                <c:pt idx="0">
                  <c:v>NEW CUSTOMER - BUSINESS</c:v>
                </c:pt>
              </c:strCache>
            </c:strRef>
          </c:tx>
          <c:spPr>
            <a:solidFill>
              <a:schemeClr val="accent4">
                <a:lumMod val="60000"/>
              </a:schemeClr>
            </a:solidFill>
            <a:ln>
              <a:noFill/>
            </a:ln>
            <a:effectLst/>
          </c:spPr>
          <c:invertIfNegative val="0"/>
          <c:dLbls>
            <c:delete val="1"/>
          </c:dLbls>
          <c:cat>
            <c:strRef>
              <c:f>'Mode Overlap'!$C$1:$D$1</c:f>
              <c:strCache>
                <c:ptCount val="2"/>
                <c:pt idx="0">
                  <c:v>New</c:v>
                </c:pt>
                <c:pt idx="1">
                  <c:v>Current</c:v>
                </c:pt>
              </c:strCache>
            </c:strRef>
          </c:cat>
          <c:val>
            <c:numRef>
              <c:f>'Mode Overlap'!$C$11:$D$11</c:f>
              <c:numCache>
                <c:formatCode>0.00%</c:formatCode>
                <c:ptCount val="2"/>
                <c:pt idx="0">
                  <c:v>2.9061635500139027E-3</c:v>
                </c:pt>
                <c:pt idx="1">
                  <c:v>1.5789326120415009E-4</c:v>
                </c:pt>
              </c:numCache>
            </c:numRef>
          </c:val>
        </c:ser>
        <c:ser>
          <c:idx val="10"/>
          <c:order val="10"/>
          <c:tx>
            <c:strRef>
              <c:f>'Mode Overlap'!$B$12</c:f>
              <c:strCache>
                <c:ptCount val="1"/>
                <c:pt idx="0">
                  <c:v>GOVERNMENT BANKING</c:v>
                </c:pt>
              </c:strCache>
            </c:strRef>
          </c:tx>
          <c:spPr>
            <a:solidFill>
              <a:schemeClr val="accent5">
                <a:lumMod val="60000"/>
              </a:schemeClr>
            </a:solidFill>
            <a:ln>
              <a:noFill/>
            </a:ln>
            <a:effectLst/>
          </c:spPr>
          <c:invertIfNegative val="0"/>
          <c:dLbls>
            <c:delete val="1"/>
          </c:dLbls>
          <c:cat>
            <c:strRef>
              <c:f>'Mode Overlap'!$C$1:$D$1</c:f>
              <c:strCache>
                <c:ptCount val="2"/>
                <c:pt idx="0">
                  <c:v>New</c:v>
                </c:pt>
                <c:pt idx="1">
                  <c:v>Current</c:v>
                </c:pt>
              </c:strCache>
            </c:strRef>
          </c:cat>
          <c:val>
            <c:numRef>
              <c:f>'Mode Overlap'!$C$12:$D$12</c:f>
              <c:numCache>
                <c:formatCode>0.00%</c:formatCode>
                <c:ptCount val="2"/>
                <c:pt idx="0">
                  <c:v>2.810036277505101E-4</c:v>
                </c:pt>
                <c:pt idx="1">
                  <c:v>1.5557440156029742E-4</c:v>
                </c:pt>
              </c:numCache>
            </c:numRef>
          </c:val>
        </c:ser>
        <c:dLbls>
          <c:dLblPos val="ctr"/>
          <c:showLegendKey val="0"/>
          <c:showVal val="1"/>
          <c:showCatName val="0"/>
          <c:showSerName val="0"/>
          <c:showPercent val="0"/>
          <c:showBubbleSize val="0"/>
        </c:dLbls>
        <c:gapWidth val="150"/>
        <c:overlap val="100"/>
        <c:axId val="162016824"/>
        <c:axId val="160775616"/>
      </c:barChart>
      <c:catAx>
        <c:axId val="162016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60775616"/>
        <c:crosses val="autoZero"/>
        <c:auto val="1"/>
        <c:lblAlgn val="ctr"/>
        <c:lblOffset val="100"/>
        <c:noMultiLvlLbl val="0"/>
      </c:catAx>
      <c:valAx>
        <c:axId val="16077561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016824"/>
        <c:crosses val="autoZero"/>
        <c:crossBetween val="between"/>
      </c:valAx>
      <c:spPr>
        <a:noFill/>
        <a:ln>
          <a:noFill/>
        </a:ln>
        <a:effectLst/>
      </c:spPr>
    </c:plotArea>
    <c:legend>
      <c:legendPos val="b"/>
      <c:layout>
        <c:manualLayout>
          <c:xMode val="edge"/>
          <c:yMode val="edge"/>
          <c:x val="0.16932979119344463"/>
          <c:y val="0.68001831764959408"/>
          <c:w val="0.76332323727337603"/>
          <c:h val="0.1854187917534659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Unknown to New Segment</a:t>
            </a:r>
            <a:endParaRPr lang="en-US" dirty="0"/>
          </a:p>
        </c:rich>
      </c:tx>
      <c:layout>
        <c:manualLayout>
          <c:xMode val="edge"/>
          <c:yMode val="edge"/>
          <c:x val="0.21974036019851909"/>
          <c:y val="7.2223659744758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Sheet1!$A$2:$A$11</c:f>
              <c:strCache>
                <c:ptCount val="10"/>
                <c:pt idx="0">
                  <c:v>LOWER MASS MARKET</c:v>
                </c:pt>
                <c:pt idx="1">
                  <c:v>MASS MARKET</c:v>
                </c:pt>
                <c:pt idx="2">
                  <c:v>SMALL BUSINESS</c:v>
                </c:pt>
                <c:pt idx="3">
                  <c:v>MASS AFFLUENT</c:v>
                </c:pt>
                <c:pt idx="4">
                  <c:v>NEW CUSTOMER - PERSONAL</c:v>
                </c:pt>
                <c:pt idx="5">
                  <c:v>MIDDLE MARKET</c:v>
                </c:pt>
                <c:pt idx="6">
                  <c:v>BUSINESS BANKING</c:v>
                </c:pt>
                <c:pt idx="7">
                  <c:v>NEW CUSTOMER - BUSINESS</c:v>
                </c:pt>
                <c:pt idx="8">
                  <c:v>LARGE CORPORATE</c:v>
                </c:pt>
                <c:pt idx="9">
                  <c:v>GOVERNMENT BANKING</c:v>
                </c:pt>
              </c:strCache>
            </c:strRef>
          </c:cat>
          <c:val>
            <c:numRef>
              <c:f>Sheet1!$B$2:$B$11</c:f>
              <c:numCache>
                <c:formatCode>0.00%</c:formatCode>
                <c:ptCount val="10"/>
                <c:pt idx="0">
                  <c:v>0.47323917555330935</c:v>
                </c:pt>
                <c:pt idx="1">
                  <c:v>0.18140347320950015</c:v>
                </c:pt>
                <c:pt idx="2">
                  <c:v>0.13580150531920235</c:v>
                </c:pt>
                <c:pt idx="3">
                  <c:v>9.8599046917273184E-2</c:v>
                </c:pt>
                <c:pt idx="4">
                  <c:v>5.0152805512868624E-2</c:v>
                </c:pt>
                <c:pt idx="5">
                  <c:v>4.4619027139756552E-2</c:v>
                </c:pt>
                <c:pt idx="6">
                  <c:v>1.0385022411779583E-2</c:v>
                </c:pt>
                <c:pt idx="7">
                  <c:v>5.277200248725555E-3</c:v>
                </c:pt>
                <c:pt idx="8">
                  <c:v>2.702744655459407E-4</c:v>
                </c:pt>
                <c:pt idx="9">
                  <c:v>2.5246922203869126E-4</c:v>
                </c:pt>
              </c:numCache>
            </c:numRef>
          </c:val>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Segment Breakdown</a:t>
            </a:r>
          </a:p>
        </c:rich>
      </c:tx>
      <c:layout>
        <c:manualLayout>
          <c:xMode val="edge"/>
          <c:yMode val="edge"/>
          <c:x val="0.39392611881554385"/>
          <c:y val="0.10677127644311651"/>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198453724653515"/>
          <c:y val="0.2068666980169456"/>
          <c:w val="0.78806045625822663"/>
          <c:h val="0.44126784768150795"/>
        </c:manualLayout>
      </c:layout>
      <c:barChart>
        <c:barDir val="bar"/>
        <c:grouping val="stacked"/>
        <c:varyColors val="0"/>
        <c:ser>
          <c:idx val="0"/>
          <c:order val="0"/>
          <c:tx>
            <c:strRef>
              <c:f>Sheet3!$B$7</c:f>
              <c:strCache>
                <c:ptCount val="1"/>
                <c:pt idx="0">
                  <c:v>LOWER MASS MARKET</c:v>
                </c:pt>
              </c:strCache>
            </c:strRef>
          </c:tx>
          <c:spPr>
            <a:solidFill>
              <a:srgbClr val="DEEDF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Sheet3!$C$6:$D$6</c:f>
              <c:strCache>
                <c:ptCount val="2"/>
                <c:pt idx="0">
                  <c:v>New</c:v>
                </c:pt>
                <c:pt idx="1">
                  <c:v>Current</c:v>
                </c:pt>
              </c:strCache>
            </c:strRef>
          </c:cat>
          <c:val>
            <c:numRef>
              <c:f>Sheet3!$C$7:$D$7</c:f>
              <c:numCache>
                <c:formatCode>0.00%</c:formatCode>
                <c:ptCount val="2"/>
                <c:pt idx="0">
                  <c:v>0.32184600029603438</c:v>
                </c:pt>
                <c:pt idx="1">
                  <c:v>0.23712922279768306</c:v>
                </c:pt>
              </c:numCache>
            </c:numRef>
          </c:val>
        </c:ser>
        <c:ser>
          <c:idx val="1"/>
          <c:order val="1"/>
          <c:tx>
            <c:strRef>
              <c:f>Sheet3!$B$8</c:f>
              <c:strCache>
                <c:ptCount val="1"/>
                <c:pt idx="0">
                  <c:v>UNKNOWN</c:v>
                </c:pt>
              </c:strCache>
            </c:strRef>
          </c:tx>
          <c:spPr>
            <a:solidFill>
              <a:schemeClr val="accent1">
                <a:alpha val="83000"/>
              </a:schemeClr>
            </a:solidFill>
            <a:ln>
              <a:solidFill>
                <a:schemeClr val="lt1">
                  <a:hueOff val="0"/>
                  <a:satOff val="0"/>
                  <a:lumOff val="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Sheet3!$C$6:$D$6</c:f>
              <c:strCache>
                <c:ptCount val="2"/>
                <c:pt idx="0">
                  <c:v>New</c:v>
                </c:pt>
                <c:pt idx="1">
                  <c:v>Current</c:v>
                </c:pt>
              </c:strCache>
            </c:strRef>
          </c:cat>
          <c:val>
            <c:numRef>
              <c:f>Sheet3!$C$8:$D$8</c:f>
              <c:numCache>
                <c:formatCode>0.00%</c:formatCode>
                <c:ptCount val="2"/>
                <c:pt idx="0">
                  <c:v>0.28952980465891548</c:v>
                </c:pt>
                <c:pt idx="1">
                  <c:v>0.58009651350917912</c:v>
                </c:pt>
              </c:numCache>
            </c:numRef>
          </c:val>
        </c:ser>
        <c:ser>
          <c:idx val="2"/>
          <c:order val="2"/>
          <c:tx>
            <c:strRef>
              <c:f>Sheet3!$B$9</c:f>
              <c:strCache>
                <c:ptCount val="1"/>
                <c:pt idx="0">
                  <c:v>MASS MARKET</c:v>
                </c:pt>
              </c:strCache>
            </c:strRef>
          </c:tx>
          <c:spPr>
            <a:solidFill>
              <a:srgbClr val="1AB2B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Sheet3!$C$6:$D$6</c:f>
              <c:strCache>
                <c:ptCount val="2"/>
                <c:pt idx="0">
                  <c:v>New</c:v>
                </c:pt>
                <c:pt idx="1">
                  <c:v>Current</c:v>
                </c:pt>
              </c:strCache>
            </c:strRef>
          </c:cat>
          <c:val>
            <c:numRef>
              <c:f>Sheet3!$C$9:$D$9</c:f>
              <c:numCache>
                <c:formatCode>0.00%</c:formatCode>
                <c:ptCount val="2"/>
                <c:pt idx="0">
                  <c:v>0.16015445505003159</c:v>
                </c:pt>
                <c:pt idx="1">
                  <c:v>0.10968808371540159</c:v>
                </c:pt>
              </c:numCache>
            </c:numRef>
          </c:val>
        </c:ser>
        <c:ser>
          <c:idx val="3"/>
          <c:order val="3"/>
          <c:tx>
            <c:strRef>
              <c:f>Sheet3!$B$10</c:f>
              <c:strCache>
                <c:ptCount val="1"/>
                <c:pt idx="0">
                  <c:v>MASS AFFLUENT</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Sheet3!$C$6:$D$6</c:f>
              <c:strCache>
                <c:ptCount val="2"/>
                <c:pt idx="0">
                  <c:v>New</c:v>
                </c:pt>
                <c:pt idx="1">
                  <c:v>Current</c:v>
                </c:pt>
              </c:strCache>
            </c:strRef>
          </c:cat>
          <c:val>
            <c:numRef>
              <c:f>Sheet3!$C$10:$D$10</c:f>
              <c:numCache>
                <c:formatCode>0.00%</c:formatCode>
                <c:ptCount val="2"/>
                <c:pt idx="0">
                  <c:v>9.958941576008612E-2</c:v>
                </c:pt>
                <c:pt idx="1">
                  <c:v>3.4731803409369634E-2</c:v>
                </c:pt>
              </c:numCache>
            </c:numRef>
          </c:val>
        </c:ser>
        <c:ser>
          <c:idx val="4"/>
          <c:order val="4"/>
          <c:tx>
            <c:strRef>
              <c:f>Sheet3!$B$11</c:f>
              <c:strCache>
                <c:ptCount val="1"/>
                <c:pt idx="0">
                  <c:v>SMALL BUSINESS</c:v>
                </c:pt>
              </c:strCache>
            </c:strRef>
          </c:tx>
          <c:spPr>
            <a:solidFill>
              <a:srgbClr val="3399FF">
                <a:alpha val="76000"/>
              </a:srgbClr>
            </a:solidFill>
            <a:ln>
              <a:noFill/>
            </a:ln>
            <a:effectLst/>
          </c:spPr>
          <c:invertIfNegative val="0"/>
          <c:dLbls>
            <c:delete val="1"/>
          </c:dLbls>
          <c:cat>
            <c:strRef>
              <c:f>Sheet3!$C$6:$D$6</c:f>
              <c:strCache>
                <c:ptCount val="2"/>
                <c:pt idx="0">
                  <c:v>New</c:v>
                </c:pt>
                <c:pt idx="1">
                  <c:v>Current</c:v>
                </c:pt>
              </c:strCache>
            </c:strRef>
          </c:cat>
          <c:val>
            <c:numRef>
              <c:f>Sheet3!$C$11:$D$11</c:f>
              <c:numCache>
                <c:formatCode>0.00%</c:formatCode>
                <c:ptCount val="2"/>
                <c:pt idx="0">
                  <c:v>8.1100047139612316E-2</c:v>
                </c:pt>
                <c:pt idx="1">
                  <c:v>2.5859476707986641E-2</c:v>
                </c:pt>
              </c:numCache>
            </c:numRef>
          </c:val>
        </c:ser>
        <c:ser>
          <c:idx val="5"/>
          <c:order val="5"/>
          <c:tx>
            <c:strRef>
              <c:f>Sheet3!$B$12</c:f>
              <c:strCache>
                <c:ptCount val="1"/>
                <c:pt idx="0">
                  <c:v>MIDDLE MARKET</c:v>
                </c:pt>
              </c:strCache>
            </c:strRef>
          </c:tx>
          <c:spPr>
            <a:solidFill>
              <a:schemeClr val="accent4">
                <a:lumMod val="60000"/>
              </a:schemeClr>
            </a:solidFill>
            <a:ln>
              <a:noFill/>
            </a:ln>
            <a:effectLst/>
          </c:spPr>
          <c:invertIfNegative val="0"/>
          <c:dLbls>
            <c:delete val="1"/>
          </c:dLbls>
          <c:cat>
            <c:strRef>
              <c:f>Sheet3!$C$6:$D$6</c:f>
              <c:strCache>
                <c:ptCount val="2"/>
                <c:pt idx="0">
                  <c:v>New</c:v>
                </c:pt>
                <c:pt idx="1">
                  <c:v>Current</c:v>
                </c:pt>
              </c:strCache>
            </c:strRef>
          </c:cat>
          <c:val>
            <c:numRef>
              <c:f>Sheet3!$C$12:$D$12</c:f>
              <c:numCache>
                <c:formatCode>0.00%</c:formatCode>
                <c:ptCount val="2"/>
                <c:pt idx="0">
                  <c:v>1.7548954160442314E-2</c:v>
                </c:pt>
                <c:pt idx="1">
                  <c:v>1.0107415426124035E-3</c:v>
                </c:pt>
              </c:numCache>
            </c:numRef>
          </c:val>
        </c:ser>
        <c:ser>
          <c:idx val="6"/>
          <c:order val="6"/>
          <c:tx>
            <c:strRef>
              <c:f>Sheet3!$B$13</c:f>
              <c:strCache>
                <c:ptCount val="1"/>
                <c:pt idx="0">
                  <c:v>BUSINESS BANKING</c:v>
                </c:pt>
              </c:strCache>
            </c:strRef>
          </c:tx>
          <c:spPr>
            <a:solidFill>
              <a:schemeClr val="accent6">
                <a:lumMod val="80000"/>
                <a:lumOff val="20000"/>
              </a:schemeClr>
            </a:solidFill>
            <a:ln>
              <a:noFill/>
            </a:ln>
            <a:effectLst/>
          </c:spPr>
          <c:invertIfNegative val="0"/>
          <c:dLbls>
            <c:delete val="1"/>
          </c:dLbls>
          <c:cat>
            <c:strRef>
              <c:f>Sheet3!$C$6:$D$6</c:f>
              <c:strCache>
                <c:ptCount val="2"/>
                <c:pt idx="0">
                  <c:v>New</c:v>
                </c:pt>
                <c:pt idx="1">
                  <c:v>Current</c:v>
                </c:pt>
              </c:strCache>
            </c:strRef>
          </c:cat>
          <c:val>
            <c:numRef>
              <c:f>Sheet3!$C$13:$D$13</c:f>
              <c:numCache>
                <c:formatCode>0.00%</c:formatCode>
                <c:ptCount val="2"/>
                <c:pt idx="0">
                  <c:v>4.9634801755044028E-3</c:v>
                </c:pt>
                <c:pt idx="1">
                  <c:v>8.9075559895096315E-3</c:v>
                </c:pt>
              </c:numCache>
            </c:numRef>
          </c:val>
        </c:ser>
        <c:ser>
          <c:idx val="7"/>
          <c:order val="7"/>
          <c:tx>
            <c:strRef>
              <c:f>Sheet3!$B$14</c:f>
              <c:strCache>
                <c:ptCount val="1"/>
                <c:pt idx="0">
                  <c:v>GOVERNMENT BANKING</c:v>
                </c:pt>
              </c:strCache>
            </c:strRef>
          </c:tx>
          <c:spPr>
            <a:solidFill>
              <a:schemeClr val="accent5">
                <a:lumMod val="80000"/>
                <a:lumOff val="20000"/>
              </a:schemeClr>
            </a:solidFill>
            <a:ln>
              <a:noFill/>
            </a:ln>
            <a:effectLst/>
          </c:spPr>
          <c:invertIfNegative val="0"/>
          <c:dLbls>
            <c:delete val="1"/>
          </c:dLbls>
          <c:cat>
            <c:strRef>
              <c:f>Sheet3!$C$6:$D$6</c:f>
              <c:strCache>
                <c:ptCount val="2"/>
                <c:pt idx="0">
                  <c:v>New</c:v>
                </c:pt>
                <c:pt idx="1">
                  <c:v>Current</c:v>
                </c:pt>
              </c:strCache>
            </c:strRef>
          </c:cat>
          <c:val>
            <c:numRef>
              <c:f>Sheet3!$C$14:$D$14</c:f>
              <c:numCache>
                <c:formatCode>0.00%</c:formatCode>
                <c:ptCount val="2"/>
                <c:pt idx="0">
                  <c:v>1.9809931656478844E-4</c:v>
                </c:pt>
                <c:pt idx="1">
                  <c:v>1.1025735363483708E-4</c:v>
                </c:pt>
              </c:numCache>
            </c:numRef>
          </c:val>
        </c:ser>
        <c:ser>
          <c:idx val="8"/>
          <c:order val="8"/>
          <c:tx>
            <c:strRef>
              <c:f>Sheet3!$B$15</c:f>
              <c:strCache>
                <c:ptCount val="1"/>
                <c:pt idx="0">
                  <c:v>LARGE CORPORATE</c:v>
                </c:pt>
              </c:strCache>
            </c:strRef>
          </c:tx>
          <c:spPr>
            <a:solidFill>
              <a:schemeClr val="accent4">
                <a:lumMod val="80000"/>
                <a:lumOff val="20000"/>
              </a:schemeClr>
            </a:solidFill>
            <a:ln>
              <a:noFill/>
            </a:ln>
            <a:effectLst/>
          </c:spPr>
          <c:invertIfNegative val="0"/>
          <c:dLbls>
            <c:delete val="1"/>
          </c:dLbls>
          <c:cat>
            <c:strRef>
              <c:f>Sheet3!$C$6:$D$6</c:f>
              <c:strCache>
                <c:ptCount val="2"/>
                <c:pt idx="0">
                  <c:v>New</c:v>
                </c:pt>
                <c:pt idx="1">
                  <c:v>Current</c:v>
                </c:pt>
              </c:strCache>
            </c:strRef>
          </c:cat>
          <c:val>
            <c:numRef>
              <c:f>Sheet3!$C$15:$D$15</c:f>
              <c:numCache>
                <c:formatCode>0.00%</c:formatCode>
                <c:ptCount val="2"/>
                <c:pt idx="0">
                  <c:v>1.8412982237342302E-4</c:v>
                </c:pt>
                <c:pt idx="1">
                  <c:v>1.2750349050017924E-4</c:v>
                </c:pt>
              </c:numCache>
            </c:numRef>
          </c:val>
        </c:ser>
        <c:ser>
          <c:idx val="9"/>
          <c:order val="9"/>
          <c:tx>
            <c:strRef>
              <c:f>Sheet3!$B$16</c:f>
              <c:strCache>
                <c:ptCount val="1"/>
                <c:pt idx="0">
                  <c:v>NEW CUSTOMER - BUSINESS</c:v>
                </c:pt>
              </c:strCache>
            </c:strRef>
          </c:tx>
          <c:spPr>
            <a:solidFill>
              <a:schemeClr val="accent6">
                <a:lumMod val="80000"/>
              </a:schemeClr>
            </a:solidFill>
            <a:ln>
              <a:noFill/>
            </a:ln>
            <a:effectLst/>
          </c:spPr>
          <c:invertIfNegative val="0"/>
          <c:dLbls>
            <c:delete val="1"/>
          </c:dLbls>
          <c:cat>
            <c:strRef>
              <c:f>Sheet3!$C$6:$D$6</c:f>
              <c:strCache>
                <c:ptCount val="2"/>
                <c:pt idx="0">
                  <c:v>New</c:v>
                </c:pt>
                <c:pt idx="1">
                  <c:v>Current</c:v>
                </c:pt>
              </c:strCache>
            </c:strRef>
          </c:cat>
          <c:val>
            <c:numRef>
              <c:f>Sheet3!$C$16:$D$16</c:f>
              <c:numCache>
                <c:formatCode>0.00%</c:formatCode>
                <c:ptCount val="2"/>
                <c:pt idx="0">
                  <c:v>2.4442156485679485E-3</c:v>
                </c:pt>
                <c:pt idx="1">
                  <c:v>1.7791527518348712E-4</c:v>
                </c:pt>
              </c:numCache>
            </c:numRef>
          </c:val>
        </c:ser>
        <c:ser>
          <c:idx val="10"/>
          <c:order val="10"/>
          <c:tx>
            <c:strRef>
              <c:f>Sheet3!$B$17</c:f>
              <c:strCache>
                <c:ptCount val="1"/>
                <c:pt idx="0">
                  <c:v>NEW CUSTOMER - PERSONAL</c:v>
                </c:pt>
              </c:strCache>
            </c:strRef>
          </c:tx>
          <c:spPr>
            <a:solidFill>
              <a:schemeClr val="accent5">
                <a:lumMod val="80000"/>
              </a:schemeClr>
            </a:solidFill>
            <a:ln>
              <a:noFill/>
            </a:ln>
            <a:effectLst/>
          </c:spPr>
          <c:invertIfNegative val="0"/>
          <c:dLbls>
            <c:delete val="1"/>
          </c:dLbls>
          <c:cat>
            <c:strRef>
              <c:f>Sheet3!$C$6:$D$6</c:f>
              <c:strCache>
                <c:ptCount val="2"/>
                <c:pt idx="0">
                  <c:v>New</c:v>
                </c:pt>
                <c:pt idx="1">
                  <c:v>Current</c:v>
                </c:pt>
              </c:strCache>
            </c:strRef>
          </c:cat>
          <c:val>
            <c:numRef>
              <c:f>Sheet3!$C$17:$D$17</c:f>
              <c:numCache>
                <c:formatCode>0.00%</c:formatCode>
                <c:ptCount val="2"/>
                <c:pt idx="0">
                  <c:v>2.244139797186722E-2</c:v>
                </c:pt>
                <c:pt idx="1">
                  <c:v>2.1609262089394539E-3</c:v>
                </c:pt>
              </c:numCache>
            </c:numRef>
          </c:val>
        </c:ser>
        <c:dLbls>
          <c:dLblPos val="ctr"/>
          <c:showLegendKey val="0"/>
          <c:showVal val="1"/>
          <c:showCatName val="0"/>
          <c:showSerName val="0"/>
          <c:showPercent val="0"/>
          <c:showBubbleSize val="0"/>
        </c:dLbls>
        <c:gapWidth val="219"/>
        <c:overlap val="100"/>
        <c:axId val="162283000"/>
        <c:axId val="161862456"/>
      </c:barChart>
      <c:catAx>
        <c:axId val="162283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1862456"/>
        <c:crosses val="autoZero"/>
        <c:auto val="1"/>
        <c:lblAlgn val="ctr"/>
        <c:lblOffset val="100"/>
        <c:noMultiLvlLbl val="0"/>
      </c:catAx>
      <c:valAx>
        <c:axId val="16186245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2283000"/>
        <c:crosses val="autoZero"/>
        <c:crossBetween val="between"/>
        <c:majorUnit val="0.2"/>
      </c:valAx>
      <c:spPr>
        <a:noFill/>
        <a:ln>
          <a:noFill/>
        </a:ln>
        <a:effectLst/>
      </c:spPr>
    </c:plotArea>
    <c:legend>
      <c:legendPos val="b"/>
      <c:layout>
        <c:manualLayout>
          <c:xMode val="edge"/>
          <c:yMode val="edge"/>
          <c:x val="0.15044491638390151"/>
          <c:y val="0.76144714527981916"/>
          <c:w val="0.84742074317550009"/>
          <c:h val="0.17756825999322814"/>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48261580938747"/>
          <c:y val="0.15056669328552849"/>
          <c:w val="0.68958047857654159"/>
          <c:h val="0.74818408787497437"/>
        </c:manualLayout>
      </c:layout>
      <c:pieChart>
        <c:varyColors val="1"/>
        <c:ser>
          <c:idx val="0"/>
          <c:order val="0"/>
          <c:tx>
            <c:strRef>
              <c:f>Hoja1!$B$1</c:f>
              <c:strCache>
                <c:ptCount val="1"/>
                <c:pt idx="0">
                  <c:v>Current Segment</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D60-4741-A0E9-BBD4C3C23CDA}"/>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6-BD60-4741-A0E9-BBD4C3C23CDA}"/>
              </c:ext>
            </c:extLst>
          </c:dPt>
          <c:dPt>
            <c:idx val="2"/>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BD60-4741-A0E9-BBD4C3C23CDA}"/>
              </c:ext>
            </c:extLst>
          </c:dPt>
          <c:dLbls>
            <c:dLbl>
              <c:idx val="0"/>
              <c:layout>
                <c:manualLayout>
                  <c:x val="-3.3706506510445586E-2"/>
                  <c:y val="-0.11691038242536639"/>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1.4263708498625604E-2"/>
                  <c:y val="5.1801448491459651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1.9948614906104199E-2"/>
                  <c:y val="-1.6205407276469366E-3"/>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UNKNOWN</c:v>
                </c:pt>
                <c:pt idx="1">
                  <c:v>PERSONAL</c:v>
                </c:pt>
                <c:pt idx="2">
                  <c:v>BUSINESS</c:v>
                </c:pt>
              </c:strCache>
            </c:strRef>
          </c:cat>
          <c:val>
            <c:numRef>
              <c:f>Hoja1!$B$2:$B$4</c:f>
              <c:numCache>
                <c:formatCode>0%</c:formatCode>
                <c:ptCount val="3"/>
                <c:pt idx="0">
                  <c:v>0.58009651350917912</c:v>
                </c:pt>
                <c:pt idx="1">
                  <c:v>0.38371003613139376</c:v>
                </c:pt>
                <c:pt idx="2">
                  <c:v>3.6193450359427178E-2</c:v>
                </c:pt>
              </c:numCache>
            </c:numRef>
          </c:val>
          <c:extLst xmlns:c16r2="http://schemas.microsoft.com/office/drawing/2015/06/chart">
            <c:ext xmlns:c16="http://schemas.microsoft.com/office/drawing/2014/chart" uri="{C3380CC4-5D6E-409C-BE32-E72D297353CC}">
              <c16:uniqueId val="{00000000-BD60-4741-A0E9-BBD4C3C23CDA}"/>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48261580938747"/>
          <c:y val="0.15056669328552849"/>
          <c:w val="0.68958047857654159"/>
          <c:h val="0.74818408787497437"/>
        </c:manualLayout>
      </c:layout>
      <c:pieChart>
        <c:varyColors val="1"/>
        <c:ser>
          <c:idx val="0"/>
          <c:order val="0"/>
          <c:tx>
            <c:strRef>
              <c:f>Hoja1!$B$1</c:f>
              <c:strCache>
                <c:ptCount val="1"/>
                <c:pt idx="0">
                  <c:v>New Segment</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D60-4741-A0E9-BBD4C3C23CDA}"/>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6-BD60-4741-A0E9-BBD4C3C23CDA}"/>
              </c:ext>
            </c:extLst>
          </c:dPt>
          <c:dPt>
            <c:idx val="2"/>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BD60-4741-A0E9-BBD4C3C23CDA}"/>
              </c:ext>
            </c:extLst>
          </c:dPt>
          <c:dLbls>
            <c:dLbl>
              <c:idx val="0"/>
              <c:layout>
                <c:manualLayout>
                  <c:x val="-3.0547378511757456E-2"/>
                  <c:y val="1.857787349997314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7479331107531727E-2"/>
                  <c:y val="-4.105534341251627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8192040187856012E-2"/>
                  <c:y val="4.3390693182597778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UNKNOWN</c:v>
                </c:pt>
                <c:pt idx="1">
                  <c:v>PERSONAL</c:v>
                </c:pt>
                <c:pt idx="2">
                  <c:v>BUSINESS</c:v>
                </c:pt>
              </c:strCache>
            </c:strRef>
          </c:cat>
          <c:val>
            <c:numRef>
              <c:f>Hoja1!$B$2:$B$4</c:f>
              <c:numCache>
                <c:formatCode>0%</c:formatCode>
                <c:ptCount val="3"/>
                <c:pt idx="0">
                  <c:v>0.28952980465891548</c:v>
                </c:pt>
                <c:pt idx="1">
                  <c:v>0.6040312690780193</c:v>
                </c:pt>
                <c:pt idx="2">
                  <c:v>0.1064389262630652</c:v>
                </c:pt>
              </c:numCache>
            </c:numRef>
          </c:val>
          <c:extLst xmlns:c16r2="http://schemas.microsoft.com/office/drawing/2015/06/chart">
            <c:ext xmlns:c16="http://schemas.microsoft.com/office/drawing/2014/chart" uri="{C3380CC4-5D6E-409C-BE32-E72D297353CC}">
              <c16:uniqueId val="{00000000-BD60-4741-A0E9-BBD4C3C23CDA}"/>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6.0712955934476683E-2"/>
          <c:y val="0.78795403851461121"/>
          <c:w val="0.82319523900624758"/>
          <c:h val="0.21204590981632288"/>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48261580938747"/>
          <c:y val="0.15056669328552849"/>
          <c:w val="0.68958047857654159"/>
          <c:h val="0.74818408787497437"/>
        </c:manualLayout>
      </c:layout>
      <c:pieChart>
        <c:varyColors val="1"/>
        <c:ser>
          <c:idx val="0"/>
          <c:order val="0"/>
          <c:tx>
            <c:strRef>
              <c:f>Hoja1!$B$1</c:f>
              <c:strCache>
                <c:ptCount val="1"/>
                <c:pt idx="0">
                  <c:v>Current Segment</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D60-4741-A0E9-BBD4C3C23CDA}"/>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6-BD60-4741-A0E9-BBD4C3C23CDA}"/>
              </c:ext>
            </c:extLst>
          </c:dPt>
          <c:dPt>
            <c:idx val="2"/>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BD60-4741-A0E9-BBD4C3C23CDA}"/>
              </c:ext>
            </c:extLst>
          </c:dPt>
          <c:dLbls>
            <c:dLbl>
              <c:idx val="0"/>
              <c:layout>
                <c:manualLayout>
                  <c:x val="-2.8500773481750109E-2"/>
                  <c:y val="-6.6514512676328116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1.4263708498625604E-2"/>
                  <c:y val="5.1801448491459651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1.9948614906104199E-2"/>
                  <c:y val="-1.6205407276469366E-3"/>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UNKNOWN</c:v>
                </c:pt>
                <c:pt idx="1">
                  <c:v>PERSONAL</c:v>
                </c:pt>
                <c:pt idx="2">
                  <c:v>BUSINESS</c:v>
                </c:pt>
              </c:strCache>
            </c:strRef>
          </c:cat>
          <c:val>
            <c:numRef>
              <c:f>Hoja1!$B$2:$B$4</c:f>
              <c:numCache>
                <c:formatCode>0.00%</c:formatCode>
                <c:ptCount val="3"/>
                <c:pt idx="0">
                  <c:v>0.4617410293333637</c:v>
                </c:pt>
                <c:pt idx="1">
                  <c:v>0.49049299166833726</c:v>
                </c:pt>
                <c:pt idx="2">
                  <c:v>4.7765978998299014E-2</c:v>
                </c:pt>
              </c:numCache>
            </c:numRef>
          </c:val>
          <c:extLst xmlns:c16r2="http://schemas.microsoft.com/office/drawing/2015/06/chart">
            <c:ext xmlns:c16="http://schemas.microsoft.com/office/drawing/2014/chart" uri="{C3380CC4-5D6E-409C-BE32-E72D297353CC}">
              <c16:uniqueId val="{00000000-BD60-4741-A0E9-BBD4C3C23CDA}"/>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48261580938747"/>
          <c:y val="0.15056669328552849"/>
          <c:w val="0.68958047857654159"/>
          <c:h val="0.74818408787497437"/>
        </c:manualLayout>
      </c:layout>
      <c:pieChart>
        <c:varyColors val="1"/>
        <c:ser>
          <c:idx val="0"/>
          <c:order val="0"/>
          <c:tx>
            <c:strRef>
              <c:f>Hoja1!$B$1</c:f>
              <c:strCache>
                <c:ptCount val="1"/>
                <c:pt idx="0">
                  <c:v>New Segment</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D60-4741-A0E9-BBD4C3C23CDA}"/>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6-BD60-4741-A0E9-BBD4C3C23CDA}"/>
              </c:ext>
            </c:extLst>
          </c:dPt>
          <c:dPt>
            <c:idx val="2"/>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BD60-4741-A0E9-BBD4C3C23CDA}"/>
              </c:ext>
            </c:extLst>
          </c:dPt>
          <c:dLbls>
            <c:dLbl>
              <c:idx val="0"/>
              <c:delete val="1"/>
              <c:extLst>
                <c:ext xmlns:c15="http://schemas.microsoft.com/office/drawing/2012/chart" uri="{CE6537A1-D6FC-4f65-9D91-7224C49458BB}"/>
              </c:extLst>
            </c:dLbl>
            <c:dLbl>
              <c:idx val="1"/>
              <c:layout>
                <c:manualLayout>
                  <c:x val="-1.7479331107531727E-2"/>
                  <c:y val="-4.105534341251627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8192040187856012E-2"/>
                  <c:y val="4.3390693182597778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UNKNOWN</c:v>
                </c:pt>
                <c:pt idx="1">
                  <c:v>PERSONAL</c:v>
                </c:pt>
                <c:pt idx="2">
                  <c:v>BUSINESS</c:v>
                </c:pt>
              </c:strCache>
            </c:strRef>
          </c:cat>
          <c:val>
            <c:numRef>
              <c:f>Hoja1!$B$2:$B$4</c:f>
              <c:numCache>
                <c:formatCode>0%</c:formatCode>
                <c:ptCount val="3"/>
                <c:pt idx="0">
                  <c:v>0</c:v>
                </c:pt>
                <c:pt idx="1">
                  <c:v>0.84960000000000002</c:v>
                </c:pt>
                <c:pt idx="2">
                  <c:v>0.15040000000000001</c:v>
                </c:pt>
              </c:numCache>
            </c:numRef>
          </c:val>
          <c:extLst xmlns:c16r2="http://schemas.microsoft.com/office/drawing/2015/06/chart">
            <c:ext xmlns:c16="http://schemas.microsoft.com/office/drawing/2014/chart" uri="{C3380CC4-5D6E-409C-BE32-E72D297353CC}">
              <c16:uniqueId val="{00000000-BD60-4741-A0E9-BBD4C3C23CDA}"/>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6.0712955934476683E-2"/>
          <c:y val="0.78795403851461121"/>
          <c:w val="0.82319523900624758"/>
          <c:h val="0.212045909816322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3C2D6-F219-458C-BA4E-E8886F0660D4}"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B951178D-B308-42AF-B2B2-6460365246DC}" type="pres">
      <dgm:prSet presAssocID="{C0C3C2D6-F219-458C-BA4E-E8886F0660D4}" presName="hierChild1" presStyleCnt="0">
        <dgm:presLayoutVars>
          <dgm:orgChart val="1"/>
          <dgm:chPref val="1"/>
          <dgm:dir/>
          <dgm:animOne val="branch"/>
          <dgm:animLvl val="lvl"/>
          <dgm:resizeHandles/>
        </dgm:presLayoutVars>
      </dgm:prSet>
      <dgm:spPr/>
      <dgm:t>
        <a:bodyPr/>
        <a:lstStyle/>
        <a:p>
          <a:endParaRPr lang="en-US"/>
        </a:p>
      </dgm:t>
    </dgm:pt>
  </dgm:ptLst>
  <dgm:cxnLst>
    <dgm:cxn modelId="{A86FEFA6-60D4-44A0-8E5F-72F1D58ABC60}" type="presOf" srcId="{C0C3C2D6-F219-458C-BA4E-E8886F0660D4}" destId="{B951178D-B308-42AF-B2B2-6460365246DC}" srcOrd="0"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60B1AF7E-5BC2-4D30-87FE-E1B659CA15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61D35212-2950-4BB8-B0AA-EE77368993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A5188B-02CB-4126-A12E-C27940239E67}" type="datetimeFigureOut">
              <a:rPr lang="es-ES" smtClean="0"/>
              <a:t>16/04/2018</a:t>
            </a:fld>
            <a:endParaRPr lang="es-ES"/>
          </a:p>
        </p:txBody>
      </p:sp>
      <p:sp>
        <p:nvSpPr>
          <p:cNvPr id="4" name="Marcador de pie de página 3">
            <a:extLst>
              <a:ext uri="{FF2B5EF4-FFF2-40B4-BE49-F238E27FC236}">
                <a16:creationId xmlns:a16="http://schemas.microsoft.com/office/drawing/2014/main" xmlns="" id="{56FAF009-7545-4A39-A198-6416D3420C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5B8A1D82-08B5-4B1F-860C-695167F2EE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54CB31-C4D0-4176-AC65-C48107E42122}" type="slidenum">
              <a:rPr lang="es-ES" smtClean="0"/>
              <a:t>‹#›</a:t>
            </a:fld>
            <a:endParaRPr lang="es-ES"/>
          </a:p>
        </p:txBody>
      </p:sp>
    </p:spTree>
    <p:extLst>
      <p:ext uri="{BB962C8B-B14F-4D97-AF65-F5344CB8AC3E}">
        <p14:creationId xmlns:p14="http://schemas.microsoft.com/office/powerpoint/2010/main" val="82686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1D6FC-8B18-4D83-81FA-5ECA9E5C1AAF}" type="datetimeFigureOut">
              <a:rPr lang="es-ES" smtClean="0"/>
              <a:t>16/04/2018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8D618-BBD3-4FF5-9218-0E9FEB4B2F82}" type="slidenum">
              <a:rPr lang="es-ES" smtClean="0"/>
              <a:t>‹#›</a:t>
            </a:fld>
            <a:endParaRPr lang="es-ES"/>
          </a:p>
        </p:txBody>
      </p:sp>
    </p:spTree>
    <p:extLst>
      <p:ext uri="{BB962C8B-B14F-4D97-AF65-F5344CB8AC3E}">
        <p14:creationId xmlns:p14="http://schemas.microsoft.com/office/powerpoint/2010/main" val="144631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Improvements:</a:t>
            </a:r>
          </a:p>
          <a:p>
            <a:r>
              <a:rPr lang="en-US" dirty="0" smtClean="0"/>
              <a:t>1. Lower alert volumes, provide a more accurate input</a:t>
            </a:r>
            <a:r>
              <a:rPr lang="en-US" baseline="0" dirty="0" smtClean="0"/>
              <a:t> for all TM models</a:t>
            </a:r>
            <a:endParaRPr lang="en-US" dirty="0" smtClean="0"/>
          </a:p>
          <a:p>
            <a:endParaRPr lang="en-US" dirty="0" smtClean="0"/>
          </a:p>
          <a:p>
            <a:r>
              <a:rPr lang="en-US" sz="1200" kern="1200" dirty="0" smtClean="0">
                <a:solidFill>
                  <a:schemeClr val="tx1"/>
                </a:solidFill>
                <a:effectLst/>
                <a:latin typeface="+mn-lt"/>
                <a:ea typeface="+mn-ea"/>
                <a:cs typeface="+mn-cs"/>
              </a:rPr>
              <a:t>2. Active model keep</a:t>
            </a:r>
            <a:r>
              <a:rPr lang="en-US" sz="1200" kern="1200" baseline="0" dirty="0" smtClean="0">
                <a:solidFill>
                  <a:schemeClr val="tx1"/>
                </a:solidFill>
                <a:effectLst/>
                <a:latin typeface="+mn-lt"/>
                <a:ea typeface="+mn-ea"/>
                <a:cs typeface="+mn-cs"/>
              </a:rPr>
              <a:t> tracking customers’ changes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Six hard rules are tracked daily to monitor customers:</a:t>
            </a:r>
          </a:p>
          <a:p>
            <a:pPr lvl="0"/>
            <a:r>
              <a:rPr lang="en-US" sz="1200" kern="1200" dirty="0" smtClean="0">
                <a:solidFill>
                  <a:schemeClr val="tx1"/>
                </a:solidFill>
                <a:effectLst/>
                <a:latin typeface="+mn-lt"/>
                <a:ea typeface="+mn-ea"/>
                <a:cs typeface="+mn-cs"/>
              </a:rPr>
              <a:t>F-customers changed from or to selected product </a:t>
            </a:r>
          </a:p>
          <a:p>
            <a:pPr lvl="0"/>
            <a:r>
              <a:rPr lang="en-US" sz="1200" kern="1200" dirty="0" smtClean="0">
                <a:solidFill>
                  <a:schemeClr val="tx1"/>
                </a:solidFill>
                <a:effectLst/>
                <a:latin typeface="+mn-lt"/>
                <a:ea typeface="+mn-ea"/>
                <a:cs typeface="+mn-cs"/>
              </a:rPr>
              <a:t>Customers go expired from new customer period (after 6 months with the Bank)</a:t>
            </a:r>
          </a:p>
          <a:p>
            <a:pPr lvl="0"/>
            <a:r>
              <a:rPr lang="en-US" sz="1200" kern="1200" dirty="0" smtClean="0">
                <a:solidFill>
                  <a:schemeClr val="tx1"/>
                </a:solidFill>
                <a:effectLst/>
                <a:latin typeface="+mn-lt"/>
                <a:ea typeface="+mn-ea"/>
                <a:cs typeface="+mn-cs"/>
              </a:rPr>
              <a:t>Previously not defined customers</a:t>
            </a:r>
          </a:p>
          <a:p>
            <a:pPr lvl="0"/>
            <a:r>
              <a:rPr lang="en-US" sz="1200" kern="1200" dirty="0" smtClean="0">
                <a:solidFill>
                  <a:schemeClr val="tx1"/>
                </a:solidFill>
                <a:effectLst/>
                <a:latin typeface="+mn-lt"/>
                <a:ea typeface="+mn-ea"/>
                <a:cs typeface="+mn-cs"/>
              </a:rPr>
              <a:t>From close to active customers</a:t>
            </a:r>
          </a:p>
          <a:p>
            <a:pPr lvl="0"/>
            <a:r>
              <a:rPr lang="en-US" sz="1200" kern="1200" dirty="0" smtClean="0">
                <a:solidFill>
                  <a:schemeClr val="tx1"/>
                </a:solidFill>
                <a:effectLst/>
                <a:latin typeface="+mn-lt"/>
                <a:ea typeface="+mn-ea"/>
                <a:cs typeface="+mn-cs"/>
              </a:rPr>
              <a:t>From business F-customers (F-customers with only business accounts) to others</a:t>
            </a:r>
          </a:p>
          <a:p>
            <a:pPr lvl="0"/>
            <a:r>
              <a:rPr lang="en-US" sz="1200" kern="1200" dirty="0" smtClean="0">
                <a:solidFill>
                  <a:schemeClr val="tx1"/>
                </a:solidFill>
                <a:effectLst/>
                <a:latin typeface="+mn-lt"/>
                <a:ea typeface="+mn-ea"/>
                <a:cs typeface="+mn-cs"/>
              </a:rPr>
              <a:t>High hierarchy changed J-customers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78D618-BBD3-4FF5-9218-0E9FEB4B2F82}" type="slidenum">
              <a:rPr lang="es-ES" smtClean="0"/>
              <a:t>4</a:t>
            </a:fld>
            <a:endParaRPr lang="es-ES"/>
          </a:p>
        </p:txBody>
      </p:sp>
    </p:spTree>
    <p:extLst>
      <p:ext uri="{BB962C8B-B14F-4D97-AF65-F5344CB8AC3E}">
        <p14:creationId xmlns:p14="http://schemas.microsoft.com/office/powerpoint/2010/main" val="184503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5</a:t>
            </a:fld>
            <a:endParaRPr lang="es-ES"/>
          </a:p>
        </p:txBody>
      </p:sp>
    </p:spTree>
    <p:extLst>
      <p:ext uri="{BB962C8B-B14F-4D97-AF65-F5344CB8AC3E}">
        <p14:creationId xmlns:p14="http://schemas.microsoft.com/office/powerpoint/2010/main" val="171820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Clustering is</a:t>
            </a:r>
            <a:r>
              <a:rPr lang="en-US" baseline="0" dirty="0" smtClean="0"/>
              <a:t> one of the most important unsupervised learning problem, it deals with finding a structure in a collection of unlabeled data, clustering is the process of organizing objects into groups whose members are similar in some way. A cluster is therefore a collection of objects which are “similar” between them and are “dissimilar” to the objects belonging to other clusters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of the large customer population, traditional/simple clustering method are not able to </a:t>
            </a:r>
            <a:r>
              <a:rPr lang="en-US" sz="1200" kern="1200" dirty="0" smtClean="0">
                <a:solidFill>
                  <a:schemeClr val="tx1"/>
                </a:solidFill>
                <a:effectLst/>
                <a:latin typeface="+mn-lt"/>
                <a:ea typeface="+mn-ea"/>
                <a:cs typeface="+mn-cs"/>
              </a:rPr>
              <a:t>lead to reliable 3 clusters;</a:t>
            </a:r>
            <a:r>
              <a:rPr lang="en-US" baseline="0" dirty="0" smtClean="0"/>
              <a:t> our team developed a two step, repeatedly clustering </a:t>
            </a:r>
            <a:r>
              <a:rPr lang="en-US" sz="1200" kern="1200" dirty="0" smtClean="0">
                <a:solidFill>
                  <a:schemeClr val="tx1"/>
                </a:solidFill>
                <a:effectLst/>
                <a:latin typeface="+mn-lt"/>
                <a:ea typeface="+mn-ea"/>
                <a:cs typeface="+mn-cs"/>
              </a:rPr>
              <a:t>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In the first step, model developers run K-means clustering multiple times to group customers. Each run was an iteration, for each iteration, K-means clustering output j clusters and the number j was the first choice of j when CCC&gt;=3  to ensure convergence and cluster quality (Refer to Section 1.1 ). The most variant cluster (with the maximum RMS) from j clusters would be selected as one of the final iterations. Customers in the rest j-1 clusters would go to the next iteration and same procedure repeated until the rest population was less than 50% of the original population. Note there were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iterations from first step, j clusters in the last iteration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Therefore, first step clustering’s output was (i-1+j) clusters.</a:t>
            </a:r>
          </a:p>
          <a:p>
            <a:r>
              <a:rPr lang="en-US" sz="1200" kern="1200" dirty="0" smtClean="0">
                <a:solidFill>
                  <a:schemeClr val="tx1"/>
                </a:solidFill>
                <a:effectLst/>
                <a:latin typeface="+mn-lt"/>
                <a:ea typeface="+mn-ea"/>
                <a:cs typeface="+mn-cs"/>
              </a:rPr>
              <a:t>Model developers used a lower bound of bootstrapping step, which has a minimal iteration step of average assets less than $100K and average liabilities less than $1 million among the clusters.  Clusters above those thresholds would be characterized as Mass Affluent.  This was determined based on expert judgement.  Model developers also utilized an upper bound of bootstrapping step, which was defined as the last step in which the remaining number of customers is at least half of the total number of customers that are included in the clustering method.  Model developers defined a stopping step, which was any step between the Lower Bound and Upper Bound of bootstrapping where the second round clustering method is applied to group the clusters into final segments.  A valid stopping step was determined to be a stopping step that yields customers volumes of segments meeting business requirement, i.e., the Volume of Lower Mass Market is no less than Volume of Mass Market, and the Volume of Mass Market is no less than Volume of Mass Affluent.  Based on this, the segmentation stopping step was determined to be the maximal stopping step. </a:t>
            </a:r>
          </a:p>
          <a:p>
            <a:r>
              <a:rPr lang="en-US" sz="1200" kern="1200" dirty="0" smtClean="0">
                <a:solidFill>
                  <a:schemeClr val="tx1"/>
                </a:solidFill>
                <a:effectLst/>
                <a:latin typeface="+mn-lt"/>
                <a:ea typeface="+mn-ea"/>
                <a:cs typeface="+mn-cs"/>
              </a:rPr>
              <a:t>For the second step clustering, hierarchical clustering algorithm is applied to the average asset and average liability of N-1 clusters from first step’s N-1 iterations to tell apart Mass Market from Mass Affluent, and applied another hierarchical clustering on the rest m clusters from last iteration N to tell apart Mass Market from Lower Mass Market.  Specifically, for the model run on January 11, 2017, there were a total of 26 iterations, and 7 clusters in the 26</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iteration. So N=26, m=7 in this case, and the total cluster from first step was N-1+m=32. The first N-1=25 iterations were used to differentiate Mass Affluent from Mass Market customers.  The 26</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iteration was used to cluster and differentiate Lower Mass Market from Mass Market customers.   </a:t>
            </a:r>
            <a:endParaRPr lang="en-US" dirty="0" smtClean="0"/>
          </a:p>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6</a:t>
            </a:fld>
            <a:endParaRPr lang="es-ES"/>
          </a:p>
        </p:txBody>
      </p:sp>
    </p:spTree>
    <p:extLst>
      <p:ext uri="{BB962C8B-B14F-4D97-AF65-F5344CB8AC3E}">
        <p14:creationId xmlns:p14="http://schemas.microsoft.com/office/powerpoint/2010/main" val="49155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9</a:t>
            </a:fld>
            <a:endParaRPr lang="es-ES"/>
          </a:p>
        </p:txBody>
      </p:sp>
    </p:spTree>
    <p:extLst>
      <p:ext uri="{BB962C8B-B14F-4D97-AF65-F5344CB8AC3E}">
        <p14:creationId xmlns:p14="http://schemas.microsoft.com/office/powerpoint/2010/main" val="201307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customers whose segment were decided by EJMs, their segments is stable from each run. The mode method is designed to address the limitation for clustering method. Therefore, we use six runs’ results to show the stability of mode method output of clustering. Six runs are with date (MMDD) 0111, 0125, 0210, 0224, 0606 and 0714. We can get 4 versions of mode method final output in Table 1. Also in </a:t>
            </a:r>
          </a:p>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10</a:t>
            </a:fld>
            <a:endParaRPr lang="es-ES"/>
          </a:p>
        </p:txBody>
      </p:sp>
    </p:spTree>
    <p:extLst>
      <p:ext uri="{BB962C8B-B14F-4D97-AF65-F5344CB8AC3E}">
        <p14:creationId xmlns:p14="http://schemas.microsoft.com/office/powerpoint/2010/main" val="116695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dirty="0" smtClean="0"/>
              <a:t>Improvement:</a:t>
            </a:r>
            <a:endParaRPr lang="en-US" sz="1400" dirty="0" smtClean="0">
              <a:solidFill>
                <a:schemeClr val="tx1"/>
              </a:solidFill>
            </a:endParaRPr>
          </a:p>
          <a:p>
            <a:pPr marL="171450" indent="-171450">
              <a:buFont typeface="Arial" panose="020B0604020202020204" pitchFamily="34" charset="0"/>
              <a:buChar char="•"/>
            </a:pPr>
            <a:r>
              <a:rPr lang="en-US" sz="1400" dirty="0" smtClean="0">
                <a:solidFill>
                  <a:schemeClr val="tx1"/>
                </a:solidFill>
              </a:rPr>
              <a:t>Correctly segment 30% “</a:t>
            </a:r>
            <a:r>
              <a:rPr lang="en-US" dirty="0" smtClean="0">
                <a:solidFill>
                  <a:schemeClr val="tx1"/>
                </a:solidFill>
              </a:rPr>
              <a:t>UNKNOWN</a:t>
            </a:r>
            <a:r>
              <a:rPr lang="en-US" sz="1400" dirty="0" smtClean="0">
                <a:solidFill>
                  <a:schemeClr val="tx1"/>
                </a:solidFill>
              </a:rPr>
              <a:t>” to right segments</a:t>
            </a:r>
          </a:p>
          <a:p>
            <a:pPr marL="628650" lvl="1" indent="-171450">
              <a:buFont typeface="Arial" panose="020B0604020202020204" pitchFamily="34" charset="0"/>
              <a:buChar char="•"/>
            </a:pPr>
            <a:r>
              <a:rPr lang="en-US" dirty="0" smtClean="0">
                <a:solidFill>
                  <a:schemeClr val="tx1"/>
                </a:solidFill>
              </a:rPr>
              <a:t>Lower TM models alert volume</a:t>
            </a:r>
          </a:p>
          <a:p>
            <a:endParaRPr lang="en-US" sz="1400" dirty="0" smtClean="0">
              <a:solidFill>
                <a:schemeClr val="tx1"/>
              </a:solidFill>
            </a:endParaRPr>
          </a:p>
          <a:p>
            <a:pPr marL="171450" indent="-171450">
              <a:buFont typeface="Arial" panose="020B0604020202020204" pitchFamily="34" charset="0"/>
              <a:buChar char="•"/>
            </a:pPr>
            <a:r>
              <a:rPr lang="en-US" sz="1400" dirty="0" smtClean="0">
                <a:solidFill>
                  <a:schemeClr val="tx1"/>
                </a:solidFill>
              </a:rPr>
              <a:t>Tracking account changes by six hard rules</a:t>
            </a:r>
          </a:p>
          <a:p>
            <a:pPr marL="628650" lvl="1" indent="-171450">
              <a:buFont typeface="Arial" panose="020B0604020202020204" pitchFamily="34" charset="0"/>
              <a:buChar char="•"/>
            </a:pPr>
            <a:r>
              <a:rPr lang="en-US" dirty="0" smtClean="0">
                <a:solidFill>
                  <a:schemeClr val="tx1"/>
                </a:solidFill>
              </a:rPr>
              <a:t>Maintain segment distribution</a:t>
            </a:r>
          </a:p>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16</a:t>
            </a:fld>
            <a:endParaRPr lang="es-ES"/>
          </a:p>
        </p:txBody>
      </p:sp>
    </p:spTree>
    <p:extLst>
      <p:ext uri="{BB962C8B-B14F-4D97-AF65-F5344CB8AC3E}">
        <p14:creationId xmlns:p14="http://schemas.microsoft.com/office/powerpoint/2010/main" val="218009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17</a:t>
            </a:fld>
            <a:endParaRPr lang="es-ES"/>
          </a:p>
        </p:txBody>
      </p:sp>
    </p:spTree>
    <p:extLst>
      <p:ext uri="{BB962C8B-B14F-4D97-AF65-F5344CB8AC3E}">
        <p14:creationId xmlns:p14="http://schemas.microsoft.com/office/powerpoint/2010/main" val="406937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78D618-BBD3-4FF5-9218-0E9FEB4B2F82}" type="slidenum">
              <a:rPr lang="es-ES" smtClean="0"/>
              <a:t>18</a:t>
            </a:fld>
            <a:endParaRPr lang="es-ES"/>
          </a:p>
        </p:txBody>
      </p:sp>
    </p:spTree>
    <p:extLst>
      <p:ext uri="{BB962C8B-B14F-4D97-AF65-F5344CB8AC3E}">
        <p14:creationId xmlns:p14="http://schemas.microsoft.com/office/powerpoint/2010/main" val="2368275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whi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F305A9-DE4B-49AF-BCD4-43A65F7EB523}"/>
              </a:ext>
            </a:extLst>
          </p:cNvPr>
          <p:cNvSpPr>
            <a:spLocks noGrp="1"/>
          </p:cNvSpPr>
          <p:nvPr>
            <p:ph type="ctrTitle"/>
          </p:nvPr>
        </p:nvSpPr>
        <p:spPr>
          <a:xfrm>
            <a:off x="721745" y="1096485"/>
            <a:ext cx="4937184" cy="1407004"/>
          </a:xfrm>
        </p:spPr>
        <p:txBody>
          <a:bodyPr anchor="t">
            <a:normAutofit/>
          </a:bodyPr>
          <a:lstStyle>
            <a:lvl1pPr algn="l">
              <a:lnSpc>
                <a:spcPct val="90000"/>
              </a:lnSpc>
              <a:defRPr sz="4100">
                <a:solidFill>
                  <a:schemeClr val="accent1"/>
                </a:solidFill>
              </a:defRPr>
            </a:lvl1pPr>
          </a:lstStyle>
          <a:p>
            <a:r>
              <a:rPr lang="en-US" dirty="0"/>
              <a:t>Click to edit Master title style</a:t>
            </a:r>
            <a:endParaRPr lang="es-ES" dirty="0"/>
          </a:p>
        </p:txBody>
      </p:sp>
      <p:sp>
        <p:nvSpPr>
          <p:cNvPr id="3" name="Subtítulo 2">
            <a:extLst>
              <a:ext uri="{FF2B5EF4-FFF2-40B4-BE49-F238E27FC236}">
                <a16:creationId xmlns:a16="http://schemas.microsoft.com/office/drawing/2014/main" xmlns="" id="{7AB17398-CAA7-49B6-868C-44D053E7EAC0}"/>
              </a:ext>
            </a:extLst>
          </p:cNvPr>
          <p:cNvSpPr>
            <a:spLocks noGrp="1"/>
          </p:cNvSpPr>
          <p:nvPr>
            <p:ph type="subTitle" idx="1"/>
          </p:nvPr>
        </p:nvSpPr>
        <p:spPr>
          <a:xfrm>
            <a:off x="724620" y="2722142"/>
            <a:ext cx="4934309" cy="2436454"/>
          </a:xfrm>
        </p:spPr>
        <p:txBody>
          <a:bodyPr>
            <a:noAutofit/>
          </a:bodyPr>
          <a:lstStyle>
            <a:lvl1pPr marL="0" indent="0" algn="l">
              <a:lnSpc>
                <a:spcPct val="100000"/>
              </a:lnSpc>
              <a:spcBef>
                <a:spcPts val="0"/>
              </a:spcBef>
              <a:spcAft>
                <a:spcPts val="1200"/>
              </a:spcAft>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áfico 8">
            <a:extLst>
              <a:ext uri="{FF2B5EF4-FFF2-40B4-BE49-F238E27FC236}">
                <a16:creationId xmlns:a16="http://schemas.microsoft.com/office/drawing/2014/main" xmlns="" id="{9012236B-6821-499F-B6D4-F11EC0EF0C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21978" y="5727401"/>
            <a:ext cx="1896592" cy="332588"/>
          </a:xfrm>
          <a:prstGeom prst="rect">
            <a:avLst/>
          </a:prstGeom>
        </p:spPr>
      </p:pic>
      <p:sp>
        <p:nvSpPr>
          <p:cNvPr id="17" name="Marcador de texto 16">
            <a:extLst>
              <a:ext uri="{FF2B5EF4-FFF2-40B4-BE49-F238E27FC236}">
                <a16:creationId xmlns:a16="http://schemas.microsoft.com/office/drawing/2014/main" xmlns=""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sz="1300">
                <a:solidFill>
                  <a:schemeClr val="tx2"/>
                </a:solidFill>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n-US" dirty="0"/>
              <a:t>Edit Master text styles</a:t>
            </a:r>
          </a:p>
        </p:txBody>
      </p:sp>
      <p:sp>
        <p:nvSpPr>
          <p:cNvPr id="7" name="Forma libre: forma 6">
            <a:extLst>
              <a:ext uri="{FF2B5EF4-FFF2-40B4-BE49-F238E27FC236}">
                <a16:creationId xmlns:a16="http://schemas.microsoft.com/office/drawing/2014/main" xmlns="" id="{67D1300D-9BA1-4612-9EA5-90328019812E}"/>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113307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 Contact ">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80DAC009-2BB8-4885-AC03-9FD05C47BE65}"/>
              </a:ext>
            </a:extLst>
          </p:cNvPr>
          <p:cNvSpPr/>
          <p:nvPr userDrawn="1"/>
        </p:nvSpPr>
        <p:spPr>
          <a:xfrm>
            <a:off x="820236" y="3464157"/>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rma libre: forma 18">
            <a:extLst>
              <a:ext uri="{FF2B5EF4-FFF2-40B4-BE49-F238E27FC236}">
                <a16:creationId xmlns:a16="http://schemas.microsoft.com/office/drawing/2014/main" xmlns=""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áfico 11">
            <a:extLst>
              <a:ext uri="{FF2B5EF4-FFF2-40B4-BE49-F238E27FC236}">
                <a16:creationId xmlns:a16="http://schemas.microsoft.com/office/drawing/2014/main" xmlns="" id="{67F54544-030A-41BD-9896-574241C7188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21978" y="5727401"/>
            <a:ext cx="1896592" cy="332588"/>
          </a:xfrm>
          <a:prstGeom prst="rect">
            <a:avLst/>
          </a:prstGeom>
        </p:spPr>
      </p:pic>
      <p:pic>
        <p:nvPicPr>
          <p:cNvPr id="1026" name="Picture 2" descr="Resultado de imagen de DJSI Member Log">
            <a:extLst>
              <a:ext uri="{FF2B5EF4-FFF2-40B4-BE49-F238E27FC236}">
                <a16:creationId xmlns:a16="http://schemas.microsoft.com/office/drawing/2014/main" xmlns="" id="{892B8B9E-DEBC-4365-A4A8-EB9654BA309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xmlns="" id="{246620ED-93B0-4966-8E36-4B883B49E634}"/>
              </a:ext>
            </a:extLst>
          </p:cNvPr>
          <p:cNvGrpSpPr/>
          <p:nvPr userDrawn="1"/>
        </p:nvGrpSpPr>
        <p:grpSpPr>
          <a:xfrm>
            <a:off x="7612559" y="5573576"/>
            <a:ext cx="578707" cy="455017"/>
            <a:chOff x="2203451" y="-4230356"/>
            <a:chExt cx="6896100" cy="5422158"/>
          </a:xfrm>
        </p:grpSpPr>
        <p:pic>
          <p:nvPicPr>
            <p:cNvPr id="22" name="Imagen 21" descr="Imagen relacionada">
              <a:extLst>
                <a:ext uri="{FF2B5EF4-FFF2-40B4-BE49-F238E27FC236}">
                  <a16:creationId xmlns:a16="http://schemas.microsoft.com/office/drawing/2014/main" xmlns="" id="{E4D48186-AF8E-4052-97D2-CCAFD0E1AC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3" descr="Imagen relacionada">
              <a:extLst>
                <a:ext uri="{FF2B5EF4-FFF2-40B4-BE49-F238E27FC236}">
                  <a16:creationId xmlns:a16="http://schemas.microsoft.com/office/drawing/2014/main" xmlns="" id="{411507B2-E393-4DDC-B151-70751F9943CB}"/>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3" name="CuadroTexto 22">
            <a:extLst>
              <a:ext uri="{FF2B5EF4-FFF2-40B4-BE49-F238E27FC236}">
                <a16:creationId xmlns:a16="http://schemas.microsoft.com/office/drawing/2014/main" xmlns="" id="{B163354C-97AE-4FC8-BF01-B7FCA9B2C7C0}"/>
              </a:ext>
            </a:extLst>
          </p:cNvPr>
          <p:cNvSpPr txBox="1"/>
          <p:nvPr userDrawn="1"/>
        </p:nvSpPr>
        <p:spPr>
          <a:xfrm>
            <a:off x="719288" y="1945649"/>
            <a:ext cx="3365478" cy="1169551"/>
          </a:xfrm>
          <a:prstGeom prst="rect">
            <a:avLst/>
          </a:prstGeom>
          <a:noFill/>
        </p:spPr>
        <p:txBody>
          <a:bodyPr wrap="square" rtlCol="0">
            <a:spAutoFit/>
          </a:bodyPr>
          <a:lstStyle/>
          <a:p>
            <a:r>
              <a:rPr lang="en-US" sz="1400" dirty="0">
                <a:solidFill>
                  <a:schemeClr val="tx2"/>
                </a:solidFill>
              </a:rPr>
              <a:t>Our purpose is to help people </a:t>
            </a:r>
            <a:br>
              <a:rPr lang="en-US" sz="1400" dirty="0">
                <a:solidFill>
                  <a:schemeClr val="tx2"/>
                </a:solidFill>
              </a:rPr>
            </a:br>
            <a:r>
              <a:rPr lang="en-US" sz="1400" dirty="0">
                <a:solidFill>
                  <a:schemeClr val="tx2"/>
                </a:solidFill>
              </a:rPr>
              <a:t>and business prosper.</a:t>
            </a:r>
          </a:p>
          <a:p>
            <a:endParaRPr lang="en-US" sz="1400" dirty="0">
              <a:solidFill>
                <a:schemeClr val="tx2"/>
              </a:solidFill>
            </a:endParaRPr>
          </a:p>
          <a:p>
            <a:r>
              <a:rPr lang="en-US" sz="1400" dirty="0">
                <a:solidFill>
                  <a:schemeClr val="tx2"/>
                </a:solidFill>
              </a:rPr>
              <a:t>Our culture is based on believing </a:t>
            </a:r>
            <a:br>
              <a:rPr lang="en-US" sz="1400" dirty="0">
                <a:solidFill>
                  <a:schemeClr val="tx2"/>
                </a:solidFill>
              </a:rPr>
            </a:br>
            <a:r>
              <a:rPr lang="en-US" sz="1400" dirty="0">
                <a:solidFill>
                  <a:schemeClr val="tx2"/>
                </a:solidFill>
              </a:rPr>
              <a:t>that everything we do should be:</a:t>
            </a:r>
          </a:p>
        </p:txBody>
      </p:sp>
      <p:sp>
        <p:nvSpPr>
          <p:cNvPr id="28" name="CuadroTexto 27">
            <a:extLst>
              <a:ext uri="{FF2B5EF4-FFF2-40B4-BE49-F238E27FC236}">
                <a16:creationId xmlns:a16="http://schemas.microsoft.com/office/drawing/2014/main" xmlns="" id="{68E35268-345F-47C7-ADB2-CE92421E8EED}"/>
              </a:ext>
            </a:extLst>
          </p:cNvPr>
          <p:cNvSpPr txBox="1"/>
          <p:nvPr userDrawn="1"/>
        </p:nvSpPr>
        <p:spPr>
          <a:xfrm>
            <a:off x="721506" y="628193"/>
            <a:ext cx="3365478" cy="707886"/>
          </a:xfrm>
          <a:prstGeom prst="rect">
            <a:avLst/>
          </a:prstGeom>
          <a:noFill/>
        </p:spPr>
        <p:txBody>
          <a:bodyPr wrap="square" rtlCol="0">
            <a:spAutoFit/>
          </a:bodyPr>
          <a:lstStyle/>
          <a:p>
            <a:r>
              <a:rPr lang="es-ES" sz="4000" dirty="0" err="1">
                <a:solidFill>
                  <a:schemeClr val="accent1"/>
                </a:solidFill>
              </a:rPr>
              <a:t>Thank</a:t>
            </a:r>
            <a:r>
              <a:rPr lang="es-ES" sz="4000" dirty="0">
                <a:solidFill>
                  <a:schemeClr val="accent1"/>
                </a:solidFill>
              </a:rPr>
              <a:t> </a:t>
            </a:r>
            <a:r>
              <a:rPr lang="es-ES" sz="4000" dirty="0" err="1">
                <a:solidFill>
                  <a:schemeClr val="accent1"/>
                </a:solidFill>
              </a:rPr>
              <a:t>You</a:t>
            </a:r>
            <a:r>
              <a:rPr lang="es-ES" sz="4000" dirty="0">
                <a:solidFill>
                  <a:schemeClr val="accent1"/>
                </a:solidFill>
              </a:rPr>
              <a:t>.</a:t>
            </a:r>
          </a:p>
        </p:txBody>
      </p:sp>
      <p:sp>
        <p:nvSpPr>
          <p:cNvPr id="31" name="Forma libre: forma 30">
            <a:extLst>
              <a:ext uri="{FF2B5EF4-FFF2-40B4-BE49-F238E27FC236}">
                <a16:creationId xmlns:a16="http://schemas.microsoft.com/office/drawing/2014/main" xmlns="" id="{073BDF73-2FC7-4E8C-B95B-B68B9F5D3BE9}"/>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149163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xmlns="" id="{C60B320C-F93D-45A7-B5CC-5C18ED1F85FB}"/>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9" name="Gráfico 8">
            <a:extLst>
              <a:ext uri="{FF2B5EF4-FFF2-40B4-BE49-F238E27FC236}">
                <a16:creationId xmlns:a16="http://schemas.microsoft.com/office/drawing/2014/main" xmlns="" id="{AC1B0227-D6EB-4F05-832D-EB54916F795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0" name="CuadroTexto 9">
            <a:extLst>
              <a:ext uri="{FF2B5EF4-FFF2-40B4-BE49-F238E27FC236}">
                <a16:creationId xmlns:a16="http://schemas.microsoft.com/office/drawing/2014/main" xmlns="" id="{B3950534-FF56-4FD6-A098-D625BC54F0FA}"/>
              </a:ext>
            </a:extLst>
          </p:cNvPr>
          <p:cNvSpPr txBox="1"/>
          <p:nvPr userDrawn="1"/>
        </p:nvSpPr>
        <p:spPr>
          <a:xfrm>
            <a:off x="722533" y="312269"/>
            <a:ext cx="1849821" cy="292388"/>
          </a:xfrm>
          <a:prstGeom prst="rect">
            <a:avLst/>
          </a:prstGeom>
          <a:noFill/>
        </p:spPr>
        <p:txBody>
          <a:bodyPr wrap="square" rtlCol="0">
            <a:spAutoFit/>
          </a:bodyPr>
          <a:lstStyle/>
          <a:p>
            <a:r>
              <a:rPr lang="es-ES" sz="1300" dirty="0" err="1">
                <a:solidFill>
                  <a:schemeClr val="accent1"/>
                </a:solidFill>
              </a:rPr>
              <a:t>Index</a:t>
            </a:r>
            <a:endParaRPr lang="es-ES" sz="1300" dirty="0">
              <a:solidFill>
                <a:schemeClr val="accent1"/>
              </a:solidFill>
            </a:endParaRPr>
          </a:p>
        </p:txBody>
      </p:sp>
      <p:sp>
        <p:nvSpPr>
          <p:cNvPr id="14" name="Marcador de texto 11">
            <a:extLst>
              <a:ext uri="{FF2B5EF4-FFF2-40B4-BE49-F238E27FC236}">
                <a16:creationId xmlns:a16="http://schemas.microsoft.com/office/drawing/2014/main" xmlns="" id="{0CC57AA0-6C3B-4C80-BF6B-C321A960A96C}"/>
              </a:ext>
            </a:extLst>
          </p:cNvPr>
          <p:cNvSpPr>
            <a:spLocks noGrp="1"/>
          </p:cNvSpPr>
          <p:nvPr>
            <p:ph type="body" sz="quarter" idx="13"/>
          </p:nvPr>
        </p:nvSpPr>
        <p:spPr>
          <a:xfrm>
            <a:off x="832641" y="1100239"/>
            <a:ext cx="10635843" cy="4906665"/>
          </a:xfrm>
        </p:spPr>
        <p:txBody>
          <a:bodyPr>
            <a:normAutofit/>
          </a:bodyPr>
          <a:lstStyle>
            <a:lvl1pPr marL="432000" indent="-396000">
              <a:buClr>
                <a:schemeClr val="accent1"/>
              </a:buClr>
              <a:buSzPct val="45000"/>
              <a:buFont typeface="+mj-lt"/>
              <a:buAutoNum type="arabicPeriod"/>
              <a:defRPr lang="es-ES" sz="4000" b="1" kern="1200" dirty="0" smtClean="0">
                <a:solidFill>
                  <a:srgbClr val="3C3C3B"/>
                </a:solidFill>
                <a:latin typeface="+mn-lt"/>
                <a:ea typeface="+mn-ea"/>
                <a:cs typeface="+mn-cs"/>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301068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xmlns="" id="{49C540BB-A189-4361-ABD8-4DA84C6612C3}"/>
              </a:ext>
            </a:extLst>
          </p:cNvPr>
          <p:cNvSpPr/>
          <p:nvPr userDrawn="1"/>
        </p:nvSpPr>
        <p:spPr>
          <a:xfrm>
            <a:off x="8925340"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 name="Título 1">
            <a:extLst>
              <a:ext uri="{FF2B5EF4-FFF2-40B4-BE49-F238E27FC236}">
                <a16:creationId xmlns:a16="http://schemas.microsoft.com/office/drawing/2014/main" xmlns="" id="{B045CB15-1F44-40E1-909E-6233010BC133}"/>
              </a:ext>
            </a:extLst>
          </p:cNvPr>
          <p:cNvSpPr>
            <a:spLocks noGrp="1"/>
          </p:cNvSpPr>
          <p:nvPr>
            <p:ph type="title" hasCustomPrompt="1"/>
          </p:nvPr>
        </p:nvSpPr>
        <p:spPr>
          <a:xfrm>
            <a:off x="722519" y="626373"/>
            <a:ext cx="4386194" cy="2852737"/>
          </a:xfrm>
        </p:spPr>
        <p:txBody>
          <a:bodyPr anchor="t">
            <a:normAutofit/>
          </a:bodyPr>
          <a:lstStyle>
            <a:lvl1pPr>
              <a:lnSpc>
                <a:spcPct val="100000"/>
              </a:lnSpc>
              <a:defRPr sz="4000">
                <a:solidFill>
                  <a:schemeClr val="accent1"/>
                </a:solidFill>
              </a:defRPr>
            </a:lvl1pPr>
          </a:lstStyle>
          <a:p>
            <a:r>
              <a:rPr lang="en-US" dirty="0"/>
              <a:t>Click to edit Master title </a:t>
            </a:r>
            <a:br>
              <a:rPr lang="en-US" dirty="0"/>
            </a:br>
            <a:r>
              <a:rPr lang="en-US" dirty="0"/>
              <a:t>style</a:t>
            </a:r>
            <a:endParaRPr lang="es-ES" dirty="0"/>
          </a:p>
        </p:txBody>
      </p:sp>
      <p:sp>
        <p:nvSpPr>
          <p:cNvPr id="14" name="Marcador de texto 13">
            <a:extLst>
              <a:ext uri="{FF2B5EF4-FFF2-40B4-BE49-F238E27FC236}">
                <a16:creationId xmlns:a16="http://schemas.microsoft.com/office/drawing/2014/main" xmlns=""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bg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dirty="0"/>
              <a:t>00</a:t>
            </a:r>
          </a:p>
        </p:txBody>
      </p:sp>
    </p:spTree>
    <p:extLst>
      <p:ext uri="{BB962C8B-B14F-4D97-AF65-F5344CB8AC3E}">
        <p14:creationId xmlns:p14="http://schemas.microsoft.com/office/powerpoint/2010/main" val="143000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6B5AEF2-F43E-4C92-A186-61C1E43CE82B}"/>
              </a:ext>
            </a:extLst>
          </p:cNvPr>
          <p:cNvSpPr>
            <a:spLocks noGrp="1"/>
          </p:cNvSpPr>
          <p:nvPr>
            <p:ph type="title"/>
          </p:nvPr>
        </p:nvSpPr>
        <p:spPr>
          <a:xfrm>
            <a:off x="722243" y="1087457"/>
            <a:ext cx="5297557" cy="1606047"/>
          </a:xfrm>
        </p:spPr>
        <p:txBody>
          <a:bodyPr anchor="t">
            <a:normAutofit/>
          </a:bodyPr>
          <a:lstStyle>
            <a:lvl1pPr>
              <a:defRPr sz="36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18" name="Marcador de texto 16">
            <a:extLst>
              <a:ext uri="{FF2B5EF4-FFF2-40B4-BE49-F238E27FC236}">
                <a16:creationId xmlns:a16="http://schemas.microsoft.com/office/drawing/2014/main" xmlns="" id="{07C8BA77-3119-41AC-B33B-745A751CC066}"/>
              </a:ext>
            </a:extLst>
          </p:cNvPr>
          <p:cNvSpPr>
            <a:spLocks noGrp="1"/>
          </p:cNvSpPr>
          <p:nvPr>
            <p:ph type="body" sz="quarter" idx="15"/>
          </p:nvPr>
        </p:nvSpPr>
        <p:spPr>
          <a:xfrm>
            <a:off x="711025" y="3093562"/>
            <a:ext cx="5308776" cy="3083401"/>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
        <p:nvSpPr>
          <p:cNvPr id="20" name="Marcador de texto 16">
            <a:extLst>
              <a:ext uri="{FF2B5EF4-FFF2-40B4-BE49-F238E27FC236}">
                <a16:creationId xmlns:a16="http://schemas.microsoft.com/office/drawing/2014/main" xmlns=""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429190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Content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6B5AEF2-F43E-4C92-A186-61C1E43CE82B}"/>
              </a:ext>
            </a:extLst>
          </p:cNvPr>
          <p:cNvSpPr>
            <a:spLocks noGrp="1"/>
          </p:cNvSpPr>
          <p:nvPr>
            <p:ph type="title"/>
          </p:nvPr>
        </p:nvSpPr>
        <p:spPr>
          <a:xfrm>
            <a:off x="722243" y="1087457"/>
            <a:ext cx="10758733" cy="1823011"/>
          </a:xfrm>
        </p:spPr>
        <p:txBody>
          <a:bodyPr anchor="t">
            <a:noAutofit/>
          </a:bodyPr>
          <a:lstStyle>
            <a:lvl1pPr>
              <a:defRPr sz="36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12" name="Marcador de texto 16">
            <a:extLst>
              <a:ext uri="{FF2B5EF4-FFF2-40B4-BE49-F238E27FC236}">
                <a16:creationId xmlns:a16="http://schemas.microsoft.com/office/drawing/2014/main" xmlns="" id="{87DF9564-216B-4533-A626-FE222DEB917D}"/>
              </a:ext>
            </a:extLst>
          </p:cNvPr>
          <p:cNvSpPr>
            <a:spLocks noGrp="1"/>
          </p:cNvSpPr>
          <p:nvPr>
            <p:ph type="body" sz="quarter" idx="15"/>
          </p:nvPr>
        </p:nvSpPr>
        <p:spPr>
          <a:xfrm>
            <a:off x="711024" y="3093562"/>
            <a:ext cx="10758733" cy="3083401"/>
          </a:xfrm>
        </p:spPr>
        <p:txBody>
          <a:bodyPr numCol="2" spcCol="72000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295669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6B5AEF2-F43E-4C92-A186-61C1E43CE82B}"/>
              </a:ext>
            </a:extLst>
          </p:cNvPr>
          <p:cNvSpPr>
            <a:spLocks noGrp="1"/>
          </p:cNvSpPr>
          <p:nvPr>
            <p:ph type="title"/>
          </p:nvPr>
        </p:nvSpPr>
        <p:spPr>
          <a:xfrm>
            <a:off x="731970" y="1109759"/>
            <a:ext cx="3801119" cy="5050689"/>
          </a:xfrm>
        </p:spPr>
        <p:txBody>
          <a:bodyPr anchor="t">
            <a:noAutofit/>
          </a:bodyPr>
          <a:lstStyle>
            <a:lvl1pPr>
              <a:defRPr sz="2500" b="1">
                <a:solidFill>
                  <a:schemeClr val="accent3"/>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12" name="Marcador de texto 16">
            <a:extLst>
              <a:ext uri="{FF2B5EF4-FFF2-40B4-BE49-F238E27FC236}">
                <a16:creationId xmlns:a16="http://schemas.microsoft.com/office/drawing/2014/main" xmlns="" id="{87DF9564-216B-4533-A626-FE222DEB917D}"/>
              </a:ext>
            </a:extLst>
          </p:cNvPr>
          <p:cNvSpPr>
            <a:spLocks noGrp="1"/>
          </p:cNvSpPr>
          <p:nvPr>
            <p:ph type="body" sz="quarter" idx="15"/>
          </p:nvPr>
        </p:nvSpPr>
        <p:spPr>
          <a:xfrm>
            <a:off x="4772722" y="1126274"/>
            <a:ext cx="6697035" cy="5050690"/>
          </a:xfrm>
        </p:spPr>
        <p:txBody>
          <a:bodyPr numCol="1" spcCol="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177070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Chart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9" name="Título 1">
            <a:extLst>
              <a:ext uri="{FF2B5EF4-FFF2-40B4-BE49-F238E27FC236}">
                <a16:creationId xmlns:a16="http://schemas.microsoft.com/office/drawing/2014/main" xmlns="" id="{3AABE934-895B-422A-B16D-773558A762E3}"/>
              </a:ext>
            </a:extLst>
          </p:cNvPr>
          <p:cNvSpPr>
            <a:spLocks noGrp="1"/>
          </p:cNvSpPr>
          <p:nvPr>
            <p:ph type="title"/>
          </p:nvPr>
        </p:nvSpPr>
        <p:spPr>
          <a:xfrm>
            <a:off x="722243" y="1087458"/>
            <a:ext cx="3911401" cy="1183132"/>
          </a:xfrm>
        </p:spPr>
        <p:txBody>
          <a:bodyPr anchor="t">
            <a:normAutofit/>
          </a:bodyPr>
          <a:lstStyle>
            <a:lvl1pPr>
              <a:defRPr sz="3600">
                <a:solidFill>
                  <a:schemeClr val="accent1"/>
                </a:solidFill>
              </a:defRPr>
            </a:lvl1pPr>
          </a:lstStyle>
          <a:p>
            <a:r>
              <a:rPr lang="en-US" dirty="0"/>
              <a:t>Click to edit Master title style</a:t>
            </a:r>
            <a:endParaRPr lang="es-ES" dirty="0"/>
          </a:p>
        </p:txBody>
      </p:sp>
      <p:sp>
        <p:nvSpPr>
          <p:cNvPr id="13" name="Marcador de texto 16">
            <a:extLst>
              <a:ext uri="{FF2B5EF4-FFF2-40B4-BE49-F238E27FC236}">
                <a16:creationId xmlns:a16="http://schemas.microsoft.com/office/drawing/2014/main" xmlns="" id="{3C0F691A-2EF3-4A5F-A7E8-E01ADBCA2384}"/>
              </a:ext>
            </a:extLst>
          </p:cNvPr>
          <p:cNvSpPr>
            <a:spLocks noGrp="1"/>
          </p:cNvSpPr>
          <p:nvPr>
            <p:ph type="body" sz="quarter" idx="16"/>
          </p:nvPr>
        </p:nvSpPr>
        <p:spPr>
          <a:xfrm>
            <a:off x="711025" y="2517170"/>
            <a:ext cx="3911401" cy="365979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
        <p:nvSpPr>
          <p:cNvPr id="6" name="Marcador de gráfico 5">
            <a:extLst>
              <a:ext uri="{FF2B5EF4-FFF2-40B4-BE49-F238E27FC236}">
                <a16:creationId xmlns:a16="http://schemas.microsoft.com/office/drawing/2014/main" xmlns="" id="{2444BFBF-CC97-48FB-BE66-A28460A7384B}"/>
              </a:ext>
            </a:extLst>
          </p:cNvPr>
          <p:cNvSpPr>
            <a:spLocks noGrp="1"/>
          </p:cNvSpPr>
          <p:nvPr>
            <p:ph type="chart" sz="quarter" idx="17" hasCustomPrompt="1"/>
          </p:nvPr>
        </p:nvSpPr>
        <p:spPr>
          <a:xfrm>
            <a:off x="4797425" y="1087438"/>
            <a:ext cx="6683550" cy="5122862"/>
          </a:xfrm>
        </p:spPr>
        <p:txBody>
          <a:bodyPr>
            <a:normAutofit/>
          </a:bodyPr>
          <a:lstStyle>
            <a:lvl1pPr marL="0" indent="0" algn="ctr">
              <a:buNone/>
              <a:defRPr sz="1600"/>
            </a:lvl1pPr>
          </a:lstStyle>
          <a:p>
            <a:r>
              <a:rPr lang="es-ES" dirty="0" err="1"/>
              <a:t>Insert</a:t>
            </a:r>
            <a:r>
              <a:rPr lang="es-ES" dirty="0"/>
              <a:t> </a:t>
            </a:r>
            <a:r>
              <a:rPr lang="es-ES" dirty="0" err="1"/>
              <a:t>graphic</a:t>
            </a:r>
            <a:r>
              <a:rPr lang="es-ES" dirty="0"/>
              <a:t> </a:t>
            </a:r>
            <a:r>
              <a:rPr lang="es-ES" dirty="0" err="1"/>
              <a:t>here</a:t>
            </a:r>
            <a:endParaRPr lang="es-ES" dirty="0"/>
          </a:p>
        </p:txBody>
      </p:sp>
    </p:spTree>
    <p:extLst>
      <p:ext uri="{BB962C8B-B14F-4D97-AF65-F5344CB8AC3E}">
        <p14:creationId xmlns:p14="http://schemas.microsoft.com/office/powerpoint/2010/main" val="235712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hart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13" name="Marcador de texto 16">
            <a:extLst>
              <a:ext uri="{FF2B5EF4-FFF2-40B4-BE49-F238E27FC236}">
                <a16:creationId xmlns:a16="http://schemas.microsoft.com/office/drawing/2014/main" xmlns="" id="{3C0F691A-2EF3-4A5F-A7E8-E01ADBCA2384}"/>
              </a:ext>
            </a:extLst>
          </p:cNvPr>
          <p:cNvSpPr>
            <a:spLocks noGrp="1"/>
          </p:cNvSpPr>
          <p:nvPr>
            <p:ph type="body" sz="quarter" idx="16"/>
          </p:nvPr>
        </p:nvSpPr>
        <p:spPr>
          <a:xfrm>
            <a:off x="711025" y="1191802"/>
            <a:ext cx="3911401" cy="4985162"/>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
        <p:nvSpPr>
          <p:cNvPr id="12" name="Marcador de tabla 4">
            <a:extLst>
              <a:ext uri="{FF2B5EF4-FFF2-40B4-BE49-F238E27FC236}">
                <a16:creationId xmlns:a16="http://schemas.microsoft.com/office/drawing/2014/main" xmlns=""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1200" kern="1200" smtClean="0">
                <a:solidFill>
                  <a:schemeClr val="tx2"/>
                </a:solidFill>
                <a:latin typeface="+mn-lt"/>
                <a:ea typeface="+mn-ea"/>
                <a:cs typeface="+mn-cs"/>
              </a:defRPr>
            </a:lvl1pPr>
          </a:lstStyle>
          <a:p>
            <a:r>
              <a:rPr lang="es-ES" dirty="0" err="1"/>
              <a:t>Insert</a:t>
            </a:r>
            <a:r>
              <a:rPr lang="es-ES" dirty="0"/>
              <a:t> table </a:t>
            </a:r>
            <a:r>
              <a:rPr lang="es-ES" dirty="0" err="1"/>
              <a:t>here</a:t>
            </a:r>
            <a:endParaRPr lang="es-ES" dirty="0"/>
          </a:p>
        </p:txBody>
      </p:sp>
      <p:sp>
        <p:nvSpPr>
          <p:cNvPr id="14" name="Marcador de texto 16">
            <a:extLst>
              <a:ext uri="{FF2B5EF4-FFF2-40B4-BE49-F238E27FC236}">
                <a16:creationId xmlns:a16="http://schemas.microsoft.com/office/drawing/2014/main" xmlns=""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280826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hart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xmlns=""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xmlns="" id="{1FE7499B-1226-4371-B3E5-6DE0E967E6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xmlns=""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Edit Master text styles</a:t>
            </a:r>
          </a:p>
        </p:txBody>
      </p:sp>
      <p:sp>
        <p:nvSpPr>
          <p:cNvPr id="13" name="Marcador de texto 16">
            <a:extLst>
              <a:ext uri="{FF2B5EF4-FFF2-40B4-BE49-F238E27FC236}">
                <a16:creationId xmlns:a16="http://schemas.microsoft.com/office/drawing/2014/main" xmlns="" id="{3C0F691A-2EF3-4A5F-A7E8-E01ADBCA2384}"/>
              </a:ext>
            </a:extLst>
          </p:cNvPr>
          <p:cNvSpPr>
            <a:spLocks noGrp="1"/>
          </p:cNvSpPr>
          <p:nvPr>
            <p:ph type="body" sz="quarter" idx="16"/>
          </p:nvPr>
        </p:nvSpPr>
        <p:spPr>
          <a:xfrm>
            <a:off x="711025" y="1191802"/>
            <a:ext cx="3911401"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
        <p:nvSpPr>
          <p:cNvPr id="9" name="Marcador de texto 16">
            <a:extLst>
              <a:ext uri="{FF2B5EF4-FFF2-40B4-BE49-F238E27FC236}">
                <a16:creationId xmlns:a16="http://schemas.microsoft.com/office/drawing/2014/main" xmlns="" id="{714DD14E-5956-4FB9-8BE1-1064DD293193}"/>
              </a:ext>
            </a:extLst>
          </p:cNvPr>
          <p:cNvSpPr>
            <a:spLocks noGrp="1"/>
          </p:cNvSpPr>
          <p:nvPr>
            <p:ph type="body" sz="quarter" idx="19"/>
          </p:nvPr>
        </p:nvSpPr>
        <p:spPr>
          <a:xfrm>
            <a:off x="5024062" y="1191802"/>
            <a:ext cx="6456737"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dirty="0"/>
              <a:t>Edit Master text styles</a:t>
            </a:r>
          </a:p>
        </p:txBody>
      </p:sp>
      <p:sp>
        <p:nvSpPr>
          <p:cNvPr id="16" name="Marcador de gráfico 4">
            <a:extLst>
              <a:ext uri="{FF2B5EF4-FFF2-40B4-BE49-F238E27FC236}">
                <a16:creationId xmlns:a16="http://schemas.microsoft.com/office/drawing/2014/main" xmlns=""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400">
                <a:solidFill>
                  <a:schemeClr val="tx2"/>
                </a:solidFill>
              </a:defRPr>
            </a:lvl1pPr>
          </a:lstStyle>
          <a:p>
            <a:r>
              <a:rPr lang="es-ES" dirty="0" err="1"/>
              <a:t>Insert</a:t>
            </a:r>
            <a:r>
              <a:rPr lang="es-ES" dirty="0"/>
              <a:t> </a:t>
            </a:r>
            <a:r>
              <a:rPr lang="es-ES" dirty="0" err="1"/>
              <a:t>graphic</a:t>
            </a:r>
            <a:r>
              <a:rPr lang="es-ES" dirty="0"/>
              <a:t> </a:t>
            </a:r>
            <a:r>
              <a:rPr lang="es-ES" dirty="0" err="1"/>
              <a:t>here</a:t>
            </a:r>
            <a:endParaRPr lang="es-ES" dirty="0"/>
          </a:p>
        </p:txBody>
      </p:sp>
      <p:sp>
        <p:nvSpPr>
          <p:cNvPr id="17" name="Marcador de gráfico 4">
            <a:extLst>
              <a:ext uri="{FF2B5EF4-FFF2-40B4-BE49-F238E27FC236}">
                <a16:creationId xmlns:a16="http://schemas.microsoft.com/office/drawing/2014/main" xmlns="" id="{0CABFB2C-905F-4A94-BBC0-7C32FA7695A4}"/>
              </a:ext>
            </a:extLst>
          </p:cNvPr>
          <p:cNvSpPr>
            <a:spLocks noGrp="1"/>
          </p:cNvSpPr>
          <p:nvPr>
            <p:ph type="chart" sz="quarter" idx="21" hasCustomPrompt="1"/>
          </p:nvPr>
        </p:nvSpPr>
        <p:spPr>
          <a:xfrm>
            <a:off x="5024063" y="1993900"/>
            <a:ext cx="6472718" cy="3605788"/>
          </a:xfrm>
        </p:spPr>
        <p:txBody>
          <a:bodyPr>
            <a:normAutofit/>
          </a:bodyPr>
          <a:lstStyle>
            <a:lvl1pPr marL="0" indent="0" algn="ctr">
              <a:buFontTx/>
              <a:buNone/>
              <a:defRPr sz="1400">
                <a:solidFill>
                  <a:schemeClr val="tx2"/>
                </a:solidFill>
              </a:defRPr>
            </a:lvl1pPr>
          </a:lstStyle>
          <a:p>
            <a:r>
              <a:rPr lang="es-ES" dirty="0" err="1"/>
              <a:t>Insert</a:t>
            </a:r>
            <a:r>
              <a:rPr lang="es-ES" dirty="0"/>
              <a:t> </a:t>
            </a:r>
            <a:r>
              <a:rPr lang="es-ES" dirty="0" err="1"/>
              <a:t>graphic</a:t>
            </a:r>
            <a:r>
              <a:rPr lang="es-ES" dirty="0"/>
              <a:t> </a:t>
            </a:r>
            <a:r>
              <a:rPr lang="es-ES" dirty="0" err="1"/>
              <a:t>here</a:t>
            </a:r>
            <a:endParaRPr lang="es-ES" dirty="0"/>
          </a:p>
        </p:txBody>
      </p:sp>
      <p:sp>
        <p:nvSpPr>
          <p:cNvPr id="18" name="Forma libre: forma 17">
            <a:extLst>
              <a:ext uri="{FF2B5EF4-FFF2-40B4-BE49-F238E27FC236}">
                <a16:creationId xmlns:a16="http://schemas.microsoft.com/office/drawing/2014/main" xmlns="" id="{AEAA6F10-C407-4622-AF96-B2605139D86B}"/>
              </a:ext>
            </a:extLst>
          </p:cNvPr>
          <p:cNvSpPr/>
          <p:nvPr userDrawn="1"/>
        </p:nvSpPr>
        <p:spPr>
          <a:xfrm>
            <a:off x="4742395" y="3685061"/>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6992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A508141E-100E-4635-9FC3-353399DFC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ES" dirty="0"/>
          </a:p>
        </p:txBody>
      </p:sp>
      <p:sp>
        <p:nvSpPr>
          <p:cNvPr id="3" name="Marcador de texto 2">
            <a:extLst>
              <a:ext uri="{FF2B5EF4-FFF2-40B4-BE49-F238E27FC236}">
                <a16:creationId xmlns:a16="http://schemas.microsoft.com/office/drawing/2014/main" xmlns="" id="{70BD3726-4CCC-4808-AF74-D4FC34B7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n-US" dirty="0"/>
              <a:t>Fourth level</a:t>
            </a:r>
          </a:p>
          <a:p>
            <a:pPr lvl="4"/>
            <a:r>
              <a:rPr lang="en-US" dirty="0"/>
              <a:t>Fifth level</a:t>
            </a:r>
            <a:endParaRPr lang="es-ES" dirty="0"/>
          </a:p>
        </p:txBody>
      </p:sp>
      <p:sp>
        <p:nvSpPr>
          <p:cNvPr id="4" name="Marcador de fecha 3">
            <a:extLst>
              <a:ext uri="{FF2B5EF4-FFF2-40B4-BE49-F238E27FC236}">
                <a16:creationId xmlns:a16="http://schemas.microsoft.com/office/drawing/2014/main" xmlns="" id="{289DA10A-F167-488F-8E2B-A0FE5650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a:extLst>
              <a:ext uri="{FF2B5EF4-FFF2-40B4-BE49-F238E27FC236}">
                <a16:creationId xmlns:a16="http://schemas.microsoft.com/office/drawing/2014/main" xmlns="" id="{0C937220-A8C8-4E71-8BA2-4260C563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2D5E98D6-3F4E-4F5E-9BFB-DDFD9AC1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97B6-E32F-4D7D-B839-7C3B51F2640F}" type="slidenum">
              <a:rPr lang="es-ES" smtClean="0"/>
              <a:t>‹#›</a:t>
            </a:fld>
            <a:endParaRPr lang="es-ES"/>
          </a:p>
        </p:txBody>
      </p:sp>
    </p:spTree>
    <p:extLst>
      <p:ext uri="{BB962C8B-B14F-4D97-AF65-F5344CB8AC3E}">
        <p14:creationId xmlns:p14="http://schemas.microsoft.com/office/powerpoint/2010/main" val="3804683215"/>
      </p:ext>
    </p:extLst>
  </p:cSld>
  <p:clrMap bg1="lt1" tx1="dk1" bg2="lt2" tx2="dk2" accent1="accent1" accent2="accent2" accent3="accent3" accent4="accent4" accent5="accent5" accent6="accent6" hlink="hlink" folHlink="folHlink"/>
  <p:sldLayoutIdLst>
    <p:sldLayoutId id="2147483667" r:id="rId1"/>
    <p:sldLayoutId id="2147483650" r:id="rId2"/>
    <p:sldLayoutId id="2147483669" r:id="rId3"/>
    <p:sldLayoutId id="2147483652" r:id="rId4"/>
    <p:sldLayoutId id="2147483660" r:id="rId5"/>
    <p:sldLayoutId id="2147483661" r:id="rId6"/>
    <p:sldLayoutId id="2147483662" r:id="rId7"/>
    <p:sldLayoutId id="2147483663" r:id="rId8"/>
    <p:sldLayoutId id="2147483664" r:id="rId9"/>
    <p:sldLayoutId id="2147483665"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chart" Target="../charts/chart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slide" Target="slide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3" Type="http://schemas.openxmlformats.org/officeDocument/2006/relationships/hyperlink" Target="https://clevertap.com/blog/how-to-detect-outliers-using-parametric-and-non-parametric-methods-part-ii/" TargetMode="Externa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K-means_cluste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40447380-3E61-4E42-AFCA-CAF1866AAF93}"/>
              </a:ext>
            </a:extLst>
          </p:cNvPr>
          <p:cNvSpPr>
            <a:spLocks noGrp="1"/>
          </p:cNvSpPr>
          <p:nvPr>
            <p:ph type="ctrTitle"/>
          </p:nvPr>
        </p:nvSpPr>
        <p:spPr>
          <a:xfrm>
            <a:off x="721744" y="1096485"/>
            <a:ext cx="7212291" cy="1407004"/>
          </a:xfrm>
        </p:spPr>
        <p:txBody>
          <a:bodyPr/>
          <a:lstStyle/>
          <a:p>
            <a:r>
              <a:rPr lang="en-US" dirty="0" smtClean="0"/>
              <a:t>AML Segmentation Review</a:t>
            </a:r>
            <a:endParaRPr lang="en-US" dirty="0"/>
          </a:p>
        </p:txBody>
      </p:sp>
      <p:sp>
        <p:nvSpPr>
          <p:cNvPr id="9" name="Marcador de texto 8">
            <a:extLst>
              <a:ext uri="{FF2B5EF4-FFF2-40B4-BE49-F238E27FC236}">
                <a16:creationId xmlns:a16="http://schemas.microsoft.com/office/drawing/2014/main" xmlns="" id="{846C0DCE-BC9C-49A6-A719-B8608011D8B4}"/>
              </a:ext>
            </a:extLst>
          </p:cNvPr>
          <p:cNvSpPr>
            <a:spLocks noGrp="1"/>
          </p:cNvSpPr>
          <p:nvPr>
            <p:ph type="body" sz="quarter" idx="14"/>
          </p:nvPr>
        </p:nvSpPr>
        <p:spPr>
          <a:xfrm>
            <a:off x="721745" y="4467989"/>
            <a:ext cx="11177550" cy="419100"/>
          </a:xfrm>
        </p:spPr>
        <p:txBody>
          <a:bodyPr/>
          <a:lstStyle/>
          <a:p>
            <a:r>
              <a:rPr lang="en-US" dirty="0" smtClean="0"/>
              <a:t>Mengchun Sun</a:t>
            </a:r>
          </a:p>
          <a:p>
            <a:r>
              <a:rPr lang="en-US" dirty="0" smtClean="0"/>
              <a:t>AML Modeling Team</a:t>
            </a:r>
            <a:r>
              <a:rPr lang="en-US" dirty="0"/>
              <a:t>	</a:t>
            </a:r>
            <a:endParaRPr lang="en-US" dirty="0" smtClean="0"/>
          </a:p>
          <a:p>
            <a:r>
              <a:rPr lang="en-US" dirty="0" smtClean="0"/>
              <a:t>04/17/2018</a:t>
            </a:r>
            <a:endParaRPr lang="en-US" dirty="0"/>
          </a:p>
        </p:txBody>
      </p:sp>
    </p:spTree>
    <p:extLst>
      <p:ext uri="{BB962C8B-B14F-4D97-AF65-F5344CB8AC3E}">
        <p14:creationId xmlns:p14="http://schemas.microsoft.com/office/powerpoint/2010/main" val="154275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10</a:t>
            </a:fld>
            <a:endParaRPr lang="es-ES" dirty="0"/>
          </a:p>
        </p:txBody>
      </p:sp>
      <p:sp>
        <p:nvSpPr>
          <p:cNvPr id="7" name="Text Placeholder 3"/>
          <p:cNvSpPr>
            <a:spLocks noGrp="1"/>
          </p:cNvSpPr>
          <p:nvPr>
            <p:ph type="body" sz="quarter" idx="14"/>
          </p:nvPr>
        </p:nvSpPr>
        <p:spPr>
          <a:xfrm>
            <a:off x="711024" y="337100"/>
            <a:ext cx="10758734" cy="304800"/>
          </a:xfrm>
        </p:spPr>
        <p:txBody>
          <a:bodyPr/>
          <a:lstStyle/>
          <a:p>
            <a:r>
              <a:rPr lang="en-US" dirty="0" smtClean="0"/>
              <a:t>MRMG Finding Remediation – “Mode” Method</a:t>
            </a:r>
            <a:endParaRPr lang="en-US" dirty="0"/>
          </a:p>
        </p:txBody>
      </p:sp>
      <p:sp>
        <p:nvSpPr>
          <p:cNvPr id="9" name="TextBox 8"/>
          <p:cNvSpPr txBox="1"/>
          <p:nvPr/>
        </p:nvSpPr>
        <p:spPr>
          <a:xfrm>
            <a:off x="631125" y="1277562"/>
            <a:ext cx="10296144" cy="3139321"/>
          </a:xfrm>
          <a:prstGeom prst="rect">
            <a:avLst/>
          </a:prstGeom>
          <a:noFill/>
        </p:spPr>
        <p:txBody>
          <a:bodyPr wrap="square" rtlCol="0">
            <a:spAutoFit/>
          </a:bodyPr>
          <a:lstStyle/>
          <a:p>
            <a:r>
              <a:rPr lang="en-US" dirty="0" smtClean="0"/>
              <a:t>“</a:t>
            </a:r>
            <a:r>
              <a:rPr lang="en-US" dirty="0"/>
              <a:t>Mode Method” to find the most appropriate segment for </a:t>
            </a:r>
            <a:r>
              <a:rPr lang="en-US" dirty="0" smtClean="0"/>
              <a:t>customers.</a:t>
            </a:r>
          </a:p>
          <a:p>
            <a:endParaRPr lang="en-US" dirty="0" smtClean="0"/>
          </a:p>
          <a:p>
            <a:r>
              <a:rPr lang="en-US" dirty="0" smtClean="0"/>
              <a:t>Customers</a:t>
            </a:r>
            <a:r>
              <a:rPr lang="en-US" dirty="0"/>
              <a:t>’ final segmentation are not only determined by one run’s output, but by </a:t>
            </a:r>
            <a:r>
              <a:rPr lang="en-US" dirty="0">
                <a:solidFill>
                  <a:srgbClr val="FF0000"/>
                </a:solidFill>
              </a:rPr>
              <a:t>three sequential runs’ most frequent </a:t>
            </a:r>
            <a:r>
              <a:rPr lang="en-US" dirty="0" smtClean="0">
                <a:solidFill>
                  <a:srgbClr val="FF0000"/>
                </a:solidFill>
              </a:rPr>
              <a:t>output: </a:t>
            </a:r>
          </a:p>
          <a:p>
            <a:pPr marL="285750" indent="-285750">
              <a:buFont typeface="Wingdings" panose="05000000000000000000" pitchFamily="2" charset="2"/>
              <a:buChar char="Ø"/>
            </a:pPr>
            <a:r>
              <a:rPr lang="en-US" dirty="0" smtClean="0"/>
              <a:t> If any one or more of the output is “New Customer”, then use the most recent result as final segment for the customer; </a:t>
            </a:r>
          </a:p>
          <a:p>
            <a:pPr marL="285750" indent="-285750">
              <a:buFont typeface="Wingdings" panose="05000000000000000000" pitchFamily="2" charset="2"/>
              <a:buChar char="Ø"/>
            </a:pPr>
            <a:r>
              <a:rPr lang="en-US" dirty="0" smtClean="0"/>
              <a:t> </a:t>
            </a:r>
            <a:r>
              <a:rPr lang="en-US" dirty="0"/>
              <a:t>For the rest of the customers </a:t>
            </a:r>
          </a:p>
          <a:p>
            <a:pPr marL="742950" lvl="1" indent="-285750">
              <a:buFont typeface="Arial" panose="020B0604020202020204" pitchFamily="34" charset="0"/>
              <a:buChar char="•"/>
            </a:pPr>
            <a:r>
              <a:rPr lang="en-US" dirty="0" smtClean="0"/>
              <a:t>if </a:t>
            </a:r>
            <a:r>
              <a:rPr lang="en-US" dirty="0"/>
              <a:t>the customer have the same segment for two or more runs out of the three total runs, then use the most frequent result as the final segment for the customer </a:t>
            </a:r>
          </a:p>
          <a:p>
            <a:pPr marL="742950" lvl="1" indent="-285750">
              <a:buFont typeface="Arial" panose="020B0604020202020204" pitchFamily="34" charset="0"/>
              <a:buChar char="•"/>
            </a:pPr>
            <a:r>
              <a:rPr lang="en-US" dirty="0" smtClean="0"/>
              <a:t>If </a:t>
            </a:r>
            <a:r>
              <a:rPr lang="en-US" dirty="0"/>
              <a:t>the customer have three different result from three runs, use the most recent segment </a:t>
            </a:r>
          </a:p>
          <a:p>
            <a:endParaRPr lang="en-US" dirty="0"/>
          </a:p>
        </p:txBody>
      </p:sp>
    </p:spTree>
    <p:extLst>
      <p:ext uri="{BB962C8B-B14F-4D97-AF65-F5344CB8AC3E}">
        <p14:creationId xmlns:p14="http://schemas.microsoft.com/office/powerpoint/2010/main" val="159242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11</a:t>
            </a:fld>
            <a:endParaRPr lang="es-ES" dirty="0"/>
          </a:p>
        </p:txBody>
      </p:sp>
      <p:sp>
        <p:nvSpPr>
          <p:cNvPr id="16" name="Text Placeholder 3"/>
          <p:cNvSpPr>
            <a:spLocks noGrp="1"/>
          </p:cNvSpPr>
          <p:nvPr>
            <p:ph type="body" sz="quarter" idx="14"/>
          </p:nvPr>
        </p:nvSpPr>
        <p:spPr>
          <a:xfrm>
            <a:off x="71831" y="104593"/>
            <a:ext cx="10758734" cy="304800"/>
          </a:xfrm>
        </p:spPr>
        <p:txBody>
          <a:bodyPr/>
          <a:lstStyle/>
          <a:p>
            <a:r>
              <a:rPr lang="en-US" dirty="0"/>
              <a:t>MRMG Findings - Judgmental grouping method </a:t>
            </a:r>
          </a:p>
        </p:txBody>
      </p:sp>
      <p:pic>
        <p:nvPicPr>
          <p:cNvPr id="17" name="Picture 16"/>
          <p:cNvPicPr>
            <a:picLocks noChangeAspect="1"/>
          </p:cNvPicPr>
          <p:nvPr/>
        </p:nvPicPr>
        <p:blipFill>
          <a:blip r:embed="rId2"/>
          <a:stretch>
            <a:fillRect/>
          </a:stretch>
        </p:blipFill>
        <p:spPr>
          <a:xfrm>
            <a:off x="2991775" y="387868"/>
            <a:ext cx="6420018" cy="6470132"/>
          </a:xfrm>
          <a:prstGeom prst="rect">
            <a:avLst/>
          </a:prstGeom>
        </p:spPr>
      </p:pic>
      <p:sp>
        <p:nvSpPr>
          <p:cNvPr id="18" name="TextBox 17"/>
          <p:cNvSpPr txBox="1"/>
          <p:nvPr/>
        </p:nvSpPr>
        <p:spPr>
          <a:xfrm>
            <a:off x="9411793" y="5091330"/>
            <a:ext cx="2346337" cy="307777"/>
          </a:xfrm>
          <a:prstGeom prst="rect">
            <a:avLst/>
          </a:prstGeom>
          <a:noFill/>
        </p:spPr>
        <p:txBody>
          <a:bodyPr wrap="square" rtlCol="0">
            <a:spAutoFit/>
          </a:bodyPr>
          <a:lstStyle/>
          <a:p>
            <a:r>
              <a:rPr lang="en-US" sz="1400" dirty="0" smtClean="0">
                <a:solidFill>
                  <a:schemeClr val="accent1"/>
                </a:solidFill>
              </a:rPr>
              <a:t>Difference Rate: 7.61%</a:t>
            </a:r>
            <a:endParaRPr lang="en-US" sz="1400" dirty="0">
              <a:solidFill>
                <a:schemeClr val="accent1"/>
              </a:solidFill>
            </a:endParaRPr>
          </a:p>
        </p:txBody>
      </p:sp>
    </p:spTree>
    <p:extLst>
      <p:ext uri="{BB962C8B-B14F-4D97-AF65-F5344CB8AC3E}">
        <p14:creationId xmlns:p14="http://schemas.microsoft.com/office/powerpoint/2010/main" val="292076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12</a:t>
            </a:fld>
            <a:endParaRPr lang="es-ES" dirty="0"/>
          </a:p>
        </p:txBody>
      </p:sp>
      <p:sp>
        <p:nvSpPr>
          <p:cNvPr id="8" name="Text Placeholder 3"/>
          <p:cNvSpPr>
            <a:spLocks noGrp="1"/>
          </p:cNvSpPr>
          <p:nvPr>
            <p:ph type="body" sz="quarter" idx="14"/>
          </p:nvPr>
        </p:nvSpPr>
        <p:spPr>
          <a:xfrm>
            <a:off x="409183" y="287268"/>
            <a:ext cx="10758734" cy="304800"/>
          </a:xfrm>
        </p:spPr>
        <p:txBody>
          <a:bodyPr/>
          <a:lstStyle/>
          <a:p>
            <a:r>
              <a:rPr lang="en-US" dirty="0" smtClean="0"/>
              <a:t>MRMG Finding Remediation – “Mode” Method</a:t>
            </a:r>
            <a:endParaRPr lang="en-US" dirty="0"/>
          </a:p>
        </p:txBody>
      </p:sp>
      <p:pic>
        <p:nvPicPr>
          <p:cNvPr id="9" name="Picture 8"/>
          <p:cNvPicPr>
            <a:picLocks noChangeAspect="1"/>
          </p:cNvPicPr>
          <p:nvPr/>
        </p:nvPicPr>
        <p:blipFill>
          <a:blip r:embed="rId2"/>
          <a:stretch>
            <a:fillRect/>
          </a:stretch>
        </p:blipFill>
        <p:spPr>
          <a:xfrm>
            <a:off x="1935331" y="592068"/>
            <a:ext cx="8061525" cy="5730593"/>
          </a:xfrm>
          <a:prstGeom prst="rect">
            <a:avLst/>
          </a:prstGeom>
        </p:spPr>
      </p:pic>
    </p:spTree>
    <p:extLst>
      <p:ext uri="{BB962C8B-B14F-4D97-AF65-F5344CB8AC3E}">
        <p14:creationId xmlns:p14="http://schemas.microsoft.com/office/powerpoint/2010/main" val="16125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957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14</a:t>
            </a:fld>
            <a:endParaRPr lang="es-ES" dirty="0"/>
          </a:p>
        </p:txBody>
      </p:sp>
      <p:sp>
        <p:nvSpPr>
          <p:cNvPr id="4" name="Text Placeholder 3"/>
          <p:cNvSpPr>
            <a:spLocks noGrp="1"/>
          </p:cNvSpPr>
          <p:nvPr>
            <p:ph type="body" sz="quarter" idx="14"/>
          </p:nvPr>
        </p:nvSpPr>
        <p:spPr/>
        <p:txBody>
          <a:bodyPr/>
          <a:lstStyle/>
          <a:p>
            <a:r>
              <a:rPr lang="en-US" dirty="0" smtClean="0"/>
              <a:t>Appendix</a:t>
            </a:r>
            <a:endParaRPr lang="en-US" dirty="0"/>
          </a:p>
        </p:txBody>
      </p:sp>
      <p:sp>
        <p:nvSpPr>
          <p:cNvPr id="7" name="Rectangle 2"/>
          <p:cNvSpPr>
            <a:spLocks noChangeArrowheads="1"/>
          </p:cNvSpPr>
          <p:nvPr/>
        </p:nvSpPr>
        <p:spPr bwMode="auto">
          <a:xfrm>
            <a:off x="1893455" y="673133"/>
            <a:ext cx="133710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99927782"/>
              </p:ext>
            </p:extLst>
          </p:nvPr>
        </p:nvGraphicFramePr>
        <p:xfrm>
          <a:off x="1917940" y="0"/>
          <a:ext cx="10274060" cy="6858000"/>
        </p:xfrm>
        <a:graphic>
          <a:graphicData uri="http://schemas.openxmlformats.org/presentationml/2006/ole">
            <mc:AlternateContent xmlns:mc="http://schemas.openxmlformats.org/markup-compatibility/2006">
              <mc:Choice xmlns:v="urn:schemas-microsoft-com:vml" Requires="v">
                <p:oleObj spid="_x0000_s4148" r:id="rId3" imgW="12586511" imgH="9393357" progId="Visio.Drawing.11">
                  <p:embed/>
                </p:oleObj>
              </mc:Choice>
              <mc:Fallback>
                <p:oleObj r:id="rId3" imgW="12586511" imgH="939335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940" y="0"/>
                        <a:ext cx="10274060" cy="6858000"/>
                      </a:xfrm>
                      <a:prstGeom prst="rect">
                        <a:avLst/>
                      </a:prstGeom>
                      <a:noFill/>
                    </p:spPr>
                  </p:pic>
                </p:oleObj>
              </mc:Fallback>
            </mc:AlternateContent>
          </a:graphicData>
        </a:graphic>
      </p:graphicFrame>
    </p:spTree>
    <p:extLst>
      <p:ext uri="{BB962C8B-B14F-4D97-AF65-F5344CB8AC3E}">
        <p14:creationId xmlns:p14="http://schemas.microsoft.com/office/powerpoint/2010/main" val="318956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C0D97B6-E32F-4D7D-B839-7C3B51F2640F}" type="slidenum">
              <a:rPr lang="es-ES" smtClean="0"/>
              <a:pPr/>
              <a:t>15</a:t>
            </a:fld>
            <a:endParaRPr lang="es-ES" dirty="0"/>
          </a:p>
        </p:txBody>
      </p:sp>
      <p:sp>
        <p:nvSpPr>
          <p:cNvPr id="3" name="Text Placeholder 2"/>
          <p:cNvSpPr>
            <a:spLocks noGrp="1"/>
          </p:cNvSpPr>
          <p:nvPr>
            <p:ph type="body" sz="quarter" idx="14"/>
          </p:nvPr>
        </p:nvSpPr>
        <p:spPr/>
        <p:txBody>
          <a:bodyPr/>
          <a:lstStyle/>
          <a:p>
            <a:r>
              <a:rPr lang="en-US" dirty="0"/>
              <a:t>Appendix </a:t>
            </a:r>
            <a:r>
              <a:rPr lang="en-US" dirty="0" smtClean="0"/>
              <a:t>– Unknown Distribute</a:t>
            </a:r>
            <a:endParaRPr lang="en-US" dirty="0"/>
          </a:p>
        </p:txBody>
      </p:sp>
      <p:graphicFrame>
        <p:nvGraphicFramePr>
          <p:cNvPr id="7" name="Chart 6"/>
          <p:cNvGraphicFramePr/>
          <p:nvPr>
            <p:extLst>
              <p:ext uri="{D42A27DB-BD31-4B8C-83A1-F6EECF244321}">
                <p14:modId xmlns:p14="http://schemas.microsoft.com/office/powerpoint/2010/main" val="2355157914"/>
              </p:ext>
            </p:extLst>
          </p:nvPr>
        </p:nvGraphicFramePr>
        <p:xfrm>
          <a:off x="360041" y="1006853"/>
          <a:ext cx="5730350" cy="49413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72268317"/>
              </p:ext>
            </p:extLst>
          </p:nvPr>
        </p:nvGraphicFramePr>
        <p:xfrm>
          <a:off x="6090391" y="1700074"/>
          <a:ext cx="4706882" cy="3185466"/>
        </p:xfrm>
        <a:graphic>
          <a:graphicData uri="http://schemas.openxmlformats.org/drawingml/2006/table">
            <a:tbl>
              <a:tblPr>
                <a:tableStyleId>{EB9631B5-78F2-41C9-869B-9F39066F8104}</a:tableStyleId>
              </a:tblPr>
              <a:tblGrid>
                <a:gridCol w="2630478"/>
                <a:gridCol w="1324410"/>
                <a:gridCol w="751994"/>
              </a:tblGrid>
              <a:tr h="259128">
                <a:tc>
                  <a:txBody>
                    <a:bodyPr/>
                    <a:lstStyle/>
                    <a:p>
                      <a:pPr algn="l" fontAlgn="b"/>
                      <a:r>
                        <a:rPr lang="en-US" sz="1200" b="1" u="none" strike="noStrike" dirty="0" smtClean="0">
                          <a:effectLst/>
                        </a:rPr>
                        <a:t>New</a:t>
                      </a:r>
                      <a:r>
                        <a:rPr lang="en-US" sz="1200" b="1" u="none" strike="noStrike" baseline="0" dirty="0" smtClean="0">
                          <a:effectLst/>
                        </a:rPr>
                        <a:t> S</a:t>
                      </a:r>
                      <a:r>
                        <a:rPr lang="en-US" sz="1200" b="1" u="none" strike="noStrike" dirty="0" smtClean="0">
                          <a:effectLst/>
                        </a:rPr>
                        <a:t>egment</a:t>
                      </a:r>
                      <a:endParaRPr lang="en-US" sz="1200" b="1"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b="1" u="none" strike="noStrike" dirty="0">
                          <a:effectLst/>
                        </a:rPr>
                        <a:t>Total Number</a:t>
                      </a:r>
                      <a:endParaRPr lang="en-US" sz="1200" b="1"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b="1" u="none" strike="noStrike" dirty="0">
                          <a:effectLst/>
                        </a:rPr>
                        <a:t>Percent</a:t>
                      </a:r>
                      <a:endParaRPr lang="en-US" sz="1200" b="1" i="0" u="none" strike="noStrike" dirty="0">
                        <a:solidFill>
                          <a:srgbClr val="000000"/>
                        </a:solidFill>
                        <a:effectLst/>
                        <a:latin typeface="Calibri" panose="020F0502020204030204" pitchFamily="34" charset="0"/>
                      </a:endParaRPr>
                    </a:p>
                  </a:txBody>
                  <a:tcPr marL="9239" marR="9239" marT="9239" marB="0" anchor="b"/>
                </a:tc>
              </a:tr>
              <a:tr h="312686">
                <a:tc>
                  <a:txBody>
                    <a:bodyPr/>
                    <a:lstStyle/>
                    <a:p>
                      <a:pPr algn="l" fontAlgn="b"/>
                      <a:r>
                        <a:rPr lang="en-US" sz="1200" u="none" strike="noStrike" dirty="0">
                          <a:effectLst/>
                        </a:rPr>
                        <a:t>LOWER MASS MARKET</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1,036,567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a:effectLst/>
                        </a:rPr>
                        <a:t>47.32%</a:t>
                      </a:r>
                      <a:endParaRPr lang="en-US" sz="1200" b="0" i="0" u="none" strike="noStrike">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u="none" strike="noStrike" dirty="0">
                          <a:effectLst/>
                        </a:rPr>
                        <a:t>MASS MARKET</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397,340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18.14%</a:t>
                      </a:r>
                      <a:endParaRPr lang="en-US" sz="1200" b="0" i="0" u="none" strike="noStrike" dirty="0">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u="none" strike="noStrike" dirty="0">
                          <a:effectLst/>
                        </a:rPr>
                        <a:t>SMALL BUSINESS</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297,455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a:effectLst/>
                        </a:rPr>
                        <a:t>13.58%</a:t>
                      </a:r>
                      <a:endParaRPr lang="en-US" sz="1200" b="0" i="0" u="none" strike="noStrike">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u="none" strike="noStrike" dirty="0">
                          <a:effectLst/>
                        </a:rPr>
                        <a:t>MASS AFFLUENT</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215,968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9.86%</a:t>
                      </a:r>
                      <a:endParaRPr lang="en-US" sz="1200" b="0" i="0" u="none" strike="noStrike" dirty="0">
                        <a:solidFill>
                          <a:srgbClr val="000000"/>
                        </a:solidFill>
                        <a:effectLst/>
                        <a:latin typeface="Calibri" panose="020F0502020204030204" pitchFamily="34" charset="0"/>
                      </a:endParaRPr>
                    </a:p>
                  </a:txBody>
                  <a:tcPr marL="9239" marR="9239" marT="9239" marB="0" anchor="b"/>
                </a:tc>
              </a:tr>
              <a:tr h="275615">
                <a:tc>
                  <a:txBody>
                    <a:bodyPr/>
                    <a:lstStyle/>
                    <a:p>
                      <a:pPr algn="l" fontAlgn="b"/>
                      <a:r>
                        <a:rPr lang="en-US" sz="1200" u="none" strike="noStrike" dirty="0">
                          <a:effectLst/>
                        </a:rPr>
                        <a:t>NEW CUSTOMER - PERSONAL</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109,853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5.02%</a:t>
                      </a:r>
                      <a:endParaRPr lang="en-US" sz="1200" b="0" i="0" u="none" strike="noStrike" dirty="0">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u="none" strike="noStrike" dirty="0">
                          <a:effectLst/>
                        </a:rPr>
                        <a:t>MIDDLE MARKET</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97,732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a:effectLst/>
                        </a:rPr>
                        <a:t>4.46%</a:t>
                      </a:r>
                      <a:endParaRPr lang="en-US" sz="1200" b="0" i="0" u="none" strike="noStrike">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u="none" strike="noStrike" dirty="0">
                          <a:effectLst/>
                        </a:rPr>
                        <a:t>BUSINESS BANKING</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22,747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239" marR="9239" marT="9239" marB="0" anchor="b"/>
                </a:tc>
              </a:tr>
              <a:tr h="300745">
                <a:tc>
                  <a:txBody>
                    <a:bodyPr/>
                    <a:lstStyle/>
                    <a:p>
                      <a:pPr algn="l" fontAlgn="b"/>
                      <a:r>
                        <a:rPr lang="en-US" sz="1200" u="none" strike="noStrike" dirty="0">
                          <a:effectLst/>
                        </a:rPr>
                        <a:t>NEW CUSTOMER - BUSINESS</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11,559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0.53%</a:t>
                      </a:r>
                      <a:endParaRPr lang="en-US" sz="1200" b="0" i="0" u="none" strike="noStrike" dirty="0">
                        <a:solidFill>
                          <a:srgbClr val="000000"/>
                        </a:solidFill>
                        <a:effectLst/>
                        <a:latin typeface="Calibri" panose="020F0502020204030204" pitchFamily="34" charset="0"/>
                      </a:endParaRPr>
                    </a:p>
                  </a:txBody>
                  <a:tcPr marL="9239" marR="9239" marT="9239" marB="0" anchor="b"/>
                </a:tc>
              </a:tr>
              <a:tr h="247112">
                <a:tc>
                  <a:txBody>
                    <a:bodyPr/>
                    <a:lstStyle/>
                    <a:p>
                      <a:pPr algn="l" fontAlgn="b"/>
                      <a:r>
                        <a:rPr lang="en-US" sz="1200" u="none" strike="noStrike" dirty="0">
                          <a:effectLst/>
                        </a:rPr>
                        <a:t>LARGE CORPORATE</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592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0.03%</a:t>
                      </a:r>
                      <a:endParaRPr lang="en-US" sz="1200" b="0" i="0" u="none" strike="noStrike" dirty="0">
                        <a:solidFill>
                          <a:srgbClr val="000000"/>
                        </a:solidFill>
                        <a:effectLst/>
                        <a:latin typeface="Calibri" panose="020F0502020204030204" pitchFamily="34" charset="0"/>
                      </a:endParaRPr>
                    </a:p>
                  </a:txBody>
                  <a:tcPr marL="9239" marR="9239" marT="9239" marB="0" anchor="b"/>
                </a:tc>
              </a:tr>
              <a:tr h="235412">
                <a:tc>
                  <a:txBody>
                    <a:bodyPr/>
                    <a:lstStyle/>
                    <a:p>
                      <a:pPr algn="l" fontAlgn="b"/>
                      <a:r>
                        <a:rPr lang="en-US" sz="1200" u="none" strike="noStrike" dirty="0">
                          <a:effectLst/>
                        </a:rPr>
                        <a:t>GOVERNMENT BANKING</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                     553 </a:t>
                      </a:r>
                      <a:endParaRPr lang="en-US" sz="1200" b="0"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u="none" strike="noStrike" dirty="0">
                          <a:effectLst/>
                        </a:rPr>
                        <a:t>0.03%</a:t>
                      </a:r>
                      <a:endParaRPr lang="en-US" sz="1200" b="0" i="0" u="none" strike="noStrike" dirty="0">
                        <a:solidFill>
                          <a:srgbClr val="000000"/>
                        </a:solidFill>
                        <a:effectLst/>
                        <a:latin typeface="Calibri" panose="020F0502020204030204" pitchFamily="34" charset="0"/>
                      </a:endParaRPr>
                    </a:p>
                  </a:txBody>
                  <a:tcPr marL="9239" marR="9239" marT="9239" marB="0" anchor="b"/>
                </a:tc>
              </a:tr>
              <a:tr h="259128">
                <a:tc>
                  <a:txBody>
                    <a:bodyPr/>
                    <a:lstStyle/>
                    <a:p>
                      <a:pPr algn="l" fontAlgn="b"/>
                      <a:r>
                        <a:rPr lang="en-US" sz="1200" b="1" u="none" strike="noStrike" dirty="0">
                          <a:effectLst/>
                        </a:rPr>
                        <a:t>Total</a:t>
                      </a:r>
                      <a:endParaRPr lang="en-US" sz="1200" b="1"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r>
                        <a:rPr lang="en-US" sz="1200" b="1" u="none" strike="noStrike" dirty="0">
                          <a:effectLst/>
                        </a:rPr>
                        <a:t>         2,190,366 </a:t>
                      </a:r>
                      <a:endParaRPr lang="en-US" sz="1200" b="1" i="0" u="none" strike="noStrike" dirty="0">
                        <a:solidFill>
                          <a:srgbClr val="000000"/>
                        </a:solidFill>
                        <a:effectLst/>
                        <a:latin typeface="Calibri" panose="020F0502020204030204" pitchFamily="34" charset="0"/>
                      </a:endParaRPr>
                    </a:p>
                  </a:txBody>
                  <a:tcPr marL="9239" marR="9239" marT="9239" marB="0" anchor="b"/>
                </a:tc>
                <a:tc>
                  <a:txBody>
                    <a:bodyPr/>
                    <a:lstStyle/>
                    <a:p>
                      <a:pPr algn="r" fontAlgn="b"/>
                      <a:endParaRPr lang="en-US" sz="1200" b="1" i="0" u="none" strike="noStrike" dirty="0">
                        <a:solidFill>
                          <a:srgbClr val="000000"/>
                        </a:solidFill>
                        <a:effectLst/>
                        <a:latin typeface="Calibri" panose="020F0502020204030204" pitchFamily="34" charset="0"/>
                      </a:endParaRPr>
                    </a:p>
                  </a:txBody>
                  <a:tcPr marL="9239" marR="9239" marT="9239" marB="0" anchor="b"/>
                </a:tc>
              </a:tr>
            </a:tbl>
          </a:graphicData>
        </a:graphic>
      </p:graphicFrame>
      <p:sp>
        <p:nvSpPr>
          <p:cNvPr id="14" name="Action Button: Back or Previous 13">
            <a:hlinkClick r:id="rId3" action="ppaction://hlinksldjump" highlightClick="1"/>
          </p:cNvPr>
          <p:cNvSpPr/>
          <p:nvPr/>
        </p:nvSpPr>
        <p:spPr>
          <a:xfrm>
            <a:off x="10173810" y="6107837"/>
            <a:ext cx="426128" cy="390617"/>
          </a:xfrm>
          <a:prstGeom prst="actionButtonBackPrevious">
            <a:avLst/>
          </a:prstGeom>
          <a:noFill/>
          <a:ln>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364D6BA2-9402-4864-BA05-838CF6E6E59E}"/>
              </a:ext>
            </a:extLst>
          </p:cNvPr>
          <p:cNvSpPr>
            <a:spLocks noGrp="1"/>
          </p:cNvSpPr>
          <p:nvPr>
            <p:ph type="body" sz="quarter" idx="14"/>
          </p:nvPr>
        </p:nvSpPr>
        <p:spPr/>
        <p:txBody>
          <a:bodyPr/>
          <a:lstStyle/>
          <a:p>
            <a:r>
              <a:rPr lang="en-US" dirty="0" smtClean="0"/>
              <a:t>Appendix - Output for All Customers</a:t>
            </a:r>
            <a:endParaRPr lang="en-US" dirty="0"/>
          </a:p>
        </p:txBody>
      </p:sp>
      <p:sp>
        <p:nvSpPr>
          <p:cNvPr id="5" name="Marcador de número de diapositiva 4">
            <a:extLst>
              <a:ext uri="{FF2B5EF4-FFF2-40B4-BE49-F238E27FC236}">
                <a16:creationId xmlns:a16="http://schemas.microsoft.com/office/drawing/2014/main" xmlns="" id="{FE5E7385-4E7E-4866-8A4A-C7282C56091B}"/>
              </a:ext>
            </a:extLst>
          </p:cNvPr>
          <p:cNvSpPr>
            <a:spLocks noGrp="1"/>
          </p:cNvSpPr>
          <p:nvPr>
            <p:ph type="sldNum" sz="quarter" idx="12"/>
          </p:nvPr>
        </p:nvSpPr>
        <p:spPr>
          <a:xfrm>
            <a:off x="8010408" y="6290013"/>
            <a:ext cx="2743200" cy="365125"/>
          </a:xfrm>
        </p:spPr>
        <p:txBody>
          <a:bodyPr/>
          <a:lstStyle/>
          <a:p>
            <a:fld id="{BC0D97B6-E32F-4D7D-B839-7C3B51F2640F}" type="slidenum">
              <a:rPr lang="es-ES" smtClean="0"/>
              <a:pPr/>
              <a:t>16</a:t>
            </a:fld>
            <a:endParaRPr lang="es-ES" dirty="0"/>
          </a:p>
        </p:txBody>
      </p:sp>
      <p:graphicFrame>
        <p:nvGraphicFramePr>
          <p:cNvPr id="9" name="Chart Placeholder 8"/>
          <p:cNvGraphicFramePr>
            <a:graphicFrameLocks noGrp="1"/>
          </p:cNvGraphicFramePr>
          <p:nvPr>
            <p:ph type="chart" sz="quarter" idx="17"/>
            <p:extLst>
              <p:ext uri="{D42A27DB-BD31-4B8C-83A1-F6EECF244321}">
                <p14:modId xmlns:p14="http://schemas.microsoft.com/office/powerpoint/2010/main" val="54459737"/>
              </p:ext>
            </p:extLst>
          </p:nvPr>
        </p:nvGraphicFramePr>
        <p:xfrm>
          <a:off x="4030462" y="1094813"/>
          <a:ext cx="7439296" cy="5471509"/>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p:cNvGrpSpPr/>
          <p:nvPr/>
        </p:nvGrpSpPr>
        <p:grpSpPr>
          <a:xfrm>
            <a:off x="1209457" y="825365"/>
            <a:ext cx="2439618" cy="5552862"/>
            <a:chOff x="1209457" y="337100"/>
            <a:chExt cx="2439618" cy="5552862"/>
          </a:xfrm>
        </p:grpSpPr>
        <p:graphicFrame>
          <p:nvGraphicFramePr>
            <p:cNvPr id="7" name="Marcador de gráfico 13">
              <a:extLst>
                <a:ext uri="{FF2B5EF4-FFF2-40B4-BE49-F238E27FC236}">
                  <a16:creationId xmlns:a16="http://schemas.microsoft.com/office/drawing/2014/main" xmlns="" id="{FA5EBE74-2B8A-4E84-95FB-F9513B3042EA}"/>
                </a:ext>
              </a:extLst>
            </p:cNvPr>
            <p:cNvGraphicFramePr>
              <a:graphicFrameLocks/>
            </p:cNvGraphicFramePr>
            <p:nvPr>
              <p:extLst>
                <p:ext uri="{D42A27DB-BD31-4B8C-83A1-F6EECF244321}">
                  <p14:modId xmlns:p14="http://schemas.microsoft.com/office/powerpoint/2010/main" val="365826830"/>
                </p:ext>
              </p:extLst>
            </p:nvPr>
          </p:nvGraphicFramePr>
          <p:xfrm>
            <a:off x="1209457" y="337100"/>
            <a:ext cx="2439618" cy="32760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Marcador de gráfico 13">
              <a:extLst>
                <a:ext uri="{FF2B5EF4-FFF2-40B4-BE49-F238E27FC236}">
                  <a16:creationId xmlns:a16="http://schemas.microsoft.com/office/drawing/2014/main" xmlns="" id="{FA5EBE74-2B8A-4E84-95FB-F9513B3042EA}"/>
                </a:ext>
              </a:extLst>
            </p:cNvPr>
            <p:cNvGraphicFramePr>
              <a:graphicFrameLocks/>
            </p:cNvGraphicFramePr>
            <p:nvPr>
              <p:extLst>
                <p:ext uri="{D42A27DB-BD31-4B8C-83A1-F6EECF244321}">
                  <p14:modId xmlns:p14="http://schemas.microsoft.com/office/powerpoint/2010/main" val="2810895590"/>
                </p:ext>
              </p:extLst>
            </p:nvPr>
          </p:nvGraphicFramePr>
          <p:xfrm>
            <a:off x="1209457" y="2146915"/>
            <a:ext cx="2430585" cy="3743047"/>
          </p:xfrm>
          <a:graphic>
            <a:graphicData uri="http://schemas.openxmlformats.org/drawingml/2006/chart">
              <c:chart xmlns:c="http://schemas.openxmlformats.org/drawingml/2006/chart" xmlns:r="http://schemas.openxmlformats.org/officeDocument/2006/relationships" r:id="rId5"/>
            </a:graphicData>
          </a:graphic>
        </p:graphicFrame>
      </p:grpSp>
      <p:sp>
        <p:nvSpPr>
          <p:cNvPr id="10" name="TextBox 14"/>
          <p:cNvSpPr txBox="1"/>
          <p:nvPr/>
        </p:nvSpPr>
        <p:spPr>
          <a:xfrm>
            <a:off x="720098" y="641900"/>
            <a:ext cx="11158223" cy="646331"/>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smtClean="0"/>
              <a:t>Total Customers : 6.7m</a:t>
            </a:r>
          </a:p>
          <a:p>
            <a:r>
              <a:rPr lang="en-US" sz="1200" dirty="0" smtClean="0"/>
              <a:t>Unknown: 4m -&gt; 2m</a:t>
            </a:r>
          </a:p>
          <a:p>
            <a:r>
              <a:rPr lang="en-US" sz="1200" dirty="0" smtClean="0"/>
              <a:t>Current Unknown (Inactive Customers) includes 1.Non customers (~450k), 2. Customers without Branch ID(~1.9m), 3. Customers without linked accounts (~600k)</a:t>
            </a:r>
            <a:endParaRPr lang="en-US" sz="1200" dirty="0"/>
          </a:p>
        </p:txBody>
      </p:sp>
      <p:sp>
        <p:nvSpPr>
          <p:cNvPr id="11" name="Action Button: Back or Previous 10">
            <a:hlinkClick r:id="rId6" action="ppaction://hlinksldjump" highlightClick="1"/>
          </p:cNvPr>
          <p:cNvSpPr/>
          <p:nvPr/>
        </p:nvSpPr>
        <p:spPr>
          <a:xfrm>
            <a:off x="11564549" y="5899396"/>
            <a:ext cx="426128" cy="390617"/>
          </a:xfrm>
          <a:prstGeom prst="actionButtonBackPrevious">
            <a:avLst/>
          </a:prstGeom>
          <a:noFill/>
          <a:ln>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21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C0D97B6-E32F-4D7D-B839-7C3B51F2640F}" type="slidenum">
              <a:rPr lang="es-ES" smtClean="0"/>
              <a:pPr/>
              <a:t>17</a:t>
            </a:fld>
            <a:endParaRPr lang="es-ES" dirty="0"/>
          </a:p>
        </p:txBody>
      </p:sp>
      <p:sp>
        <p:nvSpPr>
          <p:cNvPr id="3" name="Text Placeholder 2"/>
          <p:cNvSpPr>
            <a:spLocks noGrp="1"/>
          </p:cNvSpPr>
          <p:nvPr>
            <p:ph type="body" sz="quarter" idx="14"/>
          </p:nvPr>
        </p:nvSpPr>
        <p:spPr/>
        <p:txBody>
          <a:bodyPr/>
          <a:lstStyle/>
          <a:p>
            <a:endParaRPr lang="en-US"/>
          </a:p>
        </p:txBody>
      </p:sp>
      <p:grpSp>
        <p:nvGrpSpPr>
          <p:cNvPr id="7" name="Group 6"/>
          <p:cNvGrpSpPr/>
          <p:nvPr/>
        </p:nvGrpSpPr>
        <p:grpSpPr>
          <a:xfrm>
            <a:off x="1164639" y="745474"/>
            <a:ext cx="2439618" cy="5381080"/>
            <a:chOff x="1057587" y="337100"/>
            <a:chExt cx="2439618" cy="5381080"/>
          </a:xfrm>
        </p:grpSpPr>
        <p:graphicFrame>
          <p:nvGraphicFramePr>
            <p:cNvPr id="8" name="Marcador de gráfico 13">
              <a:extLst>
                <a:ext uri="{FF2B5EF4-FFF2-40B4-BE49-F238E27FC236}">
                  <a16:creationId xmlns:a16="http://schemas.microsoft.com/office/drawing/2014/main" xmlns="" id="{FA5EBE74-2B8A-4E84-95FB-F9513B3042EA}"/>
                </a:ext>
              </a:extLst>
            </p:cNvPr>
            <p:cNvGraphicFramePr>
              <a:graphicFrameLocks/>
            </p:cNvGraphicFramePr>
            <p:nvPr>
              <p:extLst>
                <p:ext uri="{D42A27DB-BD31-4B8C-83A1-F6EECF244321}">
                  <p14:modId xmlns:p14="http://schemas.microsoft.com/office/powerpoint/2010/main" val="3682372441"/>
                </p:ext>
              </p:extLst>
            </p:nvPr>
          </p:nvGraphicFramePr>
          <p:xfrm>
            <a:off x="1057587" y="337100"/>
            <a:ext cx="2439618" cy="32760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Marcador de gráfico 13">
              <a:extLst>
                <a:ext uri="{FF2B5EF4-FFF2-40B4-BE49-F238E27FC236}">
                  <a16:creationId xmlns:a16="http://schemas.microsoft.com/office/drawing/2014/main" xmlns="" id="{FA5EBE74-2B8A-4E84-95FB-F9513B3042EA}"/>
                </a:ext>
              </a:extLst>
            </p:cNvPr>
            <p:cNvGraphicFramePr>
              <a:graphicFrameLocks/>
            </p:cNvGraphicFramePr>
            <p:nvPr>
              <p:extLst>
                <p:ext uri="{D42A27DB-BD31-4B8C-83A1-F6EECF244321}">
                  <p14:modId xmlns:p14="http://schemas.microsoft.com/office/powerpoint/2010/main" val="2278192950"/>
                </p:ext>
              </p:extLst>
            </p:nvPr>
          </p:nvGraphicFramePr>
          <p:xfrm>
            <a:off x="1066620" y="1975133"/>
            <a:ext cx="2430585" cy="3743047"/>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68929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C0D97B6-E32F-4D7D-B839-7C3B51F2640F}" type="slidenum">
              <a:rPr lang="es-ES" smtClean="0"/>
              <a:pPr/>
              <a:t>18</a:t>
            </a:fld>
            <a:endParaRPr lang="es-ES" dirty="0"/>
          </a:p>
        </p:txBody>
      </p:sp>
      <p:sp>
        <p:nvSpPr>
          <p:cNvPr id="7" name="Text Placeholder 2"/>
          <p:cNvSpPr>
            <a:spLocks noGrp="1"/>
          </p:cNvSpPr>
          <p:nvPr>
            <p:ph type="body" sz="quarter" idx="14"/>
          </p:nvPr>
        </p:nvSpPr>
        <p:spPr/>
        <p:txBody>
          <a:bodyPr/>
          <a:lstStyle/>
          <a:p>
            <a:r>
              <a:rPr lang="en-US" dirty="0"/>
              <a:t>Appendix </a:t>
            </a:r>
            <a:r>
              <a:rPr lang="en-US" dirty="0" smtClean="0"/>
              <a:t>–  Active Customers Shift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28652355"/>
              </p:ext>
            </p:extLst>
          </p:nvPr>
        </p:nvGraphicFramePr>
        <p:xfrm>
          <a:off x="435006" y="1358283"/>
          <a:ext cx="10918794" cy="4034573"/>
        </p:xfrm>
        <a:graphic>
          <a:graphicData uri="http://schemas.openxmlformats.org/drawingml/2006/table">
            <a:tbl>
              <a:tblPr bandRow="1">
                <a:tableStyleId>{5FD0F851-EC5A-4D38-B0AD-8093EC10F338}</a:tableStyleId>
              </a:tblPr>
              <a:tblGrid>
                <a:gridCol w="1612246"/>
                <a:gridCol w="679211"/>
                <a:gridCol w="737444"/>
                <a:gridCol w="921806"/>
                <a:gridCol w="811189"/>
                <a:gridCol w="741976"/>
                <a:gridCol w="744969"/>
                <a:gridCol w="756088"/>
                <a:gridCol w="644898"/>
                <a:gridCol w="644898"/>
                <a:gridCol w="622661"/>
                <a:gridCol w="776174"/>
                <a:gridCol w="691525"/>
                <a:gridCol w="533709"/>
              </a:tblGrid>
              <a:tr h="196357">
                <a:tc>
                  <a:txBody>
                    <a:bodyPr/>
                    <a:lstStyle/>
                    <a:p>
                      <a:pPr algn="l"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8039" marR="8039" marT="8039" marB="0" anchor="b"/>
                </a:tc>
                <a:tc gridSpan="13">
                  <a:txBody>
                    <a:bodyPr/>
                    <a:lstStyle/>
                    <a:p>
                      <a:pPr algn="ctr" fontAlgn="b"/>
                      <a:r>
                        <a:rPr lang="en-US" sz="1200" u="none" strike="noStrike" dirty="0">
                          <a:effectLst/>
                        </a:rPr>
                        <a:t>Current Segment</a:t>
                      </a:r>
                      <a:endParaRPr lang="en-US" sz="1200" b="0" i="0" u="none" strike="noStrike" dirty="0">
                        <a:solidFill>
                          <a:srgbClr val="000000"/>
                        </a:solidFill>
                        <a:effectLst/>
                        <a:latin typeface="Calibri" panose="020F0502020204030204" pitchFamily="34" charset="0"/>
                      </a:endParaRPr>
                    </a:p>
                  </a:txBody>
                  <a:tcPr marL="8039" marR="8039" marT="803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5718">
                <a:tc>
                  <a:txBody>
                    <a:bodyPr/>
                    <a:lstStyle/>
                    <a:p>
                      <a:pPr algn="l" fontAlgn="b"/>
                      <a:r>
                        <a:rPr lang="en-US" sz="1050" u="none" strike="noStrike" dirty="0">
                          <a:effectLst/>
                        </a:rPr>
                        <a:t>New Segment</a:t>
                      </a:r>
                      <a:endParaRPr lang="en-US" sz="105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NEW </a:t>
                      </a:r>
                      <a:r>
                        <a:rPr lang="en-US" sz="900" u="none" strike="noStrike" dirty="0" smtClean="0">
                          <a:effectLst/>
                        </a:rPr>
                        <a:t>BUSINESS</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NEW </a:t>
                      </a:r>
                      <a:r>
                        <a:rPr lang="en-US" sz="900" u="none" strike="noStrike" dirty="0" smtClean="0">
                          <a:effectLst/>
                        </a:rPr>
                        <a:t>PERSONAL</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GOVERNMENT BANKING</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LARGE </a:t>
                      </a:r>
                      <a:r>
                        <a:rPr lang="en-US" sz="900" u="none" strike="noStrike" dirty="0" smtClean="0">
                          <a:effectLst/>
                        </a:rPr>
                        <a:t>CORPORATE</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MIDDLE MARKET</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BUSINESS BANKING</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SMALL BUSINESS</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MASS AFFLUENT</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MASS MARKET</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LOWER MASS MARKET</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UNKNOWN</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Total</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l" fontAlgn="b"/>
                      <a:r>
                        <a:rPr lang="en-US" sz="900" u="none" strike="noStrike" dirty="0">
                          <a:effectLst/>
                        </a:rPr>
                        <a:t>Percent</a:t>
                      </a:r>
                      <a:endParaRPr lang="en-US" sz="900" b="0" i="0" u="none" strike="noStrike" dirty="0">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NEW </a:t>
                      </a:r>
                      <a:r>
                        <a:rPr lang="en-US" sz="900" u="none" strike="noStrike" dirty="0" smtClean="0">
                          <a:effectLst/>
                        </a:rPr>
                        <a:t>BUSINESS</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747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1,479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11,559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13,786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0.29%</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NEW </a:t>
                      </a:r>
                      <a:r>
                        <a:rPr lang="en-US" sz="900" u="none" strike="noStrike" dirty="0" smtClean="0">
                          <a:effectLst/>
                        </a:rPr>
                        <a:t>PERSONAL</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2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6,212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109,853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116,071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2.45%</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GOVERNMENT BANKING</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727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10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15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553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1,333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LARGE CORPORATE</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621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8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592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1,239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a:effectLst/>
                        </a:rPr>
                        <a:t>MIDDLE MARKET</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8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178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5,169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a:effectLst/>
                        </a:rPr>
                        <a:t>                7,256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793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6,790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97,732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118,086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2.49%</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BUSINESS BANKING</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17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9,227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602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24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646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22,747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33,399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0.70%</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SMALL BUSINESS</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83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2,251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161,994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12,567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14,008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57,358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297,455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545,718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11.50%</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a:effectLst/>
                        </a:rPr>
                        <a:t>MASS AFFLUENT</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15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7,682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553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123,570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193,532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128,815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215,968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670,135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14.13%</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a:effectLst/>
                        </a:rPr>
                        <a:t>MASS MARKET</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20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12,403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529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42,496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334,839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a:effectLst/>
                        </a:rPr>
                        <a:t>      290,098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397,340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1,077,734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22.72%</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LOWER MASS MARKET</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12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17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15,009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560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17,362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200,951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895,732 </a:t>
                      </a:r>
                      <a:endParaRPr lang="en-US" sz="900" b="0" i="0" u="none" strike="noStrike" dirty="0">
                        <a:solidFill>
                          <a:srgbClr val="000000"/>
                        </a:solidFill>
                        <a:effectLst/>
                        <a:latin typeface="Calibri" panose="020F0502020204030204" pitchFamily="34" charset="0"/>
                      </a:endParaRPr>
                    </a:p>
                  </a:txBody>
                  <a:tcPr marL="8039" marR="8039" marT="8039" marB="0" anchor="b">
                    <a:solidFill>
                      <a:schemeClr val="accent5">
                        <a:lumMod val="40000"/>
                        <a:lumOff val="60000"/>
                      </a:schemeClr>
                    </a:solidFill>
                  </a:tcPr>
                </a:tc>
                <a:tc>
                  <a:txBody>
                    <a:bodyPr/>
                    <a:lstStyle/>
                    <a:p>
                      <a:pPr algn="r" fontAlgn="b"/>
                      <a:r>
                        <a:rPr lang="en-US" sz="900" u="none" strike="noStrike" dirty="0">
                          <a:effectLst/>
                        </a:rPr>
                        <a:t>      1,036,567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2,166,210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45.66%</a:t>
                      </a:r>
                      <a:endParaRPr lang="en-US" sz="900" b="0" i="0" u="none" strike="noStrike">
                        <a:solidFill>
                          <a:srgbClr val="000000"/>
                        </a:solidFill>
                        <a:effectLst/>
                        <a:latin typeface="Calibri" panose="020F0502020204030204" pitchFamily="34" charset="0"/>
                      </a:endParaRPr>
                    </a:p>
                  </a:txBody>
                  <a:tcPr marL="8039" marR="8039" marT="8039" marB="0" anchor="b"/>
                </a:tc>
              </a:tr>
              <a:tr h="299318">
                <a:tc>
                  <a:txBody>
                    <a:bodyPr/>
                    <a:lstStyle/>
                    <a:p>
                      <a:pPr algn="l" fontAlgn="b"/>
                      <a:r>
                        <a:rPr lang="en-US" sz="900" u="none" strike="noStrike" dirty="0">
                          <a:effectLst/>
                        </a:rPr>
                        <a:t>Total</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749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7,711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738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817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5,388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53,838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165,058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196,194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a:effectLst/>
                        </a:rPr>
                        <a:t>       743,386 </a:t>
                      </a:r>
                      <a:endParaRPr lang="en-US" sz="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1,379,466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2,190,366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         4,743,711 </a:t>
                      </a:r>
                      <a:endParaRPr lang="en-US" sz="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900" u="none" strike="noStrike" dirty="0">
                          <a:effectLst/>
                        </a:rPr>
                        <a:t>100.00%</a:t>
                      </a:r>
                      <a:endParaRPr lang="en-US" sz="900" b="0" i="0" u="none" strike="noStrike" dirty="0">
                        <a:solidFill>
                          <a:srgbClr val="000000"/>
                        </a:solidFill>
                        <a:effectLst/>
                        <a:latin typeface="Calibri" panose="020F0502020204030204" pitchFamily="34" charset="0"/>
                      </a:endParaRPr>
                    </a:p>
                  </a:txBody>
                  <a:tcPr marL="8039" marR="8039" marT="8039" marB="0" anchor="b"/>
                </a:tc>
              </a:tr>
            </a:tbl>
          </a:graphicData>
        </a:graphic>
      </p:graphicFrame>
      <p:sp>
        <p:nvSpPr>
          <p:cNvPr id="9" name="Action Button: Back or Previous 8">
            <a:hlinkClick r:id="rId3" action="ppaction://hlinksldjump" highlightClick="1"/>
          </p:cNvPr>
          <p:cNvSpPr/>
          <p:nvPr/>
        </p:nvSpPr>
        <p:spPr>
          <a:xfrm>
            <a:off x="10173810" y="6107837"/>
            <a:ext cx="426128" cy="390617"/>
          </a:xfrm>
          <a:prstGeom prst="actionButtonBackPrevious">
            <a:avLst/>
          </a:prstGeom>
          <a:noFill/>
          <a:ln>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08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26558" y="6390890"/>
            <a:ext cx="2743200" cy="365125"/>
          </a:xfrm>
        </p:spPr>
        <p:txBody>
          <a:bodyPr/>
          <a:lstStyle/>
          <a:p>
            <a:fld id="{BC0D97B6-E32F-4D7D-B839-7C3B51F2640F}" type="slidenum">
              <a:rPr lang="es-ES" smtClean="0"/>
              <a:pPr/>
              <a:t>19</a:t>
            </a:fld>
            <a:endParaRPr lang="es-ES" dirty="0"/>
          </a:p>
        </p:txBody>
      </p:sp>
      <p:sp>
        <p:nvSpPr>
          <p:cNvPr id="3" name="Text Placeholder 2"/>
          <p:cNvSpPr>
            <a:spLocks noGrp="1"/>
          </p:cNvSpPr>
          <p:nvPr>
            <p:ph type="body" sz="quarter" idx="14"/>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6"/>
          </p:nvPr>
        </p:nvSpPr>
        <p:spPr/>
        <p:txBody>
          <a:bodyPr/>
          <a:lstStyle/>
          <a:p>
            <a:endParaRPr lang="en-US" dirty="0"/>
          </a:p>
        </p:txBody>
      </p:sp>
      <p:sp>
        <p:nvSpPr>
          <p:cNvPr id="6" name="Chart Placeholder 5"/>
          <p:cNvSpPr>
            <a:spLocks noGrp="1"/>
          </p:cNvSpPr>
          <p:nvPr>
            <p:ph type="chart" sz="quarter" idx="17"/>
          </p:nvPr>
        </p:nvSpPr>
        <p:spPr/>
      </p:sp>
      <p:pic>
        <p:nvPicPr>
          <p:cNvPr id="7" name="Picture 6"/>
          <p:cNvPicPr>
            <a:picLocks noChangeAspect="1"/>
          </p:cNvPicPr>
          <p:nvPr/>
        </p:nvPicPr>
        <p:blipFill>
          <a:blip r:embed="rId2"/>
          <a:stretch>
            <a:fillRect/>
          </a:stretch>
        </p:blipFill>
        <p:spPr>
          <a:xfrm>
            <a:off x="2799503" y="92744"/>
            <a:ext cx="6343307" cy="6765256"/>
          </a:xfrm>
          <a:prstGeom prst="rect">
            <a:avLst/>
          </a:prstGeom>
        </p:spPr>
      </p:pic>
      <p:sp>
        <p:nvSpPr>
          <p:cNvPr id="8" name="Action Button: Back or Previous 7">
            <a:hlinkClick r:id="rId3" action="ppaction://hlinksldjump" highlightClick="1"/>
          </p:cNvPr>
          <p:cNvSpPr/>
          <p:nvPr/>
        </p:nvSpPr>
        <p:spPr>
          <a:xfrm>
            <a:off x="10173810" y="6107837"/>
            <a:ext cx="426128" cy="390617"/>
          </a:xfrm>
          <a:prstGeom prst="actionButtonBackPrevious">
            <a:avLst/>
          </a:prstGeom>
          <a:noFill/>
          <a:ln>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1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xmlns="" id="{106C0ABA-C9DE-4F35-90D1-E94A1D3C45E6}"/>
              </a:ext>
            </a:extLst>
          </p:cNvPr>
          <p:cNvSpPr>
            <a:spLocks noGrp="1"/>
          </p:cNvSpPr>
          <p:nvPr>
            <p:ph type="sldNum" sz="quarter" idx="12"/>
          </p:nvPr>
        </p:nvSpPr>
        <p:spPr/>
        <p:txBody>
          <a:bodyPr/>
          <a:lstStyle/>
          <a:p>
            <a:fld id="{BC0D97B6-E32F-4D7D-B839-7C3B51F2640F}" type="slidenum">
              <a:rPr lang="es-ES" smtClean="0"/>
              <a:pPr/>
              <a:t>2</a:t>
            </a:fld>
            <a:endParaRPr lang="es-ES" dirty="0"/>
          </a:p>
        </p:txBody>
      </p:sp>
      <p:sp>
        <p:nvSpPr>
          <p:cNvPr id="7" name="Marcador de texto 6">
            <a:extLst>
              <a:ext uri="{FF2B5EF4-FFF2-40B4-BE49-F238E27FC236}">
                <a16:creationId xmlns:a16="http://schemas.microsoft.com/office/drawing/2014/main" xmlns="" id="{B4D7B61F-31A8-4435-8741-CD328CABF879}"/>
              </a:ext>
            </a:extLst>
          </p:cNvPr>
          <p:cNvSpPr>
            <a:spLocks noGrp="1"/>
          </p:cNvSpPr>
          <p:nvPr>
            <p:ph type="body" sz="quarter" idx="13"/>
          </p:nvPr>
        </p:nvSpPr>
        <p:spPr/>
        <p:txBody>
          <a:bodyPr/>
          <a:lstStyle/>
          <a:p>
            <a:r>
              <a:rPr lang="en-US" dirty="0" smtClean="0"/>
              <a:t>Overview</a:t>
            </a:r>
            <a:endParaRPr lang="en-US" dirty="0"/>
          </a:p>
          <a:p>
            <a:r>
              <a:rPr lang="en-US" dirty="0" smtClean="0"/>
              <a:t>Personal Clustering Methodology</a:t>
            </a:r>
            <a:endParaRPr lang="en-US" dirty="0"/>
          </a:p>
          <a:p>
            <a:r>
              <a:rPr lang="es-ES" dirty="0" smtClean="0"/>
              <a:t>MRMG </a:t>
            </a:r>
            <a:r>
              <a:rPr lang="es-ES" dirty="0" err="1" smtClean="0"/>
              <a:t>Findings</a:t>
            </a:r>
            <a:r>
              <a:rPr lang="es-ES" dirty="0" smtClean="0"/>
              <a:t> </a:t>
            </a:r>
            <a:endParaRPr lang="en-US" dirty="0"/>
          </a:p>
        </p:txBody>
      </p:sp>
    </p:spTree>
    <p:extLst>
      <p:ext uri="{BB962C8B-B14F-4D97-AF65-F5344CB8AC3E}">
        <p14:creationId xmlns:p14="http://schemas.microsoft.com/office/powerpoint/2010/main" val="219246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E8EEA1D4-065C-40A5-95F5-687EE246F171}"/>
              </a:ext>
            </a:extLst>
          </p:cNvPr>
          <p:cNvSpPr>
            <a:spLocks noGrp="1"/>
          </p:cNvSpPr>
          <p:nvPr>
            <p:ph type="title"/>
          </p:nvPr>
        </p:nvSpPr>
        <p:spPr>
          <a:xfrm>
            <a:off x="1370483" y="1134356"/>
            <a:ext cx="5297557" cy="1606047"/>
          </a:xfrm>
        </p:spPr>
        <p:txBody>
          <a:bodyPr>
            <a:normAutofit/>
          </a:bodyPr>
          <a:lstStyle/>
          <a:p>
            <a:r>
              <a:rPr lang="en-US" sz="2800" dirty="0" smtClean="0"/>
              <a:t>Objective</a:t>
            </a:r>
            <a:endParaRPr lang="en-US" sz="2800" dirty="0"/>
          </a:p>
        </p:txBody>
      </p:sp>
      <p:sp>
        <p:nvSpPr>
          <p:cNvPr id="6" name="Marcador de texto 5">
            <a:extLst>
              <a:ext uri="{FF2B5EF4-FFF2-40B4-BE49-F238E27FC236}">
                <a16:creationId xmlns:a16="http://schemas.microsoft.com/office/drawing/2014/main" xmlns="" id="{C5A6910C-A85B-4E78-920A-D86C8E059C1C}"/>
              </a:ext>
            </a:extLst>
          </p:cNvPr>
          <p:cNvSpPr>
            <a:spLocks noGrp="1"/>
          </p:cNvSpPr>
          <p:nvPr>
            <p:ph type="body" sz="quarter" idx="14"/>
          </p:nvPr>
        </p:nvSpPr>
        <p:spPr/>
        <p:txBody>
          <a:bodyPr/>
          <a:lstStyle/>
          <a:p>
            <a:r>
              <a:rPr lang="en-US" b="1" dirty="0" smtClean="0"/>
              <a:t>Overview</a:t>
            </a:r>
            <a:endParaRPr lang="en-US" b="1" dirty="0"/>
          </a:p>
        </p:txBody>
      </p:sp>
      <p:sp>
        <p:nvSpPr>
          <p:cNvPr id="7" name="Marcador de texto 6">
            <a:extLst>
              <a:ext uri="{FF2B5EF4-FFF2-40B4-BE49-F238E27FC236}">
                <a16:creationId xmlns:a16="http://schemas.microsoft.com/office/drawing/2014/main" xmlns="" id="{B41703F7-02B2-429B-8F4E-1DA655A99A6C}"/>
              </a:ext>
            </a:extLst>
          </p:cNvPr>
          <p:cNvSpPr>
            <a:spLocks noGrp="1"/>
          </p:cNvSpPr>
          <p:nvPr>
            <p:ph type="body" sz="quarter" idx="15"/>
          </p:nvPr>
        </p:nvSpPr>
        <p:spPr>
          <a:xfrm>
            <a:off x="1477015" y="2004747"/>
            <a:ext cx="8306177" cy="3083401"/>
          </a:xfrm>
        </p:spPr>
        <p:txBody>
          <a:bodyPr>
            <a:noAutofit/>
          </a:bodyPr>
          <a:lstStyle/>
          <a:p>
            <a:r>
              <a:rPr lang="en-US" sz="1400" dirty="0"/>
              <a:t>AML transaction monitor models are built on 11 segments, which are based on 24 segments provided by Santander retail and finance department.  However, according to retail and finance, the 24 segments are no longer updated.   Consequently, more and more customers in AML transaction monitor models are now be categorized as ‘UNKNOWN’ segment.   Therefore, more false positive alerts are expected.</a:t>
            </a:r>
          </a:p>
          <a:p>
            <a:endParaRPr lang="en-US" sz="1400" dirty="0"/>
          </a:p>
          <a:p>
            <a:r>
              <a:rPr lang="en-US" sz="1400" dirty="0"/>
              <a:t>In this document, FCC AML model team intend to explore 19 structural segments alternative to the aforementioned 24 segments.   </a:t>
            </a:r>
          </a:p>
        </p:txBody>
      </p:sp>
      <p:sp>
        <p:nvSpPr>
          <p:cNvPr id="2" name="Marcador de número de diapositiva 1">
            <a:extLst>
              <a:ext uri="{FF2B5EF4-FFF2-40B4-BE49-F238E27FC236}">
                <a16:creationId xmlns:a16="http://schemas.microsoft.com/office/drawing/2014/main" xmlns="" id="{2D2C8747-16CC-46F7-8AC4-664E9B00C7D4}"/>
              </a:ext>
            </a:extLst>
          </p:cNvPr>
          <p:cNvSpPr>
            <a:spLocks noGrp="1"/>
          </p:cNvSpPr>
          <p:nvPr>
            <p:ph type="sldNum" sz="quarter" idx="12"/>
          </p:nvPr>
        </p:nvSpPr>
        <p:spPr/>
        <p:txBody>
          <a:bodyPr/>
          <a:lstStyle/>
          <a:p>
            <a:fld id="{BC0D97B6-E32F-4D7D-B839-7C3B51F2640F}" type="slidenum">
              <a:rPr lang="es-ES" smtClean="0"/>
              <a:pPr/>
              <a:t>3</a:t>
            </a:fld>
            <a:endParaRPr lang="es-ES" dirty="0"/>
          </a:p>
        </p:txBody>
      </p:sp>
    </p:spTree>
    <p:extLst>
      <p:ext uri="{BB962C8B-B14F-4D97-AF65-F5344CB8AC3E}">
        <p14:creationId xmlns:p14="http://schemas.microsoft.com/office/powerpoint/2010/main" val="10419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C0D97B6-E32F-4D7D-B839-7C3B51F2640F}" type="slidenum">
              <a:rPr lang="es-ES" smtClean="0"/>
              <a:pPr/>
              <a:t>4</a:t>
            </a:fld>
            <a:endParaRPr lang="es-ES" dirty="0"/>
          </a:p>
        </p:txBody>
      </p:sp>
      <p:sp>
        <p:nvSpPr>
          <p:cNvPr id="7" name="Marcador de texto 2">
            <a:extLst>
              <a:ext uri="{FF2B5EF4-FFF2-40B4-BE49-F238E27FC236}">
                <a16:creationId xmlns:a16="http://schemas.microsoft.com/office/drawing/2014/main" xmlns="" id="{364D6BA2-9402-4864-BA05-838CF6E6E59E}"/>
              </a:ext>
            </a:extLst>
          </p:cNvPr>
          <p:cNvSpPr>
            <a:spLocks noGrp="1"/>
          </p:cNvSpPr>
          <p:nvPr>
            <p:ph type="body" sz="quarter" idx="14"/>
          </p:nvPr>
        </p:nvSpPr>
        <p:spPr/>
        <p:txBody>
          <a:bodyPr/>
          <a:lstStyle/>
          <a:p>
            <a:r>
              <a:rPr lang="en-US" dirty="0" smtClean="0"/>
              <a:t>Overview – Output (</a:t>
            </a:r>
            <a:r>
              <a:rPr lang="en-US" dirty="0"/>
              <a:t>A</a:t>
            </a:r>
            <a:r>
              <a:rPr lang="en-US" dirty="0" smtClean="0"/>
              <a:t>ctive Customers)</a:t>
            </a:r>
            <a:endParaRPr lang="en-US" dirty="0"/>
          </a:p>
        </p:txBody>
      </p:sp>
      <p:graphicFrame>
        <p:nvGraphicFramePr>
          <p:cNvPr id="14" name="Chart Placeholder 13"/>
          <p:cNvGraphicFramePr>
            <a:graphicFrameLocks noGrp="1"/>
          </p:cNvGraphicFramePr>
          <p:nvPr>
            <p:ph type="chart" sz="quarter" idx="17"/>
            <p:extLst>
              <p:ext uri="{D42A27DB-BD31-4B8C-83A1-F6EECF244321}">
                <p14:modId xmlns:p14="http://schemas.microsoft.com/office/powerpoint/2010/main" val="4064007494"/>
              </p:ext>
            </p:extLst>
          </p:nvPr>
        </p:nvGraphicFramePr>
        <p:xfrm>
          <a:off x="958516" y="1084912"/>
          <a:ext cx="9770148" cy="55684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711024" y="641900"/>
            <a:ext cx="10483718" cy="461665"/>
          </a:xfrm>
          <a:prstGeom prst="rect">
            <a:avLst/>
          </a:prstGeom>
          <a:solidFill>
            <a:schemeClr val="bg1"/>
          </a:solidFill>
        </p:spPr>
        <p:txBody>
          <a:bodyPr wrap="square" rtlCol="0">
            <a:spAutoFit/>
          </a:bodyPr>
          <a:lstStyle/>
          <a:p>
            <a:r>
              <a:rPr lang="en-US" sz="1200" dirty="0" smtClean="0"/>
              <a:t>Total of active customers: 4.7m</a:t>
            </a:r>
          </a:p>
          <a:p>
            <a:r>
              <a:rPr lang="en-US" sz="1200" dirty="0" smtClean="0"/>
              <a:t>Inactive Customers includes 1.Non customers (~450k), 2. Customers without Branch ID(~1.9m), 3. Customers without linked accounts (~600k)</a:t>
            </a:r>
            <a:endParaRPr lang="en-US" sz="1200" dirty="0"/>
          </a:p>
        </p:txBody>
      </p:sp>
      <p:grpSp>
        <p:nvGrpSpPr>
          <p:cNvPr id="6" name="Group 5"/>
          <p:cNvGrpSpPr/>
          <p:nvPr/>
        </p:nvGrpSpPr>
        <p:grpSpPr>
          <a:xfrm>
            <a:off x="10262587" y="6536705"/>
            <a:ext cx="1824062" cy="235258"/>
            <a:chOff x="0" y="6595899"/>
            <a:chExt cx="1824062" cy="235258"/>
          </a:xfrm>
        </p:grpSpPr>
        <p:sp>
          <p:nvSpPr>
            <p:cNvPr id="5" name="TextBox 4">
              <a:hlinkClick r:id="rId4" action="ppaction://hlinksldjump"/>
            </p:cNvPr>
            <p:cNvSpPr txBox="1"/>
            <p:nvPr/>
          </p:nvSpPr>
          <p:spPr>
            <a:xfrm>
              <a:off x="0" y="6595899"/>
              <a:ext cx="932155" cy="230832"/>
            </a:xfrm>
            <a:prstGeom prst="rect">
              <a:avLst/>
            </a:prstGeom>
            <a:solidFill>
              <a:schemeClr val="accent6">
                <a:lumMod val="20000"/>
                <a:lumOff val="80000"/>
              </a:schemeClr>
            </a:solidFill>
          </p:spPr>
          <p:txBody>
            <a:bodyPr wrap="square" rtlCol="0">
              <a:spAutoFit/>
            </a:bodyPr>
            <a:lstStyle/>
            <a:p>
              <a:r>
                <a:rPr lang="en-US" sz="900" dirty="0" smtClean="0"/>
                <a:t>Unknown Shift</a:t>
              </a:r>
              <a:endParaRPr lang="en-US" sz="900" dirty="0"/>
            </a:p>
          </p:txBody>
        </p:sp>
        <p:sp>
          <p:nvSpPr>
            <p:cNvPr id="12" name="TextBox 11">
              <a:hlinkClick r:id="rId5" action="ppaction://hlinksldjump"/>
            </p:cNvPr>
            <p:cNvSpPr txBox="1"/>
            <p:nvPr/>
          </p:nvSpPr>
          <p:spPr>
            <a:xfrm>
              <a:off x="1042826" y="6600325"/>
              <a:ext cx="781236" cy="230832"/>
            </a:xfrm>
            <a:prstGeom prst="rect">
              <a:avLst/>
            </a:prstGeom>
            <a:solidFill>
              <a:schemeClr val="accent6">
                <a:lumMod val="20000"/>
                <a:lumOff val="80000"/>
              </a:schemeClr>
            </a:solidFill>
          </p:spPr>
          <p:txBody>
            <a:bodyPr wrap="square" rtlCol="0">
              <a:spAutoFit/>
            </a:bodyPr>
            <a:lstStyle/>
            <a:p>
              <a:r>
                <a:rPr lang="en-US" sz="900" dirty="0" smtClean="0"/>
                <a:t>All Shift</a:t>
              </a:r>
              <a:endParaRPr lang="en-US" sz="900" dirty="0"/>
            </a:p>
          </p:txBody>
        </p:sp>
      </p:grpSp>
    </p:spTree>
    <p:extLst>
      <p:ext uri="{BB962C8B-B14F-4D97-AF65-F5344CB8AC3E}">
        <p14:creationId xmlns:p14="http://schemas.microsoft.com/office/powerpoint/2010/main" val="86751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5</a:t>
            </a:fld>
            <a:endParaRPr lang="es-ES" dirty="0"/>
          </a:p>
        </p:txBody>
      </p:sp>
      <p:pic>
        <p:nvPicPr>
          <p:cNvPr id="2058" name="Picture 10" descr="https://documents.lucidchart.com/documents/52c5d672-3e78-4992-877d-3cd73bbc5bab/pages/0eqBfotfVGlV?a=1103&amp;x=129&amp;y=281&amp;w=1562&amp;h=858&amp;store=1&amp;accept=image%2F*&amp;auth=LCA%20c246f3f79016ce653dea31e66cc3b7d92ac32e8f-ts%3D15234525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127" y="337100"/>
            <a:ext cx="9433101" cy="5975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4"/>
          </p:nvPr>
        </p:nvSpPr>
        <p:spPr/>
        <p:txBody>
          <a:bodyPr/>
          <a:lstStyle/>
          <a:p>
            <a:r>
              <a:rPr lang="en-US" dirty="0" smtClean="0"/>
              <a:t>Overview – Process Flow</a:t>
            </a:r>
          </a:p>
          <a:p>
            <a:r>
              <a:rPr lang="en-US" dirty="0" smtClean="0"/>
              <a:t>All customers</a:t>
            </a:r>
            <a:endParaRPr lang="en-US" dirty="0"/>
          </a:p>
        </p:txBody>
      </p:sp>
    </p:spTree>
    <p:extLst>
      <p:ext uri="{BB962C8B-B14F-4D97-AF65-F5344CB8AC3E}">
        <p14:creationId xmlns:p14="http://schemas.microsoft.com/office/powerpoint/2010/main" val="15813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6</a:t>
            </a:fld>
            <a:endParaRPr lang="es-ES" dirty="0"/>
          </a:p>
        </p:txBody>
      </p:sp>
      <p:sp>
        <p:nvSpPr>
          <p:cNvPr id="6" name="AutoShape 2" descr="https://documents.lucidchart.com/documents/52c5d672-3e78-4992-877d-3cd73bbc5bab/pages/XRctZ2XMIQpR?a=2347&amp;x=109&amp;y=40&amp;w=1562&amp;h=880&amp;store=1&amp;accept=image%2F*&amp;auth=LCA%2000728dc5eaa8ec39a0ad0a86c9463320701e76f7-ts%3D1523452523"/>
          <p:cNvSpPr>
            <a:spLocks noChangeAspect="1" noChangeArrowheads="1"/>
          </p:cNvSpPr>
          <p:nvPr/>
        </p:nvSpPr>
        <p:spPr bwMode="auto">
          <a:xfrm>
            <a:off x="155575" y="-3017838"/>
            <a:ext cx="7107374" cy="40024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1531739" y="550416"/>
            <a:ext cx="9281263" cy="5750319"/>
            <a:chOff x="1310420" y="889219"/>
            <a:chExt cx="8792025" cy="4951141"/>
          </a:xfrm>
        </p:grpSpPr>
        <p:pic>
          <p:nvPicPr>
            <p:cNvPr id="7174" name="Picture 6" descr="https://documents.lucidchart.com/documents/52c5d672-3e78-4992-877d-3cd73bbc5bab/pages/XRctZ2XMIQpR?a=2358&amp;x=109&amp;y=40&amp;w=1562&amp;h=880&amp;store=1&amp;accept=image%2F*&amp;auth=LCA%209aad5d1c985e39acb13a31c17a00cd7689da7177-ts%3D15234525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420" y="889219"/>
              <a:ext cx="8792025" cy="495114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a:off x="7201988" y="4188823"/>
              <a:ext cx="3483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236822" y="4811485"/>
              <a:ext cx="3483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 Placeholder 3"/>
          <p:cNvSpPr>
            <a:spLocks noGrp="1"/>
          </p:cNvSpPr>
          <p:nvPr>
            <p:ph type="body" sz="quarter" idx="14"/>
          </p:nvPr>
        </p:nvSpPr>
        <p:spPr/>
        <p:txBody>
          <a:bodyPr/>
          <a:lstStyle/>
          <a:p>
            <a:r>
              <a:rPr lang="en-US" dirty="0" smtClean="0"/>
              <a:t>Overview – Process Flow </a:t>
            </a:r>
          </a:p>
          <a:p>
            <a:r>
              <a:rPr lang="en-US" dirty="0" smtClean="0"/>
              <a:t>Two Step Clustering </a:t>
            </a:r>
            <a:endParaRPr lang="en-US" dirty="0"/>
          </a:p>
        </p:txBody>
      </p:sp>
      <p:sp>
        <p:nvSpPr>
          <p:cNvPr id="2" name="Explosion 1 1">
            <a:hlinkClick r:id="rId4" action="ppaction://hlinksldjump"/>
          </p:cNvPr>
          <p:cNvSpPr/>
          <p:nvPr/>
        </p:nvSpPr>
        <p:spPr>
          <a:xfrm>
            <a:off x="155575" y="6300735"/>
            <a:ext cx="555449" cy="455665"/>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06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7</a:t>
            </a:fld>
            <a:endParaRPr lang="es-ES" dirty="0"/>
          </a:p>
        </p:txBody>
      </p:sp>
      <p:sp>
        <p:nvSpPr>
          <p:cNvPr id="6" name="TextBox 5"/>
          <p:cNvSpPr txBox="1"/>
          <p:nvPr/>
        </p:nvSpPr>
        <p:spPr>
          <a:xfrm>
            <a:off x="773082" y="685043"/>
            <a:ext cx="4488873" cy="307777"/>
          </a:xfrm>
          <a:prstGeom prst="rect">
            <a:avLst/>
          </a:prstGeom>
          <a:noFill/>
        </p:spPr>
        <p:txBody>
          <a:bodyPr wrap="square" rtlCol="0">
            <a:spAutoFit/>
          </a:bodyPr>
          <a:lstStyle/>
          <a:p>
            <a:r>
              <a:rPr lang="en-US" sz="1400" dirty="0" smtClean="0"/>
              <a:t>K-Means Clustering Methodology</a:t>
            </a:r>
            <a:endParaRPr lang="en-US" sz="1400" dirty="0"/>
          </a:p>
        </p:txBody>
      </p:sp>
      <p:pic>
        <p:nvPicPr>
          <p:cNvPr id="5122" name="Picture 2" descr="Basic steps for running K-mea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989" y="1599175"/>
            <a:ext cx="5522619" cy="34877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05913" y="6129144"/>
            <a:ext cx="7515497" cy="738664"/>
          </a:xfrm>
          <a:prstGeom prst="rect">
            <a:avLst/>
          </a:prstGeom>
          <a:noFill/>
        </p:spPr>
        <p:txBody>
          <a:bodyPr wrap="square" rtlCol="0">
            <a:spAutoFit/>
          </a:bodyPr>
          <a:lstStyle/>
          <a:p>
            <a:r>
              <a:rPr lang="en-US" sz="1050" dirty="0" smtClean="0"/>
              <a:t>Source:</a:t>
            </a:r>
          </a:p>
          <a:p>
            <a:r>
              <a:rPr lang="en-US" sz="1050" dirty="0" smtClean="0">
                <a:hlinkClick r:id="rId3"/>
              </a:rPr>
              <a:t>https</a:t>
            </a:r>
            <a:r>
              <a:rPr lang="en-US" sz="1050" dirty="0">
                <a:hlinkClick r:id="rId3"/>
              </a:rPr>
              <a:t>://clevertap.com/blog/how-to-detect-outliers-using-parametric-and-non-parametric-methods-part-ii</a:t>
            </a:r>
            <a:r>
              <a:rPr lang="en-US" sz="1050" dirty="0" smtClean="0">
                <a:hlinkClick r:id="rId3"/>
              </a:rPr>
              <a:t>/</a:t>
            </a:r>
            <a:endParaRPr lang="en-US" sz="1050" dirty="0" smtClean="0"/>
          </a:p>
          <a:p>
            <a:r>
              <a:rPr lang="en-US" sz="1050" dirty="0">
                <a:hlinkClick r:id="rId4"/>
              </a:rPr>
              <a:t>https://</a:t>
            </a:r>
            <a:r>
              <a:rPr lang="en-US" sz="1050" dirty="0" smtClean="0">
                <a:hlinkClick r:id="rId4"/>
              </a:rPr>
              <a:t>en.wikipedia.org/wiki/K-means_clustering</a:t>
            </a:r>
            <a:endParaRPr lang="en-US" sz="1050" dirty="0" smtClean="0"/>
          </a:p>
          <a:p>
            <a:endParaRPr lang="en-US" sz="1050" dirty="0"/>
          </a:p>
        </p:txBody>
      </p:sp>
      <p:grpSp>
        <p:nvGrpSpPr>
          <p:cNvPr id="16" name="Group 15"/>
          <p:cNvGrpSpPr/>
          <p:nvPr/>
        </p:nvGrpSpPr>
        <p:grpSpPr>
          <a:xfrm>
            <a:off x="6773662" y="487979"/>
            <a:ext cx="4228602" cy="5858458"/>
            <a:chOff x="6828059" y="513806"/>
            <a:chExt cx="4022438" cy="5695794"/>
          </a:xfrm>
        </p:grpSpPr>
        <p:pic>
          <p:nvPicPr>
            <p:cNvPr id="14" name="Picture 13"/>
            <p:cNvPicPr>
              <a:picLocks noChangeAspect="1"/>
            </p:cNvPicPr>
            <p:nvPr/>
          </p:nvPicPr>
          <p:blipFill>
            <a:blip r:embed="rId5"/>
            <a:stretch>
              <a:fillRect/>
            </a:stretch>
          </p:blipFill>
          <p:spPr>
            <a:xfrm>
              <a:off x="6828059" y="513806"/>
              <a:ext cx="3898225" cy="3080080"/>
            </a:xfrm>
            <a:prstGeom prst="rect">
              <a:avLst/>
            </a:prstGeom>
          </p:spPr>
        </p:pic>
        <p:pic>
          <p:nvPicPr>
            <p:cNvPr id="15" name="Picture 14"/>
            <p:cNvPicPr>
              <a:picLocks noChangeAspect="1"/>
            </p:cNvPicPr>
            <p:nvPr/>
          </p:nvPicPr>
          <p:blipFill>
            <a:blip r:embed="rId6"/>
            <a:stretch>
              <a:fillRect/>
            </a:stretch>
          </p:blipFill>
          <p:spPr>
            <a:xfrm>
              <a:off x="6886056" y="3593886"/>
              <a:ext cx="3964441" cy="2615714"/>
            </a:xfrm>
            <a:prstGeom prst="rect">
              <a:avLst/>
            </a:prstGeom>
          </p:spPr>
        </p:pic>
      </p:grpSp>
      <p:sp>
        <p:nvSpPr>
          <p:cNvPr id="12" name="Text Placeholder 3"/>
          <p:cNvSpPr>
            <a:spLocks noGrp="1"/>
          </p:cNvSpPr>
          <p:nvPr>
            <p:ph type="body" sz="quarter" idx="14"/>
          </p:nvPr>
        </p:nvSpPr>
        <p:spPr>
          <a:xfrm>
            <a:off x="773082" y="239560"/>
            <a:ext cx="10758734" cy="304800"/>
          </a:xfrm>
        </p:spPr>
        <p:txBody>
          <a:bodyPr/>
          <a:lstStyle/>
          <a:p>
            <a:r>
              <a:rPr lang="en-US" dirty="0"/>
              <a:t>Personal Clustering </a:t>
            </a:r>
            <a:r>
              <a:rPr lang="en-US" dirty="0" smtClean="0"/>
              <a:t>Methodology - Bootstrapping Clustering</a:t>
            </a:r>
            <a:endParaRPr lang="en-US" dirty="0"/>
          </a:p>
        </p:txBody>
      </p:sp>
    </p:spTree>
    <p:extLst>
      <p:ext uri="{BB962C8B-B14F-4D97-AF65-F5344CB8AC3E}">
        <p14:creationId xmlns:p14="http://schemas.microsoft.com/office/powerpoint/2010/main" val="409495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0D97B6-E32F-4D7D-B839-7C3B51F2640F}" type="slidenum">
              <a:rPr lang="es-ES" smtClean="0"/>
              <a:pPr/>
              <a:t>8</a:t>
            </a:fld>
            <a:endParaRPr lang="es-ES" dirty="0"/>
          </a:p>
        </p:txBody>
      </p:sp>
      <p:sp>
        <p:nvSpPr>
          <p:cNvPr id="4" name="Text Placeholder 3"/>
          <p:cNvSpPr>
            <a:spLocks noGrp="1"/>
          </p:cNvSpPr>
          <p:nvPr>
            <p:ph type="body" sz="quarter" idx="14"/>
          </p:nvPr>
        </p:nvSpPr>
        <p:spPr/>
        <p:txBody>
          <a:bodyPr/>
          <a:lstStyle/>
          <a:p>
            <a:r>
              <a:rPr lang="en-US" dirty="0"/>
              <a:t>Personal Clustering </a:t>
            </a:r>
            <a:r>
              <a:rPr lang="en-US" dirty="0" smtClean="0"/>
              <a:t>Methodology - Bootstrapping Clustering</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202" y="3195414"/>
            <a:ext cx="4698642" cy="3523981"/>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105112868"/>
              </p:ext>
            </p:extLst>
          </p:nvPr>
        </p:nvGraphicFramePr>
        <p:xfrm>
          <a:off x="979216" y="1158740"/>
          <a:ext cx="3974524" cy="4720326"/>
        </p:xfrm>
        <a:graphic>
          <a:graphicData uri="http://schemas.openxmlformats.org/drawingml/2006/table">
            <a:tbl>
              <a:tblPr bandRow="1">
                <a:tableStyleId>{6E25E649-3F16-4E02-A733-19D2CDBF48F0}</a:tableStyleId>
              </a:tblPr>
              <a:tblGrid>
                <a:gridCol w="870931"/>
                <a:gridCol w="808331"/>
                <a:gridCol w="987960"/>
                <a:gridCol w="665332"/>
                <a:gridCol w="641970"/>
              </a:tblGrid>
              <a:tr h="362464">
                <a:tc>
                  <a:txBody>
                    <a:bodyPr/>
                    <a:lstStyle/>
                    <a:p>
                      <a:pPr algn="ctr" rtl="0" fontAlgn="b"/>
                      <a:r>
                        <a:rPr lang="en-US" sz="1050" u="none" strike="noStrike" dirty="0">
                          <a:effectLst/>
                        </a:rPr>
                        <a:t> </a:t>
                      </a:r>
                      <a:r>
                        <a:rPr lang="en-US" sz="1050" u="none" strike="noStrike" dirty="0" smtClean="0">
                          <a:effectLst/>
                        </a:rPr>
                        <a:t>Customers </a:t>
                      </a:r>
                      <a:endParaRPr lang="en-US" sz="1050" b="1"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1050" u="none" strike="noStrike" dirty="0">
                          <a:effectLst/>
                        </a:rPr>
                        <a:t> </a:t>
                      </a:r>
                      <a:r>
                        <a:rPr lang="en-US" sz="1050" u="none" strike="noStrike" dirty="0" smtClean="0">
                          <a:effectLst/>
                        </a:rPr>
                        <a:t>Average</a:t>
                      </a:r>
                      <a:r>
                        <a:rPr lang="en-US" sz="1050" u="none" strike="noStrike" baseline="0" dirty="0" smtClean="0">
                          <a:effectLst/>
                        </a:rPr>
                        <a:t> A</a:t>
                      </a:r>
                      <a:r>
                        <a:rPr lang="en-US" sz="1050" u="none" strike="noStrike" dirty="0" smtClean="0">
                          <a:effectLst/>
                        </a:rPr>
                        <a:t>sset </a:t>
                      </a:r>
                      <a:endParaRPr lang="en-US" sz="1050" b="1"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1050" u="none" strike="noStrike" dirty="0">
                          <a:effectLst/>
                        </a:rPr>
                        <a:t> </a:t>
                      </a:r>
                      <a:r>
                        <a:rPr lang="en-US" sz="1050" u="none" strike="noStrike" dirty="0" smtClean="0">
                          <a:effectLst/>
                        </a:rPr>
                        <a:t>Average</a:t>
                      </a:r>
                      <a:r>
                        <a:rPr lang="en-US" sz="1050" u="none" strike="noStrike" baseline="0" dirty="0" smtClean="0">
                          <a:effectLst/>
                        </a:rPr>
                        <a:t> L</a:t>
                      </a:r>
                      <a:r>
                        <a:rPr lang="en-US" sz="1050" u="none" strike="noStrike" dirty="0" smtClean="0">
                          <a:effectLst/>
                        </a:rPr>
                        <a:t>iability </a:t>
                      </a:r>
                      <a:endParaRPr lang="en-US" sz="1050" b="1"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1050" u="none" strike="noStrike" dirty="0">
                          <a:effectLst/>
                        </a:rPr>
                        <a:t>Iteration</a:t>
                      </a:r>
                      <a:endParaRPr lang="en-US" sz="1050" b="1"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1050" u="none" strike="noStrike" dirty="0">
                          <a:effectLst/>
                        </a:rPr>
                        <a:t>Clusters</a:t>
                      </a:r>
                      <a:endParaRPr lang="en-US" sz="1050" b="1"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1,766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578,529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5,123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1</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4</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1,327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4,703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1,076,385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2</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4</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15,193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207,066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4,243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3</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2,504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64,878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232,100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4</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7</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6,804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2,661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578,036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5</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7</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391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112,173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111,208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6</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2</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27,294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97,703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680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7</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6,294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21,106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143,215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8</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3</a:t>
                      </a:r>
                      <a:endParaRPr lang="en-US" sz="900" b="0" i="0" u="none" strike="noStrike" dirty="0">
                        <a:solidFill>
                          <a:srgbClr val="000000"/>
                        </a:solidFill>
                        <a:effectLst/>
                        <a:latin typeface="Arial" panose="020B0604020202020204" pitchFamily="34" charset="0"/>
                      </a:endParaRPr>
                    </a:p>
                  </a:txBody>
                  <a:tcPr marL="4515" marR="4515" marT="4515" marB="0" anchor="b"/>
                </a:tc>
              </a:tr>
              <a:tr h="158223">
                <a:tc>
                  <a:txBody>
                    <a:bodyPr/>
                    <a:lstStyle/>
                    <a:p>
                      <a:pPr algn="r" rtl="0" fontAlgn="b"/>
                      <a:r>
                        <a:rPr lang="en-US" sz="900" u="none" strike="noStrike">
                          <a:effectLst/>
                        </a:rPr>
                        <a:t>             68,068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49,147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1,457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9</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2</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2,627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16,695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299,869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10</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6</a:t>
                      </a:r>
                      <a:endParaRPr lang="en-US" sz="900" b="0" i="0" u="none" strike="noStrike" dirty="0">
                        <a:solidFill>
                          <a:srgbClr val="000000"/>
                        </a:solidFill>
                        <a:effectLst/>
                        <a:latin typeface="Arial" panose="020B0604020202020204" pitchFamily="34" charset="0"/>
                      </a:endParaRPr>
                    </a:p>
                  </a:txBody>
                  <a:tcPr marL="4515" marR="4515" marT="4515" marB="0" anchor="b"/>
                </a:tc>
              </a:tr>
              <a:tr h="745120">
                <a:tc gridSpan="5">
                  <a:txBody>
                    <a:bodyPr/>
                    <a:lstStyle/>
                    <a:p>
                      <a:pPr algn="ctr" rtl="0" fontAlgn="b"/>
                      <a:r>
                        <a:rPr lang="en-US" sz="2000" u="none" strike="noStrike" dirty="0" smtClean="0">
                          <a:effectLst/>
                        </a:rPr>
                        <a:t>…</a:t>
                      </a:r>
                      <a:endParaRPr lang="en-US" sz="2000" b="0" i="0" u="none" strike="noStrike" dirty="0">
                        <a:solidFill>
                          <a:srgbClr val="000000"/>
                        </a:solidFill>
                        <a:effectLst/>
                        <a:latin typeface="Arial" panose="020B0604020202020204" pitchFamily="34" charset="0"/>
                      </a:endParaRPr>
                    </a:p>
                  </a:txBody>
                  <a:tcPr marL="4515" marR="4515" marT="4515" marB="0" anchor="b"/>
                </a:tc>
                <a:tc hMerge="1">
                  <a:txBody>
                    <a:bodyPr/>
                    <a:lstStyle/>
                    <a:p>
                      <a:pPr algn="r" rtl="0" fontAlgn="b"/>
                      <a:endParaRPr lang="en-US" sz="900" b="0" i="0" u="none" strike="noStrike" dirty="0">
                        <a:solidFill>
                          <a:srgbClr val="000000"/>
                        </a:solidFill>
                        <a:effectLst/>
                        <a:latin typeface="Arial" panose="020B0604020202020204" pitchFamily="34" charset="0"/>
                      </a:endParaRPr>
                    </a:p>
                  </a:txBody>
                  <a:tcPr marL="4515" marR="4515" marT="451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BCB"/>
                    </a:solidFill>
                  </a:tcPr>
                </a:tc>
                <a:tc hMerge="1">
                  <a:txBody>
                    <a:bodyPr/>
                    <a:lstStyle/>
                    <a:p>
                      <a:pPr algn="r" rtl="0" fontAlgn="b"/>
                      <a:endParaRPr lang="en-US" sz="900" b="0" i="0" u="none" strike="noStrike" dirty="0">
                        <a:solidFill>
                          <a:srgbClr val="000000"/>
                        </a:solidFill>
                        <a:effectLst/>
                        <a:latin typeface="Arial" panose="020B0604020202020204" pitchFamily="34" charset="0"/>
                      </a:endParaRPr>
                    </a:p>
                  </a:txBody>
                  <a:tcPr marL="4515" marR="4515" marT="451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BCB"/>
                    </a:solidFill>
                  </a:tcPr>
                </a:tc>
                <a:tc hMerge="1">
                  <a:txBody>
                    <a:bodyPr/>
                    <a:lstStyle/>
                    <a:p>
                      <a:pPr algn="ctr" rtl="0" fontAlgn="b"/>
                      <a:endParaRPr lang="en-US" sz="900" b="0" i="0" u="none" strike="noStrike" dirty="0">
                        <a:solidFill>
                          <a:srgbClr val="000000"/>
                        </a:solidFill>
                        <a:effectLst/>
                        <a:latin typeface="Arial" panose="020B0604020202020204" pitchFamily="34" charset="0"/>
                      </a:endParaRPr>
                    </a:p>
                  </a:txBody>
                  <a:tcPr marL="4515" marR="4515" marT="451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BCB"/>
                    </a:solidFill>
                  </a:tcPr>
                </a:tc>
                <a:tc hMerge="1">
                  <a:txBody>
                    <a:bodyPr/>
                    <a:lstStyle/>
                    <a:p>
                      <a:pPr algn="ctr" rtl="0" fontAlgn="b"/>
                      <a:endParaRPr lang="en-US" sz="900" b="0" i="0" u="none" strike="noStrike" dirty="0">
                        <a:solidFill>
                          <a:srgbClr val="000000"/>
                        </a:solidFill>
                        <a:effectLst/>
                        <a:latin typeface="Arial" panose="020B0604020202020204" pitchFamily="34" charset="0"/>
                      </a:endParaRPr>
                    </a:p>
                  </a:txBody>
                  <a:tcPr marL="4515" marR="4515" marT="451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BCB"/>
                    </a:solidFill>
                  </a:tcPr>
                </a:tc>
              </a:tr>
              <a:tr h="203207">
                <a:tc>
                  <a:txBody>
                    <a:bodyPr/>
                    <a:lstStyle/>
                    <a:p>
                      <a:pPr algn="r" rtl="0" fontAlgn="b"/>
                      <a:r>
                        <a:rPr lang="en-US" sz="900" u="none" strike="noStrike" dirty="0">
                          <a:effectLst/>
                        </a:rPr>
                        <a:t>           149,554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3,472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696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25</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4</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dirty="0">
                          <a:effectLst/>
                        </a:rPr>
                        <a:t>               9,338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8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96,944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7</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1,255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913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64,147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3</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10,491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25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dirty="0">
                          <a:effectLst/>
                        </a:rPr>
                        <a:t> $          78,616 </a:t>
                      </a:r>
                      <a:endParaRPr lang="en-US" sz="900" b="0" i="0" u="none" strike="noStrike" dirty="0">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4</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149,695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1,923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612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6</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10,639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14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60,252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1</a:t>
                      </a:r>
                      <a:endParaRPr lang="en-US" sz="900" b="0" i="0" u="none" strike="noStrike" dirty="0">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549,239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122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1,230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a:effectLst/>
                        </a:rPr>
                        <a:t>2</a:t>
                      </a:r>
                      <a:endParaRPr lang="en-US" sz="900" b="0" i="0" u="none" strike="noStrike">
                        <a:solidFill>
                          <a:srgbClr val="000000"/>
                        </a:solidFill>
                        <a:effectLst/>
                        <a:latin typeface="Arial" panose="020B0604020202020204" pitchFamily="34" charset="0"/>
                      </a:endParaRPr>
                    </a:p>
                  </a:txBody>
                  <a:tcPr marL="4515" marR="4515" marT="4515" marB="0" anchor="b"/>
                </a:tc>
              </a:tr>
              <a:tr h="203207">
                <a:tc>
                  <a:txBody>
                    <a:bodyPr/>
                    <a:lstStyle/>
                    <a:p>
                      <a:pPr algn="r" rtl="0" fontAlgn="b"/>
                      <a:r>
                        <a:rPr lang="en-US" sz="900" u="none" strike="noStrike">
                          <a:effectLst/>
                        </a:rPr>
                        <a:t>           232,887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916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r" rtl="0" fontAlgn="b"/>
                      <a:r>
                        <a:rPr lang="en-US" sz="900" u="none" strike="noStrike">
                          <a:effectLst/>
                        </a:rPr>
                        <a:t> $               559 </a:t>
                      </a:r>
                      <a:endParaRPr lang="en-US" sz="900" b="0" i="0" u="none" strike="noStrike">
                        <a:solidFill>
                          <a:srgbClr val="00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solidFill>
                            <a:srgbClr val="FF0000"/>
                          </a:solidFill>
                          <a:effectLst/>
                        </a:rPr>
                        <a:t>26</a:t>
                      </a:r>
                      <a:endParaRPr lang="en-US" sz="900" b="0" i="0" u="none" strike="noStrike" dirty="0">
                        <a:solidFill>
                          <a:srgbClr val="FF0000"/>
                        </a:solidFill>
                        <a:effectLst/>
                        <a:latin typeface="Arial" panose="020B0604020202020204" pitchFamily="34" charset="0"/>
                      </a:endParaRPr>
                    </a:p>
                  </a:txBody>
                  <a:tcPr marL="4515" marR="4515" marT="4515" marB="0" anchor="b"/>
                </a:tc>
                <a:tc>
                  <a:txBody>
                    <a:bodyPr/>
                    <a:lstStyle/>
                    <a:p>
                      <a:pPr algn="ctr" rtl="0" fontAlgn="b"/>
                      <a:r>
                        <a:rPr lang="en-US" sz="900" u="none" strike="noStrike" dirty="0">
                          <a:effectLst/>
                        </a:rPr>
                        <a:t>5</a:t>
                      </a:r>
                      <a:endParaRPr lang="en-US" sz="900" b="0" i="0" u="none" strike="noStrike" dirty="0">
                        <a:solidFill>
                          <a:srgbClr val="000000"/>
                        </a:solidFill>
                        <a:effectLst/>
                        <a:latin typeface="Arial" panose="020B0604020202020204" pitchFamily="34" charset="0"/>
                      </a:endParaRPr>
                    </a:p>
                  </a:txBody>
                  <a:tcPr marL="4515" marR="4515" marT="4515" marB="0" anchor="b"/>
                </a:tc>
              </a:tr>
            </a:tbl>
          </a:graphicData>
        </a:graphic>
      </p:graphicFrame>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202" y="0"/>
            <a:ext cx="4691871" cy="3518903"/>
          </a:xfrm>
          <a:prstGeom prst="rect">
            <a:avLst/>
          </a:prstGeom>
        </p:spPr>
      </p:pic>
      <p:sp>
        <p:nvSpPr>
          <p:cNvPr id="2" name="Oval 1"/>
          <p:cNvSpPr/>
          <p:nvPr/>
        </p:nvSpPr>
        <p:spPr>
          <a:xfrm>
            <a:off x="6892808" y="1822881"/>
            <a:ext cx="3676073" cy="122786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41818" y="3663573"/>
            <a:ext cx="3556000" cy="14870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4953740" y="1801702"/>
            <a:ext cx="1939068" cy="63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928911" y="2059238"/>
            <a:ext cx="1116435" cy="17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xplosion 1 5">
            <a:hlinkClick r:id="rId4" action="ppaction://hlinksldjump"/>
          </p:cNvPr>
          <p:cNvSpPr/>
          <p:nvPr/>
        </p:nvSpPr>
        <p:spPr>
          <a:xfrm>
            <a:off x="152400" y="6324600"/>
            <a:ext cx="419100" cy="250125"/>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6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5575" y="824915"/>
            <a:ext cx="7412854" cy="5087612"/>
            <a:chOff x="205503" y="1032517"/>
            <a:chExt cx="6750531" cy="4475158"/>
          </a:xfrm>
        </p:grpSpPr>
        <p:grpSp>
          <p:nvGrpSpPr>
            <p:cNvPr id="11" name="Group 10"/>
            <p:cNvGrpSpPr/>
            <p:nvPr/>
          </p:nvGrpSpPr>
          <p:grpSpPr>
            <a:xfrm>
              <a:off x="205503" y="1032517"/>
              <a:ext cx="6750531" cy="4475158"/>
              <a:chOff x="483568" y="1175882"/>
              <a:chExt cx="6408867" cy="4258059"/>
            </a:xfrm>
          </p:grpSpPr>
          <p:grpSp>
            <p:nvGrpSpPr>
              <p:cNvPr id="10" name="Group 9"/>
              <p:cNvGrpSpPr/>
              <p:nvPr/>
            </p:nvGrpSpPr>
            <p:grpSpPr>
              <a:xfrm>
                <a:off x="483568" y="1175882"/>
                <a:ext cx="6408867" cy="4258059"/>
                <a:chOff x="470125" y="1225118"/>
                <a:chExt cx="6408867" cy="4258059"/>
              </a:xfrm>
            </p:grpSpPr>
            <p:grpSp>
              <p:nvGrpSpPr>
                <p:cNvPr id="18" name="Group 17"/>
                <p:cNvGrpSpPr/>
                <p:nvPr/>
              </p:nvGrpSpPr>
              <p:grpSpPr>
                <a:xfrm>
                  <a:off x="470125" y="1225118"/>
                  <a:ext cx="6408867" cy="4258059"/>
                  <a:chOff x="1320950" y="889219"/>
                  <a:chExt cx="8792025" cy="4951141"/>
                </a:xfrm>
              </p:grpSpPr>
              <p:pic>
                <p:nvPicPr>
                  <p:cNvPr id="7174" name="Picture 6" descr="https://documents.lucidchart.com/documents/52c5d672-3e78-4992-877d-3cd73bbc5bab/pages/XRctZ2XMIQpR?a=2358&amp;x=109&amp;y=40&amp;w=1562&amp;h=880&amp;store=1&amp;accept=image%2F*&amp;auth=LCA%209aad5d1c985e39acb13a31c17a00cd7689da7177-ts%3D15234525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950" y="889219"/>
                    <a:ext cx="8792025" cy="495114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a:off x="7201988" y="4188823"/>
                    <a:ext cx="3483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236822" y="4811485"/>
                    <a:ext cx="3483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520273" y="2104008"/>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Rectangle 16"/>
                <p:cNvSpPr/>
                <p:nvPr/>
              </p:nvSpPr>
              <p:spPr>
                <a:xfrm>
                  <a:off x="510872" y="3823253"/>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Rectangle 18"/>
                <p:cNvSpPr/>
                <p:nvPr/>
              </p:nvSpPr>
              <p:spPr>
                <a:xfrm>
                  <a:off x="4275530" y="4241892"/>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5" name="Rectangle 24"/>
                <p:cNvSpPr/>
                <p:nvPr/>
              </p:nvSpPr>
              <p:spPr>
                <a:xfrm>
                  <a:off x="3843493" y="2201662"/>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6" name="Rectangle 25"/>
                <p:cNvSpPr/>
                <p:nvPr/>
              </p:nvSpPr>
              <p:spPr>
                <a:xfrm>
                  <a:off x="4242805" y="2195917"/>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7" name="Rectangle 26"/>
                <p:cNvSpPr/>
                <p:nvPr/>
              </p:nvSpPr>
              <p:spPr>
                <a:xfrm>
                  <a:off x="1341469" y="1535682"/>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8" name="Rectangle 27"/>
                <p:cNvSpPr/>
                <p:nvPr/>
              </p:nvSpPr>
              <p:spPr>
                <a:xfrm>
                  <a:off x="2744542" y="1562160"/>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9" name="Rectangle 28"/>
                <p:cNvSpPr/>
                <p:nvPr/>
              </p:nvSpPr>
              <p:spPr>
                <a:xfrm>
                  <a:off x="2434316" y="1562160"/>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grpSp>
          <p:sp>
            <p:nvSpPr>
              <p:cNvPr id="30" name="Rectangle 29"/>
              <p:cNvSpPr/>
              <p:nvPr/>
            </p:nvSpPr>
            <p:spPr>
              <a:xfrm>
                <a:off x="5124204" y="4134835"/>
                <a:ext cx="297807" cy="195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grpSp>
        <p:sp>
          <p:nvSpPr>
            <p:cNvPr id="31" name="Rectangle 30"/>
            <p:cNvSpPr/>
            <p:nvPr/>
          </p:nvSpPr>
          <p:spPr>
            <a:xfrm>
              <a:off x="5761608" y="4882719"/>
              <a:ext cx="463965" cy="2048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grpSp>
      <p:sp>
        <p:nvSpPr>
          <p:cNvPr id="3" name="Slide Number Placeholder 2"/>
          <p:cNvSpPr>
            <a:spLocks noGrp="1"/>
          </p:cNvSpPr>
          <p:nvPr>
            <p:ph type="sldNum" sz="quarter" idx="12"/>
          </p:nvPr>
        </p:nvSpPr>
        <p:spPr/>
        <p:txBody>
          <a:bodyPr/>
          <a:lstStyle/>
          <a:p>
            <a:fld id="{BC0D97B6-E32F-4D7D-B839-7C3B51F2640F}" type="slidenum">
              <a:rPr lang="es-ES" smtClean="0"/>
              <a:pPr/>
              <a:t>9</a:t>
            </a:fld>
            <a:endParaRPr lang="es-ES" dirty="0"/>
          </a:p>
        </p:txBody>
      </p:sp>
      <p:sp>
        <p:nvSpPr>
          <p:cNvPr id="6" name="AutoShape 2" descr="https://documents.lucidchart.com/documents/52c5d672-3e78-4992-877d-3cd73bbc5bab/pages/XRctZ2XMIQpR?a=2347&amp;x=109&amp;y=40&amp;w=1562&amp;h=880&amp;store=1&amp;accept=image%2F*&amp;auth=LCA%2000728dc5eaa8ec39a0ad0a86c9463320701e76f7-ts%3D1523452523"/>
          <p:cNvSpPr>
            <a:spLocks noChangeAspect="1" noChangeArrowheads="1"/>
          </p:cNvSpPr>
          <p:nvPr/>
        </p:nvSpPr>
        <p:spPr bwMode="auto">
          <a:xfrm>
            <a:off x="155575" y="-3017838"/>
            <a:ext cx="7107374" cy="40024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3"/>
          <p:cNvSpPr>
            <a:spLocks noGrp="1"/>
          </p:cNvSpPr>
          <p:nvPr>
            <p:ph type="body" sz="quarter" idx="14"/>
          </p:nvPr>
        </p:nvSpPr>
        <p:spPr/>
        <p:txBody>
          <a:bodyPr/>
          <a:lstStyle/>
          <a:p>
            <a:r>
              <a:rPr lang="en-US" dirty="0" smtClean="0"/>
              <a:t>MRMG Findings</a:t>
            </a:r>
            <a:endParaRPr lang="en-US" dirty="0"/>
          </a:p>
        </p:txBody>
      </p:sp>
      <p:graphicFrame>
        <p:nvGraphicFramePr>
          <p:cNvPr id="8" name="Diagram 7"/>
          <p:cNvGraphicFramePr/>
          <p:nvPr>
            <p:extLst>
              <p:ext uri="{D42A27DB-BD31-4B8C-83A1-F6EECF244321}">
                <p14:modId xmlns:p14="http://schemas.microsoft.com/office/powerpoint/2010/main" val="1684552075"/>
              </p:ext>
            </p:extLst>
          </p:nvPr>
        </p:nvGraphicFramePr>
        <p:xfrm>
          <a:off x="462450" y="2104008"/>
          <a:ext cx="327663"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p:cNvGrpSpPr/>
          <p:nvPr/>
        </p:nvGrpSpPr>
        <p:grpSpPr>
          <a:xfrm>
            <a:off x="7262949" y="489500"/>
            <a:ext cx="5063213" cy="5953286"/>
            <a:chOff x="7152074" y="520115"/>
            <a:chExt cx="5063213" cy="5953286"/>
          </a:xfrm>
        </p:grpSpPr>
        <p:sp>
          <p:nvSpPr>
            <p:cNvPr id="2" name="TextBox 1"/>
            <p:cNvSpPr txBox="1"/>
            <p:nvPr/>
          </p:nvSpPr>
          <p:spPr>
            <a:xfrm>
              <a:off x="7152074" y="520115"/>
              <a:ext cx="5063213" cy="4524315"/>
            </a:xfrm>
            <a:prstGeom prst="rect">
              <a:avLst/>
            </a:prstGeom>
            <a:noFill/>
          </p:spPr>
          <p:txBody>
            <a:bodyPr wrap="square" rtlCol="0">
              <a:spAutoFit/>
            </a:bodyPr>
            <a:lstStyle/>
            <a:p>
              <a:pPr>
                <a:lnSpc>
                  <a:spcPct val="150000"/>
                </a:lnSpc>
              </a:pPr>
              <a:r>
                <a:rPr lang="en-US" sz="1600" b="1" dirty="0" smtClean="0"/>
                <a:t>Findings:</a:t>
              </a:r>
            </a:p>
            <a:p>
              <a:pPr marL="342900" indent="-342900">
                <a:lnSpc>
                  <a:spcPct val="150000"/>
                </a:lnSpc>
                <a:buAutoNum type="arabicPeriod"/>
              </a:pPr>
              <a:r>
                <a:rPr lang="en-US" sz="1600" dirty="0" smtClean="0">
                  <a:solidFill>
                    <a:srgbClr val="FF0000"/>
                  </a:solidFill>
                </a:rPr>
                <a:t>Non standard K-Means clustering method</a:t>
              </a:r>
            </a:p>
            <a:p>
              <a:pPr marL="342900" indent="-342900">
                <a:lnSpc>
                  <a:spcPct val="150000"/>
                </a:lnSpc>
                <a:buAutoNum type="arabicPeriod"/>
              </a:pPr>
              <a:r>
                <a:rPr lang="en-US" sz="1600" dirty="0" smtClean="0"/>
                <a:t>Judgmental grouping method  </a:t>
              </a:r>
            </a:p>
            <a:p>
              <a:pPr marL="342900" indent="-342900">
                <a:lnSpc>
                  <a:spcPct val="150000"/>
                </a:lnSpc>
                <a:buAutoNum type="arabicPeriod"/>
              </a:pPr>
              <a:r>
                <a:rPr lang="en-US" sz="1600" dirty="0" smtClean="0">
                  <a:solidFill>
                    <a:srgbClr val="FF0000"/>
                  </a:solidFill>
                </a:rPr>
                <a:t>One run’s Hierarchical clustering</a:t>
              </a:r>
            </a:p>
            <a:p>
              <a:pPr marL="342900" indent="-342900">
                <a:lnSpc>
                  <a:spcPct val="150000"/>
                </a:lnSpc>
                <a:buAutoNum type="arabicPeriod"/>
              </a:pPr>
              <a:r>
                <a:rPr lang="en-US" sz="1600" dirty="0" smtClean="0">
                  <a:solidFill>
                    <a:srgbClr val="FF0000"/>
                  </a:solidFill>
                </a:rPr>
                <a:t>Outlier removal criteria</a:t>
              </a:r>
            </a:p>
            <a:p>
              <a:pPr marL="342900" indent="-342900">
                <a:lnSpc>
                  <a:spcPct val="150000"/>
                </a:lnSpc>
                <a:buAutoNum type="arabicPeriod"/>
              </a:pPr>
              <a:r>
                <a:rPr lang="en-US" sz="1600" dirty="0" smtClean="0"/>
                <a:t>Standardization method</a:t>
              </a:r>
            </a:p>
            <a:p>
              <a:pPr>
                <a:lnSpc>
                  <a:spcPct val="150000"/>
                </a:lnSpc>
              </a:pPr>
              <a:r>
                <a:rPr lang="en-US" sz="1600" dirty="0" smtClean="0">
                  <a:solidFill>
                    <a:srgbClr val="FF0000"/>
                  </a:solidFill>
                </a:rPr>
                <a:t>6/7. Change K-Means clustering parameters</a:t>
              </a:r>
            </a:p>
            <a:p>
              <a:pPr marL="342900" indent="-342900">
                <a:lnSpc>
                  <a:spcPct val="150000"/>
                </a:lnSpc>
                <a:buAutoNum type="arabicPeriod" startAt="8"/>
              </a:pPr>
              <a:r>
                <a:rPr lang="en-US" sz="1600" dirty="0" smtClean="0">
                  <a:solidFill>
                    <a:srgbClr val="FF0000"/>
                  </a:solidFill>
                </a:rPr>
                <a:t>Number of clusters determination</a:t>
              </a:r>
            </a:p>
            <a:p>
              <a:pPr marL="342900" indent="-342900">
                <a:lnSpc>
                  <a:spcPct val="150000"/>
                </a:lnSpc>
                <a:buAutoNum type="arabicPeriod" startAt="8"/>
              </a:pPr>
              <a:r>
                <a:rPr lang="en-US" sz="1600" dirty="0" smtClean="0">
                  <a:solidFill>
                    <a:srgbClr val="FF0000"/>
                  </a:solidFill>
                </a:rPr>
                <a:t>Lower Mass Market determination</a:t>
              </a:r>
            </a:p>
            <a:p>
              <a:pPr marL="342900" indent="-342900">
                <a:lnSpc>
                  <a:spcPct val="150000"/>
                </a:lnSpc>
                <a:buAutoNum type="arabicPeriod" startAt="8"/>
              </a:pPr>
              <a:r>
                <a:rPr lang="en-US" sz="1600" dirty="0" smtClean="0"/>
                <a:t>Output stability</a:t>
              </a:r>
            </a:p>
            <a:p>
              <a:pPr>
                <a:lnSpc>
                  <a:spcPct val="150000"/>
                </a:lnSpc>
              </a:pPr>
              <a:r>
                <a:rPr lang="en-US" sz="1600" dirty="0" smtClean="0"/>
                <a:t>…</a:t>
              </a:r>
            </a:p>
            <a:p>
              <a:pPr>
                <a:lnSpc>
                  <a:spcPct val="150000"/>
                </a:lnSpc>
              </a:pPr>
              <a:endParaRPr lang="en-US" sz="1600" dirty="0"/>
            </a:p>
          </p:txBody>
        </p:sp>
        <p:sp>
          <p:nvSpPr>
            <p:cNvPr id="4" name="TextBox 3"/>
            <p:cNvSpPr txBox="1"/>
            <p:nvPr/>
          </p:nvSpPr>
          <p:spPr>
            <a:xfrm>
              <a:off x="7152074" y="4780630"/>
              <a:ext cx="4086995" cy="1692771"/>
            </a:xfrm>
            <a:prstGeom prst="rect">
              <a:avLst/>
            </a:prstGeom>
            <a:noFill/>
          </p:spPr>
          <p:txBody>
            <a:bodyPr wrap="square" rtlCol="0">
              <a:spAutoFit/>
            </a:bodyPr>
            <a:lstStyle/>
            <a:p>
              <a:r>
                <a:rPr lang="en-US" sz="1600" b="1" dirty="0" smtClean="0"/>
                <a:t>Results:</a:t>
              </a:r>
            </a:p>
            <a:p>
              <a:pPr marL="285750" indent="-285750">
                <a:lnSpc>
                  <a:spcPct val="150000"/>
                </a:lnSpc>
                <a:buFont typeface="Wingdings" panose="05000000000000000000" pitchFamily="2" charset="2"/>
                <a:buChar char="Ø"/>
              </a:pPr>
              <a:r>
                <a:rPr lang="en-US" sz="1600" dirty="0"/>
                <a:t>“Mode” Method</a:t>
              </a:r>
            </a:p>
            <a:p>
              <a:pPr marL="285750" indent="-285750">
                <a:lnSpc>
                  <a:spcPct val="150000"/>
                </a:lnSpc>
                <a:buFont typeface="Wingdings" panose="05000000000000000000" pitchFamily="2" charset="2"/>
                <a:buChar char="Ø"/>
              </a:pPr>
              <a:r>
                <a:rPr lang="en-US" sz="1600" dirty="0"/>
                <a:t>Original Design</a:t>
              </a:r>
            </a:p>
            <a:p>
              <a:pPr marL="285750" indent="-285750">
                <a:lnSpc>
                  <a:spcPct val="150000"/>
                </a:lnSpc>
                <a:buFont typeface="Wingdings" panose="05000000000000000000" pitchFamily="2" charset="2"/>
                <a:buChar char="Ø"/>
              </a:pPr>
              <a:r>
                <a:rPr lang="en-US" sz="1600" dirty="0" smtClean="0"/>
                <a:t>7 Alternative Approaches</a:t>
              </a:r>
            </a:p>
            <a:p>
              <a:pPr marL="285750" indent="-285750">
                <a:buFont typeface="Wingdings" panose="05000000000000000000" pitchFamily="2" charset="2"/>
                <a:buChar char="Ø"/>
              </a:pPr>
              <a:endParaRPr lang="en-US" sz="1600" dirty="0" smtClean="0"/>
            </a:p>
          </p:txBody>
        </p:sp>
      </p:grpSp>
    </p:spTree>
    <p:extLst>
      <p:ext uri="{BB962C8B-B14F-4D97-AF65-F5344CB8AC3E}">
        <p14:creationId xmlns:p14="http://schemas.microsoft.com/office/powerpoint/2010/main" val="351375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Personalizado 3">
      <a:dk1>
        <a:sysClr val="windowText" lastClr="000000"/>
      </a:dk1>
      <a:lt1>
        <a:sysClr val="window" lastClr="FFFFFF"/>
      </a:lt1>
      <a:dk2>
        <a:srgbClr val="6E7678"/>
      </a:dk2>
      <a:lt2>
        <a:srgbClr val="E7E6E6"/>
      </a:lt2>
      <a:accent1>
        <a:srgbClr val="EB0000"/>
      </a:accent1>
      <a:accent2>
        <a:srgbClr val="DEEDF1"/>
      </a:accent2>
      <a:accent3>
        <a:srgbClr val="9D3566"/>
      </a:accent3>
      <a:accent4>
        <a:srgbClr val="62B967"/>
      </a:accent4>
      <a:accent5>
        <a:srgbClr val="1AB2BB"/>
      </a:accent5>
      <a:accent6>
        <a:srgbClr val="FFCB32"/>
      </a:accent6>
      <a:hlink>
        <a:srgbClr val="3265FF"/>
      </a:hlink>
      <a:folHlink>
        <a:srgbClr val="954F72"/>
      </a:folHlink>
    </a:clrScheme>
    <a:fontScheme name="Personalizado 6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TotalTime>
  <Words>1430</Words>
  <Application>Microsoft Office PowerPoint</Application>
  <PresentationFormat>Widescreen</PresentationFormat>
  <Paragraphs>437</Paragraphs>
  <Slides>19</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Wingdings</vt:lpstr>
      <vt:lpstr>Tema de Office</vt:lpstr>
      <vt:lpstr>Visio.Drawing.11</vt:lpstr>
      <vt:lpstr>AML Segmentation Review</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Power Point SANTANDER</dc:title>
  <dc:creator>Presentalia (info@presentalia.com)</dc:creator>
  <cp:lastModifiedBy>Sun, Mengchun</cp:lastModifiedBy>
  <cp:revision>112</cp:revision>
  <dcterms:created xsi:type="dcterms:W3CDTF">2018-03-19T11:10:43Z</dcterms:created>
  <dcterms:modified xsi:type="dcterms:W3CDTF">2018-04-17T00:34:28Z</dcterms:modified>
</cp:coreProperties>
</file>