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60D53E-6254-4836-8EDD-A3FD329069D3}">
  <a:tblStyle styleId="{1160D53E-6254-4836-8EDD-A3FD32906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introduces themselves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6378452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6378452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6378452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66378452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6378452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6378452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66378452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66378452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6378452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6378452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6378452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6378452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66378452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66378452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Steven/Ishaan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Steven: explain why we removed prefetching (runtime got worse individually + not worth if we don’t have an accurate branch predictor)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Ishaan: explain why we removed L2 cache for both data/instruction (help with timing)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6637845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6637845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6378452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6378452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637845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637845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6637845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6637845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(person who does a certain feature speaks)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6378452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66378452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6378452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66378452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6378452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6378452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6378452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66378452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(Prefetch + Eviction) + Ishaan (Cache Hierarchy, instr and data)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6378452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6378452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6378452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6378452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Ishaan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76650" y="3509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Steven Phan, Megh Shah, Ishaan Patel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727" y="1181950"/>
            <a:ext cx="1878575" cy="1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Prefetching Design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9600"/>
            <a:ext cx="5921274" cy="33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475" y="0"/>
            <a:ext cx="5218526" cy="23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531400" y="2871900"/>
            <a:ext cx="3612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LLC requests a read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Buffer the next cache-line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Read next cache-line when free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Only return prefetched data when the data in the buffer is valid (pf_done)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Prefetching Performance</a:t>
            </a:r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1399600" y="1974263"/>
          <a:ext cx="6344800" cy="1194975"/>
        </p:xfrm>
        <a:graphic>
          <a:graphicData uri="http://schemas.openxmlformats.org/drawingml/2006/table">
            <a:tbl>
              <a:tblPr>
                <a:noFill/>
                <a:tableStyleId>{1160D53E-6254-4836-8EDD-A3FD329069D3}</a:tableStyleId>
              </a:tblPr>
              <a:tblGrid>
                <a:gridCol w="20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Counter/Competition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comp1.s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comp2_i.s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comp3.s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Counter (# used)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4,105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10,817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8,003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Execution Time (ns)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3.597 million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9.775 million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8.101 million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7" name="Google Shape;127;p23"/>
          <p:cNvSpPr txBox="1"/>
          <p:nvPr/>
        </p:nvSpPr>
        <p:spPr>
          <a:xfrm>
            <a:off x="3149300" y="3835825"/>
            <a:ext cx="287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>
                <a:solidFill>
                  <a:srgbClr val="FF0000"/>
                </a:solidFill>
              </a:rPr>
              <a:t>Worse</a:t>
            </a:r>
            <a:endParaRPr sz="2600" b="1" u="sng">
              <a:solidFill>
                <a:srgbClr val="FF0000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70400" y="1067925"/>
            <a:ext cx="7374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Assuming Fmax is 100 Mhz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Counter incremented every time in idle and prefetched data is valid (address match and pf_done is set)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Eviction Buffer Design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8200"/>
            <a:ext cx="526541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650" y="0"/>
            <a:ext cx="4885350" cy="21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5531400" y="2102976"/>
            <a:ext cx="3612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LLC requests a read, but evicts data first because of miss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Buffer evicted data, evicted address, set a flag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Read missed address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Write back evicted data after read miss right away if flag set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Eviction Buffer Performance</a:t>
            </a:r>
            <a:endParaRPr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1399600" y="1974250"/>
          <a:ext cx="6344800" cy="1194975"/>
        </p:xfrm>
        <a:graphic>
          <a:graphicData uri="http://schemas.openxmlformats.org/drawingml/2006/table">
            <a:tbl>
              <a:tblPr>
                <a:noFill/>
                <a:tableStyleId>{1160D53E-6254-4836-8EDD-A3FD329069D3}</a:tableStyleId>
              </a:tblPr>
              <a:tblGrid>
                <a:gridCol w="20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Counter/Competition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comp1.s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comp2_i.s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comp3.s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Counter (# used)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Execution Time (ns)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2.189 million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6.205 million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4.151 million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 txBox="1"/>
          <p:nvPr/>
        </p:nvSpPr>
        <p:spPr>
          <a:xfrm>
            <a:off x="3149300" y="3835825"/>
            <a:ext cx="287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>
                <a:solidFill>
                  <a:srgbClr val="6AA84F"/>
                </a:solidFill>
              </a:rPr>
              <a:t>Better</a:t>
            </a:r>
            <a:endParaRPr sz="2600" b="1" u="sng">
              <a:solidFill>
                <a:srgbClr val="6AA84F"/>
              </a:solidFill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70400" y="1067925"/>
            <a:ext cx="737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Assuming Fmax is 100 Mhz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Counter incremented every time in idle state and data_pmem_write is asserted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t="4205" r="5820"/>
          <a:stretch/>
        </p:blipFill>
        <p:spPr>
          <a:xfrm>
            <a:off x="262825" y="1233900"/>
            <a:ext cx="3941242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 rot="5399724">
            <a:off x="4740028" y="583800"/>
            <a:ext cx="3738300" cy="49917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RISC-V M Extension 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26"/>
          <p:cNvGrpSpPr/>
          <p:nvPr/>
        </p:nvGrpSpPr>
        <p:grpSpPr>
          <a:xfrm>
            <a:off x="4617474" y="1968102"/>
            <a:ext cx="4000126" cy="2207630"/>
            <a:chOff x="4252580" y="2046849"/>
            <a:chExt cx="4635141" cy="2955724"/>
          </a:xfrm>
        </p:grpSpPr>
        <p:pic>
          <p:nvPicPr>
            <p:cNvPr id="153" name="Google Shape;15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52580" y="2046849"/>
              <a:ext cx="4635141" cy="2955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6"/>
            <p:cNvSpPr txBox="1"/>
            <p:nvPr/>
          </p:nvSpPr>
          <p:spPr>
            <a:xfrm>
              <a:off x="5533142" y="2448385"/>
              <a:ext cx="11898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3-stage </a:t>
              </a:r>
              <a:endParaRPr sz="11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repeated-add</a:t>
              </a:r>
              <a:endParaRPr sz="1100"/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7023375" y="2971566"/>
              <a:ext cx="12567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3-stage </a:t>
              </a:r>
              <a:endParaRPr sz="11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repeated-sub</a:t>
              </a:r>
              <a:endParaRPr sz="1100"/>
            </a:p>
          </p:txBody>
        </p:sp>
        <p:sp>
          <p:nvSpPr>
            <p:cNvPr id="156" name="Google Shape;156;p26"/>
            <p:cNvSpPr txBox="1"/>
            <p:nvPr/>
          </p:nvSpPr>
          <p:spPr>
            <a:xfrm>
              <a:off x="5104100" y="3922175"/>
              <a:ext cx="3176100" cy="9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High-level entity that simply passes data into correct module after decoding M Extension instruction</a:t>
              </a:r>
              <a:endParaRPr sz="1100"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103900" y="1311850"/>
            <a:ext cx="675300" cy="33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M Extension Performance</a:t>
            </a:r>
            <a:endParaRPr/>
          </a:p>
        </p:txBody>
      </p:sp>
      <p:graphicFrame>
        <p:nvGraphicFramePr>
          <p:cNvPr id="163" name="Google Shape;163;p27"/>
          <p:cNvGraphicFramePr/>
          <p:nvPr/>
        </p:nvGraphicFramePr>
        <p:xfrm>
          <a:off x="2192700" y="2162175"/>
          <a:ext cx="4758600" cy="1194975"/>
        </p:xfrm>
        <a:graphic>
          <a:graphicData uri="http://schemas.openxmlformats.org/drawingml/2006/table">
            <a:tbl>
              <a:tblPr>
                <a:noFill/>
                <a:tableStyleId>{1160D53E-6254-4836-8EDD-A3FD329069D3}</a:tableStyleId>
              </a:tblPr>
              <a:tblGrid>
                <a:gridCol w="20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Counter/Competition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comp2_i.s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comp2_m.s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Counter (# used)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1,733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Execution Time (ns)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6.214 million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700,565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" name="Google Shape;164;p27"/>
          <p:cNvSpPr txBox="1"/>
          <p:nvPr/>
        </p:nvSpPr>
        <p:spPr>
          <a:xfrm>
            <a:off x="370400" y="1067925"/>
            <a:ext cx="737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Assuming Fmax is 100 Mhz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Counter incremented every time an M Extension instruction is executed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3149300" y="3835825"/>
            <a:ext cx="287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>
                <a:solidFill>
                  <a:srgbClr val="6AA84F"/>
                </a:solidFill>
              </a:rPr>
              <a:t>Better</a:t>
            </a:r>
            <a:endParaRPr sz="2600" b="1" u="sng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Design Choices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Changes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Removed L2 cache for both instruction and datapath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Removed prefetching block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Operating Fmax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82.24 Mhz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649" y="2806875"/>
            <a:ext cx="1680681" cy="2186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28"/>
          <p:cNvGrpSpPr/>
          <p:nvPr/>
        </p:nvGrpSpPr>
        <p:grpSpPr>
          <a:xfrm>
            <a:off x="3970124" y="2806875"/>
            <a:ext cx="3147226" cy="2186425"/>
            <a:chOff x="2435324" y="2793875"/>
            <a:chExt cx="3147226" cy="2186425"/>
          </a:xfrm>
        </p:grpSpPr>
        <p:pic>
          <p:nvPicPr>
            <p:cNvPr id="174" name="Google Shape;174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35324" y="2793875"/>
              <a:ext cx="3147220" cy="218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80075" y="3045525"/>
              <a:ext cx="2202475" cy="227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Design Performance</a:t>
            </a:r>
            <a:endParaRPr/>
          </a:p>
        </p:txBody>
      </p:sp>
      <p:graphicFrame>
        <p:nvGraphicFramePr>
          <p:cNvPr id="181" name="Google Shape;181;p29"/>
          <p:cNvGraphicFramePr/>
          <p:nvPr/>
        </p:nvGraphicFramePr>
        <p:xfrm>
          <a:off x="1297325" y="1256688"/>
          <a:ext cx="6549350" cy="2748050"/>
        </p:xfrm>
        <a:graphic>
          <a:graphicData uri="http://schemas.openxmlformats.org/drawingml/2006/table">
            <a:tbl>
              <a:tblPr>
                <a:noFill/>
                <a:tableStyleId>{1160D53E-6254-4836-8EDD-A3FD329069D3}</a:tableStyleId>
              </a:tblPr>
              <a:tblGrid>
                <a:gridCol w="21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Final Design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comp1.s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comp2_m.s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comp3.s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Fmax (MHz)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82.24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(mW)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594.22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595.14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596.81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 (ns)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587,935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564,455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671,705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Scaled Runtime (ns)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714,901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686,350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816,761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2.17E-10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1.924E-08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3.252E-10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591050" y="4243725"/>
            <a:ext cx="596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Geometric Mean: 2.3856E-10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CPU + Performance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5 Stage Pipelined CPU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Hazard Detection Unit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Forwarding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Assume Fmax is 100 Mhz</a:t>
            </a:r>
            <a:endParaRPr sz="2400">
              <a:solidFill>
                <a:schemeClr val="dk1"/>
              </a:solidFill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1399600" y="3260125"/>
          <a:ext cx="6344800" cy="798750"/>
        </p:xfrm>
        <a:graphic>
          <a:graphicData uri="http://schemas.openxmlformats.org/drawingml/2006/table">
            <a:tbl>
              <a:tblPr>
                <a:noFill/>
                <a:tableStyleId>{1160D53E-6254-4836-8EDD-A3FD329069D3}</a:tableStyleId>
              </a:tblPr>
              <a:tblGrid>
                <a:gridCol w="20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Competition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comp1.s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comp2_i.s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comp3.s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Execution Time (ns)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2.189 million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6.214 million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4.152 million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Cache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en" sz="2400">
                <a:solidFill>
                  <a:schemeClr val="dk1"/>
                </a:solidFill>
              </a:rPr>
              <a:t>L2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en" sz="2400">
                <a:solidFill>
                  <a:schemeClr val="dk1"/>
                </a:solidFill>
              </a:rPr>
              <a:t>Parameterized Sets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en" sz="2400">
                <a:solidFill>
                  <a:schemeClr val="dk1"/>
                </a:solidFill>
              </a:rPr>
              <a:t>4 Way Set Associative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Prefetching (Basic)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Eviction Buffer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RISC-V M. Extension (Basic)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Datapath: Instruction Fetch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275" y="1017725"/>
            <a:ext cx="6843451" cy="39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Datapath: Instruction Decode (+Writeback)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550" y="1017725"/>
            <a:ext cx="598689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Datapath: Execute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888" y="1017725"/>
            <a:ext cx="7224874" cy="34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r="6059"/>
          <a:stretch/>
        </p:blipFill>
        <p:spPr>
          <a:xfrm>
            <a:off x="-2350" y="1017725"/>
            <a:ext cx="1015800" cy="37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5">
            <a:alphaModFix/>
          </a:blip>
          <a:srcRect l="15045"/>
          <a:stretch/>
        </p:blipFill>
        <p:spPr>
          <a:xfrm>
            <a:off x="8206550" y="887275"/>
            <a:ext cx="901875" cy="36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Datapath: Memory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642161" cy="36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575" y="849975"/>
            <a:ext cx="4290026" cy="37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Design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8700"/>
            <a:ext cx="1346418" cy="404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725" y="1017725"/>
            <a:ext cx="5476550" cy="18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2793" y="3186175"/>
            <a:ext cx="1749981" cy="1957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Google Shape;104;p20"/>
          <p:cNvGraphicFramePr/>
          <p:nvPr>
            <p:extLst>
              <p:ext uri="{D42A27DB-BD31-4B8C-83A1-F6EECF244321}">
                <p14:modId xmlns:p14="http://schemas.microsoft.com/office/powerpoint/2010/main" val="78731555"/>
              </p:ext>
            </p:extLst>
          </p:nvPr>
        </p:nvGraphicFramePr>
        <p:xfrm>
          <a:off x="5103032" y="3021910"/>
          <a:ext cx="3896350" cy="1981050"/>
        </p:xfrm>
        <a:graphic>
          <a:graphicData uri="http://schemas.openxmlformats.org/drawingml/2006/table">
            <a:tbl>
              <a:tblPr>
                <a:noFill/>
                <a:tableStyleId>{1160D53E-6254-4836-8EDD-A3FD329069D3}</a:tableStyleId>
              </a:tblPr>
              <a:tblGrid>
                <a:gridCol w="194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Way to Evict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LRU State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11X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Performance</a:t>
            </a:r>
            <a:endParaRPr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1399600" y="1506650"/>
          <a:ext cx="6344800" cy="3566070"/>
        </p:xfrm>
        <a:graphic>
          <a:graphicData uri="http://schemas.openxmlformats.org/drawingml/2006/table">
            <a:tbl>
              <a:tblPr>
                <a:noFill/>
                <a:tableStyleId>{1160D53E-6254-4836-8EDD-A3FD329069D3}</a:tableStyleId>
              </a:tblPr>
              <a:tblGrid>
                <a:gridCol w="20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Counter/Competition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comp1.s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comp2_i.s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comp3.s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Counter (# used)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L1 Inst: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Hit: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57796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Miss: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L2 Inst: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Hit: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57821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Miss: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L1 Data: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Hit: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3845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Miss: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L2 Data: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Hit: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3852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Miss: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L1 Inst: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Hit: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135284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Miss: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76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L2 Inst: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Hit: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135360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Miss: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76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L1 Data: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Hit: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7090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Miss: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L2 Data: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Hit: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17129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Miss: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L1 Inst: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Hit: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66018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Miss: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L2 Inst: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Hit: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66051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Miss: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L1 Data: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Hit: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13410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Miss: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283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L2 Data: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Hit: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13693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Miss: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283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Execution Time (ns)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588,495 ns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1,390,715 ns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675,185 ns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1" name="Google Shape;111;p21"/>
          <p:cNvSpPr txBox="1"/>
          <p:nvPr/>
        </p:nvSpPr>
        <p:spPr>
          <a:xfrm>
            <a:off x="3133500" y="921650"/>
            <a:ext cx="287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>
                <a:solidFill>
                  <a:srgbClr val="6AA84F"/>
                </a:solidFill>
              </a:rPr>
              <a:t>Better</a:t>
            </a:r>
            <a:endParaRPr sz="2600" b="1" u="sng">
              <a:solidFill>
                <a:srgbClr val="6AA84F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70400" y="1067925"/>
            <a:ext cx="287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Assuming Fmax is 100 Mhz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Office PowerPoint</Application>
  <PresentationFormat>On-screen Show (16:9)</PresentationFormat>
  <Paragraphs>223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PowerPoint Presentation</vt:lpstr>
      <vt:lpstr>Baseline CPU + Performance</vt:lpstr>
      <vt:lpstr>Advanced Features</vt:lpstr>
      <vt:lpstr>Datapath: Instruction Fetch</vt:lpstr>
      <vt:lpstr>Datapath: Instruction Decode (+Writeback)</vt:lpstr>
      <vt:lpstr>Datapath: Execute</vt:lpstr>
      <vt:lpstr>Datapath: Memory</vt:lpstr>
      <vt:lpstr>Cache Design</vt:lpstr>
      <vt:lpstr>Cache Performance</vt:lpstr>
      <vt:lpstr>Prefetching Design</vt:lpstr>
      <vt:lpstr>Prefetching Performance</vt:lpstr>
      <vt:lpstr>Eviction Buffer Design</vt:lpstr>
      <vt:lpstr>Eviction Buffer Performance</vt:lpstr>
      <vt:lpstr>RISC-V M Extension Design </vt:lpstr>
      <vt:lpstr>RISC-V M Extension Performance</vt:lpstr>
      <vt:lpstr>Final Design Choices</vt:lpstr>
      <vt:lpstr>Final Design Performance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Steven Phan</cp:lastModifiedBy>
  <cp:revision>1</cp:revision>
  <dcterms:modified xsi:type="dcterms:W3CDTF">2021-12-07T21:04:51Z</dcterms:modified>
</cp:coreProperties>
</file>