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151A8-A6C4-5E47-A1A2-EC6F70A8545F}" type="datetimeFigureOut">
              <a:rPr lang="en-US" smtClean="0"/>
              <a:t>11/1/13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98F34-1858-0849-A522-ECEA1A975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69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Get slides of Pilot Jobs from Ole</a:t>
            </a:r>
          </a:p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Pilot-jobs as a (A)RM because of limitations of the middleware and infrastructure. Different middleware; differenent limitations. Therefore different pilot jobs semantically and functionally.</a:t>
            </a:r>
          </a:p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3352EF0-B065-7347-AB8C-9F36DAFA4429}" type="slidenum">
              <a:rPr lang="en-US" sz="1200">
                <a:solidFill>
                  <a:prstClr val="black"/>
                </a:solidFill>
              </a:rPr>
              <a:pPr eaLnBrk="1" hangingPunct="1"/>
              <a:t>2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98B3-B3FB-7C41-B04F-E32691951852}" type="datetimeFigureOut">
              <a:rPr lang="en-US" smtClean="0"/>
              <a:t>11/1/13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2350-E4BB-2544-8D86-A043D1BD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7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98B3-B3FB-7C41-B04F-E32691951852}" type="datetimeFigureOut">
              <a:rPr lang="en-US" smtClean="0"/>
              <a:t>11/1/13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2350-E4BB-2544-8D86-A043D1BD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9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98B3-B3FB-7C41-B04F-E32691951852}" type="datetimeFigureOut">
              <a:rPr lang="en-US" smtClean="0"/>
              <a:t>11/1/13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2350-E4BB-2544-8D86-A043D1BD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5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98B3-B3FB-7C41-B04F-E32691951852}" type="datetimeFigureOut">
              <a:rPr lang="en-US" smtClean="0"/>
              <a:t>11/1/13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2350-E4BB-2544-8D86-A043D1BD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03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98B3-B3FB-7C41-B04F-E32691951852}" type="datetimeFigureOut">
              <a:rPr lang="en-US" smtClean="0"/>
              <a:t>11/1/13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2350-E4BB-2544-8D86-A043D1BD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1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98B3-B3FB-7C41-B04F-E32691951852}" type="datetimeFigureOut">
              <a:rPr lang="en-US" smtClean="0"/>
              <a:t>11/1/13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2350-E4BB-2544-8D86-A043D1BD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4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98B3-B3FB-7C41-B04F-E32691951852}" type="datetimeFigureOut">
              <a:rPr lang="en-US" smtClean="0"/>
              <a:t>11/1/13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2350-E4BB-2544-8D86-A043D1BD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4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98B3-B3FB-7C41-B04F-E32691951852}" type="datetimeFigureOut">
              <a:rPr lang="en-US" smtClean="0"/>
              <a:t>11/1/13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2350-E4BB-2544-8D86-A043D1BD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8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98B3-B3FB-7C41-B04F-E32691951852}" type="datetimeFigureOut">
              <a:rPr lang="en-US" smtClean="0"/>
              <a:t>11/1/13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2350-E4BB-2544-8D86-A043D1BD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98B3-B3FB-7C41-B04F-E32691951852}" type="datetimeFigureOut">
              <a:rPr lang="en-US" smtClean="0"/>
              <a:t>11/1/13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2350-E4BB-2544-8D86-A043D1BD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4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98B3-B3FB-7C41-B04F-E32691951852}" type="datetimeFigureOut">
              <a:rPr lang="en-US" smtClean="0"/>
              <a:t>11/1/13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2350-E4BB-2544-8D86-A043D1BD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1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B98B3-B3FB-7C41-B04F-E32691951852}" type="datetimeFigureOut">
              <a:rPr lang="en-US" smtClean="0"/>
              <a:t>11/1/13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42350-E4BB-2544-8D86-A043D1BD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0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73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0" y="665163"/>
            <a:ext cx="8778875" cy="5842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Introduction to Pilot-Abstraction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193675" y="1208088"/>
            <a:ext cx="8778875" cy="1128712"/>
          </a:xfrm>
        </p:spPr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D7112E"/>
                </a:solidFill>
                <a:latin typeface="Arial" charset="0"/>
                <a:ea typeface="ＭＳ Ｐゴシック" charset="0"/>
                <a:cs typeface="ＭＳ Ｐゴシック" charset="0"/>
              </a:rPr>
              <a:t>Working definition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: </a:t>
            </a:r>
            <a:r>
              <a:rPr lang="en-GB">
                <a:latin typeface="Arial" charset="0"/>
                <a:ea typeface="ＭＳ Ｐゴシック" charset="0"/>
                <a:cs typeface="ＭＳ Ｐゴシック" charset="0"/>
              </a:rPr>
              <a:t>a system that generalizes a placeholder job to provide multi-level scheduling to allow application-level control over the system scheduler via a scheduling overlay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62975" y="6408738"/>
            <a:ext cx="395288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499BDD-6AAD-9941-802A-C898A6D18373}" type="slidenum">
              <a:rPr lang="en-US" sz="1400">
                <a:solidFill>
                  <a:srgbClr val="5F5F5F"/>
                </a:solidFill>
              </a:rPr>
              <a:pPr eaLnBrk="1" hangingPunct="1"/>
              <a:t>2</a:t>
            </a:fld>
            <a:endParaRPr lang="en-US" sz="1400">
              <a:solidFill>
                <a:srgbClr val="5F5F5F"/>
              </a:solidFill>
            </a:endParaRPr>
          </a:p>
        </p:txBody>
      </p:sp>
      <p:sp>
        <p:nvSpPr>
          <p:cNvPr id="5" name="AutoShape 2"/>
          <p:cNvSpPr>
            <a:spLocks/>
          </p:cNvSpPr>
          <p:nvPr/>
        </p:nvSpPr>
        <p:spPr bwMode="auto">
          <a:xfrm>
            <a:off x="376238" y="4995863"/>
            <a:ext cx="8045450" cy="1331912"/>
          </a:xfrm>
          <a:prstGeom prst="roundRect">
            <a:avLst>
              <a:gd name="adj" fmla="val 7690"/>
            </a:avLst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FFFFF"/>
              </a:solidFill>
              <a:latin typeface="Arial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1011238" y="5270500"/>
            <a:ext cx="1543050" cy="904875"/>
          </a:xfrm>
          <a:prstGeom prst="rect">
            <a:avLst/>
          </a:prstGeom>
          <a:noFill/>
          <a:ln w="12700">
            <a:solidFill>
              <a:schemeClr val="accent5">
                <a:alpha val="85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Gill Sans" charset="0"/>
              </a:rPr>
              <a:t>Resource A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2833688" y="5270500"/>
            <a:ext cx="1543050" cy="904875"/>
          </a:xfrm>
          <a:prstGeom prst="rect">
            <a:avLst/>
          </a:prstGeom>
          <a:noFill/>
          <a:ln w="19050">
            <a:solidFill>
              <a:schemeClr val="accent5">
                <a:alpha val="85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Gill Sans" charset="0"/>
              </a:rPr>
              <a:t>Resource B</a:t>
            </a:r>
          </a:p>
        </p:txBody>
      </p:sp>
      <p:sp>
        <p:nvSpPr>
          <p:cNvPr id="8" name="Rectangle 5"/>
          <p:cNvSpPr>
            <a:spLocks/>
          </p:cNvSpPr>
          <p:nvPr/>
        </p:nvSpPr>
        <p:spPr bwMode="auto">
          <a:xfrm>
            <a:off x="4656138" y="5270500"/>
            <a:ext cx="1543050" cy="904875"/>
          </a:xfrm>
          <a:prstGeom prst="rect">
            <a:avLst/>
          </a:prstGeom>
          <a:noFill/>
          <a:ln w="12700">
            <a:solidFill>
              <a:schemeClr val="accent5">
                <a:alpha val="85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Gill Sans" charset="0"/>
              </a:rPr>
              <a:t>Resource C</a:t>
            </a:r>
          </a:p>
        </p:txBody>
      </p:sp>
      <p:sp>
        <p:nvSpPr>
          <p:cNvPr id="9" name="Rectangle 6"/>
          <p:cNvSpPr>
            <a:spLocks/>
          </p:cNvSpPr>
          <p:nvPr/>
        </p:nvSpPr>
        <p:spPr bwMode="auto">
          <a:xfrm>
            <a:off x="6478588" y="5270500"/>
            <a:ext cx="1543050" cy="904875"/>
          </a:xfrm>
          <a:prstGeom prst="rect">
            <a:avLst/>
          </a:prstGeom>
          <a:noFill/>
          <a:ln w="19050">
            <a:solidFill>
              <a:schemeClr val="accent5">
                <a:alpha val="85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Gill Sans" charset="0"/>
              </a:rPr>
              <a:t>Resource D</a:t>
            </a:r>
          </a:p>
        </p:txBody>
      </p:sp>
      <p:sp>
        <p:nvSpPr>
          <p:cNvPr id="10" name="AutoShape 7"/>
          <p:cNvSpPr>
            <a:spLocks/>
          </p:cNvSpPr>
          <p:nvPr/>
        </p:nvSpPr>
        <p:spPr bwMode="auto">
          <a:xfrm>
            <a:off x="198438" y="3903663"/>
            <a:ext cx="8364537" cy="2571750"/>
          </a:xfrm>
          <a:prstGeom prst="roundRect">
            <a:avLst>
              <a:gd name="adj" fmla="val 4167"/>
            </a:avLst>
          </a:prstGeom>
          <a:noFill/>
          <a:ln w="3175" cap="rnd" cmpd="sng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FFFFF"/>
              </a:solidFill>
              <a:latin typeface="Arial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7899" name="Rectangle 8"/>
          <p:cNvSpPr>
            <a:spLocks/>
          </p:cNvSpPr>
          <p:nvPr/>
        </p:nvSpPr>
        <p:spPr bwMode="auto">
          <a:xfrm>
            <a:off x="696913" y="2762250"/>
            <a:ext cx="3262312" cy="781050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Gill Sans" charset="0"/>
              </a:rPr>
              <a:t>User Application</a:t>
            </a:r>
          </a:p>
        </p:txBody>
      </p:sp>
      <p:sp>
        <p:nvSpPr>
          <p:cNvPr id="12" name="Oval 9"/>
          <p:cNvSpPr>
            <a:spLocks/>
          </p:cNvSpPr>
          <p:nvPr/>
        </p:nvSpPr>
        <p:spPr bwMode="auto">
          <a:xfrm>
            <a:off x="1038225" y="3128963"/>
            <a:ext cx="357188" cy="334962"/>
          </a:xfrm>
          <a:prstGeom prst="ellipse">
            <a:avLst/>
          </a:prstGeom>
          <a:solidFill>
            <a:srgbClr val="D7112E">
              <a:alpha val="25000"/>
            </a:srgbClr>
          </a:solidFill>
          <a:ln w="19050">
            <a:solidFill>
              <a:srgbClr val="C00000"/>
            </a:solidFill>
          </a:ln>
          <a:effectLst/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FFFFF"/>
              </a:solidFill>
              <a:latin typeface="Arial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Oval 10"/>
          <p:cNvSpPr>
            <a:spLocks/>
          </p:cNvSpPr>
          <p:nvPr/>
        </p:nvSpPr>
        <p:spPr bwMode="auto">
          <a:xfrm>
            <a:off x="1441450" y="3128963"/>
            <a:ext cx="357188" cy="334962"/>
          </a:xfrm>
          <a:prstGeom prst="ellipse">
            <a:avLst/>
          </a:prstGeom>
          <a:solidFill>
            <a:srgbClr val="D7112E">
              <a:alpha val="25000"/>
            </a:srgbClr>
          </a:solidFill>
          <a:ln w="19050">
            <a:solidFill>
              <a:srgbClr val="C00000"/>
            </a:solidFill>
          </a:ln>
          <a:effectLst/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FFFFF"/>
              </a:solidFill>
              <a:latin typeface="Arial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" name="Oval 11"/>
          <p:cNvSpPr>
            <a:spLocks/>
          </p:cNvSpPr>
          <p:nvPr/>
        </p:nvSpPr>
        <p:spPr bwMode="auto">
          <a:xfrm>
            <a:off x="1844675" y="3128963"/>
            <a:ext cx="357188" cy="334962"/>
          </a:xfrm>
          <a:prstGeom prst="ellipse">
            <a:avLst/>
          </a:prstGeom>
          <a:solidFill>
            <a:srgbClr val="D7112E">
              <a:alpha val="25000"/>
            </a:srgbClr>
          </a:solidFill>
          <a:ln w="19050">
            <a:solidFill>
              <a:srgbClr val="C00000"/>
            </a:solidFill>
          </a:ln>
          <a:effectLst/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FFFFF"/>
              </a:solidFill>
              <a:latin typeface="Arial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ectangle 12"/>
          <p:cNvSpPr>
            <a:spLocks/>
          </p:cNvSpPr>
          <p:nvPr/>
        </p:nvSpPr>
        <p:spPr bwMode="auto">
          <a:xfrm rot="16200000">
            <a:off x="-117475" y="4806950"/>
            <a:ext cx="1277938" cy="55403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Gill Sans" charset="0"/>
              </a:rPr>
              <a:t>System Space</a:t>
            </a:r>
          </a:p>
        </p:txBody>
      </p:sp>
      <p:sp>
        <p:nvSpPr>
          <p:cNvPr id="16" name="AutoShape 13"/>
          <p:cNvSpPr>
            <a:spLocks/>
          </p:cNvSpPr>
          <p:nvPr/>
        </p:nvSpPr>
        <p:spPr bwMode="auto">
          <a:xfrm>
            <a:off x="198438" y="2609850"/>
            <a:ext cx="8364537" cy="1079500"/>
          </a:xfrm>
          <a:prstGeom prst="roundRect">
            <a:avLst>
              <a:gd name="adj" fmla="val 8819"/>
            </a:avLst>
          </a:prstGeom>
          <a:noFill/>
          <a:ln w="3175" cap="rnd" cmpd="sng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FFFFF"/>
              </a:solidFill>
              <a:latin typeface="Arial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 rot="16200000">
            <a:off x="-107950" y="2833688"/>
            <a:ext cx="1055687" cy="55403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Gill Sans" charset="0"/>
              </a:rPr>
              <a:t>User Space</a:t>
            </a:r>
          </a:p>
        </p:txBody>
      </p:sp>
      <p:sp>
        <p:nvSpPr>
          <p:cNvPr id="18" name="Oval 15"/>
          <p:cNvSpPr>
            <a:spLocks/>
          </p:cNvSpPr>
          <p:nvPr/>
        </p:nvSpPr>
        <p:spPr bwMode="auto">
          <a:xfrm>
            <a:off x="2106613" y="5438775"/>
            <a:ext cx="357187" cy="334963"/>
          </a:xfrm>
          <a:prstGeom prst="ellipse">
            <a:avLst/>
          </a:prstGeom>
          <a:solidFill>
            <a:schemeClr val="accent5">
              <a:alpha val="25000"/>
            </a:schemeClr>
          </a:solidFill>
          <a:ln w="19050">
            <a:solidFill>
              <a:schemeClr val="accent5"/>
            </a:solidFill>
          </a:ln>
          <a:effectLst/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FFFFF"/>
              </a:solidFill>
              <a:latin typeface="Arial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Oval 16"/>
          <p:cNvSpPr>
            <a:spLocks/>
          </p:cNvSpPr>
          <p:nvPr/>
        </p:nvSpPr>
        <p:spPr bwMode="auto">
          <a:xfrm>
            <a:off x="5754688" y="5454650"/>
            <a:ext cx="357187" cy="334963"/>
          </a:xfrm>
          <a:prstGeom prst="ellipse">
            <a:avLst/>
          </a:prstGeom>
          <a:solidFill>
            <a:schemeClr val="accent5">
              <a:alpha val="25000"/>
            </a:schemeClr>
          </a:solidFill>
          <a:ln w="19050">
            <a:solidFill>
              <a:schemeClr val="accent5"/>
            </a:solidFill>
          </a:ln>
          <a:effectLst/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FFFFF"/>
              </a:solidFill>
              <a:latin typeface="Arial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Oval 17"/>
          <p:cNvSpPr>
            <a:spLocks/>
          </p:cNvSpPr>
          <p:nvPr/>
        </p:nvSpPr>
        <p:spPr bwMode="auto">
          <a:xfrm>
            <a:off x="1749425" y="5438775"/>
            <a:ext cx="357188" cy="334963"/>
          </a:xfrm>
          <a:prstGeom prst="ellipse">
            <a:avLst/>
          </a:prstGeom>
          <a:solidFill>
            <a:schemeClr val="accent5">
              <a:alpha val="25000"/>
            </a:schemeClr>
          </a:solidFill>
          <a:ln w="19050">
            <a:solidFill>
              <a:schemeClr val="accent5"/>
            </a:solidFill>
          </a:ln>
          <a:effectLst/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FFFFF"/>
              </a:solidFill>
              <a:latin typeface="Arial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Oval 18"/>
          <p:cNvSpPr>
            <a:spLocks/>
          </p:cNvSpPr>
          <p:nvPr/>
        </p:nvSpPr>
        <p:spPr bwMode="auto">
          <a:xfrm>
            <a:off x="1401763" y="5438775"/>
            <a:ext cx="357187" cy="334963"/>
          </a:xfrm>
          <a:prstGeom prst="ellipse">
            <a:avLst/>
          </a:prstGeom>
          <a:solidFill>
            <a:schemeClr val="accent5">
              <a:alpha val="25000"/>
            </a:schemeClr>
          </a:solidFill>
          <a:ln w="19050">
            <a:solidFill>
              <a:schemeClr val="accent5"/>
            </a:solidFill>
          </a:ln>
          <a:effectLst/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FFFFF"/>
              </a:solidFill>
              <a:latin typeface="Arial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Oval 19"/>
          <p:cNvSpPr>
            <a:spLocks/>
          </p:cNvSpPr>
          <p:nvPr/>
        </p:nvSpPr>
        <p:spPr bwMode="auto">
          <a:xfrm>
            <a:off x="5391150" y="5454650"/>
            <a:ext cx="357188" cy="334963"/>
          </a:xfrm>
          <a:prstGeom prst="ellipse">
            <a:avLst/>
          </a:prstGeom>
          <a:solidFill>
            <a:schemeClr val="accent5">
              <a:alpha val="25000"/>
            </a:schemeClr>
          </a:solidFill>
          <a:ln w="19050">
            <a:solidFill>
              <a:schemeClr val="accent5"/>
            </a:solidFill>
          </a:ln>
          <a:effectLst/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FFFFF"/>
              </a:solidFill>
              <a:latin typeface="Arial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" name="Rectangle 20"/>
          <p:cNvSpPr>
            <a:spLocks/>
          </p:cNvSpPr>
          <p:nvPr/>
        </p:nvSpPr>
        <p:spPr bwMode="auto">
          <a:xfrm>
            <a:off x="3392488" y="4100513"/>
            <a:ext cx="2074862" cy="779462"/>
          </a:xfrm>
          <a:prstGeom prst="rect">
            <a:avLst/>
          </a:prstGeom>
          <a:noFill/>
          <a:ln w="12700">
            <a:solidFill>
              <a:schemeClr val="accent5">
                <a:alpha val="85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Gill Sans" charset="0"/>
              </a:rPr>
              <a:t>Resource Manager</a:t>
            </a:r>
          </a:p>
        </p:txBody>
      </p:sp>
      <p:sp>
        <p:nvSpPr>
          <p:cNvPr id="25" name="Oval 21"/>
          <p:cNvSpPr>
            <a:spLocks/>
          </p:cNvSpPr>
          <p:nvPr/>
        </p:nvSpPr>
        <p:spPr bwMode="auto">
          <a:xfrm>
            <a:off x="3608388" y="4437063"/>
            <a:ext cx="357187" cy="334962"/>
          </a:xfrm>
          <a:prstGeom prst="ellipse">
            <a:avLst/>
          </a:prstGeom>
          <a:solidFill>
            <a:schemeClr val="accent5">
              <a:alpha val="25000"/>
            </a:schemeClr>
          </a:solidFill>
          <a:ln w="19050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FFFFF"/>
              </a:solidFill>
              <a:latin typeface="Arial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Oval 22"/>
          <p:cNvSpPr>
            <a:spLocks/>
          </p:cNvSpPr>
          <p:nvPr/>
        </p:nvSpPr>
        <p:spPr bwMode="auto">
          <a:xfrm>
            <a:off x="4010025" y="4437063"/>
            <a:ext cx="355600" cy="334962"/>
          </a:xfrm>
          <a:prstGeom prst="ellipse">
            <a:avLst/>
          </a:prstGeom>
          <a:solidFill>
            <a:schemeClr val="accent5">
              <a:alpha val="25000"/>
            </a:schemeClr>
          </a:solidFill>
          <a:ln w="19050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FFFFF"/>
              </a:solidFill>
              <a:latin typeface="Arial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7914" name="Rectangle 24"/>
          <p:cNvSpPr>
            <a:spLocks/>
          </p:cNvSpPr>
          <p:nvPr/>
        </p:nvSpPr>
        <p:spPr bwMode="auto">
          <a:xfrm>
            <a:off x="4433888" y="2762250"/>
            <a:ext cx="2352675" cy="781050"/>
          </a:xfrm>
          <a:prstGeom prst="rect">
            <a:avLst/>
          </a:prstGeom>
          <a:noFill/>
          <a:ln w="19050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Gill Sans" charset="0"/>
              </a:rPr>
              <a:t>Pilot-Job System</a:t>
            </a:r>
          </a:p>
        </p:txBody>
      </p:sp>
      <p:sp>
        <p:nvSpPr>
          <p:cNvPr id="28" name="AutoShape 25"/>
          <p:cNvSpPr>
            <a:spLocks/>
          </p:cNvSpPr>
          <p:nvPr/>
        </p:nvSpPr>
        <p:spPr bwMode="auto">
          <a:xfrm>
            <a:off x="4000500" y="3014663"/>
            <a:ext cx="501650" cy="263525"/>
          </a:xfrm>
          <a:prstGeom prst="leftRightArrow">
            <a:avLst>
              <a:gd name="adj1" fmla="val 25537"/>
              <a:gd name="adj2" fmla="val 51140"/>
            </a:avLst>
          </a:prstGeom>
          <a:noFill/>
          <a:ln w="19050">
            <a:solidFill>
              <a:srgbClr val="C00000"/>
            </a:solidFill>
          </a:ln>
          <a:effectLst/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FFFFF"/>
              </a:solidFill>
              <a:latin typeface="Arial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9" name="AutoShape 26"/>
          <p:cNvSpPr>
            <a:spLocks/>
          </p:cNvSpPr>
          <p:nvPr/>
        </p:nvSpPr>
        <p:spPr bwMode="auto">
          <a:xfrm>
            <a:off x="7161213" y="2762250"/>
            <a:ext cx="855662" cy="781050"/>
          </a:xfrm>
          <a:custGeom>
            <a:avLst/>
            <a:gdLst>
              <a:gd name="T0" fmla="*/ 0 w 14541"/>
              <a:gd name="T1" fmla="*/ 0 h 21600"/>
              <a:gd name="T2" fmla="*/ 14541 w 14541"/>
              <a:gd name="T3" fmla="*/ 21600 h 21600"/>
            </a:gdLst>
            <a:ahLst/>
            <a:cxnLst/>
            <a:rect l="T0" t="T1" r="T2" b="T3"/>
            <a:pathLst>
              <a:path w="14541" h="21600">
                <a:moveTo>
                  <a:pt x="2823" y="0"/>
                </a:moveTo>
                <a:cubicBezTo>
                  <a:pt x="1264" y="0"/>
                  <a:pt x="0" y="1934"/>
                  <a:pt x="0" y="4320"/>
                </a:cubicBezTo>
                <a:lnTo>
                  <a:pt x="0" y="8640"/>
                </a:lnTo>
                <a:lnTo>
                  <a:pt x="-7059" y="10800"/>
                </a:lnTo>
                <a:lnTo>
                  <a:pt x="0" y="12960"/>
                </a:lnTo>
                <a:lnTo>
                  <a:pt x="0" y="17280"/>
                </a:lnTo>
                <a:cubicBezTo>
                  <a:pt x="0" y="19666"/>
                  <a:pt x="1264" y="21600"/>
                  <a:pt x="2823" y="21600"/>
                </a:cubicBezTo>
                <a:lnTo>
                  <a:pt x="11717" y="21600"/>
                </a:lnTo>
                <a:cubicBezTo>
                  <a:pt x="13277" y="21600"/>
                  <a:pt x="14541" y="19666"/>
                  <a:pt x="14541" y="17280"/>
                </a:cubicBezTo>
                <a:lnTo>
                  <a:pt x="14541" y="4320"/>
                </a:lnTo>
                <a:cubicBezTo>
                  <a:pt x="14541" y="1934"/>
                  <a:pt x="13277" y="0"/>
                  <a:pt x="11717" y="0"/>
                </a:cubicBezTo>
                <a:lnTo>
                  <a:pt x="2823" y="0"/>
                </a:lnTo>
                <a:close/>
                <a:moveTo>
                  <a:pt x="2823" y="0"/>
                </a:moveTo>
              </a:path>
            </a:pathLst>
          </a:custGeom>
          <a:noFill/>
          <a:ln w="19050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Gill Sans" charset="0"/>
              </a:rPr>
              <a:t>Policies</a:t>
            </a:r>
          </a:p>
        </p:txBody>
      </p:sp>
      <p:sp>
        <p:nvSpPr>
          <p:cNvPr id="30" name="Oval 27"/>
          <p:cNvSpPr>
            <a:spLocks/>
          </p:cNvSpPr>
          <p:nvPr/>
        </p:nvSpPr>
        <p:spPr bwMode="auto">
          <a:xfrm>
            <a:off x="4629150" y="3111500"/>
            <a:ext cx="965200" cy="361950"/>
          </a:xfrm>
          <a:prstGeom prst="round2Diag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  <a:effectLst/>
        </p:spPr>
        <p:txBody>
          <a:bodyPr lIns="0" tIns="0" rIns="0" bIns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Gill Sans" charset="0"/>
              </a:rPr>
              <a:t>Pilot-Job</a:t>
            </a:r>
          </a:p>
        </p:txBody>
      </p:sp>
      <p:sp>
        <p:nvSpPr>
          <p:cNvPr id="31" name="Oval 28"/>
          <p:cNvSpPr>
            <a:spLocks/>
          </p:cNvSpPr>
          <p:nvPr/>
        </p:nvSpPr>
        <p:spPr bwMode="auto">
          <a:xfrm>
            <a:off x="5722938" y="3113088"/>
            <a:ext cx="965200" cy="361950"/>
          </a:xfrm>
          <a:prstGeom prst="round2Diag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  <a:effectLst/>
        </p:spPr>
        <p:txBody>
          <a:bodyPr lIns="0" tIns="0" rIns="0" bIns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Gill Sans" charset="0"/>
              </a:rPr>
              <a:t>Pilot-Job</a:t>
            </a: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flipH="1">
            <a:off x="4964113" y="3449638"/>
            <a:ext cx="1201737" cy="1063625"/>
          </a:xfrm>
          <a:prstGeom prst="line">
            <a:avLst/>
          </a:prstGeom>
          <a:noFill/>
          <a:ln w="38100">
            <a:solidFill>
              <a:srgbClr val="92D05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Oval 30"/>
          <p:cNvSpPr>
            <a:spLocks/>
          </p:cNvSpPr>
          <p:nvPr/>
        </p:nvSpPr>
        <p:spPr bwMode="auto">
          <a:xfrm>
            <a:off x="2246313" y="3121025"/>
            <a:ext cx="357187" cy="334963"/>
          </a:xfrm>
          <a:prstGeom prst="ellipse">
            <a:avLst/>
          </a:prstGeom>
          <a:solidFill>
            <a:srgbClr val="D7112E">
              <a:alpha val="25000"/>
            </a:srgbClr>
          </a:solidFill>
          <a:ln w="19050">
            <a:solidFill>
              <a:srgbClr val="C00000"/>
            </a:solidFill>
          </a:ln>
          <a:effectLst/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FFFFF"/>
              </a:solidFill>
              <a:latin typeface="Arial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4" name="Oval 31"/>
          <p:cNvSpPr>
            <a:spLocks/>
          </p:cNvSpPr>
          <p:nvPr/>
        </p:nvSpPr>
        <p:spPr bwMode="auto">
          <a:xfrm>
            <a:off x="2649538" y="3128963"/>
            <a:ext cx="357187" cy="334962"/>
          </a:xfrm>
          <a:prstGeom prst="ellipse">
            <a:avLst/>
          </a:prstGeom>
          <a:solidFill>
            <a:srgbClr val="D7112E">
              <a:alpha val="25000"/>
            </a:srgbClr>
          </a:solidFill>
          <a:ln w="19050">
            <a:solidFill>
              <a:srgbClr val="C00000"/>
            </a:solidFill>
          </a:ln>
          <a:effectLst/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FFFFF"/>
              </a:solidFill>
              <a:latin typeface="Arial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5" name="Oval 32"/>
          <p:cNvSpPr>
            <a:spLocks/>
          </p:cNvSpPr>
          <p:nvPr/>
        </p:nvSpPr>
        <p:spPr bwMode="auto">
          <a:xfrm>
            <a:off x="3052763" y="3128963"/>
            <a:ext cx="357187" cy="334962"/>
          </a:xfrm>
          <a:prstGeom prst="ellipse">
            <a:avLst/>
          </a:prstGeom>
          <a:solidFill>
            <a:srgbClr val="D7112E">
              <a:alpha val="25000"/>
            </a:srgbClr>
          </a:solidFill>
          <a:ln w="19050">
            <a:solidFill>
              <a:srgbClr val="C00000"/>
            </a:solidFill>
          </a:ln>
          <a:effectLst/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FFFFF"/>
              </a:solidFill>
              <a:latin typeface="Arial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6" name="Oval 33"/>
          <p:cNvSpPr>
            <a:spLocks/>
          </p:cNvSpPr>
          <p:nvPr/>
        </p:nvSpPr>
        <p:spPr bwMode="auto">
          <a:xfrm>
            <a:off x="3455988" y="3128963"/>
            <a:ext cx="357187" cy="334962"/>
          </a:xfrm>
          <a:prstGeom prst="ellipse">
            <a:avLst/>
          </a:prstGeom>
          <a:solidFill>
            <a:srgbClr val="D7112E">
              <a:alpha val="25000"/>
            </a:srgbClr>
          </a:solidFill>
          <a:ln w="19050">
            <a:solidFill>
              <a:srgbClr val="C00000"/>
            </a:solidFill>
          </a:ln>
          <a:effectLst/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FFFFF"/>
              </a:solidFill>
              <a:latin typeface="Arial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H="1">
            <a:off x="4605338" y="3449638"/>
            <a:ext cx="493712" cy="1108075"/>
          </a:xfrm>
          <a:prstGeom prst="line">
            <a:avLst/>
          </a:prstGeom>
          <a:noFill/>
          <a:ln w="38100">
            <a:solidFill>
              <a:srgbClr val="92D05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Oval 21"/>
          <p:cNvSpPr>
            <a:spLocks/>
          </p:cNvSpPr>
          <p:nvPr/>
        </p:nvSpPr>
        <p:spPr bwMode="auto">
          <a:xfrm>
            <a:off x="4410075" y="4437063"/>
            <a:ext cx="357188" cy="334962"/>
          </a:xfrm>
          <a:prstGeom prst="ellipse">
            <a:avLst/>
          </a:prstGeom>
          <a:solidFill>
            <a:srgbClr val="92D050">
              <a:alpha val="25000"/>
            </a:srgbClr>
          </a:solidFill>
          <a:ln w="19050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FFFFF"/>
              </a:solidFill>
              <a:latin typeface="Arial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0" name="Oval 21"/>
          <p:cNvSpPr>
            <a:spLocks/>
          </p:cNvSpPr>
          <p:nvPr/>
        </p:nvSpPr>
        <p:spPr bwMode="auto">
          <a:xfrm>
            <a:off x="4811713" y="4437063"/>
            <a:ext cx="357187" cy="334962"/>
          </a:xfrm>
          <a:prstGeom prst="ellipse">
            <a:avLst/>
          </a:prstGeom>
          <a:solidFill>
            <a:srgbClr val="92D050">
              <a:alpha val="25000"/>
            </a:srgbClr>
          </a:solidFill>
          <a:ln w="19050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FFFFF"/>
              </a:solidFill>
              <a:latin typeface="Arial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1" name="Line 34"/>
          <p:cNvSpPr>
            <a:spLocks noChangeShapeType="1"/>
          </p:cNvSpPr>
          <p:nvPr/>
        </p:nvSpPr>
        <p:spPr bwMode="auto">
          <a:xfrm flipH="1">
            <a:off x="3563938" y="4668838"/>
            <a:ext cx="1016000" cy="896937"/>
          </a:xfrm>
          <a:prstGeom prst="line">
            <a:avLst/>
          </a:prstGeom>
          <a:noFill/>
          <a:ln w="38100">
            <a:solidFill>
              <a:srgbClr val="92D05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" name="Line 29"/>
          <p:cNvSpPr>
            <a:spLocks noChangeShapeType="1"/>
          </p:cNvSpPr>
          <p:nvPr/>
        </p:nvSpPr>
        <p:spPr bwMode="auto">
          <a:xfrm>
            <a:off x="4867275" y="4651375"/>
            <a:ext cx="1971675" cy="811213"/>
          </a:xfrm>
          <a:prstGeom prst="line">
            <a:avLst/>
          </a:prstGeom>
          <a:noFill/>
          <a:ln w="38100">
            <a:solidFill>
              <a:srgbClr val="92D05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Oval 27"/>
          <p:cNvSpPr>
            <a:spLocks/>
          </p:cNvSpPr>
          <p:nvPr/>
        </p:nvSpPr>
        <p:spPr bwMode="auto">
          <a:xfrm>
            <a:off x="2905125" y="5340350"/>
            <a:ext cx="1422400" cy="571500"/>
          </a:xfrm>
          <a:prstGeom prst="round2DiagRect">
            <a:avLst/>
          </a:prstGeom>
          <a:noFill/>
          <a:ln w="19050">
            <a:solidFill>
              <a:srgbClr val="92D050"/>
            </a:solidFill>
          </a:ln>
          <a:effectLst/>
        </p:spPr>
        <p:txBody>
          <a:bodyPr lIns="0" tIns="0" rIns="0" bIns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4" name="Oval 27"/>
          <p:cNvSpPr>
            <a:spLocks/>
          </p:cNvSpPr>
          <p:nvPr/>
        </p:nvSpPr>
        <p:spPr bwMode="auto">
          <a:xfrm>
            <a:off x="6538913" y="5330825"/>
            <a:ext cx="1422400" cy="571500"/>
          </a:xfrm>
          <a:prstGeom prst="round2DiagRect">
            <a:avLst/>
          </a:prstGeom>
          <a:noFill/>
          <a:ln w="19050">
            <a:solidFill>
              <a:srgbClr val="92D050"/>
            </a:solidFill>
          </a:ln>
          <a:effectLst/>
        </p:spPr>
        <p:txBody>
          <a:bodyPr lIns="0" tIns="0" rIns="0" bIns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5" name="Line 34"/>
          <p:cNvSpPr>
            <a:spLocks noChangeShapeType="1"/>
          </p:cNvSpPr>
          <p:nvPr/>
        </p:nvSpPr>
        <p:spPr bwMode="auto">
          <a:xfrm>
            <a:off x="3402013" y="3284538"/>
            <a:ext cx="4252912" cy="2281237"/>
          </a:xfrm>
          <a:prstGeom prst="line">
            <a:avLst/>
          </a:prstGeom>
          <a:noFill/>
          <a:ln w="38100">
            <a:solidFill>
              <a:srgbClr val="C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Line 34"/>
          <p:cNvSpPr>
            <a:spLocks noChangeShapeType="1"/>
          </p:cNvSpPr>
          <p:nvPr/>
        </p:nvSpPr>
        <p:spPr bwMode="auto">
          <a:xfrm>
            <a:off x="3194050" y="3284538"/>
            <a:ext cx="890588" cy="2281237"/>
          </a:xfrm>
          <a:prstGeom prst="line">
            <a:avLst/>
          </a:prstGeom>
          <a:noFill/>
          <a:ln w="38100">
            <a:solidFill>
              <a:srgbClr val="C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Oval 33"/>
          <p:cNvSpPr>
            <a:spLocks/>
          </p:cNvSpPr>
          <p:nvPr/>
        </p:nvSpPr>
        <p:spPr bwMode="auto">
          <a:xfrm>
            <a:off x="7558088" y="5449888"/>
            <a:ext cx="357187" cy="334962"/>
          </a:xfrm>
          <a:prstGeom prst="ellipse">
            <a:avLst/>
          </a:prstGeom>
          <a:solidFill>
            <a:srgbClr val="D7112E">
              <a:alpha val="25000"/>
            </a:srgbClr>
          </a:solidFill>
          <a:ln w="19050">
            <a:solidFill>
              <a:srgbClr val="C00000"/>
            </a:solidFill>
          </a:ln>
          <a:effectLst/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FFFFF"/>
              </a:solidFill>
              <a:latin typeface="Arial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8" name="Oval 33"/>
          <p:cNvSpPr>
            <a:spLocks/>
          </p:cNvSpPr>
          <p:nvPr/>
        </p:nvSpPr>
        <p:spPr bwMode="auto">
          <a:xfrm>
            <a:off x="3856038" y="5449888"/>
            <a:ext cx="355600" cy="334962"/>
          </a:xfrm>
          <a:prstGeom prst="ellipse">
            <a:avLst/>
          </a:prstGeom>
          <a:solidFill>
            <a:srgbClr val="D7112E">
              <a:alpha val="25000"/>
            </a:srgbClr>
          </a:solidFill>
          <a:ln w="19050">
            <a:solidFill>
              <a:srgbClr val="C00000"/>
            </a:solidFill>
          </a:ln>
          <a:effectLst/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FFFFF"/>
              </a:solidFill>
              <a:latin typeface="Arial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185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5" grpId="0" animBg="1"/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Macintosh PowerPoint</Application>
  <PresentationFormat>On-screen Show (4:3)</PresentationFormat>
  <Paragraphs>19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Introduction to Pilot-Abstraction</vt:lpstr>
    </vt:vector>
  </TitlesOfParts>
  <Company>CCT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Shantenu Jha</dc:creator>
  <cp:lastModifiedBy>Shantenu Jha</cp:lastModifiedBy>
  <cp:revision>1</cp:revision>
  <dcterms:created xsi:type="dcterms:W3CDTF">2013-11-01T14:44:33Z</dcterms:created>
  <dcterms:modified xsi:type="dcterms:W3CDTF">2013-11-01T14:45:00Z</dcterms:modified>
</cp:coreProperties>
</file>