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0" r:id="rId3"/>
    <p:sldId id="308" r:id="rId4"/>
    <p:sldId id="309" r:id="rId5"/>
    <p:sldId id="310" r:id="rId6"/>
    <p:sldId id="312" r:id="rId7"/>
    <p:sldId id="311" r:id="rId8"/>
    <p:sldId id="313" r:id="rId9"/>
    <p:sldId id="301" r:id="rId10"/>
    <p:sldId id="303" r:id="rId11"/>
    <p:sldId id="302" r:id="rId12"/>
    <p:sldId id="304" r:id="rId13"/>
    <p:sldId id="305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7" r:id="rId23"/>
    <p:sldId id="289" r:id="rId24"/>
    <p:sldId id="290" r:id="rId25"/>
    <p:sldId id="291" r:id="rId26"/>
    <p:sldId id="292" r:id="rId27"/>
    <p:sldId id="293" r:id="rId28"/>
    <p:sldId id="299" r:id="rId29"/>
    <p:sldId id="294" r:id="rId30"/>
    <p:sldId id="306" r:id="rId31"/>
    <p:sldId id="307" r:id="rId32"/>
    <p:sldId id="270" r:id="rId33"/>
  </p:sldIdLst>
  <p:sldSz cx="9144000" cy="5143500" type="screen16x9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3" orient="horz" pos="612" userDrawn="1">
          <p15:clr>
            <a:srgbClr val="A4A3A4"/>
          </p15:clr>
        </p15:guide>
        <p15:guide id="4" pos="3600" userDrawn="1">
          <p15:clr>
            <a:srgbClr val="A4A3A4"/>
          </p15:clr>
        </p15:guide>
        <p15:guide id="5" orient="horz" pos="2460" userDrawn="1">
          <p15:clr>
            <a:srgbClr val="A4A3A4"/>
          </p15:clr>
        </p15:guide>
        <p15:guide id="6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58C"/>
    <a:srgbClr val="11B3A2"/>
    <a:srgbClr val="009CC8"/>
    <a:srgbClr val="FFFFFF"/>
    <a:srgbClr val="2F5079"/>
    <a:srgbClr val="000000"/>
    <a:srgbClr val="79A32A"/>
    <a:srgbClr val="008452"/>
    <a:srgbClr val="7CB3E1"/>
    <a:srgbClr val="80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891" autoAdjust="0"/>
  </p:normalViewPr>
  <p:slideViewPr>
    <p:cSldViewPr snapToGrid="0" showGuides="1">
      <p:cViewPr>
        <p:scale>
          <a:sx n="90" d="100"/>
          <a:sy n="90" d="100"/>
        </p:scale>
        <p:origin x="828" y="44"/>
      </p:cViewPr>
      <p:guideLst>
        <p:guide orient="horz" pos="4247"/>
        <p:guide orient="horz" pos="612"/>
        <p:guide pos="3600"/>
        <p:guide orient="horz" pos="2460"/>
        <p:guide pos="3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75E569-FA29-4591-9ED9-413A86DC2D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83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3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E:\Pants Work\Current Work\Actuaries 2011\IFOA Rebrand 2012\PowerPoint\blue_cres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05" y="800101"/>
            <a:ext cx="3946096" cy="415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92" y="1600207"/>
            <a:ext cx="8234358" cy="971549"/>
          </a:xfrm>
        </p:spPr>
        <p:txBody>
          <a:bodyPr anchor="t"/>
          <a:lstStyle>
            <a:lvl1pPr>
              <a:defRPr sz="27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1" y="2085975"/>
            <a:ext cx="7491409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/>
              <a:pPr/>
              <a:t>25 October 2018</a:t>
            </a:fld>
            <a:endParaRPr lang="en-GB"/>
          </a:p>
        </p:txBody>
      </p:sp>
      <p:pic>
        <p:nvPicPr>
          <p:cNvPr id="7" name="Picture 4" descr="E:\Pants Work\Current Work\Actuaries 2011\Logos all\IFOA Logo\Lanscape - Standard\WMF logos\IFOA_logo_L_RGB_WO_text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5263"/>
            <a:ext cx="1920368" cy="7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168003"/>
            <a:ext cx="4068763" cy="348019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49" y="1168003"/>
            <a:ext cx="4070351" cy="348019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8B6D0-AB09-4B3E-9118-B4659F37B303}" type="datetime4">
              <a:rPr lang="en-GB"/>
              <a:pPr/>
              <a:t>25 October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E1C19-A04E-4390-A400-023E4FCB19F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32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04" y="30349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1" indent="0">
              <a:buNone/>
              <a:defRPr sz="1200" b="1"/>
            </a:lvl4pPr>
            <a:lvl5pPr marL="1371669" indent="0">
              <a:buNone/>
              <a:defRPr sz="1200" b="1"/>
            </a:lvl5pPr>
            <a:lvl6pPr marL="1714586" indent="0">
              <a:buNone/>
              <a:defRPr sz="1200" b="1"/>
            </a:lvl6pPr>
            <a:lvl7pPr marL="2057503" indent="0">
              <a:buNone/>
              <a:defRPr sz="1200" b="1"/>
            </a:lvl7pPr>
            <a:lvl8pPr marL="2400420" indent="0">
              <a:buNone/>
              <a:defRPr sz="1200" b="1"/>
            </a:lvl8pPr>
            <a:lvl9pPr marL="274333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6" cy="47982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1" indent="0">
              <a:buNone/>
              <a:defRPr sz="1200" b="1"/>
            </a:lvl4pPr>
            <a:lvl5pPr marL="1371669" indent="0">
              <a:buNone/>
              <a:defRPr sz="1200" b="1"/>
            </a:lvl5pPr>
            <a:lvl6pPr marL="1714586" indent="0">
              <a:buNone/>
              <a:defRPr sz="1200" b="1"/>
            </a:lvl6pPr>
            <a:lvl7pPr marL="2057503" indent="0">
              <a:buNone/>
              <a:defRPr sz="1200" b="1"/>
            </a:lvl7pPr>
            <a:lvl8pPr marL="2400420" indent="0">
              <a:buNone/>
              <a:defRPr sz="1200" b="1"/>
            </a:lvl8pPr>
            <a:lvl9pPr marL="274333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6" cy="296346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14434-9E7D-48B3-A0B1-B61FF5889F61}" type="datetime4">
              <a:rPr lang="en-GB"/>
              <a:pPr/>
              <a:t>25 October 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513AD-2D40-40B6-B454-91430654BAD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0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CB7BE8-6A98-487E-A0BA-75F334DA4484}" type="datetime4">
              <a:rPr lang="en-GB"/>
              <a:pPr/>
              <a:t>25 October 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5EDD3-CB13-45EB-8A5C-B486875EE4D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5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165FE-1D5F-4086-A6F1-ADCC09BA4FF2}" type="datetime4">
              <a:rPr lang="en-GB"/>
              <a:pPr/>
              <a:t>25 October 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29D89-28D6-400C-BE2E-4CB4EC7E1F8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9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92" y="303610"/>
            <a:ext cx="8291512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9" y="1168003"/>
            <a:ext cx="4068763" cy="348019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16449" y="1168003"/>
            <a:ext cx="4070351" cy="3480197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290" y="4807744"/>
            <a:ext cx="2016125" cy="248841"/>
          </a:xfrm>
        </p:spPr>
        <p:txBody>
          <a:bodyPr/>
          <a:lstStyle>
            <a:lvl1pPr>
              <a:defRPr/>
            </a:lvl1pPr>
          </a:lstStyle>
          <a:p>
            <a:fld id="{E55E8865-9CB5-4569-9D00-F0979EDB96F2}" type="datetime4">
              <a:rPr lang="en-GB"/>
              <a:pPr/>
              <a:t>25 October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1418" y="4807744"/>
            <a:ext cx="4321175" cy="248841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01015" y="4801797"/>
            <a:ext cx="647700" cy="254794"/>
          </a:xfrm>
        </p:spPr>
        <p:txBody>
          <a:bodyPr/>
          <a:lstStyle>
            <a:lvl1pPr>
              <a:defRPr/>
            </a:lvl1pPr>
          </a:lstStyle>
          <a:p>
            <a:fld id="{DD990B9C-E09A-4941-8EE5-1699664D5C7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0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rgbClr val="113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8177212" cy="971549"/>
          </a:xfrm>
        </p:spPr>
        <p:txBody>
          <a:bodyPr anchor="t"/>
          <a:lstStyle>
            <a:lvl1pPr>
              <a:defRPr sz="27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1" y="2085975"/>
            <a:ext cx="7148509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/>
              <a:pPr/>
              <a:t>25 October 2018</a:t>
            </a:fld>
            <a:endParaRPr lang="en-GB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693823" y="404980"/>
            <a:ext cx="1189338" cy="496537"/>
            <a:chOff x="7905328" y="493473"/>
            <a:chExt cx="1656184" cy="662050"/>
          </a:xfrm>
        </p:grpSpPr>
        <p:sp>
          <p:nvSpPr>
            <p:cNvPr id="2" name="Oval 1"/>
            <p:cNvSpPr/>
            <p:nvPr userDrawn="1"/>
          </p:nvSpPr>
          <p:spPr>
            <a:xfrm>
              <a:off x="7905328" y="493473"/>
              <a:ext cx="648072" cy="6312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8553400" y="539969"/>
              <a:ext cx="1008112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Partner</a:t>
              </a:r>
            </a:p>
            <a:p>
              <a:r>
                <a:rPr lang="en-GB" sz="1200" dirty="0">
                  <a:solidFill>
                    <a:schemeClr val="bg1"/>
                  </a:solidFill>
                </a:rPr>
                <a:t>Logo</a:t>
              </a: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6286500" y="404979"/>
            <a:ext cx="1189338" cy="496537"/>
            <a:chOff x="7905328" y="1357569"/>
            <a:chExt cx="1656184" cy="662050"/>
          </a:xfrm>
        </p:grpSpPr>
        <p:sp>
          <p:nvSpPr>
            <p:cNvPr id="9" name="Oval 8"/>
            <p:cNvSpPr/>
            <p:nvPr userDrawn="1"/>
          </p:nvSpPr>
          <p:spPr>
            <a:xfrm>
              <a:off x="7905328" y="1357569"/>
              <a:ext cx="648072" cy="6312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8553400" y="1404065"/>
              <a:ext cx="1008112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Partner</a:t>
              </a:r>
            </a:p>
            <a:p>
              <a:r>
                <a:rPr lang="en-GB" sz="1200" dirty="0">
                  <a:solidFill>
                    <a:schemeClr val="bg1"/>
                  </a:solidFill>
                </a:rPr>
                <a:t>Logo</a:t>
              </a:r>
            </a:p>
          </p:txBody>
        </p:sp>
      </p:grpSp>
      <p:pic>
        <p:nvPicPr>
          <p:cNvPr id="13" name="Picture 4" descr="E:\Pants Work\Current Work\Actuaries 2011\Logos all\IFOA Logo\Lanscape - Standard\WMF logos\IFOA_logo_L_RGB_WO_text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5263"/>
            <a:ext cx="1920368" cy="7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113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00968" y="4144137"/>
            <a:ext cx="9791567" cy="750322"/>
            <a:chOff x="-326052" y="5525517"/>
            <a:chExt cx="10607533" cy="1000430"/>
          </a:xfrm>
        </p:grpSpPr>
        <p:sp>
          <p:nvSpPr>
            <p:cNvPr id="7" name="TextBox 6"/>
            <p:cNvSpPr txBox="1"/>
            <p:nvPr userDrawn="1"/>
          </p:nvSpPr>
          <p:spPr>
            <a:xfrm rot="18900000">
              <a:off x="918816" y="6054023"/>
              <a:ext cx="1146495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Progress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8900000">
              <a:off x="1315795" y="6003689"/>
              <a:ext cx="1394827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Community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 rot="18900000">
              <a:off x="1708416" y="5626184"/>
              <a:ext cx="2252700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Sessional Meetings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18900000">
              <a:off x="2448712" y="6003687"/>
              <a:ext cx="1254163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Education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8900000">
              <a:off x="2861294" y="5777187"/>
              <a:ext cx="1838629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Working parties</a:t>
              </a:r>
            </a:p>
          </p:txBody>
        </p:sp>
        <p:sp>
          <p:nvSpPr>
            <p:cNvPr id="13" name="TextBox 12"/>
            <p:cNvSpPr txBox="1"/>
            <p:nvPr userDrawn="1"/>
          </p:nvSpPr>
          <p:spPr>
            <a:xfrm rot="18900000">
              <a:off x="3460079" y="5928191"/>
              <a:ext cx="1517222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Volunteering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 rot="18900000">
              <a:off x="4070377" y="6020467"/>
              <a:ext cx="1212485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Research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 rot="18900000">
              <a:off x="4414313" y="5659739"/>
              <a:ext cx="2138085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Shaping</a:t>
              </a:r>
              <a:r>
                <a:rPr lang="en-GB" sz="1700" baseline="0" dirty="0">
                  <a:solidFill>
                    <a:schemeClr val="accent3">
                      <a:lumMod val="50000"/>
                    </a:schemeClr>
                  </a:solidFill>
                </a:rPr>
                <a:t> the future</a:t>
              </a:r>
              <a:endParaRPr lang="en-GB" sz="17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 rot="18900000">
              <a:off x="5153737" y="5939575"/>
              <a:ext cx="1382670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Networking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 rot="18900000">
              <a:off x="5519560" y="5545288"/>
              <a:ext cx="2358633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Professional</a:t>
              </a:r>
              <a:r>
                <a:rPr lang="en-GB" sz="1700" baseline="0" dirty="0">
                  <a:solidFill>
                    <a:schemeClr val="accent3">
                      <a:lumMod val="50000"/>
                    </a:schemeClr>
                  </a:solidFill>
                </a:rPr>
                <a:t> support</a:t>
              </a:r>
              <a:endParaRPr lang="en-GB" sz="17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 rot="18900000">
              <a:off x="6081939" y="5620791"/>
              <a:ext cx="2172817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Enterprise and risk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 rot="18900000">
              <a:off x="6685758" y="5746624"/>
              <a:ext cx="1872388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Learned</a:t>
              </a:r>
              <a:r>
                <a:rPr lang="en-GB" sz="1700" baseline="0" dirty="0">
                  <a:solidFill>
                    <a:schemeClr val="accent3">
                      <a:lumMod val="50000"/>
                    </a:schemeClr>
                  </a:solidFill>
                </a:rPr>
                <a:t> society</a:t>
              </a:r>
              <a:endParaRPr lang="en-GB" sz="17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 rot="18900000">
              <a:off x="7313649" y="5973128"/>
              <a:ext cx="1424350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Opportunity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18900000">
              <a:off x="7746551" y="5587235"/>
              <a:ext cx="2214495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International profile</a:t>
              </a:r>
            </a:p>
          </p:txBody>
        </p:sp>
        <p:sp>
          <p:nvSpPr>
            <p:cNvPr id="22" name="TextBox 21"/>
            <p:cNvSpPr txBox="1"/>
            <p:nvPr userDrawn="1"/>
          </p:nvSpPr>
          <p:spPr>
            <a:xfrm rot="18900000">
              <a:off x="8480231" y="6031851"/>
              <a:ext cx="1094398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Journals</a:t>
              </a:r>
            </a:p>
          </p:txBody>
        </p:sp>
        <p:sp>
          <p:nvSpPr>
            <p:cNvPr id="23" name="TextBox 22"/>
            <p:cNvSpPr txBox="1"/>
            <p:nvPr userDrawn="1"/>
          </p:nvSpPr>
          <p:spPr>
            <a:xfrm rot="18900000">
              <a:off x="8935279" y="5981517"/>
              <a:ext cx="1346202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Supporting</a:t>
              </a:r>
            </a:p>
          </p:txBody>
        </p:sp>
        <p:sp>
          <p:nvSpPr>
            <p:cNvPr id="24" name="TextBox 23"/>
            <p:cNvSpPr txBox="1"/>
            <p:nvPr userDrawn="1"/>
          </p:nvSpPr>
          <p:spPr>
            <a:xfrm rot="18900000">
              <a:off x="-326052" y="5525517"/>
              <a:ext cx="1186437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Expertise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 rot="18900000">
              <a:off x="-209497" y="5852688"/>
              <a:ext cx="1516387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Sponsorship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 rot="18900000">
              <a:off x="181048" y="5634573"/>
              <a:ext cx="2228388" cy="471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00" dirty="0">
                  <a:solidFill>
                    <a:schemeClr val="accent3">
                      <a:lumMod val="50000"/>
                    </a:schemeClr>
                  </a:solidFill>
                </a:rPr>
                <a:t>Thought leadership</a:t>
              </a: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8177212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1" y="2085975"/>
            <a:ext cx="759657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/>
              <a:pPr/>
              <a:t>25 October 2018</a:t>
            </a:fld>
            <a:endParaRPr lang="en-GB"/>
          </a:p>
        </p:txBody>
      </p:sp>
      <p:pic>
        <p:nvPicPr>
          <p:cNvPr id="27" name="Picture 4" descr="E:\Pants Work\Current Work\Actuaries 2011\Logos all\IFOA Logo\Lanscape - Standard\WMF logos\IFOA_logo_L_RGB_WO_text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5263"/>
            <a:ext cx="1920368" cy="7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9" y="1600207"/>
            <a:ext cx="7493579" cy="971549"/>
          </a:xfrm>
        </p:spPr>
        <p:txBody>
          <a:bodyPr anchor="t"/>
          <a:lstStyle>
            <a:lvl1pPr>
              <a:defRPr sz="27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31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 userDrawn="1"/>
        </p:nvSpPr>
        <p:spPr>
          <a:xfrm rot="18900000">
            <a:off x="871223" y="4552061"/>
            <a:ext cx="1012137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Progress</a:t>
            </a:r>
          </a:p>
        </p:txBody>
      </p:sp>
      <p:sp>
        <p:nvSpPr>
          <p:cNvPr id="33" name="TextBox 32"/>
          <p:cNvSpPr txBox="1"/>
          <p:nvPr userDrawn="1"/>
        </p:nvSpPr>
        <p:spPr>
          <a:xfrm rot="18900000">
            <a:off x="1237665" y="4514311"/>
            <a:ext cx="1241365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Community</a:t>
            </a:r>
          </a:p>
        </p:txBody>
      </p:sp>
      <p:sp>
        <p:nvSpPr>
          <p:cNvPr id="34" name="TextBox 33"/>
          <p:cNvSpPr txBox="1"/>
          <p:nvPr userDrawn="1"/>
        </p:nvSpPr>
        <p:spPr>
          <a:xfrm rot="18900000">
            <a:off x="1600085" y="4231182"/>
            <a:ext cx="203324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Sessional Meetings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8900000">
            <a:off x="2283435" y="4514310"/>
            <a:ext cx="1111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Education</a:t>
            </a:r>
          </a:p>
        </p:txBody>
      </p:sp>
      <p:sp>
        <p:nvSpPr>
          <p:cNvPr id="36" name="TextBox 35"/>
          <p:cNvSpPr txBox="1"/>
          <p:nvPr userDrawn="1"/>
        </p:nvSpPr>
        <p:spPr>
          <a:xfrm rot="18900000">
            <a:off x="2664282" y="4344434"/>
            <a:ext cx="165102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/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Working parties</a:t>
            </a:r>
          </a:p>
        </p:txBody>
      </p:sp>
      <p:sp>
        <p:nvSpPr>
          <p:cNvPr id="37" name="TextBox 36"/>
          <p:cNvSpPr txBox="1"/>
          <p:nvPr userDrawn="1"/>
        </p:nvSpPr>
        <p:spPr>
          <a:xfrm rot="18900000">
            <a:off x="3217005" y="4457687"/>
            <a:ext cx="1354345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Volunteering</a:t>
            </a:r>
          </a:p>
        </p:txBody>
      </p:sp>
      <p:sp>
        <p:nvSpPr>
          <p:cNvPr id="38" name="TextBox 37"/>
          <p:cNvSpPr txBox="1"/>
          <p:nvPr userDrawn="1"/>
        </p:nvSpPr>
        <p:spPr>
          <a:xfrm rot="18900000">
            <a:off x="3780355" y="4526895"/>
            <a:ext cx="107305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39" name="TextBox 38"/>
          <p:cNvSpPr txBox="1"/>
          <p:nvPr userDrawn="1"/>
        </p:nvSpPr>
        <p:spPr>
          <a:xfrm rot="18900000">
            <a:off x="4097835" y="4256349"/>
            <a:ext cx="192745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Shaping</a:t>
            </a:r>
            <a:r>
              <a:rPr lang="en-GB" sz="1700" baseline="0" dirty="0">
                <a:solidFill>
                  <a:schemeClr val="bg1">
                    <a:lumMod val="75000"/>
                  </a:schemeClr>
                </a:solidFill>
              </a:rPr>
              <a:t> the future</a:t>
            </a:r>
            <a:endParaRPr lang="en-GB" sz="1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 rot="18900000">
            <a:off x="4780380" y="4466226"/>
            <a:ext cx="1230145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Networking</a:t>
            </a:r>
          </a:p>
        </p:txBody>
      </p:sp>
      <p:sp>
        <p:nvSpPr>
          <p:cNvPr id="41" name="TextBox 40"/>
          <p:cNvSpPr txBox="1"/>
          <p:nvPr userDrawn="1"/>
        </p:nvSpPr>
        <p:spPr>
          <a:xfrm rot="18900000">
            <a:off x="5118063" y="4170510"/>
            <a:ext cx="213103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Professional</a:t>
            </a:r>
            <a:r>
              <a:rPr lang="en-GB" sz="1700" baseline="0" dirty="0">
                <a:solidFill>
                  <a:schemeClr val="bg1">
                    <a:lumMod val="75000"/>
                  </a:schemeClr>
                </a:solidFill>
              </a:rPr>
              <a:t> support</a:t>
            </a:r>
            <a:endParaRPr lang="en-GB" sz="1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 rot="18900000">
            <a:off x="5637182" y="4227137"/>
            <a:ext cx="195951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Enterprise and risk</a:t>
            </a:r>
          </a:p>
        </p:txBody>
      </p:sp>
      <p:sp>
        <p:nvSpPr>
          <p:cNvPr id="43" name="TextBox 42"/>
          <p:cNvSpPr txBox="1"/>
          <p:nvPr userDrawn="1"/>
        </p:nvSpPr>
        <p:spPr>
          <a:xfrm rot="18900000">
            <a:off x="6194553" y="4321512"/>
            <a:ext cx="1682192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Learned</a:t>
            </a:r>
            <a:r>
              <a:rPr lang="en-GB" sz="1700" baseline="0" dirty="0">
                <a:solidFill>
                  <a:schemeClr val="bg1">
                    <a:lumMod val="75000"/>
                  </a:schemeClr>
                </a:solidFill>
              </a:rPr>
              <a:t> society</a:t>
            </a:r>
            <a:endParaRPr lang="en-GB" sz="1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 rot="18900000">
            <a:off x="6774146" y="4491390"/>
            <a:ext cx="1268617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Opportunity</a:t>
            </a:r>
          </a:p>
        </p:txBody>
      </p:sp>
      <p:sp>
        <p:nvSpPr>
          <p:cNvPr id="45" name="TextBox 44"/>
          <p:cNvSpPr txBox="1"/>
          <p:nvPr userDrawn="1"/>
        </p:nvSpPr>
        <p:spPr>
          <a:xfrm rot="18900000">
            <a:off x="7173747" y="4201970"/>
            <a:ext cx="199798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International profile</a:t>
            </a:r>
          </a:p>
        </p:txBody>
      </p:sp>
      <p:sp>
        <p:nvSpPr>
          <p:cNvPr id="46" name="TextBox 45"/>
          <p:cNvSpPr txBox="1"/>
          <p:nvPr userDrawn="1"/>
        </p:nvSpPr>
        <p:spPr>
          <a:xfrm rot="18900000">
            <a:off x="7850991" y="4535432"/>
            <a:ext cx="964046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Journals</a:t>
            </a:r>
          </a:p>
        </p:txBody>
      </p:sp>
      <p:sp>
        <p:nvSpPr>
          <p:cNvPr id="47" name="TextBox 46"/>
          <p:cNvSpPr txBox="1"/>
          <p:nvPr userDrawn="1"/>
        </p:nvSpPr>
        <p:spPr>
          <a:xfrm rot="18900000">
            <a:off x="8271035" y="4497682"/>
            <a:ext cx="119648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Supporting</a:t>
            </a:r>
          </a:p>
        </p:txBody>
      </p:sp>
      <p:sp>
        <p:nvSpPr>
          <p:cNvPr id="48" name="TextBox 47"/>
          <p:cNvSpPr txBox="1"/>
          <p:nvPr userDrawn="1"/>
        </p:nvSpPr>
        <p:spPr>
          <a:xfrm rot="18900000">
            <a:off x="-277885" y="4155682"/>
            <a:ext cx="1049005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Expertise</a:t>
            </a:r>
          </a:p>
        </p:txBody>
      </p:sp>
      <p:sp>
        <p:nvSpPr>
          <p:cNvPr id="49" name="TextBox 48"/>
          <p:cNvSpPr txBox="1"/>
          <p:nvPr userDrawn="1"/>
        </p:nvSpPr>
        <p:spPr>
          <a:xfrm rot="18900000">
            <a:off x="-170296" y="4401060"/>
            <a:ext cx="1353576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Sponsorship</a:t>
            </a:r>
          </a:p>
        </p:txBody>
      </p:sp>
      <p:sp>
        <p:nvSpPr>
          <p:cNvPr id="50" name="TextBox 49"/>
          <p:cNvSpPr txBox="1"/>
          <p:nvPr userDrawn="1"/>
        </p:nvSpPr>
        <p:spPr>
          <a:xfrm rot="18900000">
            <a:off x="190207" y="4237474"/>
            <a:ext cx="2010807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700" dirty="0">
                <a:solidFill>
                  <a:schemeClr val="bg1">
                    <a:lumMod val="75000"/>
                  </a:schemeClr>
                </a:solidFill>
              </a:rPr>
              <a:t>Thought leadership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25 October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1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8291512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25 October 2018</a:t>
            </a:fld>
            <a:endParaRPr lang="en-GB" dirty="0"/>
          </a:p>
        </p:txBody>
      </p:sp>
      <p:pic>
        <p:nvPicPr>
          <p:cNvPr id="6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9" y="1600207"/>
            <a:ext cx="6348412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25 October 2018</a:t>
            </a:fld>
            <a:endParaRPr lang="en-GB" dirty="0"/>
          </a:p>
        </p:txBody>
      </p:sp>
      <p:pic>
        <p:nvPicPr>
          <p:cNvPr id="6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5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6519862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44"/>
            <a:ext cx="2195512" cy="2488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25 October 2018</a:t>
            </a:fld>
            <a:endParaRPr lang="en-GB" dirty="0"/>
          </a:p>
        </p:txBody>
      </p:sp>
      <p:pic>
        <p:nvPicPr>
          <p:cNvPr id="6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00207"/>
            <a:ext cx="7129463" cy="971549"/>
          </a:xfrm>
        </p:spPr>
        <p:txBody>
          <a:bodyPr anchor="t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85975"/>
            <a:ext cx="6121400" cy="75580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95292" y="4807750"/>
            <a:ext cx="1385017" cy="225056"/>
          </a:xfrm>
          <a:gradFill>
            <a:gsLst>
              <a:gs pos="0">
                <a:schemeClr val="bg2">
                  <a:alpha val="53000"/>
                </a:schemeClr>
              </a:gs>
              <a:gs pos="100000">
                <a:schemeClr val="bg1">
                  <a:alpha val="54000"/>
                </a:schemeClr>
              </a:gs>
            </a:gsLst>
            <a:lin ang="5400000" scaled="0"/>
          </a:gradFill>
          <a:effectLst>
            <a:softEdge rad="31750"/>
          </a:effec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44C141-B97D-4979-AB76-E8E6AB76C28B}" type="datetime4">
              <a:rPr lang="en-GB" smtClean="0"/>
              <a:pPr/>
              <a:t>25 October 2018</a:t>
            </a:fld>
            <a:endParaRPr lang="en-GB" dirty="0"/>
          </a:p>
        </p:txBody>
      </p:sp>
      <p:pic>
        <p:nvPicPr>
          <p:cNvPr id="6" name="Picture 2" descr="E:\Pants Work\Current Work\Actuaries 2011\Logos all\IFOA Logo\Lanscape - Standard\WMF logos\IFOA_logo_L_RGB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680"/>
            <a:ext cx="1941452" cy="7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0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1242CF-12C1-4411-B532-E91306108269}" type="datetime4">
              <a:rPr lang="en-GB"/>
              <a:pPr/>
              <a:t>25 October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DA6AF-1811-4E27-A96F-54109F1D02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92" y="303610"/>
            <a:ext cx="829151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92" y="1168003"/>
            <a:ext cx="8291512" cy="34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90" y="4807744"/>
            <a:ext cx="2016125" cy="24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0D5A5B80-4E0E-41F8-BFF5-504EC24C412E}" type="datetime4">
              <a:rPr lang="en-GB" smtClean="0"/>
              <a:pPr/>
              <a:t>25 October 2018</a:t>
            </a:fld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7" y="4807744"/>
            <a:ext cx="5589583" cy="24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4548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5" y="4801797"/>
            <a:ext cx="647700" cy="2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4548"/>
                </a:solidFill>
              </a:defRPr>
            </a:lvl1pPr>
          </a:lstStyle>
          <a:p>
            <a:fld id="{65C5C0B4-F90D-4B90-B187-E84366B072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8318" y="4747022"/>
            <a:ext cx="8207375" cy="0"/>
          </a:xfrm>
          <a:prstGeom prst="line">
            <a:avLst/>
          </a:prstGeom>
          <a:noFill/>
          <a:ln w="12700">
            <a:solidFill>
              <a:srgbClr val="D9AB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endParaRPr lang="en-GB"/>
          </a:p>
        </p:txBody>
      </p:sp>
      <p:pic>
        <p:nvPicPr>
          <p:cNvPr id="60" name="Picture 2" descr="E:\Pants Work\Current Work\Actuaries 2011\Logos all\IFOA Logo\Lanscape - Standard\WMF logos\IFOA_logo_L_RGB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172341"/>
            <a:ext cx="1242138" cy="50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4"/>
          <p:cNvGrpSpPr/>
          <p:nvPr/>
        </p:nvGrpSpPr>
        <p:grpSpPr>
          <a:xfrm>
            <a:off x="-2353016" y="0"/>
            <a:ext cx="2263692" cy="5143500"/>
            <a:chOff x="-3137354" y="0"/>
            <a:chExt cx="3018256" cy="6858000"/>
          </a:xfrm>
        </p:grpSpPr>
        <p:sp>
          <p:nvSpPr>
            <p:cNvPr id="62" name="Rectangle 61"/>
            <p:cNvSpPr/>
            <p:nvPr userDrawn="1"/>
          </p:nvSpPr>
          <p:spPr>
            <a:xfrm>
              <a:off x="-3137354" y="0"/>
              <a:ext cx="299444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-2982573" y="99308"/>
              <a:ext cx="2839661" cy="328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b="1" dirty="0">
                  <a:solidFill>
                    <a:schemeClr val="accent2"/>
                  </a:solidFill>
                </a:rPr>
                <a:t>Colour</a:t>
              </a:r>
              <a:r>
                <a:rPr lang="en-GB" sz="800" b="1" baseline="0" dirty="0">
                  <a:solidFill>
                    <a:schemeClr val="accent2"/>
                  </a:solidFill>
                </a:rPr>
                <a:t> palette for PowerPoint presentations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Group 58"/>
            <p:cNvGrpSpPr/>
            <p:nvPr userDrawn="1"/>
          </p:nvGrpSpPr>
          <p:grpSpPr>
            <a:xfrm>
              <a:off x="-2982571" y="476672"/>
              <a:ext cx="2863473" cy="328294"/>
              <a:chOff x="-2982571" y="476672"/>
              <a:chExt cx="2863473" cy="328294"/>
            </a:xfrm>
          </p:grpSpPr>
          <p:sp>
            <p:nvSpPr>
              <p:cNvPr id="106" name="Rectangle 9"/>
              <p:cNvSpPr/>
              <p:nvPr userDrawn="1"/>
            </p:nvSpPr>
            <p:spPr>
              <a:xfrm>
                <a:off x="-2982571" y="476672"/>
                <a:ext cx="309565" cy="2857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1"/>
              <p:cNvSpPr txBox="1"/>
              <p:nvPr userDrawn="1"/>
            </p:nvSpPr>
            <p:spPr>
              <a:xfrm>
                <a:off x="-2518224" y="476672"/>
                <a:ext cx="2399126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Dark blue</a:t>
                </a:r>
              </a:p>
              <a:p>
                <a:r>
                  <a:rPr lang="en-GB" sz="800" dirty="0"/>
                  <a:t>R17</a:t>
                </a:r>
                <a:r>
                  <a:rPr lang="en-GB" sz="800" baseline="0" dirty="0"/>
                  <a:t>  G52  B88</a:t>
                </a:r>
                <a:endParaRPr lang="en-US" sz="800" dirty="0"/>
              </a:p>
            </p:txBody>
          </p:sp>
        </p:grpSp>
        <p:grpSp>
          <p:nvGrpSpPr>
            <p:cNvPr id="65" name="Group 13"/>
            <p:cNvGrpSpPr/>
            <p:nvPr userDrawn="1"/>
          </p:nvGrpSpPr>
          <p:grpSpPr>
            <a:xfrm>
              <a:off x="-2982575" y="882170"/>
              <a:ext cx="2863476" cy="328294"/>
              <a:chOff x="-2928990" y="365095"/>
              <a:chExt cx="2643206" cy="328294"/>
            </a:xfrm>
          </p:grpSpPr>
          <p:sp>
            <p:nvSpPr>
              <p:cNvPr id="104" name="Rectangle 14"/>
              <p:cNvSpPr/>
              <p:nvPr userDrawn="1"/>
            </p:nvSpPr>
            <p:spPr>
              <a:xfrm>
                <a:off x="-2928990" y="365095"/>
                <a:ext cx="285752" cy="2857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5"/>
              <p:cNvSpPr txBox="1"/>
              <p:nvPr userDrawn="1"/>
            </p:nvSpPr>
            <p:spPr>
              <a:xfrm>
                <a:off x="-2500362" y="365095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Gold</a:t>
                </a:r>
              </a:p>
              <a:p>
                <a:r>
                  <a:rPr lang="en-GB" sz="800" dirty="0"/>
                  <a:t>R217</a:t>
                </a:r>
                <a:r>
                  <a:rPr lang="en-GB" sz="800" baseline="0" dirty="0"/>
                  <a:t>  G171  B22</a:t>
                </a:r>
                <a:endParaRPr lang="en-US" sz="600" dirty="0"/>
              </a:p>
            </p:txBody>
          </p:sp>
        </p:grpSp>
        <p:grpSp>
          <p:nvGrpSpPr>
            <p:cNvPr id="66" name="Group 16"/>
            <p:cNvGrpSpPr/>
            <p:nvPr userDrawn="1"/>
          </p:nvGrpSpPr>
          <p:grpSpPr>
            <a:xfrm>
              <a:off x="-2982575" y="1277829"/>
              <a:ext cx="2863476" cy="328294"/>
              <a:chOff x="-2928990" y="63509"/>
              <a:chExt cx="2643206" cy="328294"/>
            </a:xfrm>
          </p:grpSpPr>
          <p:sp>
            <p:nvSpPr>
              <p:cNvPr id="102" name="Rectangle 17"/>
              <p:cNvSpPr/>
              <p:nvPr userDrawn="1"/>
            </p:nvSpPr>
            <p:spPr>
              <a:xfrm>
                <a:off x="-2928990" y="63509"/>
                <a:ext cx="285752" cy="2857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8"/>
              <p:cNvSpPr txBox="1"/>
              <p:nvPr userDrawn="1"/>
            </p:nvSpPr>
            <p:spPr>
              <a:xfrm>
                <a:off x="-2500362" y="63509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Mid blue</a:t>
                </a:r>
              </a:p>
              <a:p>
                <a:r>
                  <a:rPr lang="en-GB" sz="800" dirty="0"/>
                  <a:t>R64</a:t>
                </a:r>
                <a:r>
                  <a:rPr lang="en-GB" sz="800" baseline="0" dirty="0"/>
                  <a:t>  G150  B184</a:t>
                </a:r>
                <a:endParaRPr lang="en-US" sz="800" dirty="0"/>
              </a:p>
            </p:txBody>
          </p:sp>
        </p:grpSp>
        <p:sp>
          <p:nvSpPr>
            <p:cNvPr id="67" name="TextBox 66"/>
            <p:cNvSpPr txBox="1"/>
            <p:nvPr userDrawn="1"/>
          </p:nvSpPr>
          <p:spPr>
            <a:xfrm>
              <a:off x="-2982571" y="2122984"/>
              <a:ext cx="2399127" cy="1641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b="1" dirty="0">
                  <a:solidFill>
                    <a:schemeClr val="accent1"/>
                  </a:solidFill>
                </a:rPr>
                <a:t>Secondary colour palette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-2982571" y="260648"/>
              <a:ext cx="2399127" cy="1641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1814513" algn="l"/>
                </a:tabLst>
              </a:pPr>
              <a:r>
                <a:rPr lang="en-GB" sz="800" b="1" dirty="0">
                  <a:solidFill>
                    <a:schemeClr val="accent1"/>
                  </a:solidFill>
                </a:rPr>
                <a:t>Primary colour palette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69" name="Group 24"/>
            <p:cNvGrpSpPr/>
            <p:nvPr userDrawn="1"/>
          </p:nvGrpSpPr>
          <p:grpSpPr>
            <a:xfrm>
              <a:off x="-2982575" y="1688965"/>
              <a:ext cx="2863476" cy="328294"/>
              <a:chOff x="-2928990" y="63509"/>
              <a:chExt cx="2643206" cy="328294"/>
            </a:xfrm>
          </p:grpSpPr>
          <p:sp>
            <p:nvSpPr>
              <p:cNvPr id="100" name="Rectangle 99"/>
              <p:cNvSpPr/>
              <p:nvPr userDrawn="1"/>
            </p:nvSpPr>
            <p:spPr>
              <a:xfrm>
                <a:off x="-2928990" y="63509"/>
                <a:ext cx="285752" cy="2857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 userDrawn="1"/>
            </p:nvSpPr>
            <p:spPr>
              <a:xfrm>
                <a:off x="-2500362" y="63509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Light grey</a:t>
                </a:r>
              </a:p>
              <a:p>
                <a:r>
                  <a:rPr lang="en-GB" sz="800" dirty="0"/>
                  <a:t>R220</a:t>
                </a:r>
                <a:r>
                  <a:rPr lang="en-GB" sz="800" baseline="0" dirty="0"/>
                  <a:t>  G221  B217</a:t>
                </a:r>
                <a:endParaRPr lang="en-US" sz="800" dirty="0"/>
              </a:p>
            </p:txBody>
          </p:sp>
        </p:grpSp>
        <p:grpSp>
          <p:nvGrpSpPr>
            <p:cNvPr id="70" name="Group 27"/>
            <p:cNvGrpSpPr/>
            <p:nvPr userDrawn="1"/>
          </p:nvGrpSpPr>
          <p:grpSpPr>
            <a:xfrm>
              <a:off x="-2982575" y="2733370"/>
              <a:ext cx="2863476" cy="328294"/>
              <a:chOff x="-2928990" y="696778"/>
              <a:chExt cx="2643206" cy="328294"/>
            </a:xfrm>
          </p:grpSpPr>
          <p:sp>
            <p:nvSpPr>
              <p:cNvPr id="98" name="Rectangle 97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79A3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Pea green</a:t>
                </a:r>
              </a:p>
              <a:p>
                <a:r>
                  <a:rPr lang="en-GB" sz="800" dirty="0"/>
                  <a:t>R121</a:t>
                </a:r>
                <a:r>
                  <a:rPr lang="en-GB" sz="800" baseline="0" dirty="0"/>
                  <a:t>  G163  B42</a:t>
                </a:r>
                <a:endParaRPr lang="en-US" sz="800" dirty="0"/>
              </a:p>
            </p:txBody>
          </p:sp>
        </p:grpSp>
        <p:grpSp>
          <p:nvGrpSpPr>
            <p:cNvPr id="71" name="Group 60"/>
            <p:cNvGrpSpPr/>
            <p:nvPr userDrawn="1"/>
          </p:nvGrpSpPr>
          <p:grpSpPr>
            <a:xfrm>
              <a:off x="-2982571" y="3144506"/>
              <a:ext cx="2863473" cy="328294"/>
              <a:chOff x="-2982571" y="3144506"/>
              <a:chExt cx="2863473" cy="328294"/>
            </a:xfrm>
          </p:grpSpPr>
          <p:sp>
            <p:nvSpPr>
              <p:cNvPr id="96" name="Rectangle 95"/>
              <p:cNvSpPr/>
              <p:nvPr userDrawn="1"/>
            </p:nvSpPr>
            <p:spPr>
              <a:xfrm>
                <a:off x="-2982571" y="3144506"/>
                <a:ext cx="309565" cy="285752"/>
              </a:xfrm>
              <a:prstGeom prst="rect">
                <a:avLst/>
              </a:prstGeom>
              <a:solidFill>
                <a:srgbClr val="0084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 userDrawn="1"/>
            </p:nvSpPr>
            <p:spPr>
              <a:xfrm>
                <a:off x="-2518224" y="3144506"/>
                <a:ext cx="2399126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Forest green</a:t>
                </a:r>
              </a:p>
              <a:p>
                <a:r>
                  <a:rPr lang="en-GB" sz="800" dirty="0"/>
                  <a:t>R</a:t>
                </a:r>
                <a:r>
                  <a:rPr lang="en-GB" sz="800" baseline="0" dirty="0"/>
                  <a:t>0 G132  B82</a:t>
                </a:r>
                <a:endParaRPr lang="en-US" sz="800" dirty="0"/>
              </a:p>
            </p:txBody>
          </p:sp>
        </p:grpSp>
        <p:grpSp>
          <p:nvGrpSpPr>
            <p:cNvPr id="72" name="Group 33"/>
            <p:cNvGrpSpPr/>
            <p:nvPr userDrawn="1"/>
          </p:nvGrpSpPr>
          <p:grpSpPr>
            <a:xfrm>
              <a:off x="-2982575" y="3555642"/>
              <a:ext cx="2863476" cy="328294"/>
              <a:chOff x="-2928990" y="696778"/>
              <a:chExt cx="2643206" cy="328294"/>
            </a:xfrm>
          </p:grpSpPr>
          <p:sp>
            <p:nvSpPr>
              <p:cNvPr id="94" name="Rectangle 93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11B3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Bottle green</a:t>
                </a:r>
              </a:p>
              <a:p>
                <a:r>
                  <a:rPr lang="en-GB" sz="800" dirty="0"/>
                  <a:t>R17</a:t>
                </a:r>
                <a:r>
                  <a:rPr lang="en-GB" sz="800" baseline="0" dirty="0"/>
                  <a:t>  G179  B162</a:t>
                </a:r>
                <a:endParaRPr lang="en-US" sz="800" dirty="0"/>
              </a:p>
            </p:txBody>
          </p:sp>
        </p:grpSp>
        <p:grpSp>
          <p:nvGrpSpPr>
            <p:cNvPr id="73" name="Group 36"/>
            <p:cNvGrpSpPr/>
            <p:nvPr userDrawn="1"/>
          </p:nvGrpSpPr>
          <p:grpSpPr>
            <a:xfrm>
              <a:off x="-2982575" y="3966778"/>
              <a:ext cx="2863476" cy="328294"/>
              <a:chOff x="-2928990" y="696778"/>
              <a:chExt cx="2643206" cy="328294"/>
            </a:xfrm>
          </p:grpSpPr>
          <p:sp>
            <p:nvSpPr>
              <p:cNvPr id="92" name="Rectangle 91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009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Cyan</a:t>
                </a:r>
              </a:p>
              <a:p>
                <a:r>
                  <a:rPr lang="en-GB" sz="800" dirty="0"/>
                  <a:t>R0</a:t>
                </a:r>
                <a:r>
                  <a:rPr lang="en-GB" sz="800" baseline="0" dirty="0"/>
                  <a:t>  G156  B200</a:t>
                </a:r>
                <a:endParaRPr lang="en-US" sz="800" dirty="0"/>
              </a:p>
            </p:txBody>
          </p:sp>
        </p:grpSp>
        <p:grpSp>
          <p:nvGrpSpPr>
            <p:cNvPr id="74" name="Group 63"/>
            <p:cNvGrpSpPr/>
            <p:nvPr userDrawn="1"/>
          </p:nvGrpSpPr>
          <p:grpSpPr>
            <a:xfrm>
              <a:off x="-2982571" y="4377914"/>
              <a:ext cx="2863473" cy="328294"/>
              <a:chOff x="-2982571" y="4377914"/>
              <a:chExt cx="2863473" cy="328294"/>
            </a:xfrm>
          </p:grpSpPr>
          <p:sp>
            <p:nvSpPr>
              <p:cNvPr id="90" name="Rectangle 89"/>
              <p:cNvSpPr/>
              <p:nvPr userDrawn="1"/>
            </p:nvSpPr>
            <p:spPr>
              <a:xfrm>
                <a:off x="-2982571" y="4377914"/>
                <a:ext cx="309565" cy="285752"/>
              </a:xfrm>
              <a:prstGeom prst="rect">
                <a:avLst/>
              </a:prstGeom>
              <a:solidFill>
                <a:srgbClr val="7CB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 userDrawn="1"/>
            </p:nvSpPr>
            <p:spPr>
              <a:xfrm>
                <a:off x="-2518224" y="4377914"/>
                <a:ext cx="2399126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Light blue</a:t>
                </a:r>
              </a:p>
              <a:p>
                <a:r>
                  <a:rPr lang="en-GB" sz="800" dirty="0"/>
                  <a:t>R124</a:t>
                </a:r>
                <a:r>
                  <a:rPr lang="en-GB" sz="800" baseline="0" dirty="0"/>
                  <a:t>  G179  B225</a:t>
                </a:r>
                <a:endParaRPr lang="en-US" sz="800" dirty="0"/>
              </a:p>
            </p:txBody>
          </p:sp>
        </p:grpSp>
        <p:grpSp>
          <p:nvGrpSpPr>
            <p:cNvPr id="75" name="Group 43"/>
            <p:cNvGrpSpPr/>
            <p:nvPr userDrawn="1"/>
          </p:nvGrpSpPr>
          <p:grpSpPr>
            <a:xfrm>
              <a:off x="-2982575" y="4789050"/>
              <a:ext cx="2863476" cy="328294"/>
              <a:chOff x="-2928990" y="696778"/>
              <a:chExt cx="2643206" cy="328294"/>
            </a:xfrm>
          </p:grpSpPr>
          <p:sp>
            <p:nvSpPr>
              <p:cNvPr id="88" name="Rectangle 87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8076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Violet</a:t>
                </a:r>
              </a:p>
              <a:p>
                <a:r>
                  <a:rPr lang="en-GB" sz="800" dirty="0"/>
                  <a:t>R128</a:t>
                </a:r>
                <a:r>
                  <a:rPr lang="en-GB" sz="800" baseline="0" dirty="0"/>
                  <a:t>  G118  B207</a:t>
                </a:r>
                <a:endParaRPr lang="en-US" sz="800" dirty="0"/>
              </a:p>
            </p:txBody>
          </p:sp>
        </p:grpSp>
        <p:grpSp>
          <p:nvGrpSpPr>
            <p:cNvPr id="76" name="Group 46"/>
            <p:cNvGrpSpPr/>
            <p:nvPr userDrawn="1"/>
          </p:nvGrpSpPr>
          <p:grpSpPr>
            <a:xfrm>
              <a:off x="-2982575" y="5200186"/>
              <a:ext cx="2863476" cy="328294"/>
              <a:chOff x="-2928990" y="696778"/>
              <a:chExt cx="2643206" cy="328294"/>
            </a:xfrm>
          </p:grpSpPr>
          <p:sp>
            <p:nvSpPr>
              <p:cNvPr id="86" name="Rectangle 85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8F46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Purple</a:t>
                </a:r>
              </a:p>
              <a:p>
                <a:r>
                  <a:rPr lang="en-GB" sz="800" dirty="0"/>
                  <a:t>R143</a:t>
                </a:r>
                <a:r>
                  <a:rPr lang="en-GB" sz="800" baseline="0" dirty="0"/>
                  <a:t>  G70  B147</a:t>
                </a:r>
                <a:endParaRPr lang="en-US" sz="800" dirty="0"/>
              </a:p>
            </p:txBody>
          </p:sp>
        </p:grpSp>
        <p:grpSp>
          <p:nvGrpSpPr>
            <p:cNvPr id="77" name="Group 49"/>
            <p:cNvGrpSpPr/>
            <p:nvPr userDrawn="1"/>
          </p:nvGrpSpPr>
          <p:grpSpPr>
            <a:xfrm>
              <a:off x="-2982575" y="5611322"/>
              <a:ext cx="2863476" cy="328294"/>
              <a:chOff x="-2928990" y="696778"/>
              <a:chExt cx="2643206" cy="328294"/>
            </a:xfrm>
          </p:grpSpPr>
          <p:sp>
            <p:nvSpPr>
              <p:cNvPr id="84" name="Rectangle 83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E945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/>
                  <a:t>Fuscia</a:t>
                </a:r>
                <a:endParaRPr lang="en-GB" sz="800" dirty="0"/>
              </a:p>
              <a:p>
                <a:r>
                  <a:rPr lang="en-GB" sz="800" dirty="0"/>
                  <a:t>R233</a:t>
                </a:r>
                <a:r>
                  <a:rPr lang="en-GB" sz="800" baseline="0" dirty="0"/>
                  <a:t>  G69  B140</a:t>
                </a:r>
                <a:endParaRPr lang="en-US" sz="800" dirty="0"/>
              </a:p>
            </p:txBody>
          </p:sp>
        </p:grpSp>
        <p:grpSp>
          <p:nvGrpSpPr>
            <p:cNvPr id="78" name="Group 52"/>
            <p:cNvGrpSpPr/>
            <p:nvPr userDrawn="1"/>
          </p:nvGrpSpPr>
          <p:grpSpPr>
            <a:xfrm>
              <a:off x="-2982575" y="6022458"/>
              <a:ext cx="2863476" cy="328294"/>
              <a:chOff x="-2928990" y="696778"/>
              <a:chExt cx="2643206" cy="328294"/>
            </a:xfrm>
          </p:grpSpPr>
          <p:sp>
            <p:nvSpPr>
              <p:cNvPr id="82" name="Rectangle 81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C81E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Red</a:t>
                </a:r>
              </a:p>
              <a:p>
                <a:r>
                  <a:rPr lang="en-GB" sz="800" dirty="0"/>
                  <a:t>R200</a:t>
                </a:r>
                <a:r>
                  <a:rPr lang="en-GB" sz="800" baseline="0" dirty="0"/>
                  <a:t>  G30  B69</a:t>
                </a:r>
                <a:endParaRPr lang="en-US" sz="800" dirty="0"/>
              </a:p>
            </p:txBody>
          </p:sp>
        </p:grpSp>
        <p:grpSp>
          <p:nvGrpSpPr>
            <p:cNvPr id="79" name="Group 55"/>
            <p:cNvGrpSpPr/>
            <p:nvPr userDrawn="1"/>
          </p:nvGrpSpPr>
          <p:grpSpPr>
            <a:xfrm>
              <a:off x="-2982575" y="6433591"/>
              <a:ext cx="2863476" cy="328294"/>
              <a:chOff x="-2928990" y="696778"/>
              <a:chExt cx="2643206" cy="328294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-2928990" y="696778"/>
                <a:ext cx="285752" cy="285752"/>
              </a:xfrm>
              <a:prstGeom prst="rect">
                <a:avLst/>
              </a:prstGeom>
              <a:solidFill>
                <a:srgbClr val="EE7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 userDrawn="1"/>
            </p:nvSpPr>
            <p:spPr>
              <a:xfrm>
                <a:off x="-2500362" y="696778"/>
                <a:ext cx="2214578" cy="328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Orange</a:t>
                </a:r>
              </a:p>
              <a:p>
                <a:r>
                  <a:rPr lang="en-GB" sz="800" dirty="0"/>
                  <a:t>R238</a:t>
                </a:r>
                <a:r>
                  <a:rPr lang="en-GB" sz="800" baseline="0" dirty="0"/>
                  <a:t>  G116  29</a:t>
                </a:r>
                <a:endParaRPr lang="en-US" sz="800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2" r:id="rId3"/>
    <p:sldLayoutId id="2147483661" r:id="rId4"/>
    <p:sldLayoutId id="2147483664" r:id="rId5"/>
    <p:sldLayoutId id="2147483666" r:id="rId6"/>
    <p:sldLayoutId id="2147483668" r:id="rId7"/>
    <p:sldLayoutId id="2147483669" r:id="rId8"/>
    <p:sldLayoutId id="2147483650" r:id="rId9"/>
    <p:sldLayoutId id="2147483652" r:id="rId10"/>
    <p:sldLayoutId id="2147483653" r:id="rId11"/>
    <p:sldLayoutId id="2147483654" r:id="rId12"/>
    <p:sldLayoutId id="2147483655" r:id="rId13"/>
    <p:sldLayoutId id="2147483660" r:id="rId14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9AB1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5pPr>
      <a:lvl6pPr marL="342918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6pPr>
      <a:lvl7pPr marL="685835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7pPr>
      <a:lvl8pPr marL="1028751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8pPr>
      <a:lvl9pPr marL="1371669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9AB16"/>
          </a:solidFill>
          <a:latin typeface="Arial" charset="0"/>
          <a:cs typeface="Arial" charset="0"/>
        </a:defRPr>
      </a:lvl9pPr>
    </p:titleStyle>
    <p:bodyStyle>
      <a:lvl1pPr marL="202417" indent="-20241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•"/>
        <a:defRPr sz="1800">
          <a:solidFill>
            <a:srgbClr val="3F4548"/>
          </a:solidFill>
          <a:latin typeface="+mn-lt"/>
          <a:ea typeface="+mn-ea"/>
          <a:cs typeface="+mn-cs"/>
        </a:defRPr>
      </a:lvl1pPr>
      <a:lvl2pPr marL="538190" indent="-201226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–"/>
        <a:defRPr sz="1500">
          <a:solidFill>
            <a:srgbClr val="3F4548"/>
          </a:solidFill>
          <a:latin typeface="+mn-lt"/>
          <a:cs typeface="+mn-cs"/>
        </a:defRPr>
      </a:lvl2pPr>
      <a:lvl3pPr marL="803713" indent="-130975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•"/>
        <a:defRPr>
          <a:solidFill>
            <a:srgbClr val="3F4548"/>
          </a:solidFill>
          <a:latin typeface="+mn-lt"/>
          <a:cs typeface="+mn-cs"/>
        </a:defRPr>
      </a:lvl3pPr>
      <a:lvl4pPr marL="1075189" indent="-136930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–"/>
        <a:defRPr sz="1200">
          <a:solidFill>
            <a:srgbClr val="3F4548"/>
          </a:solidFill>
          <a:latin typeface="+mn-lt"/>
          <a:cs typeface="+mn-cs"/>
        </a:defRPr>
      </a:lvl4pPr>
      <a:lvl5pPr marL="1344283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Font typeface="Arial" pitchFamily="34" charset="0"/>
        <a:buChar char="•"/>
        <a:defRPr sz="1100">
          <a:solidFill>
            <a:srgbClr val="3F4548"/>
          </a:solidFill>
          <a:latin typeface="+mn-lt"/>
          <a:cs typeface="+mn-cs"/>
        </a:defRPr>
      </a:lvl5pPr>
      <a:lvl6pPr marL="1687200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»"/>
        <a:defRPr sz="1100">
          <a:solidFill>
            <a:srgbClr val="0D2E64"/>
          </a:solidFill>
          <a:latin typeface="+mn-lt"/>
          <a:cs typeface="+mn-cs"/>
        </a:defRPr>
      </a:lvl6pPr>
      <a:lvl7pPr marL="2030117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»"/>
        <a:defRPr sz="1100">
          <a:solidFill>
            <a:srgbClr val="0D2E64"/>
          </a:solidFill>
          <a:latin typeface="+mn-lt"/>
          <a:cs typeface="+mn-cs"/>
        </a:defRPr>
      </a:lvl7pPr>
      <a:lvl8pPr marL="2373035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»"/>
        <a:defRPr sz="1100">
          <a:solidFill>
            <a:srgbClr val="0D2E64"/>
          </a:solidFill>
          <a:latin typeface="+mn-lt"/>
          <a:cs typeface="+mn-cs"/>
        </a:defRPr>
      </a:lvl8pPr>
      <a:lvl9pPr marL="2715952" indent="-132167" algn="l" rtl="0" eaLnBrk="1" fontAlgn="base" hangingPunct="1">
        <a:spcBef>
          <a:spcPct val="50000"/>
        </a:spcBef>
        <a:spcAft>
          <a:spcPct val="0"/>
        </a:spcAft>
        <a:buClr>
          <a:srgbClr val="D9AB16"/>
        </a:buClr>
        <a:buChar char="»"/>
        <a:defRPr sz="1100">
          <a:solidFill>
            <a:srgbClr val="0D2E64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8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5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1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6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3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20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37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94" y="1600201"/>
            <a:ext cx="8234358" cy="971549"/>
          </a:xfrm>
        </p:spPr>
        <p:txBody>
          <a:bodyPr/>
          <a:lstStyle/>
          <a:p>
            <a:r>
              <a:rPr lang="en-GB" dirty="0"/>
              <a:t>Probability and Regression in Python and 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2" y="2031210"/>
            <a:ext cx="6841004" cy="972592"/>
          </a:xfrm>
        </p:spPr>
        <p:txBody>
          <a:bodyPr/>
          <a:lstStyle/>
          <a:p>
            <a:r>
              <a:rPr lang="en-GB" dirty="0"/>
              <a:t>Steven Rimmer</a:t>
            </a:r>
            <a:br>
              <a:rPr lang="en-GB" dirty="0"/>
            </a:br>
            <a:r>
              <a:rPr lang="en-GB" dirty="0"/>
              <a:t>Programming for Actuarial Work Working Party</a:t>
            </a:r>
          </a:p>
          <a:p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5E48DFFE-EFA0-44BE-8867-EC03927B5DA5}" type="datetime4">
              <a:rPr lang="en-GB"/>
              <a:pPr/>
              <a:t>25 October 2018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AE4-F9FB-44D2-8073-63C7A11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R: Hypergeometric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2564-D471-4E86-AF99-E75EB7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1C73-5353-4300-91D1-E64012E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B52F-3250-4162-BCFE-2FB03D76B3BB}"/>
              </a:ext>
            </a:extLst>
          </p:cNvPr>
          <p:cNvSpPr txBox="1"/>
          <p:nvPr/>
        </p:nvSpPr>
        <p:spPr>
          <a:xfrm>
            <a:off x="376020" y="2002793"/>
            <a:ext cx="43788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Call a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which helps store information in a table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a column which labels each simulation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1:ns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a column which stores the output from each simulation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tot_white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8CC43-CF41-45E0-BA3C-B31D3EFA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2" y="911225"/>
            <a:ext cx="4337685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71C2A-A9EF-47DE-A628-95569CE5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35" y="1843405"/>
            <a:ext cx="2068830" cy="17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2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AE4-F9FB-44D2-8073-63C7A11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R: Hypergeometric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2564-D471-4E86-AF99-E75EB7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1C73-5353-4300-91D1-E64012E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B52F-3250-4162-BCFE-2FB03D76B3BB}"/>
              </a:ext>
            </a:extLst>
          </p:cNvPr>
          <p:cNvSpPr txBox="1"/>
          <p:nvPr/>
        </p:nvSpPr>
        <p:spPr>
          <a:xfrm>
            <a:off x="386180" y="2541273"/>
            <a:ext cx="4378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Call a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which supports data visualization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Make a bar chart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), plotting the count of white balls drawn on the horizontal axis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(x=…)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17F953-E034-4A0E-AD83-940BF105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14082"/>
            <a:ext cx="4280535" cy="611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EEDF01-5987-4DE2-B726-14583CBA6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78" y="951230"/>
            <a:ext cx="2891790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5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7699-8F3A-46A7-B8D4-F5E0AC7D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R: Hypergeometric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D5C5-6049-41ED-921D-3119CAE1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0A6B-A03B-4398-8295-3F1DF98B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FE6E1-9F8F-4FDD-A021-780677BE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" y="915987"/>
            <a:ext cx="4360545" cy="1377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DC31DA-6611-4A53-BDD6-3192E374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44" y="944880"/>
            <a:ext cx="2907506" cy="2917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7C4B93-1243-450E-BDEF-EBFB1B79E0BC}"/>
              </a:ext>
            </a:extLst>
          </p:cNvPr>
          <p:cNvSpPr txBox="1"/>
          <p:nvPr/>
        </p:nvSpPr>
        <p:spPr>
          <a:xfrm>
            <a:off x="386180" y="2541273"/>
            <a:ext cx="437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original plot, add points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), plotting the theoretical result taken from the in-built hypergeometric distribution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dhyper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7699-8F3A-46A7-B8D4-F5E0AC7D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R: Hypergeometric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D5C5-6049-41ED-921D-3119CAE1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0A6B-A03B-4398-8295-3F1DF98B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71D1B-F2EC-4AC0-8B5E-549F4003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19162"/>
            <a:ext cx="4394835" cy="97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4CFCE-2FB7-416C-BDF2-89D4A5E44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0"/>
          <a:stretch/>
        </p:blipFill>
        <p:spPr>
          <a:xfrm>
            <a:off x="5299375" y="939801"/>
            <a:ext cx="2897029" cy="287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CF914A-4205-4EFC-BDAC-6E1DF510F7EB}"/>
              </a:ext>
            </a:extLst>
          </p:cNvPr>
          <p:cNvSpPr txBox="1"/>
          <p:nvPr/>
        </p:nvSpPr>
        <p:spPr>
          <a:xfrm>
            <a:off x="386180" y="2541273"/>
            <a:ext cx="437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Re-run with different parameters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1B3EE36-EF93-46B3-985F-0E1FF94A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2" y="913133"/>
            <a:ext cx="4309110" cy="1268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972FBD-8A58-4561-BBB9-F5D5CBDFC790}"/>
              </a:ext>
            </a:extLst>
          </p:cNvPr>
          <p:cNvSpPr txBox="1"/>
          <p:nvPr/>
        </p:nvSpPr>
        <p:spPr>
          <a:xfrm>
            <a:off x="4718219" y="226397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BEB5B-6849-4AEE-A1FF-37595E2D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2" y="303610"/>
            <a:ext cx="8291512" cy="857250"/>
          </a:xfrm>
        </p:spPr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E58B-3457-48D6-B087-6FA011AE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AD5DE-F94F-4081-B1B1-A89B7C9E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69E523-DD4F-4CCA-A9F5-277FD77CD0F4}"/>
                  </a:ext>
                </a:extLst>
              </p:cNvPr>
              <p:cNvSpPr txBox="1"/>
              <p:nvPr/>
            </p:nvSpPr>
            <p:spPr>
              <a:xfrm>
                <a:off x="2902905" y="2263973"/>
                <a:ext cx="17372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69E523-DD4F-4CCA-A9F5-277FD77CD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05" y="2263973"/>
                <a:ext cx="1737270" cy="246221"/>
              </a:xfrm>
              <a:prstGeom prst="rect">
                <a:avLst/>
              </a:prstGeom>
              <a:blipFill>
                <a:blip r:embed="rId3"/>
                <a:stretch>
                  <a:fillRect l="-2105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E1852F-9CA5-4973-ABB6-DF871A9ED18D}"/>
              </a:ext>
            </a:extLst>
          </p:cNvPr>
          <p:cNvSpPr txBox="1"/>
          <p:nvPr/>
        </p:nvSpPr>
        <p:spPr>
          <a:xfrm>
            <a:off x="823060" y="2263973"/>
            <a:ext cx="207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a linear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AB2AE-C04D-4E10-85E6-673CC2EE8A81}"/>
                  </a:ext>
                </a:extLst>
              </p:cNvPr>
              <p:cNvSpPr txBox="1"/>
              <p:nvPr/>
            </p:nvSpPr>
            <p:spPr>
              <a:xfrm>
                <a:off x="5372819" y="2263972"/>
                <a:ext cx="11092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AB2AE-C04D-4E10-85E6-673CC2EE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9" y="2263972"/>
                <a:ext cx="1109278" cy="246221"/>
              </a:xfrm>
              <a:prstGeom prst="rect">
                <a:avLst/>
              </a:prstGeom>
              <a:blipFill>
                <a:blip r:embed="rId4"/>
                <a:stretch>
                  <a:fillRect l="-164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8E92AC-B881-4632-B6A7-87D91863BA3B}"/>
                  </a:ext>
                </a:extLst>
              </p:cNvPr>
              <p:cNvSpPr txBox="1"/>
              <p:nvPr/>
            </p:nvSpPr>
            <p:spPr>
              <a:xfrm>
                <a:off x="823060" y="2526033"/>
                <a:ext cx="59766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Generate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values from the uniform distribution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runif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), order from low to high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and store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them as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Generate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values from the normal distribution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rnorm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with zero mean and standard deviation,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then store them as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Generate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based on the defined model</a:t>
                </a:r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8E92AC-B881-4632-B6A7-87D91863B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0" y="2526033"/>
                <a:ext cx="5976664" cy="1384995"/>
              </a:xfrm>
              <a:prstGeom prst="rect">
                <a:avLst/>
              </a:prstGeom>
              <a:blipFill>
                <a:blip r:embed="rId5"/>
                <a:stretch>
                  <a:fillRect l="-102" t="-877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7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37AA-0FC5-48E1-8711-1A6DF4C1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74D1-4869-414E-B0C9-7913A0CE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73DE2-EBD2-4B66-A104-DD3626E0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1010" y="4736058"/>
            <a:ext cx="647700" cy="254794"/>
          </a:xfrm>
        </p:spPr>
        <p:txBody>
          <a:bodyPr/>
          <a:lstStyle/>
          <a:p>
            <a:fld id="{FE8DA6AF-1811-4E27-A96F-54109F1D027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E0309-AD6F-416C-BF0E-753FA4AE4778}"/>
              </a:ext>
            </a:extLst>
          </p:cNvPr>
          <p:cNvSpPr txBox="1"/>
          <p:nvPr/>
        </p:nvSpPr>
        <p:spPr>
          <a:xfrm>
            <a:off x="373852" y="1707654"/>
            <a:ext cx="28118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Gather 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pairs of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into a table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), called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data_points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adding a new variable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to label this as the first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Plot the data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as a scatterplot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showing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 horizontal axis and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 vertical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packages are part of a collection called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, which is called into the before use.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A7F236-7D27-453D-8C2E-E89DC43F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0" y="916895"/>
            <a:ext cx="4406265" cy="8172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CA353-7AF7-46F3-90BA-610EC629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82" y="2222554"/>
            <a:ext cx="1577340" cy="21659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8A97C-86D5-4670-A2CF-D269D58D9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4" y="962630"/>
            <a:ext cx="3188970" cy="31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9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37AA-0FC5-48E1-8711-1A6DF4C1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74D1-4869-414E-B0C9-7913A0CE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73DE2-EBD2-4B66-A104-DD3626E0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1010" y="4736058"/>
            <a:ext cx="647700" cy="254794"/>
          </a:xfrm>
        </p:spPr>
        <p:txBody>
          <a:bodyPr/>
          <a:lstStyle/>
          <a:p>
            <a:fld id="{FE8DA6AF-1811-4E27-A96F-54109F1D0275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EF25E-4BDC-40EA-8BF9-DAB235EF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51" y="2224458"/>
            <a:ext cx="1920240" cy="2177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48C2E-6B32-4820-93E6-7308B092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2" y="914402"/>
            <a:ext cx="4434840" cy="13030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664423-04A5-451C-A883-B86479CE668B}"/>
              </a:ext>
            </a:extLst>
          </p:cNvPr>
          <p:cNvSpPr txBox="1"/>
          <p:nvPr/>
        </p:nvSpPr>
        <p:spPr>
          <a:xfrm>
            <a:off x="372707" y="2185799"/>
            <a:ext cx="34623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Fit a linear model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with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as a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covariate for the response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store the results in an object called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a column labelled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data_points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, which stores the resulting values from the linear fit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fit$fitted.values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Plot the fitted values as a line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showing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 horizontal axis and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 vertical axis.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3ECE4-ED01-4ECB-93AE-74AF98B94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419" y="944786"/>
            <a:ext cx="3171825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C0C9-932D-4FCE-B042-F341C164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0870-F5C8-4AB1-8DDA-8985D544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C81E-264E-4BAF-ABFA-6BFE86EC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7C591-2964-4DE1-BAD1-DEB1082DF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4287"/>
            <a:ext cx="1543050" cy="931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22BD0-6C2A-42C2-A983-40F0293C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2281"/>
            <a:ext cx="403479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B5CD9-7B22-4057-9637-19ECBE1EF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34433"/>
            <a:ext cx="1417320" cy="354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8BA6C-5F22-4305-BAA6-CF65CD7CC984}"/>
              </a:ext>
            </a:extLst>
          </p:cNvPr>
          <p:cNvSpPr txBox="1"/>
          <p:nvPr/>
        </p:nvSpPr>
        <p:spPr>
          <a:xfrm>
            <a:off x="378068" y="1069053"/>
            <a:ext cx="38129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5750"/>
            <a:r>
              <a:rPr 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Properties of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sz="14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</a:t>
            </a:r>
            <a:br>
              <a:rPr 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results of fitting the linear model were stored in an object called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object has a number of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are referenced via 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 previous slide the fitted values were added to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data_points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using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fit$fitted.values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fit$coefficients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attribute, the estimated intercept and slope can be referenced.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fit$residuals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attribute provides the difference between the actual and fitted result.</a:t>
            </a:r>
          </a:p>
        </p:txBody>
      </p:sp>
    </p:spTree>
    <p:extLst>
      <p:ext uri="{BB962C8B-B14F-4D97-AF65-F5344CB8AC3E}">
        <p14:creationId xmlns:p14="http://schemas.microsoft.com/office/powerpoint/2010/main" val="216963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CC4A-7D10-4AAC-B183-FC70D371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B2F5-25D6-448A-B425-65B35894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D7E46-AD69-4480-958C-0593206C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85B40-EE69-4C1D-893D-EEED06CA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19" y="1500024"/>
            <a:ext cx="3777615" cy="2217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7ED5C-229B-43EB-9D75-211BCC242F0C}"/>
              </a:ext>
            </a:extLst>
          </p:cNvPr>
          <p:cNvSpPr txBox="1"/>
          <p:nvPr/>
        </p:nvSpPr>
        <p:spPr>
          <a:xfrm>
            <a:off x="4450959" y="1685289"/>
            <a:ext cx="173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A5153-035E-4428-9311-0F0FE657A5EB}"/>
              </a:ext>
            </a:extLst>
          </p:cNvPr>
          <p:cNvSpPr txBox="1"/>
          <p:nvPr/>
        </p:nvSpPr>
        <p:spPr>
          <a:xfrm>
            <a:off x="5549489" y="2444419"/>
            <a:ext cx="173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C082A-312B-4182-B603-4F7AD204DA2C}"/>
              </a:ext>
            </a:extLst>
          </p:cNvPr>
          <p:cNvSpPr txBox="1"/>
          <p:nvPr/>
        </p:nvSpPr>
        <p:spPr>
          <a:xfrm>
            <a:off x="6125635" y="2441259"/>
            <a:ext cx="173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24D31-C1DB-4C9B-ADE7-AC94D80B71B3}"/>
              </a:ext>
            </a:extLst>
          </p:cNvPr>
          <p:cNvSpPr txBox="1"/>
          <p:nvPr/>
        </p:nvSpPr>
        <p:spPr>
          <a:xfrm>
            <a:off x="6638119" y="2441259"/>
            <a:ext cx="173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B5E65-A9AF-42C2-BED6-097CC1813333}"/>
              </a:ext>
            </a:extLst>
          </p:cNvPr>
          <p:cNvSpPr txBox="1"/>
          <p:nvPr/>
        </p:nvSpPr>
        <p:spPr>
          <a:xfrm>
            <a:off x="7150603" y="2441259"/>
            <a:ext cx="173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0EC4F-EDC5-486B-BF04-BB5E6F3C2A4C}"/>
              </a:ext>
            </a:extLst>
          </p:cNvPr>
          <p:cNvSpPr txBox="1"/>
          <p:nvPr/>
        </p:nvSpPr>
        <p:spPr>
          <a:xfrm>
            <a:off x="7699987" y="2706445"/>
            <a:ext cx="226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16B10-D0FE-4075-A204-626D8940DF5D}"/>
              </a:ext>
            </a:extLst>
          </p:cNvPr>
          <p:cNvSpPr txBox="1"/>
          <p:nvPr/>
        </p:nvSpPr>
        <p:spPr>
          <a:xfrm>
            <a:off x="4442581" y="3195567"/>
            <a:ext cx="226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91B05-2580-43BC-87A9-F830F2A4DB11}"/>
              </a:ext>
            </a:extLst>
          </p:cNvPr>
          <p:cNvSpPr txBox="1"/>
          <p:nvPr/>
        </p:nvSpPr>
        <p:spPr>
          <a:xfrm>
            <a:off x="4450959" y="3544134"/>
            <a:ext cx="226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9BD716-339F-4A00-939D-F6D38047785E}"/>
              </a:ext>
            </a:extLst>
          </p:cNvPr>
          <p:cNvSpPr txBox="1"/>
          <p:nvPr/>
        </p:nvSpPr>
        <p:spPr>
          <a:xfrm>
            <a:off x="4446770" y="3365878"/>
            <a:ext cx="226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C2769-EA3B-434B-B5D8-877055F0E53E}"/>
              </a:ext>
            </a:extLst>
          </p:cNvPr>
          <p:cNvSpPr txBox="1"/>
          <p:nvPr/>
        </p:nvSpPr>
        <p:spPr>
          <a:xfrm>
            <a:off x="378068" y="1069053"/>
            <a:ext cx="3812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5750"/>
            <a:r>
              <a:rPr 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 from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summary(fit)</a:t>
            </a:r>
            <a:br>
              <a:rPr 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Reports the model which was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Reports the estimated intercept and coefficient of each covariate (the slope)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estimated standard error around that estimate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t-value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corresponding p-value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Significant factors highlighted using ‘***’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residual standard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R-squared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F-statistic</a:t>
            </a:r>
          </a:p>
        </p:txBody>
      </p:sp>
    </p:spTree>
    <p:extLst>
      <p:ext uri="{BB962C8B-B14F-4D97-AF65-F5344CB8AC3E}">
        <p14:creationId xmlns:p14="http://schemas.microsoft.com/office/powerpoint/2010/main" val="134309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D217-1A33-4B7A-B2DB-ABCADEFB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E9BB-3D78-4A94-A910-1CFF9A0B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BABA5-7997-4F7D-A501-79944648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D0FE8-8AF0-4F7C-BA53-10F0798B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778" y="2041311"/>
            <a:ext cx="3268980" cy="2188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2FA45-CA15-4E7F-82B8-7913958F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3" y="913344"/>
            <a:ext cx="5337810" cy="1000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16D71B-A507-47AD-8710-F344A16F72BE}"/>
              </a:ext>
            </a:extLst>
          </p:cNvPr>
          <p:cNvSpPr/>
          <p:nvPr/>
        </p:nvSpPr>
        <p:spPr>
          <a:xfrm>
            <a:off x="5370428" y="2174220"/>
            <a:ext cx="1203750" cy="2188845"/>
          </a:xfrm>
          <a:prstGeom prst="rect">
            <a:avLst/>
          </a:prstGeom>
          <a:noFill/>
          <a:ln>
            <a:solidFill>
              <a:srgbClr val="009C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4D337-E386-45F5-AFEC-DCFD5A41BB4A}"/>
              </a:ext>
            </a:extLst>
          </p:cNvPr>
          <p:cNvSpPr txBox="1"/>
          <p:nvPr/>
        </p:nvSpPr>
        <p:spPr>
          <a:xfrm>
            <a:off x="377450" y="1965606"/>
            <a:ext cx="34802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fit$coefficients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attribute, can confirm that the output matches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fit$fitted.values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In addition, the values associated with the true underlying model can be added to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data_points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1473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CF0C-ED7A-4942-8C91-93264E10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F751-2158-400D-87C3-702F2C80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D4AE9-DE1A-4EA8-BCA4-B69C512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88259-B489-4BD0-A25A-D4EA1816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971550"/>
            <a:ext cx="3724275" cy="367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B2EC2-3667-460B-9D38-B9A231F93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646"/>
          <a:stretch/>
        </p:blipFill>
        <p:spPr>
          <a:xfrm>
            <a:off x="4312992" y="971550"/>
            <a:ext cx="2910768" cy="118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94AFB-BCA4-4C77-A689-ACB416C1827D}"/>
              </a:ext>
            </a:extLst>
          </p:cNvPr>
          <p:cNvSpPr txBox="1"/>
          <p:nvPr/>
        </p:nvSpPr>
        <p:spPr>
          <a:xfrm>
            <a:off x="4379281" y="2600623"/>
            <a:ext cx="449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 syntax can by read directly at the command-line interface, or from a separate text file, using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More sophisticated integrated development environments (IDEs) are also available, such as 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RStudio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5C599D-8596-41E7-98D6-228420EB6F58}"/>
              </a:ext>
            </a:extLst>
          </p:cNvPr>
          <p:cNvSpPr/>
          <p:nvPr/>
        </p:nvSpPr>
        <p:spPr>
          <a:xfrm>
            <a:off x="2507684" y="4307324"/>
            <a:ext cx="1747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https://www.r-project.org/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E6D3D8-ECCA-4DDC-85D5-9BEE12D40E67}"/>
              </a:ext>
            </a:extLst>
          </p:cNvPr>
          <p:cNvSpPr/>
          <p:nvPr/>
        </p:nvSpPr>
        <p:spPr>
          <a:xfrm>
            <a:off x="7196772" y="3476349"/>
            <a:ext cx="15760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https://www.rstudio.com/</a:t>
            </a:r>
          </a:p>
        </p:txBody>
      </p:sp>
    </p:spTree>
    <p:extLst>
      <p:ext uri="{BB962C8B-B14F-4D97-AF65-F5344CB8AC3E}">
        <p14:creationId xmlns:p14="http://schemas.microsoft.com/office/powerpoint/2010/main" val="11790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D3C3-C170-4D96-8338-1C76620C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0C1C3-2253-45B9-A4A6-3C44F925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11BB4-70CE-4D62-B72E-D2F22711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0ABD2-1D6E-4138-ABCF-A185AC8908DD}"/>
              </a:ext>
            </a:extLst>
          </p:cNvPr>
          <p:cNvSpPr txBox="1"/>
          <p:nvPr/>
        </p:nvSpPr>
        <p:spPr>
          <a:xfrm>
            <a:off x="377449" y="1965606"/>
            <a:ext cx="381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Plot the true model (in </a:t>
            </a:r>
            <a:r>
              <a:rPr 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black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alongside the fit for this particular realization (in 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9B10A5-58A4-4186-8DB0-918FAFEC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12" y="949250"/>
            <a:ext cx="3164121" cy="3180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C3A39-B24E-4038-AA7C-CA0CFAFA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8" y="910543"/>
            <a:ext cx="488061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7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D3C3-C170-4D96-8338-1C76620C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0C1C3-2253-45B9-A4A6-3C44F925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11BB4-70CE-4D62-B72E-D2F22711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0ABD2-1D6E-4138-ABCF-A185AC8908DD}"/>
              </a:ext>
            </a:extLst>
          </p:cNvPr>
          <p:cNvSpPr txBox="1"/>
          <p:nvPr/>
        </p:nvSpPr>
        <p:spPr>
          <a:xfrm>
            <a:off x="377450" y="1965606"/>
            <a:ext cx="3864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Plot the true model (in </a:t>
            </a:r>
            <a:r>
              <a:rPr 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black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alongside the fit for this particular realization (in 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multiple realizations from the same model (in </a:t>
            </a:r>
            <a:r>
              <a:rPr lang="en-US" sz="1400" dirty="0" err="1">
                <a:solidFill>
                  <a:srgbClr val="009CC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1400" dirty="0" err="1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US" sz="1400" dirty="0" err="1">
                <a:solidFill>
                  <a:srgbClr val="11B3A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US" sz="140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lang="en-US" sz="1400" dirty="0" err="1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1400" dirty="0" err="1">
                <a:solidFill>
                  <a:srgbClr val="E9458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F13E4-39D3-4457-BEA0-8D98469DD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7"/>
          <a:stretch/>
        </p:blipFill>
        <p:spPr>
          <a:xfrm>
            <a:off x="451554" y="932030"/>
            <a:ext cx="5187246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69CFA-B405-4591-BF0E-A9B010220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983" y="945625"/>
            <a:ext cx="3164205" cy="31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8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650E-67FB-4521-AC4E-30A6EDF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CDF2-E891-4B62-8367-860BD3C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862D0-D51C-4A9B-A793-65B5170F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068E8-7F2E-4D60-85C4-3AA3FE6E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1700"/>
            <a:ext cx="4497705" cy="202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92E6C-88A7-4DC4-AD88-27C0697A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2" y="1068194"/>
            <a:ext cx="3308985" cy="1737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D6FE83-BDB4-4AA7-8A03-4FE96F7F68AE}"/>
                  </a:ext>
                </a:extLst>
              </p:cNvPr>
              <p:cNvSpPr txBox="1"/>
              <p:nvPr/>
            </p:nvSpPr>
            <p:spPr>
              <a:xfrm>
                <a:off x="383800" y="3159406"/>
                <a:ext cx="5070850" cy="96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Iterate a large number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ns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of times to generate a distribution of estimates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beta0_hat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beta1_hat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Also store the estimate of the associated standard errors for each fit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se_beta0_hat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se_beta1_hat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D6FE83-BDB4-4AA7-8A03-4FE96F7F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0" y="3159406"/>
                <a:ext cx="5070850" cy="965777"/>
              </a:xfrm>
              <a:prstGeom prst="rect">
                <a:avLst/>
              </a:prstGeom>
              <a:blipFill>
                <a:blip r:embed="rId4"/>
                <a:stretch>
                  <a:fillRect l="-240" t="-1258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401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38D6-4D74-48B3-9B2C-0A260F6B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1607-8620-4A7E-BF35-BD47BACD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94586-2281-40FB-B01C-7A45EF81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A64BE-EBEA-4962-99F4-C5B44FC2BC35}"/>
                  </a:ext>
                </a:extLst>
              </p:cNvPr>
              <p:cNvSpPr txBox="1"/>
              <p:nvPr/>
            </p:nvSpPr>
            <p:spPr>
              <a:xfrm>
                <a:off x="372706" y="2234864"/>
                <a:ext cx="4765775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Plot the fitted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beta0_hat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as a histogram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), splitting into 200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Add a line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stat_function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which shows the normal distribution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with mean equal to the mean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beta0_hat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standard deviation equal to the mean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se_beta0_hat</a:t>
                </a:r>
                <a:endPara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A64BE-EBEA-4962-99F4-C5B44FC2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06" y="2234864"/>
                <a:ext cx="4765775" cy="1396664"/>
              </a:xfrm>
              <a:prstGeom prst="rect">
                <a:avLst/>
              </a:prstGeom>
              <a:blipFill>
                <a:blip r:embed="rId2"/>
                <a:stretch>
                  <a:fillRect l="-128" t="-437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91BB2F0-5E25-45B9-B768-55D6001A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93" y="960776"/>
            <a:ext cx="3192966" cy="3201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3B3C3-E817-4CBC-97FC-EDE68AEF9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0" y="918279"/>
            <a:ext cx="4274820" cy="12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2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38D6-4D74-48B3-9B2C-0A260F6B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1607-8620-4A7E-BF35-BD47BACD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94586-2281-40FB-B01C-7A45EF81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A64BE-EBEA-4962-99F4-C5B44FC2BC35}"/>
                  </a:ext>
                </a:extLst>
              </p:cNvPr>
              <p:cNvSpPr txBox="1"/>
              <p:nvPr/>
            </p:nvSpPr>
            <p:spPr>
              <a:xfrm>
                <a:off x="372706" y="2234864"/>
                <a:ext cx="4765775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Plot the fitted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beta1_hat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as a histogram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), splitting into 200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Add a line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stat_function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which shows the normal distribution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with mean equal to the mean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beta1_hat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standard deviation equal to the mean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se_beta1_hat</a:t>
                </a:r>
                <a:endPara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A64BE-EBEA-4962-99F4-C5B44FC2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06" y="2234864"/>
                <a:ext cx="4765775" cy="1396664"/>
              </a:xfrm>
              <a:prstGeom prst="rect">
                <a:avLst/>
              </a:prstGeom>
              <a:blipFill>
                <a:blip r:embed="rId2"/>
                <a:stretch>
                  <a:fillRect l="-128" t="-437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524D61E-C024-4F8A-8725-2023BC633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/>
          <a:stretch/>
        </p:blipFill>
        <p:spPr>
          <a:xfrm>
            <a:off x="463890" y="921231"/>
            <a:ext cx="4277655" cy="1268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788BA-6C04-4800-B4B1-F08920AD2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951230"/>
            <a:ext cx="3142087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0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EBEB-F756-4E99-B9E5-46725F2B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49E07-97F0-4066-8CB7-7046501C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DCC98-3E2E-49F6-8894-07AF94F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2F03B-F09F-47F6-9D50-AB9D1770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07884"/>
            <a:ext cx="3131450" cy="3131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5AA24-F32A-49B7-8F80-1A6A9E847638}"/>
                  </a:ext>
                </a:extLst>
              </p:cNvPr>
              <p:cNvSpPr txBox="1"/>
              <p:nvPr/>
            </p:nvSpPr>
            <p:spPr>
              <a:xfrm>
                <a:off x="377166" y="3470413"/>
                <a:ext cx="4765775" cy="1181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Store the estimated p-values for each fit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beta0_p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beta1_p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Plot the estimated p-values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beta0_p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as a histogram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), splitting into 100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bins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limiting the horizontal axis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xlim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)</a:t>
                </a:r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5AA24-F32A-49B7-8F80-1A6A9E84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6" y="3470413"/>
                <a:ext cx="4765775" cy="1181221"/>
              </a:xfrm>
              <a:prstGeom prst="rect">
                <a:avLst/>
              </a:prstGeom>
              <a:blipFill>
                <a:blip r:embed="rId3"/>
                <a:stretch>
                  <a:fillRect l="-256" t="-1031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C2F7753-0760-4F00-B064-1F13EB39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7" y="922490"/>
            <a:ext cx="473773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4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2E5-367B-4B71-AB30-E95BE66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60A9-2F04-4E86-A5CA-1B1DC4F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C57C8-2F4B-4342-9036-7198A6A8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ED1D8-B637-414D-AA52-BE92EF85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72" y="955645"/>
            <a:ext cx="3160644" cy="3173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8715B7-4E2C-4AA2-9EC1-B9D4F80E77E1}"/>
                  </a:ext>
                </a:extLst>
              </p:cNvPr>
              <p:cNvSpPr txBox="1"/>
              <p:nvPr/>
            </p:nvSpPr>
            <p:spPr>
              <a:xfrm>
                <a:off x="377166" y="3531510"/>
                <a:ext cx="4765775" cy="98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Generate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ns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simulations of the null hypothesis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Plot the estimated p-values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null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beta0_p_n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as a histogram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), splitting into 100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bins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limiting the horizontal axis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xlim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)</a:t>
                </a:r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8715B7-4E2C-4AA2-9EC1-B9D4F80E7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6" y="3531510"/>
                <a:ext cx="4765775" cy="980140"/>
              </a:xfrm>
              <a:prstGeom prst="rect">
                <a:avLst/>
              </a:prstGeom>
              <a:blipFill>
                <a:blip r:embed="rId3"/>
                <a:stretch>
                  <a:fillRect l="-256" t="-1242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3686219-9214-47BD-A91E-0F821D31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1" y="923810"/>
            <a:ext cx="443484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45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2E5-367B-4B71-AB30-E95BE66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60A9-2F04-4E86-A5CA-1B1DC4F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C57C8-2F4B-4342-9036-7198A6A8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D158A-5BD8-41DF-8084-10C72A47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20" y="953710"/>
            <a:ext cx="3122982" cy="313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ACFA6-BFC2-461E-BC11-8319004F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6" y="900972"/>
            <a:ext cx="5132070" cy="2411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97099-D790-4D83-BDBC-FCB4916F18F7}"/>
                  </a:ext>
                </a:extLst>
              </p:cNvPr>
              <p:cNvSpPr txBox="1"/>
              <p:nvPr/>
            </p:nvSpPr>
            <p:spPr>
              <a:xfrm>
                <a:off x="377166" y="3531510"/>
                <a:ext cx="4765775" cy="764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Plot the estimated t-values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null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beta0_t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beta0_t_n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as a histogram (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and overlay the t-distribution (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fun=</a:t>
                </a:r>
                <a:r>
                  <a:rPr lang="en-US" sz="14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dt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</a:t>
                </a:r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97099-D790-4D83-BDBC-FCB4916F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6" y="3531510"/>
                <a:ext cx="4765775" cy="764697"/>
              </a:xfrm>
              <a:prstGeom prst="rect">
                <a:avLst/>
              </a:prstGeom>
              <a:blipFill>
                <a:blip r:embed="rId4"/>
                <a:stretch>
                  <a:fillRect l="-25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486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2E5-367B-4B71-AB30-E95BE66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60A9-2F04-4E86-A5CA-1B1DC4F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C57C8-2F4B-4342-9036-7198A6A8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32D2F-DB15-4EB5-8BAB-E1AD6E061923}"/>
              </a:ext>
            </a:extLst>
          </p:cNvPr>
          <p:cNvSpPr txBox="1"/>
          <p:nvPr/>
        </p:nvSpPr>
        <p:spPr>
          <a:xfrm>
            <a:off x="5883384" y="1029177"/>
            <a:ext cx="3153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ggplot_build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command to values which build up the histogram (or any plot) can be accessed.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DCBED-F465-44F1-8ECA-BCA68CFC7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76"/>
          <a:stretch/>
        </p:blipFill>
        <p:spPr>
          <a:xfrm>
            <a:off x="432853" y="2249123"/>
            <a:ext cx="3563929" cy="925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306D8D-AA66-41A5-BE57-E8889749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0" y="896652"/>
            <a:ext cx="502348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2E5-367B-4B71-AB30-E95BE66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tests ‘for free’: Simple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60A9-2F04-4E86-A5CA-1B1DC4F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C57C8-2F4B-4342-9036-7198A6A8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BCBE6-4C26-4B5C-A58A-F6681102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83" y="2543060"/>
            <a:ext cx="2105349" cy="2125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737427-3C46-4D86-B07F-4A834C64B29F}"/>
              </a:ext>
            </a:extLst>
          </p:cNvPr>
          <p:cNvSpPr txBox="1"/>
          <p:nvPr/>
        </p:nvSpPr>
        <p:spPr>
          <a:xfrm>
            <a:off x="5919067" y="1109465"/>
            <a:ext cx="29260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Determining the approximate area under the null distribution curve c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cumsum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and the probability density of the observed distribution the distribution of p-values seen before can be estimated.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763F2-DAB9-432F-9679-AC410AD7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4" y="2541514"/>
            <a:ext cx="2141928" cy="2147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D62418-5244-444F-BD0C-68FA3A11B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86"/>
          <a:stretch/>
        </p:blipFill>
        <p:spPr>
          <a:xfrm>
            <a:off x="464081" y="897112"/>
            <a:ext cx="5187358" cy="16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0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AE4-F9FB-44D2-8073-63C7A11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Python: Lognormal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2564-D471-4E86-AF99-E75EB7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1C73-5353-4300-91D1-E64012E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B52F-3250-4162-BCFE-2FB03D76B3BB}"/>
              </a:ext>
            </a:extLst>
          </p:cNvPr>
          <p:cNvSpPr txBox="1"/>
          <p:nvPr/>
        </p:nvSpPr>
        <p:spPr>
          <a:xfrm>
            <a:off x="4978400" y="971550"/>
            <a:ext cx="3098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Call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library, and state that we will use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as a pseudonym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Call 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 from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Call 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library, to generate some runtime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Call a plotting library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and use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as a pseudonym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From 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library, save the start time in a variable called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Initialise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sigma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EBA0D-4F5A-47BA-AC9E-D35042E9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901700"/>
            <a:ext cx="4170003" cy="11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07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2E5-367B-4B71-AB30-E95BE66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range of libraries: Generalized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60A9-2F04-4E86-A5CA-1B1DC4F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C57C8-2F4B-4342-9036-7198A6A8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3C5C8593-A50E-4F82-8833-DB26CDF93E24}"/>
                  </a:ext>
                </a:extLst>
              </p:cNvPr>
              <p:cNvSpPr txBox="1"/>
              <p:nvPr/>
            </p:nvSpPr>
            <p:spPr>
              <a:xfrm>
                <a:off x="1138518" y="1118944"/>
                <a:ext cx="3306482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GB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GB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GB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</m:d>
                    <m:r>
                      <a:rPr lang="en-GB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3C5C8593-A50E-4F82-8833-DB26CDF93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18" y="1118944"/>
                <a:ext cx="3306482" cy="460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A4C66B19-6408-41F8-8CC7-824628CF5B41}"/>
                  </a:ext>
                </a:extLst>
              </p:cNvPr>
              <p:cNvSpPr txBox="1"/>
              <p:nvPr/>
            </p:nvSpPr>
            <p:spPr>
              <a:xfrm>
                <a:off x="744220" y="1734211"/>
                <a:ext cx="4584012" cy="812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GB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GB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14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  <m:r>
                          <a:rPr lang="en-GB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GB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GB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4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  <m:r>
                                            <a:rPr lang="en-GB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GB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GB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GB" sz="1400" dirty="0">
                    <a:solidFill>
                      <a:srgbClr val="000000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14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14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sz="1400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GB" sz="1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A4C66B19-6408-41F8-8CC7-824628CF5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" y="1734211"/>
                <a:ext cx="4584012" cy="812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84AFF38-C5C0-4209-81C1-5281CEF31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92" y="2727960"/>
            <a:ext cx="4314825" cy="617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CF8C73-B164-45C8-A7F9-E4D9978A5B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10"/>
          <a:stretch/>
        </p:blipFill>
        <p:spPr>
          <a:xfrm>
            <a:off x="656272" y="3348355"/>
            <a:ext cx="4406265" cy="913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49417A-1029-4188-8ACA-8FAAFC6499B3}"/>
              </a:ext>
            </a:extLst>
          </p:cNvPr>
          <p:cNvSpPr txBox="1"/>
          <p:nvPr/>
        </p:nvSpPr>
        <p:spPr>
          <a:xfrm>
            <a:off x="5577841" y="1109465"/>
            <a:ext cx="3413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Initialize a dummy population, defined by factors, X, A and B.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X runs from 1 to 31 (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eg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an age index)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 and B are categorical (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eg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gender, high pension v low pension)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systematic component to depend on X and A, but not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Simulate 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poisson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events (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eg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deaths) from the library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rpois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AB8CAA-43B6-4B73-97EC-56E4587EB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30" y="4218622"/>
            <a:ext cx="4777740" cy="4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7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859E-D1EB-4DD2-A4B3-38625CB8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range of libraries: Generalized linear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21A7-E1A2-4169-A892-3F1B1789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46010-B821-47C9-AFD3-6455AF37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AC07C-8F95-4A07-9B9C-73BC4717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925830"/>
            <a:ext cx="4394835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8B691-BB45-4641-B93E-7BE58C01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77" y="971550"/>
            <a:ext cx="4364417" cy="2852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465773-EC58-4DA3-9BB1-AADD9DCD39F5}"/>
                  </a:ext>
                </a:extLst>
              </p:cNvPr>
              <p:cNvSpPr txBox="1"/>
              <p:nvPr/>
            </p:nvSpPr>
            <p:spPr>
              <a:xfrm>
                <a:off x="370841" y="1952745"/>
                <a:ext cx="3413760" cy="75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Running the simulation to generate a large number of data points, the estimated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match the input parameters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465773-EC58-4DA3-9BB1-AADD9DCD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1" y="1952745"/>
                <a:ext cx="3413760" cy="750334"/>
              </a:xfrm>
              <a:prstGeom prst="rect">
                <a:avLst/>
              </a:prstGeom>
              <a:blipFill>
                <a:blip r:embed="rId4"/>
                <a:stretch>
                  <a:fillRect l="-357" t="-813"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1FB6889-2166-4E9A-97D1-9A733717287B}"/>
              </a:ext>
            </a:extLst>
          </p:cNvPr>
          <p:cNvSpPr/>
          <p:nvPr/>
        </p:nvSpPr>
        <p:spPr>
          <a:xfrm>
            <a:off x="5288280" y="2072621"/>
            <a:ext cx="670560" cy="8179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0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3381" y="3003802"/>
            <a:ext cx="8246269" cy="1767302"/>
          </a:xfrm>
        </p:spPr>
        <p:txBody>
          <a:bodyPr/>
          <a:lstStyle/>
          <a:p>
            <a:pPr marL="0" indent="0">
              <a:buNone/>
            </a:pPr>
            <a:r>
              <a:rPr lang="en-GB" sz="900" dirty="0"/>
              <a:t>The views expressed in this [publication/presentation] are those of invited contributors and not necessarily those of the IFoA. The IFoA do not endorse any of the views stated, nor any claims or representations made in this [publication/presentation] and accept no responsibility or liability to any person for loss or damage suffered as a consequence of their placing reliance upon any view, claim or representation made in this [publication/presentation]. </a:t>
            </a:r>
            <a:br>
              <a:rPr lang="en-GB" sz="900" dirty="0"/>
            </a:br>
            <a:endParaRPr lang="en-GB" sz="900" dirty="0"/>
          </a:p>
          <a:p>
            <a:pPr marL="0" indent="0">
              <a:buNone/>
            </a:pPr>
            <a:r>
              <a:rPr lang="en-GB" sz="900" dirty="0"/>
              <a:t>The information and expressions of opinion contained in this publication are not intended to be a comprehensive study, nor to provide actuarial advice or advice of any nature and should not be treated as a substitute for specific advice concerning individual situations. On no account may any part of this [publication/presentation] be reproduced without the written permission of the IFoA [</a:t>
            </a:r>
            <a:r>
              <a:rPr lang="en-GB" sz="900" i="1" dirty="0"/>
              <a:t>or authors, in the case of non-IFoA research</a:t>
            </a:r>
            <a:r>
              <a:rPr lang="en-GB" sz="900" dirty="0"/>
              <a:t>].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83382" y="519931"/>
            <a:ext cx="4080607" cy="1296144"/>
          </a:xfrm>
          <a:prstGeom prst="wedgeRectCallout">
            <a:avLst>
              <a:gd name="adj1" fmla="val -998"/>
              <a:gd name="adj2" fmla="val 1266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/>
          </a:p>
        </p:txBody>
      </p:sp>
      <p:sp>
        <p:nvSpPr>
          <p:cNvPr id="7" name="Rectangular Callout 6"/>
          <p:cNvSpPr/>
          <p:nvPr/>
        </p:nvSpPr>
        <p:spPr>
          <a:xfrm>
            <a:off x="4680012" y="519931"/>
            <a:ext cx="4068703" cy="1296144"/>
          </a:xfrm>
          <a:prstGeom prst="wedgeRectCallout">
            <a:avLst>
              <a:gd name="adj1" fmla="val -53799"/>
              <a:gd name="adj2" fmla="val 127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39380"/>
            <a:ext cx="3730471" cy="85725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2"/>
                </a:solidFill>
              </a:rPr>
              <a:t>Questions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842030" y="735546"/>
            <a:ext cx="378762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D9AB1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3600" dirty="0">
                <a:solidFill>
                  <a:schemeClr val="bg1"/>
                </a:solidFill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96446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AE4-F9FB-44D2-8073-63C7A11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Python: Lognormal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2564-D471-4E86-AF99-E75EB7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1C73-5353-4300-91D1-E64012E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B52F-3250-4162-BCFE-2FB03D76B3BB}"/>
              </a:ext>
            </a:extLst>
          </p:cNvPr>
          <p:cNvSpPr txBox="1"/>
          <p:nvPr/>
        </p:nvSpPr>
        <p:spPr>
          <a:xfrm>
            <a:off x="4978400" y="971550"/>
            <a:ext cx="3829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Generate a sample of random numbers drawn from the normal distribution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calling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 using the pseudonym we specified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 the exponents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of the random, normally distributed sample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 the mean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and variance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np.var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of the simulated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Store the time taken in 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DE01A-F9E2-45AF-88C9-6B941DFF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4" y="907024"/>
            <a:ext cx="4194810" cy="17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0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AE4-F9FB-44D2-8073-63C7A11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Python: Lognormal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2564-D471-4E86-AF99-E75EB7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1C73-5353-4300-91D1-E64012E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B52F-3250-4162-BCFE-2FB03D76B3BB}"/>
              </a:ext>
            </a:extLst>
          </p:cNvPr>
          <p:cNvSpPr txBox="1"/>
          <p:nvPr/>
        </p:nvSpPr>
        <p:spPr>
          <a:xfrm>
            <a:off x="495300" y="3597473"/>
            <a:ext cx="354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Print the results to the screen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01E18-3BE7-419C-9AB0-1589F008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2" y="906083"/>
            <a:ext cx="6017895" cy="23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5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AE4-F9FB-44D2-8073-63C7A11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Python: Lognormal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2564-D471-4E86-AF99-E75EB7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1C73-5353-4300-91D1-E64012E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2050" name="Picture 2" descr="Inline image">
            <a:extLst>
              <a:ext uri="{FF2B5EF4-FFF2-40B4-BE49-F238E27FC236}">
                <a16:creationId xmlns:a16="http://schemas.microsoft.com/office/drawing/2014/main" id="{774B47E4-16F9-4F54-8219-DD4258E4A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0" r="11835" b="3393"/>
          <a:stretch/>
        </p:blipFill>
        <p:spPr bwMode="auto">
          <a:xfrm>
            <a:off x="495300" y="971550"/>
            <a:ext cx="4491099" cy="21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AFF78-9EEE-4C9E-8D17-4199D05D9A02}"/>
              </a:ext>
            </a:extLst>
          </p:cNvPr>
          <p:cNvSpPr txBox="1"/>
          <p:nvPr/>
        </p:nvSpPr>
        <p:spPr>
          <a:xfrm>
            <a:off x="495300" y="3597473"/>
            <a:ext cx="354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Print the results to the screen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E4B80-CEF1-464A-9DEA-5315420D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4" y="882972"/>
            <a:ext cx="5177790" cy="1857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30AE4-F9FB-44D2-8073-63C7A11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Python: Lognormal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2564-D471-4E86-AF99-E75EB7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1C73-5353-4300-91D1-E64012E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B52F-3250-4162-BCFE-2FB03D76B3BB}"/>
              </a:ext>
            </a:extLst>
          </p:cNvPr>
          <p:cNvSpPr txBox="1"/>
          <p:nvPr/>
        </p:nvSpPr>
        <p:spPr>
          <a:xfrm>
            <a:off x="5365898" y="971550"/>
            <a:ext cx="3707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Generate a histogram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calling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 using the pseudonym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we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 the position of the 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centre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of the bars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Call the lognormal probability density function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stats.lognorm.pdf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from 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 (part of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Overlay the library lognormal distribution on the plot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), using a dashed line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‘--’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), red and a specified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Plot from 0 to 2 standard deviations over the mean on the horizontal axis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gridlines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8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AE4-F9FB-44D2-8073-63C7A11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Python: Lognormal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2564-D471-4E86-AF99-E75EB7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1C73-5353-4300-91D1-E64012E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8" name="Picture 2" descr="Inline image">
            <a:extLst>
              <a:ext uri="{FF2B5EF4-FFF2-40B4-BE49-F238E27FC236}">
                <a16:creationId xmlns:a16="http://schemas.microsoft.com/office/drawing/2014/main" id="{0FF26C23-7E76-430B-BC62-63D0B04A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8" y="971550"/>
            <a:ext cx="4411293" cy="330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943BF8-A9E0-4778-96B4-1E100CDE7335}"/>
              </a:ext>
            </a:extLst>
          </p:cNvPr>
          <p:cNvSpPr txBox="1"/>
          <p:nvPr/>
        </p:nvSpPr>
        <p:spPr>
          <a:xfrm>
            <a:off x="5365898" y="971550"/>
            <a:ext cx="3707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Generate a histogram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calling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 using the pseudonym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we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 the position of the 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centre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of the bars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Call the lognormal probability density function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stats.lognorm.pdf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 from 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 (part of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Overlay the library lognormal distribution on the plot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), using a dashed line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‘--’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), red and a specified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Plot from 0 to 2 standard deviations over the mean on the horizontal axis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gridlines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4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AE4-F9FB-44D2-8073-63C7A116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in R: Hypergeometric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2564-D471-4E86-AF99-E75EB7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42CF-12C1-4411-B532-E91306108269}" type="datetime4">
              <a:rPr lang="en-GB" smtClean="0"/>
              <a:pPr/>
              <a:t>25 October 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1C73-5353-4300-91D1-E64012E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6AF-1811-4E27-A96F-54109F1D027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B52F-3250-4162-BCFE-2FB03D76B3BB}"/>
              </a:ext>
            </a:extLst>
          </p:cNvPr>
          <p:cNvSpPr txBox="1"/>
          <p:nvPr/>
        </p:nvSpPr>
        <p:spPr>
          <a:xfrm>
            <a:off x="4978400" y="971550"/>
            <a:ext cx="269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Simulate drawing black and white balls without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Allocate specific numbers to parameters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Initialize an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with a specific dimension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Repeat a calculation over an index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Perform a chunk of code when a condition is met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if…else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95361-5CE6-4E0C-B5B6-996DCF82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904557"/>
            <a:ext cx="4640580" cy="26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7133"/>
      </p:ext>
    </p:extLst>
  </p:cSld>
  <p:clrMapOvr>
    <a:masterClrMapping/>
  </p:clrMapOvr>
</p:sld>
</file>

<file path=ppt/theme/theme1.xml><?xml version="1.0" encoding="utf-8"?>
<a:theme xmlns:a="http://schemas.openxmlformats.org/drawingml/2006/main" name="IFOA PowerPoint template 16.9">
  <a:themeElements>
    <a:clrScheme name="Custom 3">
      <a:dk1>
        <a:srgbClr val="3F4548"/>
      </a:dk1>
      <a:lt1>
        <a:sysClr val="window" lastClr="FFFFFF"/>
      </a:lt1>
      <a:dk2>
        <a:srgbClr val="000000"/>
      </a:dk2>
      <a:lt2>
        <a:srgbClr val="FFFFFF"/>
      </a:lt2>
      <a:accent1>
        <a:srgbClr val="D9AB16"/>
      </a:accent1>
      <a:accent2>
        <a:srgbClr val="113458"/>
      </a:accent2>
      <a:accent3>
        <a:srgbClr val="7CB3E1"/>
      </a:accent3>
      <a:accent4>
        <a:srgbClr val="4096B8"/>
      </a:accent4>
      <a:accent5>
        <a:srgbClr val="11B3A2"/>
      </a:accent5>
      <a:accent6>
        <a:srgbClr val="008452"/>
      </a:accent6>
      <a:hlink>
        <a:srgbClr val="D9AB16"/>
      </a:hlink>
      <a:folHlink>
        <a:srgbClr val="D9AB16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FOA PowerPoint 16.9.potx" id="{57431F25-0E3D-4E56-8B00-A405E6DD11F0}" vid="{97C7A00C-46BF-4582-B91A-E7C534285B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IFOA PowerPoint template 16.9</Template>
  <TotalTime>1851</TotalTime>
  <Words>1722</Words>
  <Application>Microsoft Office PowerPoint</Application>
  <PresentationFormat>On-screen Show (16:9)</PresentationFormat>
  <Paragraphs>205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 Light</vt:lpstr>
      <vt:lpstr>Cambria Math</vt:lpstr>
      <vt:lpstr>Courier New</vt:lpstr>
      <vt:lpstr>IFOA PowerPoint template 16.9</vt:lpstr>
      <vt:lpstr>Probability and Regression in Python and R</vt:lpstr>
      <vt:lpstr>R input</vt:lpstr>
      <vt:lpstr>Quick example in Python: Lognormal distribution</vt:lpstr>
      <vt:lpstr>Quick example in Python: Lognormal distribution</vt:lpstr>
      <vt:lpstr>Quick example in Python: Lognormal distribution</vt:lpstr>
      <vt:lpstr>Quick example in Python: Lognormal distribution</vt:lpstr>
      <vt:lpstr>Quick example in Python: Lognormal distribution</vt:lpstr>
      <vt:lpstr>Quick example in Python: Lognormal distribution</vt:lpstr>
      <vt:lpstr>Quick example in R: Hypergeometric distribution</vt:lpstr>
      <vt:lpstr>Quick example in R: Hypergeometric distribution</vt:lpstr>
      <vt:lpstr>Quick example in R: Hypergeometric distribution</vt:lpstr>
      <vt:lpstr>Quick example in R: Hypergeometric distribution</vt:lpstr>
      <vt:lpstr>Quick example in R: Hypergeometric distribution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Key statistical tests ‘for free’: Simple linear model</vt:lpstr>
      <vt:lpstr>Wide range of libraries: Generalized linear model</vt:lpstr>
      <vt:lpstr>Wide range of libraries: Generalized linear model</vt:lpstr>
      <vt:lpstr>Questions</vt:lpstr>
    </vt:vector>
  </TitlesOfParts>
  <Company>IFoA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Windows User</dc:creator>
  <cp:lastModifiedBy>Steven Rimmer</cp:lastModifiedBy>
  <cp:revision>84</cp:revision>
  <dcterms:created xsi:type="dcterms:W3CDTF">2016-07-04T15:53:51Z</dcterms:created>
  <dcterms:modified xsi:type="dcterms:W3CDTF">2018-10-25T12:34:11Z</dcterms:modified>
</cp:coreProperties>
</file>