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handoutMasterIdLst>
    <p:handoutMasterId r:id="rId34"/>
  </p:handout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307" r:id="rId18"/>
    <p:sldId id="310" r:id="rId19"/>
    <p:sldId id="311" r:id="rId20"/>
    <p:sldId id="308" r:id="rId21"/>
    <p:sldId id="297" r:id="rId22"/>
    <p:sldId id="298" r:id="rId23"/>
    <p:sldId id="299" r:id="rId24"/>
    <p:sldId id="300" r:id="rId25"/>
    <p:sldId id="301" r:id="rId26"/>
    <p:sldId id="302" r:id="rId27"/>
    <p:sldId id="303" r:id="rId28"/>
    <p:sldId id="304" r:id="rId29"/>
    <p:sldId id="305" r:id="rId30"/>
    <p:sldId id="306" r:id="rId31"/>
    <p:sldId id="309" r:id="rId32"/>
  </p:sldIdLst>
  <p:sldSz cx="12190413" cy="6858000"/>
  <p:notesSz cx="9296400" cy="7010400"/>
  <p:custDataLst>
    <p:tags r:id="rId35"/>
  </p:custData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82416" autoAdjust="0"/>
  </p:normalViewPr>
  <p:slideViewPr>
    <p:cSldViewPr>
      <p:cViewPr varScale="1">
        <p:scale>
          <a:sx n="60" d="100"/>
          <a:sy n="60" d="100"/>
        </p:scale>
        <p:origin x="-1080" y="-78"/>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C60A9-8738-4310-9A0A-A375F09C1F8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CCA84FB-A471-49F6-A084-671C8B2F8B5A}">
      <dgm:prSet/>
      <dgm:spPr/>
      <dgm:t>
        <a:bodyPr/>
        <a:lstStyle/>
        <a:p>
          <a:pPr rtl="0"/>
          <a:r>
            <a:rPr lang="en-US" b="1" smtClean="0"/>
            <a:t>Novelty</a:t>
          </a:r>
          <a:r>
            <a:rPr lang="en-US" smtClean="0"/>
            <a:t> – ranging from ‘</a:t>
          </a:r>
          <a:r>
            <a:rPr lang="en-US" i="1" smtClean="0"/>
            <a:t>derivative’</a:t>
          </a:r>
          <a:r>
            <a:rPr lang="en-US" smtClean="0"/>
            <a:t> to ‘</a:t>
          </a:r>
          <a:r>
            <a:rPr lang="en-US" i="1" smtClean="0"/>
            <a:t>new-to-the-world</a:t>
          </a:r>
          <a:r>
            <a:rPr lang="en-US" smtClean="0"/>
            <a:t>’</a:t>
          </a:r>
          <a:endParaRPr lang="en-US"/>
        </a:p>
      </dgm:t>
    </dgm:pt>
    <dgm:pt modelId="{5A426BCB-1516-4E4E-85CC-4A89B5F11240}" type="parTrans" cxnId="{D24D897D-14D8-4F88-A61E-D4AFFECC52AD}">
      <dgm:prSet/>
      <dgm:spPr/>
      <dgm:t>
        <a:bodyPr/>
        <a:lstStyle/>
        <a:p>
          <a:endParaRPr lang="en-US"/>
        </a:p>
      </dgm:t>
    </dgm:pt>
    <dgm:pt modelId="{835DC425-CF7E-4FCB-A895-444D97BE0763}" type="sibTrans" cxnId="{D24D897D-14D8-4F88-A61E-D4AFFECC52AD}">
      <dgm:prSet/>
      <dgm:spPr/>
      <dgm:t>
        <a:bodyPr/>
        <a:lstStyle/>
        <a:p>
          <a:endParaRPr lang="en-US"/>
        </a:p>
      </dgm:t>
    </dgm:pt>
    <dgm:pt modelId="{7CE43B69-1A58-41E1-A89C-F2B9ED864E0A}">
      <dgm:prSet/>
      <dgm:spPr/>
      <dgm:t>
        <a:bodyPr/>
        <a:lstStyle/>
        <a:p>
          <a:pPr rtl="0"/>
          <a:r>
            <a:rPr lang="en-US" b="1" smtClean="0"/>
            <a:t>Technology</a:t>
          </a:r>
          <a:r>
            <a:rPr lang="en-US" smtClean="0"/>
            <a:t> – ranging from ‘</a:t>
          </a:r>
          <a:r>
            <a:rPr lang="en-US" i="1" smtClean="0"/>
            <a:t>low-tech</a:t>
          </a:r>
          <a:r>
            <a:rPr lang="en-US" smtClean="0"/>
            <a:t>’ to ‘</a:t>
          </a:r>
          <a:r>
            <a:rPr lang="en-US" i="1" smtClean="0"/>
            <a:t>super-high-tech</a:t>
          </a:r>
          <a:r>
            <a:rPr lang="en-US" smtClean="0"/>
            <a:t>’</a:t>
          </a:r>
          <a:endParaRPr lang="en-US"/>
        </a:p>
      </dgm:t>
    </dgm:pt>
    <dgm:pt modelId="{9A29F8DF-B73B-4160-8EF7-3AF706D0A17E}" type="parTrans" cxnId="{83DA053F-AB59-45D0-BE3A-81D7C5E10597}">
      <dgm:prSet/>
      <dgm:spPr/>
      <dgm:t>
        <a:bodyPr/>
        <a:lstStyle/>
        <a:p>
          <a:endParaRPr lang="en-US"/>
        </a:p>
      </dgm:t>
    </dgm:pt>
    <dgm:pt modelId="{8C56D1E0-976E-4C1C-BF7B-4D088DD40649}" type="sibTrans" cxnId="{83DA053F-AB59-45D0-BE3A-81D7C5E10597}">
      <dgm:prSet/>
      <dgm:spPr/>
      <dgm:t>
        <a:bodyPr/>
        <a:lstStyle/>
        <a:p>
          <a:endParaRPr lang="en-US"/>
        </a:p>
      </dgm:t>
    </dgm:pt>
    <dgm:pt modelId="{A3D06286-9DBB-497B-9406-C95A54EA288F}">
      <dgm:prSet/>
      <dgm:spPr/>
      <dgm:t>
        <a:bodyPr/>
        <a:lstStyle/>
        <a:p>
          <a:pPr rtl="0"/>
          <a:r>
            <a:rPr lang="en-US" b="1" smtClean="0"/>
            <a:t>Complexity</a:t>
          </a:r>
          <a:r>
            <a:rPr lang="en-US" smtClean="0"/>
            <a:t> – ranging from ‘</a:t>
          </a:r>
          <a:r>
            <a:rPr lang="en-US" i="1" smtClean="0"/>
            <a:t>component level</a:t>
          </a:r>
          <a:r>
            <a:rPr lang="en-US" smtClean="0"/>
            <a:t>’ to ‘</a:t>
          </a:r>
          <a:r>
            <a:rPr lang="en-US" i="1" smtClean="0"/>
            <a:t>system of systems</a:t>
          </a:r>
          <a:r>
            <a:rPr lang="en-US" smtClean="0"/>
            <a:t>’</a:t>
          </a:r>
          <a:endParaRPr lang="en-US"/>
        </a:p>
      </dgm:t>
    </dgm:pt>
    <dgm:pt modelId="{7927CAEA-6449-4FAA-9575-596564EC6056}" type="parTrans" cxnId="{908094D2-B463-453E-A89E-031CBBE74C38}">
      <dgm:prSet/>
      <dgm:spPr/>
      <dgm:t>
        <a:bodyPr/>
        <a:lstStyle/>
        <a:p>
          <a:endParaRPr lang="en-US"/>
        </a:p>
      </dgm:t>
    </dgm:pt>
    <dgm:pt modelId="{F8E99BEE-1C34-4411-9A27-9B69BF3C3D4F}" type="sibTrans" cxnId="{908094D2-B463-453E-A89E-031CBBE74C38}">
      <dgm:prSet/>
      <dgm:spPr/>
      <dgm:t>
        <a:bodyPr/>
        <a:lstStyle/>
        <a:p>
          <a:endParaRPr lang="en-US"/>
        </a:p>
      </dgm:t>
    </dgm:pt>
    <dgm:pt modelId="{1A9468CD-70AE-4F05-A775-0BD304955F1B}">
      <dgm:prSet/>
      <dgm:spPr/>
      <dgm:t>
        <a:bodyPr/>
        <a:lstStyle/>
        <a:p>
          <a:pPr rtl="0"/>
          <a:r>
            <a:rPr lang="en-US" b="1" smtClean="0"/>
            <a:t>Pace</a:t>
          </a:r>
          <a:r>
            <a:rPr lang="en-US" smtClean="0"/>
            <a:t> – ranging from ‘ </a:t>
          </a:r>
          <a:r>
            <a:rPr lang="en-US" i="1" smtClean="0"/>
            <a:t>regular</a:t>
          </a:r>
          <a:r>
            <a:rPr lang="en-US" smtClean="0"/>
            <a:t>’ to ‘</a:t>
          </a:r>
          <a:r>
            <a:rPr lang="en-US" i="1" smtClean="0"/>
            <a:t>blitz</a:t>
          </a:r>
          <a:r>
            <a:rPr lang="en-US" smtClean="0"/>
            <a:t>’</a:t>
          </a:r>
          <a:endParaRPr lang="en-US"/>
        </a:p>
      </dgm:t>
    </dgm:pt>
    <dgm:pt modelId="{22EC5AE9-07E0-4633-8A6A-9B8FD22F4FA0}" type="parTrans" cxnId="{E93909A2-1A23-4D99-96C0-AF47BB882130}">
      <dgm:prSet/>
      <dgm:spPr/>
      <dgm:t>
        <a:bodyPr/>
        <a:lstStyle/>
        <a:p>
          <a:endParaRPr lang="en-US"/>
        </a:p>
      </dgm:t>
    </dgm:pt>
    <dgm:pt modelId="{00F3D956-9F5A-4A50-A067-219E4C679B73}" type="sibTrans" cxnId="{E93909A2-1A23-4D99-96C0-AF47BB882130}">
      <dgm:prSet/>
      <dgm:spPr/>
      <dgm:t>
        <a:bodyPr/>
        <a:lstStyle/>
        <a:p>
          <a:endParaRPr lang="en-US"/>
        </a:p>
      </dgm:t>
    </dgm:pt>
    <dgm:pt modelId="{0094873D-AC4E-4057-9943-EAC291CD0296}" type="pres">
      <dgm:prSet presAssocID="{77EC60A9-8738-4310-9A0A-A375F09C1F82}" presName="Name0" presStyleCnt="0">
        <dgm:presLayoutVars>
          <dgm:dir/>
          <dgm:animLvl val="lvl"/>
          <dgm:resizeHandles val="exact"/>
        </dgm:presLayoutVars>
      </dgm:prSet>
      <dgm:spPr/>
      <dgm:t>
        <a:bodyPr/>
        <a:lstStyle/>
        <a:p>
          <a:endParaRPr lang="en-US"/>
        </a:p>
      </dgm:t>
    </dgm:pt>
    <dgm:pt modelId="{9D199B83-7AF3-4DBE-9F3A-F4085D886E64}" type="pres">
      <dgm:prSet presAssocID="{CCCA84FB-A471-49F6-A084-671C8B2F8B5A}" presName="linNode" presStyleCnt="0"/>
      <dgm:spPr/>
    </dgm:pt>
    <dgm:pt modelId="{D1D9F751-0F99-4B85-BCC1-10332AC4117C}" type="pres">
      <dgm:prSet presAssocID="{CCCA84FB-A471-49F6-A084-671C8B2F8B5A}" presName="parentText" presStyleLbl="node1" presStyleIdx="0" presStyleCnt="4">
        <dgm:presLayoutVars>
          <dgm:chMax val="1"/>
          <dgm:bulletEnabled val="1"/>
        </dgm:presLayoutVars>
      </dgm:prSet>
      <dgm:spPr/>
      <dgm:t>
        <a:bodyPr/>
        <a:lstStyle/>
        <a:p>
          <a:endParaRPr lang="en-US"/>
        </a:p>
      </dgm:t>
    </dgm:pt>
    <dgm:pt modelId="{2279714E-2870-4C78-A976-C5CE299A915B}" type="pres">
      <dgm:prSet presAssocID="{835DC425-CF7E-4FCB-A895-444D97BE0763}" presName="sp" presStyleCnt="0"/>
      <dgm:spPr/>
    </dgm:pt>
    <dgm:pt modelId="{A3507886-314F-462F-8397-73993A86DB8B}" type="pres">
      <dgm:prSet presAssocID="{7CE43B69-1A58-41E1-A89C-F2B9ED864E0A}" presName="linNode" presStyleCnt="0"/>
      <dgm:spPr/>
    </dgm:pt>
    <dgm:pt modelId="{FD0C41DA-D0A2-419D-A846-D2DA8CE391BB}" type="pres">
      <dgm:prSet presAssocID="{7CE43B69-1A58-41E1-A89C-F2B9ED864E0A}" presName="parentText" presStyleLbl="node1" presStyleIdx="1" presStyleCnt="4">
        <dgm:presLayoutVars>
          <dgm:chMax val="1"/>
          <dgm:bulletEnabled val="1"/>
        </dgm:presLayoutVars>
      </dgm:prSet>
      <dgm:spPr/>
      <dgm:t>
        <a:bodyPr/>
        <a:lstStyle/>
        <a:p>
          <a:endParaRPr lang="en-US"/>
        </a:p>
      </dgm:t>
    </dgm:pt>
    <dgm:pt modelId="{9BB23E70-2881-4023-813E-1AC5D0DF657A}" type="pres">
      <dgm:prSet presAssocID="{8C56D1E0-976E-4C1C-BF7B-4D088DD40649}" presName="sp" presStyleCnt="0"/>
      <dgm:spPr/>
    </dgm:pt>
    <dgm:pt modelId="{13019431-6CEC-4BA2-BC25-0B394C68F2AC}" type="pres">
      <dgm:prSet presAssocID="{A3D06286-9DBB-497B-9406-C95A54EA288F}" presName="linNode" presStyleCnt="0"/>
      <dgm:spPr/>
    </dgm:pt>
    <dgm:pt modelId="{2C189EE4-A12C-4ED1-920A-57B825D45E8C}" type="pres">
      <dgm:prSet presAssocID="{A3D06286-9DBB-497B-9406-C95A54EA288F}" presName="parentText" presStyleLbl="node1" presStyleIdx="2" presStyleCnt="4">
        <dgm:presLayoutVars>
          <dgm:chMax val="1"/>
          <dgm:bulletEnabled val="1"/>
        </dgm:presLayoutVars>
      </dgm:prSet>
      <dgm:spPr/>
      <dgm:t>
        <a:bodyPr/>
        <a:lstStyle/>
        <a:p>
          <a:endParaRPr lang="en-US"/>
        </a:p>
      </dgm:t>
    </dgm:pt>
    <dgm:pt modelId="{D66601C2-3777-41A9-B620-1D9BC08A7DB8}" type="pres">
      <dgm:prSet presAssocID="{F8E99BEE-1C34-4411-9A27-9B69BF3C3D4F}" presName="sp" presStyleCnt="0"/>
      <dgm:spPr/>
    </dgm:pt>
    <dgm:pt modelId="{971EBE1B-A45A-4C62-901E-E7CA11DBB2F5}" type="pres">
      <dgm:prSet presAssocID="{1A9468CD-70AE-4F05-A775-0BD304955F1B}" presName="linNode" presStyleCnt="0"/>
      <dgm:spPr/>
    </dgm:pt>
    <dgm:pt modelId="{4DAFA4DE-AEA1-4349-A51D-DAD55D12B1A1}" type="pres">
      <dgm:prSet presAssocID="{1A9468CD-70AE-4F05-A775-0BD304955F1B}" presName="parentText" presStyleLbl="node1" presStyleIdx="3" presStyleCnt="4">
        <dgm:presLayoutVars>
          <dgm:chMax val="1"/>
          <dgm:bulletEnabled val="1"/>
        </dgm:presLayoutVars>
      </dgm:prSet>
      <dgm:spPr/>
      <dgm:t>
        <a:bodyPr/>
        <a:lstStyle/>
        <a:p>
          <a:endParaRPr lang="en-US"/>
        </a:p>
      </dgm:t>
    </dgm:pt>
  </dgm:ptLst>
  <dgm:cxnLst>
    <dgm:cxn modelId="{E93909A2-1A23-4D99-96C0-AF47BB882130}" srcId="{77EC60A9-8738-4310-9A0A-A375F09C1F82}" destId="{1A9468CD-70AE-4F05-A775-0BD304955F1B}" srcOrd="3" destOrd="0" parTransId="{22EC5AE9-07E0-4633-8A6A-9B8FD22F4FA0}" sibTransId="{00F3D956-9F5A-4A50-A067-219E4C679B73}"/>
    <dgm:cxn modelId="{A2D02881-E59B-4882-959C-8845DEE19C76}" type="presOf" srcId="{1A9468CD-70AE-4F05-A775-0BD304955F1B}" destId="{4DAFA4DE-AEA1-4349-A51D-DAD55D12B1A1}" srcOrd="0" destOrd="0" presId="urn:microsoft.com/office/officeart/2005/8/layout/vList5"/>
    <dgm:cxn modelId="{315A414A-CC49-400B-935B-940A20B31948}" type="presOf" srcId="{A3D06286-9DBB-497B-9406-C95A54EA288F}" destId="{2C189EE4-A12C-4ED1-920A-57B825D45E8C}" srcOrd="0" destOrd="0" presId="urn:microsoft.com/office/officeart/2005/8/layout/vList5"/>
    <dgm:cxn modelId="{83DA053F-AB59-45D0-BE3A-81D7C5E10597}" srcId="{77EC60A9-8738-4310-9A0A-A375F09C1F82}" destId="{7CE43B69-1A58-41E1-A89C-F2B9ED864E0A}" srcOrd="1" destOrd="0" parTransId="{9A29F8DF-B73B-4160-8EF7-3AF706D0A17E}" sibTransId="{8C56D1E0-976E-4C1C-BF7B-4D088DD40649}"/>
    <dgm:cxn modelId="{CE135464-1DBD-495C-B213-5D1E4A8F0511}" type="presOf" srcId="{7CE43B69-1A58-41E1-A89C-F2B9ED864E0A}" destId="{FD0C41DA-D0A2-419D-A846-D2DA8CE391BB}" srcOrd="0" destOrd="0" presId="urn:microsoft.com/office/officeart/2005/8/layout/vList5"/>
    <dgm:cxn modelId="{908094D2-B463-453E-A89E-031CBBE74C38}" srcId="{77EC60A9-8738-4310-9A0A-A375F09C1F82}" destId="{A3D06286-9DBB-497B-9406-C95A54EA288F}" srcOrd="2" destOrd="0" parTransId="{7927CAEA-6449-4FAA-9575-596564EC6056}" sibTransId="{F8E99BEE-1C34-4411-9A27-9B69BF3C3D4F}"/>
    <dgm:cxn modelId="{BDB7E7B9-5C86-44FB-97F6-07315E537B3B}" type="presOf" srcId="{CCCA84FB-A471-49F6-A084-671C8B2F8B5A}" destId="{D1D9F751-0F99-4B85-BCC1-10332AC4117C}" srcOrd="0" destOrd="0" presId="urn:microsoft.com/office/officeart/2005/8/layout/vList5"/>
    <dgm:cxn modelId="{600D1DBF-7B90-4EE3-BF01-2B55A8914691}" type="presOf" srcId="{77EC60A9-8738-4310-9A0A-A375F09C1F82}" destId="{0094873D-AC4E-4057-9943-EAC291CD0296}" srcOrd="0" destOrd="0" presId="urn:microsoft.com/office/officeart/2005/8/layout/vList5"/>
    <dgm:cxn modelId="{D24D897D-14D8-4F88-A61E-D4AFFECC52AD}" srcId="{77EC60A9-8738-4310-9A0A-A375F09C1F82}" destId="{CCCA84FB-A471-49F6-A084-671C8B2F8B5A}" srcOrd="0" destOrd="0" parTransId="{5A426BCB-1516-4E4E-85CC-4A89B5F11240}" sibTransId="{835DC425-CF7E-4FCB-A895-444D97BE0763}"/>
    <dgm:cxn modelId="{B59CA2D1-5E99-42C7-9783-DF30A7E3A963}" type="presParOf" srcId="{0094873D-AC4E-4057-9943-EAC291CD0296}" destId="{9D199B83-7AF3-4DBE-9F3A-F4085D886E64}" srcOrd="0" destOrd="0" presId="urn:microsoft.com/office/officeart/2005/8/layout/vList5"/>
    <dgm:cxn modelId="{2012646E-F231-4522-8FB0-9A344CE0B103}" type="presParOf" srcId="{9D199B83-7AF3-4DBE-9F3A-F4085D886E64}" destId="{D1D9F751-0F99-4B85-BCC1-10332AC4117C}" srcOrd="0" destOrd="0" presId="urn:microsoft.com/office/officeart/2005/8/layout/vList5"/>
    <dgm:cxn modelId="{B5D3A654-EDCE-4F58-BA12-86FE98EB0B08}" type="presParOf" srcId="{0094873D-AC4E-4057-9943-EAC291CD0296}" destId="{2279714E-2870-4C78-A976-C5CE299A915B}" srcOrd="1" destOrd="0" presId="urn:microsoft.com/office/officeart/2005/8/layout/vList5"/>
    <dgm:cxn modelId="{6ECB08C1-2A99-40C4-B237-EAA233260A7F}" type="presParOf" srcId="{0094873D-AC4E-4057-9943-EAC291CD0296}" destId="{A3507886-314F-462F-8397-73993A86DB8B}" srcOrd="2" destOrd="0" presId="urn:microsoft.com/office/officeart/2005/8/layout/vList5"/>
    <dgm:cxn modelId="{1B1AE2C2-56B9-47F7-B69C-DD08B09CB52F}" type="presParOf" srcId="{A3507886-314F-462F-8397-73993A86DB8B}" destId="{FD0C41DA-D0A2-419D-A846-D2DA8CE391BB}" srcOrd="0" destOrd="0" presId="urn:microsoft.com/office/officeart/2005/8/layout/vList5"/>
    <dgm:cxn modelId="{FAC7B9AD-A4CD-42A0-AAFE-DBFF16A3FF0D}" type="presParOf" srcId="{0094873D-AC4E-4057-9943-EAC291CD0296}" destId="{9BB23E70-2881-4023-813E-1AC5D0DF657A}" srcOrd="3" destOrd="0" presId="urn:microsoft.com/office/officeart/2005/8/layout/vList5"/>
    <dgm:cxn modelId="{703B0D7D-D236-4E94-A25C-1C4AFBADDBFD}" type="presParOf" srcId="{0094873D-AC4E-4057-9943-EAC291CD0296}" destId="{13019431-6CEC-4BA2-BC25-0B394C68F2AC}" srcOrd="4" destOrd="0" presId="urn:microsoft.com/office/officeart/2005/8/layout/vList5"/>
    <dgm:cxn modelId="{E2E64AA1-A11D-4D8D-894C-49E62134885B}" type="presParOf" srcId="{13019431-6CEC-4BA2-BC25-0B394C68F2AC}" destId="{2C189EE4-A12C-4ED1-920A-57B825D45E8C}" srcOrd="0" destOrd="0" presId="urn:microsoft.com/office/officeart/2005/8/layout/vList5"/>
    <dgm:cxn modelId="{48404ED3-43FD-4156-A8BF-8E97009AE91A}" type="presParOf" srcId="{0094873D-AC4E-4057-9943-EAC291CD0296}" destId="{D66601C2-3777-41A9-B620-1D9BC08A7DB8}" srcOrd="5" destOrd="0" presId="urn:microsoft.com/office/officeart/2005/8/layout/vList5"/>
    <dgm:cxn modelId="{DB0860F3-8183-4C7F-B5BD-6B55E98FDAE1}" type="presParOf" srcId="{0094873D-AC4E-4057-9943-EAC291CD0296}" destId="{971EBE1B-A45A-4C62-901E-E7CA11DBB2F5}" srcOrd="6" destOrd="0" presId="urn:microsoft.com/office/officeart/2005/8/layout/vList5"/>
    <dgm:cxn modelId="{734D38E6-8326-4F19-B133-8BA27A815AB9}" type="presParOf" srcId="{971EBE1B-A45A-4C62-901E-E7CA11DBB2F5}" destId="{4DAFA4DE-AEA1-4349-A51D-DAD55D12B1A1}" srcOrd="0" destOrd="0" presId="urn:microsoft.com/office/officeart/2005/8/layout/vList5"/>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Header Placeholder 1"/>
          <p:cNvSpPr>
            <a:spLocks noGrp="1" noChangeArrowheads="1"/>
          </p:cNvSpPr>
          <p:nvPr>
            <p:ph type="hdr" sz="quarter"/>
          </p:nvPr>
        </p:nvSpPr>
        <p:spPr bwMode="auto">
          <a:xfrm>
            <a:off x="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endParaRPr lang="en-IN" altLang="en-US"/>
          </a:p>
        </p:txBody>
      </p:sp>
      <p:sp>
        <p:nvSpPr>
          <p:cNvPr id="69635" name="Date Placeholder 2"/>
          <p:cNvSpPr>
            <a:spLocks noGrp="1" noChangeArrowheads="1"/>
          </p:cNvSpPr>
          <p:nvPr>
            <p:ph type="dt" sz="quarter" idx="2"/>
          </p:nvPr>
        </p:nvSpPr>
        <p:spPr bwMode="auto">
          <a:xfrm>
            <a:off x="526415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cs typeface="Arial" panose="020B0604020202020204" pitchFamily="34" charset="0"/>
              </a:defRPr>
            </a:lvl1pPr>
          </a:lstStyle>
          <a:p>
            <a:pPr>
              <a:defRPr/>
            </a:pPr>
            <a:fld id="{0010AF0A-1340-47D7-BE5C-5245FEDE524D}" type="datetime1">
              <a:rPr lang="en-IN" altLang="en-US"/>
              <a:pPr>
                <a:defRPr/>
              </a:pPr>
              <a:t>02-03-2020</a:t>
            </a:fld>
            <a:endParaRPr lang="en-IN" altLang="en-US"/>
          </a:p>
        </p:txBody>
      </p:sp>
      <p:sp>
        <p:nvSpPr>
          <p:cNvPr id="69636" name="Footer Placeholder 3"/>
          <p:cNvSpPr>
            <a:spLocks noGrp="1" noChangeArrowheads="1"/>
          </p:cNvSpPr>
          <p:nvPr>
            <p:ph type="ftr" sz="quarter" idx="3"/>
          </p:nvPr>
        </p:nvSpPr>
        <p:spPr bwMode="auto">
          <a:xfrm>
            <a:off x="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endParaRPr lang="en-IN" altLang="en-US"/>
          </a:p>
        </p:txBody>
      </p:sp>
      <p:sp>
        <p:nvSpPr>
          <p:cNvPr id="69637" name="Slide Number Placeholder 4"/>
          <p:cNvSpPr>
            <a:spLocks noGrp="1" noChangeArrowheads="1"/>
          </p:cNvSpPr>
          <p:nvPr>
            <p:ph type="sldNum" sz="quarter" idx="4"/>
          </p:nvPr>
        </p:nvSpPr>
        <p:spPr bwMode="auto">
          <a:xfrm>
            <a:off x="526415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0BC287CB-01F1-48BB-A32D-58597FA1D503}" type="slidenum">
              <a:rPr lang="en-IN" altLang="en-US"/>
              <a:pPr/>
              <a:t>‹#›</a:t>
            </a:fld>
            <a:endParaRPr lang="en-I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Header Placeholder 1"/>
          <p:cNvSpPr>
            <a:spLocks noGrp="1" noChangeArrowheads="1"/>
          </p:cNvSpPr>
          <p:nvPr>
            <p:ph type="hdr" sz="quarter"/>
          </p:nvPr>
        </p:nvSpPr>
        <p:spPr bwMode="auto">
          <a:xfrm>
            <a:off x="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8611" name="Date Placeholder 2"/>
          <p:cNvSpPr>
            <a:spLocks noGrp="1" noChangeArrowheads="1"/>
          </p:cNvSpPr>
          <p:nvPr>
            <p:ph type="dt" idx="2"/>
          </p:nvPr>
        </p:nvSpPr>
        <p:spPr bwMode="auto">
          <a:xfrm>
            <a:off x="526415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Calibri" panose="020F0502020204030204" pitchFamily="34" charset="0"/>
                <a:cs typeface="Arial" panose="020B0604020202020204" pitchFamily="34" charset="0"/>
              </a:defRPr>
            </a:lvl1pPr>
          </a:lstStyle>
          <a:p>
            <a:pPr>
              <a:defRPr/>
            </a:pPr>
            <a:fld id="{BCE23537-472C-45A1-B26E-D358E55D6CFC}" type="datetime1">
              <a:rPr lang="en-US" altLang="en-US"/>
              <a:pPr>
                <a:defRPr/>
              </a:pPr>
              <a:t>3/2/2020</a:t>
            </a:fld>
            <a:endParaRPr lang="en-US" altLang="en-US"/>
          </a:p>
        </p:txBody>
      </p:sp>
      <p:sp>
        <p:nvSpPr>
          <p:cNvPr id="5124" name="Slide Image Placeholder 3"/>
          <p:cNvSpPr>
            <a:spLocks noGrp="1" noRot="1" noChangeAspect="1" noChangeArrowheads="1"/>
          </p:cNvSpPr>
          <p:nvPr>
            <p:ph type="sldImg" idx="5"/>
          </p:nvPr>
        </p:nvSpPr>
        <p:spPr bwMode="auto">
          <a:xfrm>
            <a:off x="2312988" y="527050"/>
            <a:ext cx="4670425" cy="2627313"/>
          </a:xfrm>
          <a:prstGeom prst="rect">
            <a:avLst/>
          </a:prstGeom>
          <a:noFill/>
          <a:ln w="12700" algn="ctr">
            <a:solidFill>
              <a:srgbClr val="000000"/>
            </a:solidFill>
            <a:miter lim="800000"/>
            <a:headEnd/>
            <a:tailEnd/>
          </a:ln>
        </p:spPr>
      </p:sp>
      <p:sp>
        <p:nvSpPr>
          <p:cNvPr id="68613" name="Notes Placeholder 4"/>
          <p:cNvSpPr>
            <a:spLocks noGrp="1" noChangeArrowheads="1"/>
          </p:cNvSpPr>
          <p:nvPr>
            <p:ph type="body" sz="quarter" idx="1"/>
          </p:nvPr>
        </p:nvSpPr>
        <p:spPr bwMode="auto">
          <a:xfrm>
            <a:off x="928688" y="3330575"/>
            <a:ext cx="7437437" cy="3154363"/>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8614" name="Footer Placeholder 5"/>
          <p:cNvSpPr>
            <a:spLocks noGrp="1" noChangeArrowheads="1"/>
          </p:cNvSpPr>
          <p:nvPr>
            <p:ph type="ftr" sz="quarter" idx="3"/>
          </p:nvPr>
        </p:nvSpPr>
        <p:spPr bwMode="auto">
          <a:xfrm>
            <a:off x="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8615" name="Slide Number Placeholder 6"/>
          <p:cNvSpPr>
            <a:spLocks noGrp="1" noChangeArrowheads="1"/>
          </p:cNvSpPr>
          <p:nvPr>
            <p:ph type="sldNum" sz="quarter" idx="4"/>
          </p:nvPr>
        </p:nvSpPr>
        <p:spPr bwMode="auto">
          <a:xfrm>
            <a:off x="526415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35C17AF-37F3-43C5-A3A0-65B44FB4E4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p:spPr>
        <p:txBody>
          <a:bodyPr/>
          <a:lstStyle/>
          <a:p>
            <a:endParaRPr lang="en-IN" altLang="en-US" smtClean="0"/>
          </a:p>
        </p:txBody>
      </p:sp>
      <p:sp>
        <p:nvSpPr>
          <p:cNvPr id="14340" name="Slide Number Placeholder 3"/>
          <p:cNvSpPr>
            <a:spLocks noGrp="1"/>
          </p:cNvSpPr>
          <p:nvPr>
            <p:ph type="sldNum" sz="quarter" idx="4"/>
          </p:nvPr>
        </p:nvSpPr>
        <p:spPr>
          <a:noFill/>
          <a:ln>
            <a:miter lim="800000"/>
            <a:headEnd/>
            <a:tailEnd/>
          </a:ln>
        </p:spPr>
        <p:txBody>
          <a:bodyPr/>
          <a:lstStyle/>
          <a:p>
            <a:fld id="{CDFCE8EA-5AC6-4697-BB91-F7974D3D5F52}" type="slidenum">
              <a:rPr lang="en-US" altLang="en-US"/>
              <a:pPr/>
              <a:t>7</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defTabSz="914400" eaLnBrk="1" hangingPunct="1">
              <a:spcBef>
                <a:spcPct val="0"/>
              </a:spcBef>
            </a:pPr>
            <a:r>
              <a:rPr lang="en-US" altLang="en-US" smtClean="0"/>
              <a:t>How would the NTCP diamond framework look for Netflix, which is a completely new technology that has revolutionized the world of entertainment. In terms of novelty, it is a breakthrough and a new-to-the-world product. The technology can be termed as super-high, as it did not exist at the point in time of project initiation – as it never existed earlier. Although the mission was clear, the solution was not. In terms of complexity, it can be a system project that involve a complex collection of interactive elements and subsystems. And in terms of pace – it can be considered as “regular” as there was no time-critical requirement. </a:t>
            </a:r>
          </a:p>
          <a:p>
            <a:pPr defTabSz="914400" eaLnBrk="1" hangingPunct="1">
              <a:spcBef>
                <a:spcPct val="0"/>
              </a:spcBef>
            </a:pPr>
            <a:endParaRPr lang="en-US" altLang="en-US" smtClean="0"/>
          </a:p>
        </p:txBody>
      </p:sp>
      <p:sp>
        <p:nvSpPr>
          <p:cNvPr id="44036" name="Slide Number Placeholder 3"/>
          <p:cNvSpPr>
            <a:spLocks noGrp="1"/>
          </p:cNvSpPr>
          <p:nvPr>
            <p:ph type="sldNum" sz="quarter" idx="4"/>
          </p:nvPr>
        </p:nvSpPr>
        <p:spPr>
          <a:noFill/>
          <a:ln>
            <a:miter lim="800000"/>
            <a:headEnd/>
            <a:tailEnd/>
          </a:ln>
        </p:spPr>
        <p:txBody>
          <a:bodyPr/>
          <a:lstStyle/>
          <a:p>
            <a:fld id="{18C8F9AF-A999-484C-B738-602FD8AD6D0D}" type="slidenum">
              <a:rPr lang="en-US" altLang="en-US"/>
              <a:pPr/>
              <a:t>27</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pPr defTabSz="914400" eaLnBrk="1" hangingPunct="1">
              <a:spcBef>
                <a:spcPct val="0"/>
              </a:spcBef>
            </a:pPr>
            <a:r>
              <a:rPr lang="en-US" altLang="en-US" smtClean="0"/>
              <a:t>This provides a comparative analysis of the pattern of four innovative projects in terms of the Diamond Framework. As you will observe, each has its uniqueness. Any project low on innovation has a threat of being replicated, if the system is not complex enough. DMRC is an exception, as it is a government-owned project and also the level of capital investment is high. Netflix is high on technology and novelty, but low on complexity – hence, threat is still low. Google glass, among all of these, is the most vulnerable innovation. Though it was an extremely novel innovation, the chances of imitation are high. This would keep Google Glass on its toes to incorporate incremental innovations, to remain in the race.</a:t>
            </a:r>
          </a:p>
        </p:txBody>
      </p:sp>
      <p:sp>
        <p:nvSpPr>
          <p:cNvPr id="46084" name="Slide Number Placeholder 3"/>
          <p:cNvSpPr>
            <a:spLocks noGrp="1"/>
          </p:cNvSpPr>
          <p:nvPr>
            <p:ph type="sldNum" sz="quarter" idx="4"/>
          </p:nvPr>
        </p:nvSpPr>
        <p:spPr>
          <a:noFill/>
          <a:ln>
            <a:miter lim="800000"/>
            <a:headEnd/>
            <a:tailEnd/>
          </a:ln>
        </p:spPr>
        <p:txBody>
          <a:bodyPr/>
          <a:lstStyle/>
          <a:p>
            <a:fld id="{05FBF136-0551-434B-AA49-D18C0AA20392}" type="slidenum">
              <a:rPr lang="en-US" altLang="en-US"/>
              <a:pPr/>
              <a:t>28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endParaRPr lang="en-IN" altLang="en-US" smtClean="0"/>
          </a:p>
        </p:txBody>
      </p:sp>
      <p:sp>
        <p:nvSpPr>
          <p:cNvPr id="16388" name="Slide Number Placeholder 3"/>
          <p:cNvSpPr>
            <a:spLocks noGrp="1"/>
          </p:cNvSpPr>
          <p:nvPr>
            <p:ph type="sldNum" sz="quarter" idx="4"/>
          </p:nvPr>
        </p:nvSpPr>
        <p:spPr>
          <a:noFill/>
          <a:ln>
            <a:miter lim="800000"/>
            <a:headEnd/>
            <a:tailEnd/>
          </a:ln>
        </p:spPr>
        <p:txBody>
          <a:bodyPr/>
          <a:lstStyle/>
          <a:p>
            <a:fld id="{F679B4AF-404F-49DA-A2D6-804425DC8609}" type="slidenum">
              <a:rPr lang="en-US" altLang="en-US"/>
              <a:pPr/>
              <a:t>8</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endParaRPr lang="en-IN" smtClean="0"/>
          </a:p>
        </p:txBody>
      </p:sp>
      <p:sp>
        <p:nvSpPr>
          <p:cNvPr id="28676" name="Slide Number Placeholder 3"/>
          <p:cNvSpPr>
            <a:spLocks noGrp="1"/>
          </p:cNvSpPr>
          <p:nvPr>
            <p:ph type="sldNum" sz="quarter" idx="4"/>
          </p:nvPr>
        </p:nvSpPr>
        <p:spPr>
          <a:noFill/>
          <a:ln>
            <a:miter lim="800000"/>
            <a:headEnd/>
            <a:tailEnd/>
          </a:ln>
        </p:spPr>
        <p:txBody>
          <a:bodyPr/>
          <a:lstStyle/>
          <a:p>
            <a:fld id="{101704C5-5B84-44B0-9D6A-3017B797C843}" type="slidenum">
              <a:rPr lang="en-US" altLang="en-US"/>
              <a:pPr/>
              <a:t>19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endParaRPr lang="en-US" altLang="en-US" smtClean="0"/>
          </a:p>
        </p:txBody>
      </p:sp>
      <p:sp>
        <p:nvSpPr>
          <p:cNvPr id="31748" name="Slide Number Placeholder 3"/>
          <p:cNvSpPr>
            <a:spLocks noGrp="1"/>
          </p:cNvSpPr>
          <p:nvPr>
            <p:ph type="sldNum" sz="quarter" idx="4"/>
          </p:nvPr>
        </p:nvSpPr>
        <p:spPr>
          <a:noFill/>
          <a:ln>
            <a:miter lim="800000"/>
            <a:headEnd/>
            <a:tailEnd/>
          </a:ln>
        </p:spPr>
        <p:txBody>
          <a:bodyPr/>
          <a:lstStyle/>
          <a:p>
            <a:fld id="{5C5F0627-471A-4B7C-B917-0873A247ED34}" type="slidenum">
              <a:rPr lang="en-US" altLang="en-US"/>
              <a:pPr/>
              <a:t>21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endParaRPr lang="en-IN" altLang="en-US" smtClean="0"/>
          </a:p>
        </p:txBody>
      </p:sp>
      <p:sp>
        <p:nvSpPr>
          <p:cNvPr id="33796" name="Slide Number Placeholder 3"/>
          <p:cNvSpPr>
            <a:spLocks noGrp="1"/>
          </p:cNvSpPr>
          <p:nvPr>
            <p:ph type="sldNum" sz="quarter" idx="4"/>
          </p:nvPr>
        </p:nvSpPr>
        <p:spPr>
          <a:noFill/>
          <a:ln>
            <a:miter lim="800000"/>
            <a:headEnd/>
            <a:tailEnd/>
          </a:ln>
        </p:spPr>
        <p:txBody>
          <a:bodyPr/>
          <a:lstStyle/>
          <a:p>
            <a:fld id="{2F5298E8-56DD-444D-99EE-3C7B210CEC88}" type="slidenum">
              <a:rPr lang="en-US" altLang="en-US"/>
              <a:pPr/>
              <a:t>22</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r>
              <a:rPr lang="en-US" altLang="en-US" smtClean="0"/>
              <a:t>The NTCP model is a structured framework developed by Aaron J. Shenhar and Dov Dvir to enable project mangers to use for making decisions in terms of selecting the right projects, the right people, allocating resources, planning &amp; risk assessment building processes and choosing the right tools. It helps decide  on how projects should be run. Each dimension includes four levels. </a:t>
            </a:r>
          </a:p>
          <a:p>
            <a:endParaRPr lang="en-US" altLang="en-US" smtClean="0"/>
          </a:p>
          <a:p>
            <a:r>
              <a:rPr lang="en-US" altLang="en-US" smtClean="0"/>
              <a:t>Product Novelty has 4 levels. Derivative products are extensions and improvements of existing products (e.g., HUL adding a Jasmine soap in its portfolio). Platform products new generations of existing product lines (e.g., a new car model). Breakthrough products – something that customers have never seen before (e.g., 3M Post-it notes or the first 3D television). It can be of two types – new to market in which the project operates or new to the world. Next comes role of technology in the innovation. Low-tech projects rely on existing and well-established technologies – these are mostly the construction projects. Medium-tech projects use existing or base technologies, but incorporate a new technology in the form of incremental innovation. Typical examples would be appliances, automobiles, etc. High-tech projects use mostly new technologies (like defense development projects). Super-high-tech projects are based on new technologies that do not exist at project initiation (like the Mars landing program). Complexity of the project has the initial level of component – which implies a collection of basic components combined to a single unit or entity that form a single function of the project (such as an electronic toy). Assembly projects is a collection of elements and components and modules combined to a single unit – like a coffee machine. System projects involve a complex collection of interactive elements and systems, jointly performing multiple functions – such as cars, computers, buildings, etc. And lastly, Array projects deal with a large and widely dispersed collection of systems that function together top achieve a common purpose – like MTNL, or national power distribution system, etc. Last, but, not the least, is Pace. Regular implies where time is not crucial to immediate organizational success. Fast/Competitive are the most common projects carried out by industrial and profit-driven organizations, sometimes to form new business lines. Time-critical projects are like the Y2K project, which must be completed within a definite date or within a given event window. Blitz projects are the most urgent ones and most time critical – like evacuation of human being from a building caught by fire or earthquake. </a:t>
            </a:r>
          </a:p>
          <a:p>
            <a:endParaRPr lang="en-US" altLang="en-US" smtClean="0"/>
          </a:p>
        </p:txBody>
      </p:sp>
      <p:sp>
        <p:nvSpPr>
          <p:cNvPr id="35844" name="Slide Number Placeholder 3"/>
          <p:cNvSpPr>
            <a:spLocks noGrp="1"/>
          </p:cNvSpPr>
          <p:nvPr>
            <p:ph type="sldNum" sz="quarter" idx="4"/>
          </p:nvPr>
        </p:nvSpPr>
        <p:spPr>
          <a:noFill/>
          <a:ln>
            <a:miter lim="800000"/>
            <a:headEnd/>
            <a:tailEnd/>
          </a:ln>
        </p:spPr>
        <p:txBody>
          <a:bodyPr/>
          <a:lstStyle/>
          <a:p>
            <a:fld id="{DBBCC53D-2BAD-458E-AD78-FC8344E7666B}" type="slidenum">
              <a:rPr lang="en-US" altLang="en-US"/>
              <a:pPr/>
              <a:t>23</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US" altLang="en-US" smtClean="0"/>
              <a:t>How would the NTCP model for Narayana Health look like? There is no path-breaking technological innovation involved, there was no specific deadline for completion, yet the complexity involved is extremely high and the novelty of the product is path-breaking. It stands as world’s 36</a:t>
            </a:r>
            <a:r>
              <a:rPr lang="en-US" altLang="en-US" baseline="30000" smtClean="0"/>
              <a:t>th</a:t>
            </a:r>
            <a:r>
              <a:rPr lang="en-US" altLang="en-US" smtClean="0"/>
              <a:t> most innovative companies in a survey conducted in 2012. With 12,500 employees, 31 branches in 19 locations, largest telemedicine network in the world, and treating over 80,000 outpateints everyday, NH truly stands apart from the rest. </a:t>
            </a:r>
          </a:p>
          <a:p>
            <a:endParaRPr lang="en-US" altLang="en-US" smtClean="0"/>
          </a:p>
          <a:p>
            <a:r>
              <a:rPr lang="en-US" altLang="en-US" smtClean="0"/>
              <a:t>As far as novelty is concerned, making medical facilities affordable to the masses at a rate, which still ensure sustainability of the business, is a breakthrough project which is completely new to the world. It is also not a product that replaces previous versions in a well-established market. As far as technology is concerned, while NH relies mostly on existing and well-established technologies, though new features are added to build a completely new platform. Hence, it can be considered as medium-tech. It brings all these functions under the same platform, by creating a “systems of systems” or a “super-system”, keeping the quality and the standards the same across all the different locations. Hence, the project can be considered as highly complex – perhaps, an array project. The NH project was not time critical, but also cannot be called a regular project, as it served the need of the hour for thousands and thousands of poor persons, who could not afford heart surgeries. Hence, it would fall into the category of fast/competitive. </a:t>
            </a:r>
          </a:p>
          <a:p>
            <a:endParaRPr lang="en-US" altLang="en-US" smtClean="0"/>
          </a:p>
        </p:txBody>
      </p:sp>
      <p:sp>
        <p:nvSpPr>
          <p:cNvPr id="37892" name="Slide Number Placeholder 3"/>
          <p:cNvSpPr>
            <a:spLocks noGrp="1"/>
          </p:cNvSpPr>
          <p:nvPr>
            <p:ph type="sldNum" sz="quarter" idx="4"/>
          </p:nvPr>
        </p:nvSpPr>
        <p:spPr>
          <a:noFill/>
          <a:ln>
            <a:miter lim="800000"/>
            <a:headEnd/>
            <a:tailEnd/>
          </a:ln>
        </p:spPr>
        <p:txBody>
          <a:bodyPr/>
          <a:lstStyle/>
          <a:p>
            <a:fld id="{7002C91E-6A25-4733-8DD1-3FB9CDA0DAC1}" type="slidenum">
              <a:rPr lang="en-US" altLang="en-US"/>
              <a:pPr/>
              <a:t>24</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r>
              <a:rPr lang="en-US" altLang="en-US" smtClean="0"/>
              <a:t>Let us try to use the NTCP model for a few examples – let us consider the Delhi Metro – DMRC. As far as novelty is concerned, it is neither an extension or improvement of any existing project/product, nor a breakthrough project which is completely new to the world. It is also not a product that replaces previous versions in a well-established market. Hence, it can be considered as a “New to Market” project, which implies a new idea of a product that the existing market has never seen before. As far as technology is concerned, it can be considered as a medium-tech as it mainly uses existing technology thereby adding new features that did not exist in previous such projects, across India. In the context of complexity, perhaps, DMRC would score high, as it deals with a large and widely dispersed collection of systems and sub-systems, jointly performing multiple functions to meet a specific operational need. It brings all these functions under the same platform, by creating a “system of systems”. Hence, it can be a System project. As compared to DMRC, Kolkata Metro can be considered as a much simpler version and less complex, though it was conceived in 1984, approximately 3 decades prior to DMRC and was India’s first completely underground railway network. The DMRC project was not time critical, but cannot be called a regular project, as well. Hence, it would fall into the category of fast/competitive. </a:t>
            </a:r>
          </a:p>
          <a:p>
            <a:endParaRPr lang="en-US" altLang="en-US" smtClean="0"/>
          </a:p>
        </p:txBody>
      </p:sp>
      <p:sp>
        <p:nvSpPr>
          <p:cNvPr id="39940" name="Slide Number Placeholder 3"/>
          <p:cNvSpPr>
            <a:spLocks noGrp="1"/>
          </p:cNvSpPr>
          <p:nvPr>
            <p:ph type="sldNum" sz="quarter" idx="4"/>
          </p:nvPr>
        </p:nvSpPr>
        <p:spPr>
          <a:noFill/>
          <a:ln>
            <a:miter lim="800000"/>
            <a:headEnd/>
            <a:tailEnd/>
          </a:ln>
        </p:spPr>
        <p:txBody>
          <a:bodyPr/>
          <a:lstStyle/>
          <a:p>
            <a:fld id="{8A80FC21-B92D-4EB9-ACAD-C9DD26843282}" type="slidenum">
              <a:rPr lang="en-US" altLang="en-US"/>
              <a:pPr/>
              <a:t>25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defTabSz="914400" eaLnBrk="1" hangingPunct="1">
              <a:spcBef>
                <a:spcPct val="0"/>
              </a:spcBef>
            </a:pPr>
            <a:r>
              <a:rPr lang="en-US" altLang="en-US" smtClean="0"/>
              <a:t>Let us now try to use the NTCP model for Google Glass. As far as novelty is concerned, it is a breakthrough product and new-to-the-world. It transforms a new concept that customers had never seen or even believed before using it. As far as technology is concerned, it is based on assembly of technologies which have never before brought together for any project initiation. Hence, it is a high-tech project. As far as complexity is concerned, it can still be called a system project, as it deals with a large and widely dispersed collection of systems and sub-systems, jointly performing multiple functions to meet a specific operational need. While it cannot be called time-critical, but it is true that in the world of technological innovations, inventions get stale very fast. Hence, it can still be considered as a fast/competitive project. With the advent of Meta Pro, GlassUp,  or Vuzix Smart Glasses or Optinvent, competition for Google Glass is at its peak. Hence, continuous innovation which could be sometimes incremental can prove success for Google. </a:t>
            </a:r>
            <a:endParaRPr lang="en-US" altLang="en-US" b="1" smtClean="0"/>
          </a:p>
          <a:p>
            <a:pPr defTabSz="914400"/>
            <a:endParaRPr lang="en-US" altLang="en-US" smtClean="0"/>
          </a:p>
          <a:p>
            <a:pPr defTabSz="914400"/>
            <a:endParaRPr lang="en-US" altLang="en-US" smtClean="0"/>
          </a:p>
        </p:txBody>
      </p:sp>
      <p:sp>
        <p:nvSpPr>
          <p:cNvPr id="41988" name="Slide Number Placeholder 3"/>
          <p:cNvSpPr>
            <a:spLocks noGrp="1"/>
          </p:cNvSpPr>
          <p:nvPr>
            <p:ph type="sldNum" sz="quarter" idx="4"/>
          </p:nvPr>
        </p:nvSpPr>
        <p:spPr>
          <a:noFill/>
          <a:ln>
            <a:miter lim="800000"/>
            <a:headEnd/>
            <a:tailEnd/>
          </a:ln>
        </p:spPr>
        <p:txBody>
          <a:bodyPr/>
          <a:lstStyle/>
          <a:p>
            <a:fld id="{3F0D44DA-1AE7-4E7F-839A-316098B629F9}" type="slidenum">
              <a:rPr lang="en-US" altLang="en-US"/>
              <a:pPr/>
              <a:t>26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FAD0DD78-8151-4167-BC9A-B9862828EDCD}"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40EB44C2-B26A-4719-B2E2-2EA7CDBAD7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4BD30B6-285B-4EE4-AF46-29EAFC305EF5}"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C880D92F-84E1-4B11-91D6-334854CF44E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1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4291C18-ED11-4C5B-8D51-A6BDE9F938C1}"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12453CA8-6899-4BBA-B9E5-996DA997DD1F}"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C7F9474D-4F9D-4A15-B88F-16099FC8592E}"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B29EAE1-860E-4BC8-B91C-0BD448735DA6}"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A52394C-2619-4F91-98AE-C76FDC0DEA13}" type="datetimeFigureOut">
              <a:rPr lang="en-IN"/>
              <a:pPr>
                <a:defRPr/>
              </a:pPr>
              <a:t>02-03-2020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4E2486DB-D941-4531-A100-515E9CFA66B1}" type="slidenum">
              <a:rPr lang="en-IN" altLang="en-US"/>
              <a:pPr/>
              <a:t>‹#›</a:t>
            </a:fld>
            <a:endParaRPr lang="en-I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en-US" smtClean="0"/>
              <a:t>Click to edit Master title style</a:t>
            </a:r>
            <a:endParaRPr lang="en-US"/>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smtClean="0"/>
              <a:t>Click to edit Master subtitle style</a:t>
            </a:r>
            <a:endParaRPr lang="en-US"/>
          </a:p>
        </p:txBody>
      </p:sp>
      <p:sp>
        <p:nvSpPr>
          <p:cNvPr id="4" name="Date Placeholder 3"/>
          <p:cNvSpPr>
            <a:spLocks noGrp="1" noChangeArrowheads="1"/>
          </p:cNvSpPr>
          <p:nvPr>
            <p:ph type="dt" sz="half" idx="10"/>
          </p:nvPr>
        </p:nvSpPr>
        <p:spPr>
          <a:ln/>
        </p:spPr>
        <p:txBody>
          <a:bodyPr/>
          <a:lstStyle>
            <a:lvl1pPr>
              <a:defRPr/>
            </a:lvl1pPr>
          </a:lstStyle>
          <a:p>
            <a:pPr>
              <a:defRPr/>
            </a:pPr>
            <a:fld id="{06DC3FF4-67E7-4AAD-88A3-4CDA7497CF9A}" type="datetime1">
              <a:rPr lang="en-US" altLang="en-US"/>
              <a:pPr>
                <a:defRPr/>
              </a:pPr>
              <a:t>3/2/2020</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a:ln/>
        </p:spPr>
        <p:txBody>
          <a:bodyPr/>
          <a:lstStyle>
            <a:lvl1pPr>
              <a:defRPr/>
            </a:lvl1pPr>
          </a:lstStyle>
          <a:p>
            <a:fld id="{F8A36476-FA0B-42BB-BCC7-11A1A0DFCBF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713EF23-84F8-41E5-AE5F-AE71FDF7038B}"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5BE48F2B-4190-41DA-8C68-37470A9A8B22}"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104E8EC-DA71-4104-91A6-0575C0151C6D}"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714A9F8D-3CF9-4505-99B9-9EBEEA8D2842}"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609C85B-8224-4812-A337-4AACB937C3B9}"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9F078A34-EC63-4635-825F-E38A40BD0BC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87AD75D-25D3-4708-AD20-491081EE1986}"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4087103F-97DB-4170-A597-EA95C35D05F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6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85843F33-DD58-463D-8BBD-9C2CB948D29F}"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CCE6A95-243D-4F4B-8AC4-CA5A7B2EEB05}"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863B7AF7-681B-4EDB-8347-88592732A394}"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849FDE9-BF70-4588-9393-872D8BA9798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604467B-672E-4F50-8A37-B588CDA1DC75}" type="datetime1">
              <a:rPr lang="en-US" altLang="en-US"/>
              <a:pPr>
                <a:defRPr/>
              </a:pPr>
              <a:t>3/2/2020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8854E4F8-F50D-4D1D-BAEB-46586ABF13E2}"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4013" cy="1325563"/>
          </a:xfrm>
          <a:prstGeom prst="rect">
            <a:avLst/>
          </a:prstGeom>
          <a:noFill/>
          <a:ln w="9525" algn="ctr">
            <a:noFill/>
            <a:round/>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838200" y="1825625"/>
            <a:ext cx="10514013" cy="4351338"/>
          </a:xfrm>
          <a:prstGeom prst="rect">
            <a:avLst/>
          </a:prstGeom>
          <a:noFill/>
          <a:ln w="9525" algn="ctr">
            <a:noFill/>
            <a:round/>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fld id="{CB55F354-DE07-4886-8468-72FD07C57B2C}" type="datetime1">
              <a:rPr lang="en-US" altLang="en-US"/>
              <a:pPr>
                <a:defRPr/>
              </a:pPr>
              <a:t>3/2/2020</a:t>
            </a:fld>
            <a:endParaRPr lang="en-US" altLang="en-US"/>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Arial" panose="020B0604020202020204" pitchFamily="34" charset="0"/>
                <a:cs typeface="Arial" panose="020B0604020202020204" pitchFamily="34" charset="0"/>
              </a:defRPr>
            </a:lvl1pPr>
          </a:lstStyle>
          <a:p>
            <a:pPr>
              <a:defRPr/>
            </a:pPr>
            <a:endParaRPr lang="en-US" altLang="en-US"/>
          </a:p>
        </p:txBody>
      </p:sp>
      <p:sp>
        <p:nvSpPr>
          <p:cNvPr id="1030" name="Slide Number Placeholder 5"/>
          <p:cNvSpPr>
            <a:spLocks noGrp="1" noChangeArrowheads="1"/>
          </p:cNvSpPr>
          <p:nvPr>
            <p:ph type="sldNum" sz="quarter" idx="4"/>
          </p:nvPr>
        </p:nvSpPr>
        <p:spPr bwMode="auto">
          <a:xfrm>
            <a:off x="8609013"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lvl1pPr>
          </a:lstStyle>
          <a:p>
            <a:fld id="{DB3D0275-BB4F-4AAC-8712-5A00AA184129}" type="slidenum">
              <a:rPr lang="en-US" altLang="en-US"/>
              <a:pPr/>
              <a:t>‹#›</a:t>
            </a:fld>
            <a:endParaRPr lang="en-US" altLang="en-US"/>
          </a:p>
        </p:txBody>
      </p:sp>
      <p:sp>
        <p:nvSpPr>
          <p:cNvPr id="1031" name="TextBox 6"/>
          <p:cNvSpPr>
            <a:spLocks noChangeArrowheads="1"/>
          </p:cNvSpPr>
          <p:nvPr/>
        </p:nvSpPr>
        <p:spPr bwMode="auto">
          <a:xfrm>
            <a:off x="0" y="6388100"/>
            <a:ext cx="12190413" cy="461963"/>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eaLnBrk="0" hangingPunct="0">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SzPct val="100000"/>
              <a:defRPr/>
            </a:pPr>
            <a:r>
              <a:rPr lang="en-US" altLang="en-US" sz="1100" i="1">
                <a:solidFill>
                  <a:schemeClr val="bg1"/>
                </a:solidFill>
                <a:latin typeface="Calibri" panose="020F0502020204030204" pitchFamily="34" charset="0"/>
                <a:sym typeface="Symbol" panose="05050102010706020507" pitchFamily="18" charset="2"/>
              </a:rPr>
              <a:t>@SPJIMR</a:t>
            </a:r>
            <a:r>
              <a:rPr lang="en-US" altLang="en-US" sz="1100" i="1">
                <a:solidFill>
                  <a:schemeClr val="bg1"/>
                </a:solidFill>
                <a:latin typeface="DIN Alternate" charset="0"/>
                <a:cs typeface="DIN Alternate" charset="0"/>
              </a:rPr>
              <a:t>	</a:t>
            </a:r>
            <a:r>
              <a:rPr lang="en-US" altLang="en-US" sz="2400" i="1">
                <a:solidFill>
                  <a:schemeClr val="bg1"/>
                </a:solidFill>
                <a:latin typeface="DIN Alternate" charset="0"/>
                <a:cs typeface="DIN Alternate" charset="0"/>
              </a:rPr>
              <a:t>									</a:t>
            </a:r>
            <a:r>
              <a:rPr lang="en-US" altLang="en-US" sz="2400" b="1" i="1">
                <a:solidFill>
                  <a:schemeClr val="bg1"/>
                </a:solidFill>
                <a:latin typeface="DIN Alternate" charset="0"/>
                <a:cs typeface="DIN Alternate" charset="0"/>
              </a:rPr>
              <a:t>         </a:t>
            </a:r>
            <a:r>
              <a:rPr lang="en-US" altLang="en-US" b="1" i="1">
                <a:solidFill>
                  <a:schemeClr val="bg1"/>
                </a:solidFill>
              </a:rPr>
              <a:t>Courage . Heart</a:t>
            </a:r>
            <a:endParaRPr lang="en-US" altLang="en-US" b="1">
              <a:solidFill>
                <a:schemeClr val="bg1"/>
              </a:solidFill>
            </a:endParaRPr>
          </a:p>
        </p:txBody>
      </p:sp>
      <p:pic>
        <p:nvPicPr>
          <p:cNvPr id="1032" name="Picture 9"/>
          <p:cNvPicPr>
            <a:picLocks noChangeAspect="1" noChangeArrowheads="1"/>
          </p:cNvPicPr>
          <p:nvPr/>
        </p:nvPicPr>
        <p:blipFill>
          <a:blip r:embed="rId17"/>
          <a:srcRect l="386" t="24976" r="386" b="18735"/>
          <a:stretch>
            <a:fillRect/>
          </a:stretch>
        </p:blipFill>
        <p:spPr bwMode="auto">
          <a:xfrm>
            <a:off x="28575" y="30163"/>
            <a:ext cx="1955800" cy="1119187"/>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72" r:id="rId7"/>
    <p:sldLayoutId id="2147483966" r:id="rId8"/>
    <p:sldLayoutId id="2147483967" r:id="rId9"/>
    <p:sldLayoutId id="2147483968" r:id="rId10"/>
    <p:sldLayoutId id="2147483969" r:id="rId11"/>
    <p:sldLayoutId id="2147483970" r:id="rId12"/>
    <p:sldLayoutId id="2147483973" r:id="rId13"/>
    <p:sldLayoutId id="2147483974" r:id="rId14"/>
    <p:sldLayoutId id="2147483971" r:id="rId15"/>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4.xml"/><Relationship Id="rId1" Type="http://schemas.openxmlformats.org/officeDocument/2006/relationships/video" Target="file:///C:\Users\vanita\Documents\Project%20Management\LondonHeathrowT5.mp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sfuheathrowcase.wordpress.co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noChangeArrowheads="1"/>
          </p:cNvSpPr>
          <p:nvPr>
            <p:ph type="title" idx="4294967295"/>
          </p:nvPr>
        </p:nvSpPr>
        <p:spPr>
          <a:xfrm>
            <a:off x="1354138" y="188913"/>
            <a:ext cx="9617075" cy="2514600"/>
          </a:xfrm>
        </p:spPr>
        <p:txBody>
          <a:bodyPr/>
          <a:lstStyle/>
          <a:p>
            <a:pPr algn="ctr" eaLnBrk="1" hangingPunct="1"/>
            <a:r>
              <a:rPr lang="en-US" altLang="en-US" sz="4000" b="1" smtClean="0">
                <a:solidFill>
                  <a:schemeClr val="tx2"/>
                </a:solidFill>
                <a:latin typeface="Times New Roman" pitchFamily="18" charset="0"/>
                <a:cs typeface="Times New Roman" pitchFamily="18" charset="0"/>
              </a:rPr>
              <a:t/>
            </a:r>
            <a:br>
              <a:rPr lang="en-US" altLang="en-US" sz="4000" b="1" smtClean="0">
                <a:solidFill>
                  <a:schemeClr val="tx2"/>
                </a:solidFill>
                <a:latin typeface="Times New Roman" pitchFamily="18" charset="0"/>
                <a:cs typeface="Times New Roman" pitchFamily="18" charset="0"/>
              </a:rPr>
            </a:br>
            <a:r>
              <a:rPr lang="en-US" altLang="en-US" sz="3600" b="1" smtClean="0">
                <a:solidFill>
                  <a:schemeClr val="tx2"/>
                </a:solidFill>
                <a:latin typeface="Calibri "/>
                <a:cs typeface="Times New Roman" pitchFamily="18" charset="0"/>
              </a:rPr>
              <a:t>Centre for Project Management</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Welcomes you to</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Post Graduate in Advanced Project Management</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Blended Programme</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
            </a:r>
            <a:br>
              <a:rPr lang="en-US" altLang="en-US" sz="3600" b="1" smtClean="0">
                <a:solidFill>
                  <a:schemeClr val="tx2"/>
                </a:solidFill>
                <a:latin typeface="Calibri "/>
                <a:cs typeface="Times New Roman" pitchFamily="18" charset="0"/>
              </a:rPr>
            </a:br>
            <a:r>
              <a:rPr lang="en-US" altLang="en-US" sz="3600" b="1" smtClean="0">
                <a:solidFill>
                  <a:schemeClr val="tx2"/>
                </a:solidFill>
                <a:latin typeface="Calibri "/>
                <a:cs typeface="Times New Roman" pitchFamily="18" charset="0"/>
              </a:rPr>
              <a:t>Batch 33 – PG-APM</a:t>
            </a:r>
          </a:p>
        </p:txBody>
      </p:sp>
      <p:sp>
        <p:nvSpPr>
          <p:cNvPr id="7171"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7172"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8435"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8436" name="Slide Number Placeholder 2"/>
          <p:cNvSpPr>
            <a:spLocks noGrp="1"/>
          </p:cNvSpPr>
          <p:nvPr>
            <p:ph type="sldNum" sz="quarter" idx="4294967295"/>
          </p:nvPr>
        </p:nvSpPr>
        <p:spPr>
          <a:noFill/>
          <a:ln algn="ctr">
            <a:round/>
            <a:headEnd/>
            <a:tailEnd/>
          </a:ln>
        </p:spPr>
        <p:txBody>
          <a:bodyPr/>
          <a:lstStyle/>
          <a:p>
            <a:endParaRPr lang="en-IN" altLang="en-US"/>
          </a:p>
        </p:txBody>
      </p:sp>
      <p:sp>
        <p:nvSpPr>
          <p:cNvPr id="18437" name="TextBox 4"/>
          <p:cNvSpPr txBox="1">
            <a:spLocks noChangeArrowheads="1"/>
          </p:cNvSpPr>
          <p:nvPr/>
        </p:nvSpPr>
        <p:spPr bwMode="auto">
          <a:xfrm>
            <a:off x="477838" y="188913"/>
            <a:ext cx="11017250" cy="1784350"/>
          </a:xfrm>
          <a:prstGeom prst="rect">
            <a:avLst/>
          </a:prstGeom>
          <a:noFill/>
          <a:ln w="9525">
            <a:noFill/>
            <a:miter lim="800000"/>
            <a:headEnd/>
            <a:tailEnd/>
          </a:ln>
        </p:spPr>
        <p:txBody>
          <a:bodyPr>
            <a:spAutoFit/>
          </a:bodyPr>
          <a:lstStyle/>
          <a:p>
            <a:pPr algn="ctr" eaLnBrk="1" hangingPunct="1"/>
            <a:endParaRPr lang="en-US" altLang="en-US" sz="3600">
              <a:latin typeface="Times New Roman" pitchFamily="18" charset="0"/>
              <a:cs typeface="Times New Roman" pitchFamily="18" charset="0"/>
            </a:endParaRPr>
          </a:p>
          <a:p>
            <a:pPr algn="ctr" eaLnBrk="1" hangingPunct="1"/>
            <a:endParaRPr lang="en-US" altLang="en-US" sz="2800"/>
          </a:p>
          <a:p>
            <a:pPr eaLnBrk="1" hangingPunct="1"/>
            <a:endParaRPr lang="en-US" altLang="en-US" sz="2800"/>
          </a:p>
          <a:p>
            <a:pPr eaLnBrk="1" hangingPunct="1"/>
            <a:endParaRPr lang="en-IN" altLang="en-US"/>
          </a:p>
        </p:txBody>
      </p:sp>
      <p:graphicFrame>
        <p:nvGraphicFramePr>
          <p:cNvPr id="10" name="Table 10"/>
          <p:cNvGraphicFramePr>
            <a:graphicFrameLocks noGrp="1"/>
          </p:cNvGraphicFramePr>
          <p:nvPr/>
        </p:nvGraphicFramePr>
        <p:xfrm>
          <a:off x="1011238" y="566738"/>
          <a:ext cx="10656887" cy="6188075"/>
        </p:xfrm>
        <a:graphic>
          <a:graphicData uri="http://schemas.openxmlformats.org/drawingml/2006/table">
            <a:tbl>
              <a:tblPr firstRow="1" bandRow="1">
                <a:tableStyleId>{5C22544A-7EE6-4342-B048-85BDC9FD1C3A}</a:tableStyleId>
              </a:tblPr>
              <a:tblGrid>
                <a:gridCol w="2448204">
                  <a:extLst>
                    <a:ext uri="{9D8B030D-6E8A-4147-A177-3AD203B41FA5}">
                      <a16:colId xmlns:a16="http://schemas.microsoft.com/office/drawing/2014/main" xmlns="" val="20000"/>
                    </a:ext>
                  </a:extLst>
                </a:gridCol>
                <a:gridCol w="8208683">
                  <a:extLst>
                    <a:ext uri="{9D8B030D-6E8A-4147-A177-3AD203B41FA5}">
                      <a16:colId xmlns:a16="http://schemas.microsoft.com/office/drawing/2014/main" xmlns="" val="20001"/>
                    </a:ext>
                  </a:extLst>
                </a:gridCol>
              </a:tblGrid>
              <a:tr h="6188075">
                <a:tc>
                  <a:txBody>
                    <a:bodyPr/>
                    <a:lstStyle/>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endParaRPr lang="en-IN" sz="1600" b="0" i="0" cap="none" spc="0" dirty="0" smtClean="0">
                        <a:ln>
                          <a:noFill/>
                        </a:ln>
                        <a:solidFill>
                          <a:schemeClr val="tx1"/>
                        </a:solidFill>
                        <a:effectLst/>
                        <a:latin typeface="+mn-lt"/>
                        <a:cs typeface="Times New Roman" panose="02020603050405020304" pitchFamily="18" charset="0"/>
                      </a:endParaRPr>
                    </a:p>
                    <a:p>
                      <a:r>
                        <a:rPr lang="en-IN" sz="1600" b="0" i="0" cap="none" spc="0" dirty="0" err="1" smtClean="0">
                          <a:ln>
                            <a:noFill/>
                          </a:ln>
                          <a:solidFill>
                            <a:schemeClr val="tx1"/>
                          </a:solidFill>
                          <a:effectLst/>
                          <a:latin typeface="+mn-lt"/>
                          <a:cs typeface="Times New Roman" panose="02020603050405020304" pitchFamily="18" charset="0"/>
                        </a:rPr>
                        <a:t>Dr.</a:t>
                      </a:r>
                      <a:r>
                        <a:rPr lang="en-IN" sz="1600" b="0" i="0" cap="none" spc="0" dirty="0" smtClean="0">
                          <a:ln>
                            <a:noFill/>
                          </a:ln>
                          <a:solidFill>
                            <a:schemeClr val="tx1"/>
                          </a:solidFill>
                          <a:effectLst/>
                          <a:latin typeface="+mn-lt"/>
                          <a:cs typeface="Times New Roman" panose="02020603050405020304" pitchFamily="18" charset="0"/>
                        </a:rPr>
                        <a:t> </a:t>
                      </a:r>
                      <a:r>
                        <a:rPr lang="en-IN" sz="1600" b="0" i="0" cap="none" spc="0" dirty="0" err="1" smtClean="0">
                          <a:ln>
                            <a:noFill/>
                          </a:ln>
                          <a:solidFill>
                            <a:schemeClr val="tx1"/>
                          </a:solidFill>
                          <a:effectLst/>
                          <a:latin typeface="+mn-lt"/>
                          <a:cs typeface="Times New Roman" panose="02020603050405020304" pitchFamily="18" charset="0"/>
                        </a:rPr>
                        <a:t>Ravindra</a:t>
                      </a:r>
                      <a:r>
                        <a:rPr lang="en-IN" sz="1600" b="0" i="0" cap="none" spc="0" baseline="0" dirty="0" smtClean="0">
                          <a:ln>
                            <a:noFill/>
                          </a:ln>
                          <a:solidFill>
                            <a:schemeClr val="tx1"/>
                          </a:solidFill>
                          <a:effectLst/>
                          <a:latin typeface="+mn-lt"/>
                          <a:cs typeface="Times New Roman" panose="02020603050405020304" pitchFamily="18" charset="0"/>
                        </a:rPr>
                        <a:t> </a:t>
                      </a:r>
                      <a:r>
                        <a:rPr lang="en-IN" sz="1600" b="0" i="0" cap="none" spc="0" baseline="0" dirty="0" err="1" smtClean="0">
                          <a:ln>
                            <a:noFill/>
                          </a:ln>
                          <a:solidFill>
                            <a:schemeClr val="tx1"/>
                          </a:solidFill>
                          <a:effectLst/>
                          <a:latin typeface="+mn-lt"/>
                          <a:cs typeface="Times New Roman" panose="02020603050405020304" pitchFamily="18" charset="0"/>
                        </a:rPr>
                        <a:t>Dey</a:t>
                      </a:r>
                      <a:endParaRPr lang="en-IN" sz="1600" b="0" i="0" cap="none" spc="0" dirty="0" smtClean="0">
                        <a:ln>
                          <a:noFill/>
                        </a:ln>
                        <a:solidFill>
                          <a:schemeClr val="tx1"/>
                        </a:solidFill>
                        <a:effectLst/>
                        <a:latin typeface="+mn-lt"/>
                        <a:cs typeface="Times New Roman" panose="02020603050405020304" pitchFamily="18" charset="0"/>
                      </a:endParaRPr>
                    </a:p>
                    <a:p>
                      <a:r>
                        <a:rPr lang="en-IN" sz="1600" b="0" i="0" kern="1200" dirty="0" smtClean="0">
                          <a:solidFill>
                            <a:schemeClr val="tx1"/>
                          </a:solidFill>
                          <a:effectLst/>
                          <a:latin typeface="+mn-lt"/>
                          <a:ea typeface="+mn-ea"/>
                          <a:cs typeface="+mn-cs"/>
                        </a:rPr>
                        <a:t>MHRDM (Mumbai University), </a:t>
                      </a:r>
                    </a:p>
                    <a:p>
                      <a:r>
                        <a:rPr lang="en-IN" sz="1600" b="0" i="0" kern="1200" dirty="0" smtClean="0">
                          <a:solidFill>
                            <a:schemeClr val="tx1"/>
                          </a:solidFill>
                          <a:effectLst/>
                          <a:latin typeface="+mn-lt"/>
                          <a:ea typeface="+mn-ea"/>
                          <a:cs typeface="+mn-cs"/>
                        </a:rPr>
                        <a:t>MDSE, </a:t>
                      </a:r>
                      <a:r>
                        <a:rPr lang="en-IN" sz="1600" b="0" i="0" kern="1200" dirty="0" err="1" smtClean="0">
                          <a:solidFill>
                            <a:schemeClr val="tx1"/>
                          </a:solidFill>
                          <a:effectLst/>
                          <a:latin typeface="+mn-lt"/>
                          <a:ea typeface="+mn-ea"/>
                          <a:cs typeface="+mn-cs"/>
                        </a:rPr>
                        <a:t>M.Com</a:t>
                      </a:r>
                      <a:endParaRPr lang="en-IN" sz="1600" b="0" i="0" cap="none" spc="0" dirty="0">
                        <a:ln>
                          <a:noFill/>
                        </a:ln>
                        <a:solidFill>
                          <a:schemeClr val="tx1"/>
                        </a:solidFill>
                        <a:effectLst/>
                        <a:latin typeface="+mn-lt"/>
                        <a:cs typeface="Times New Roman" panose="02020603050405020304" pitchFamily="18" charset="0"/>
                      </a:endParaRPr>
                    </a:p>
                  </a:txBody>
                  <a:tcPr marL="91437" marR="91437" marT="45698" marB="456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kern="1200" dirty="0" err="1" smtClean="0">
                          <a:solidFill>
                            <a:schemeClr val="tx1"/>
                          </a:solidFill>
                          <a:effectLst/>
                          <a:latin typeface="+mn-lt"/>
                          <a:ea typeface="+mn-ea"/>
                          <a:cs typeface="+mn-cs"/>
                        </a:rPr>
                        <a:t>Prof.</a:t>
                      </a:r>
                      <a:r>
                        <a:rPr lang="en-IN" sz="1600" b="0" i="0" kern="1200" dirty="0" smtClean="0">
                          <a:solidFill>
                            <a:schemeClr val="tx1"/>
                          </a:solidFill>
                          <a:effectLst/>
                          <a:latin typeface="+mn-lt"/>
                          <a:ea typeface="+mn-ea"/>
                          <a:cs typeface="+mn-cs"/>
                        </a:rPr>
                        <a:t> </a:t>
                      </a:r>
                      <a:r>
                        <a:rPr lang="en-IN" sz="1600" b="0" i="0" kern="1200" dirty="0" err="1" smtClean="0">
                          <a:solidFill>
                            <a:schemeClr val="tx1"/>
                          </a:solidFill>
                          <a:effectLst/>
                          <a:latin typeface="+mn-lt"/>
                          <a:ea typeface="+mn-ea"/>
                          <a:cs typeface="+mn-cs"/>
                        </a:rPr>
                        <a:t>Dey</a:t>
                      </a:r>
                      <a:r>
                        <a:rPr lang="en-IN" sz="1600" b="0" i="0" kern="1200" dirty="0" smtClean="0">
                          <a:solidFill>
                            <a:schemeClr val="tx1"/>
                          </a:solidFill>
                          <a:effectLst/>
                          <a:latin typeface="+mn-lt"/>
                          <a:ea typeface="+mn-ea"/>
                          <a:cs typeface="+mn-cs"/>
                        </a:rPr>
                        <a:t> Specializes in Organizational </a:t>
                      </a:r>
                      <a:r>
                        <a:rPr lang="en-IN" sz="1600" b="0" i="0" kern="1200" dirty="0" err="1" smtClean="0">
                          <a:solidFill>
                            <a:schemeClr val="tx1"/>
                          </a:solidFill>
                          <a:effectLst/>
                          <a:latin typeface="+mn-lt"/>
                          <a:ea typeface="+mn-ea"/>
                          <a:cs typeface="+mn-cs"/>
                        </a:rPr>
                        <a:t>Behavior</a:t>
                      </a:r>
                      <a:r>
                        <a:rPr lang="en-IN" sz="1600" b="0" i="0" kern="1200" dirty="0" smtClean="0">
                          <a:solidFill>
                            <a:schemeClr val="tx1"/>
                          </a:solidFill>
                          <a:effectLst/>
                          <a:latin typeface="+mn-lt"/>
                          <a:ea typeface="+mn-ea"/>
                          <a:cs typeface="+mn-cs"/>
                        </a:rPr>
                        <a:t>, Organization Development, Human Resource Development and Competency Assessment.</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 </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Professor, Head of Organizational </a:t>
                      </a:r>
                      <a:r>
                        <a:rPr lang="en-IN" sz="1600" b="0" i="0" kern="1200" dirty="0" err="1" smtClean="0">
                          <a:solidFill>
                            <a:schemeClr val="tx1"/>
                          </a:solidFill>
                          <a:effectLst/>
                          <a:latin typeface="+mn-lt"/>
                          <a:ea typeface="+mn-ea"/>
                          <a:cs typeface="+mn-cs"/>
                        </a:rPr>
                        <a:t>Behavior</a:t>
                      </a:r>
                      <a:r>
                        <a:rPr lang="en-IN" sz="1600" b="0" i="0" kern="1200" dirty="0" smtClean="0">
                          <a:solidFill>
                            <a:schemeClr val="tx1"/>
                          </a:solidFill>
                          <a:effectLst/>
                          <a:latin typeface="+mn-lt"/>
                          <a:ea typeface="+mn-ea"/>
                          <a:cs typeface="+mn-cs"/>
                        </a:rPr>
                        <a:t> at Xavier Institute of Management &amp; Research (XIMR), Mumbai.</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Currently pursuing Fellow Program in Management from Academy of HRD, Ahmedabad. </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Actively engaged with consulting and training work in the corporate, education and social development sectors. </a:t>
                      </a:r>
                    </a:p>
                    <a:p>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Handled programmes on a wide range of topics in the field of behavioural sciences, HRD, Organisation Development and management for within the organisation and a few assignments for Management Institute and other organisations. Some of the training / consulting assignment handled are Organizational Effectiveness, Performance Development, Strategy and Vision, Customer Service Excellence, Customer Relations Orientation, Conflict Resolution, Negotiation Skills, Personality Development, Communication and Interpersonal Relationship Workshop, Development and Assessment Centre.</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Has about 20 years of experience spanning the corporate sector as well as the academic sector. </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In the corporate sector, worked as Vice President (HR &amp; Admin), EWDL, Indore, General Manager – HR, TCGRE, Mumbai, DGM-HR at </a:t>
                      </a:r>
                      <a:r>
                        <a:rPr lang="en-IN" sz="1600" b="0" i="0" kern="1200" dirty="0" err="1" smtClean="0">
                          <a:solidFill>
                            <a:schemeClr val="tx1"/>
                          </a:solidFill>
                          <a:effectLst/>
                          <a:latin typeface="+mn-lt"/>
                          <a:ea typeface="+mn-ea"/>
                          <a:cs typeface="+mn-cs"/>
                        </a:rPr>
                        <a:t>Wockhard</a:t>
                      </a:r>
                      <a:r>
                        <a:rPr lang="en-IN" sz="1600" b="0" i="0" kern="1200" dirty="0" smtClean="0">
                          <a:solidFill>
                            <a:schemeClr val="tx1"/>
                          </a:solidFill>
                          <a:effectLst/>
                          <a:latin typeface="+mn-lt"/>
                          <a:ea typeface="+mn-ea"/>
                          <a:cs typeface="+mn-cs"/>
                        </a:rPr>
                        <a:t> and Head of HR for OMCI, Mumbai.</a:t>
                      </a:r>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Published research papers in reputed Journals </a:t>
                      </a:r>
                    </a:p>
                    <a:p>
                      <a:endParaRPr lang="en-US" sz="1600" b="0" i="0" kern="1200" dirty="0" smtClean="0">
                        <a:solidFill>
                          <a:schemeClr val="tx1"/>
                        </a:solidFill>
                        <a:effectLst/>
                        <a:latin typeface="+mn-lt"/>
                        <a:ea typeface="+mn-ea"/>
                        <a:cs typeface="+mn-cs"/>
                      </a:endParaRPr>
                    </a:p>
                    <a:p>
                      <a:r>
                        <a:rPr lang="en-IN" sz="1600" b="0" i="0" kern="1200" dirty="0" smtClean="0">
                          <a:solidFill>
                            <a:schemeClr val="tx1"/>
                          </a:solidFill>
                          <a:effectLst/>
                          <a:latin typeface="+mn-lt"/>
                          <a:ea typeface="+mn-ea"/>
                          <a:cs typeface="+mn-cs"/>
                        </a:rPr>
                        <a:t>Author of 2 books on Perspective Management and Organizational Theories Structures and Design.</a:t>
                      </a:r>
                      <a:endParaRPr lang="en-US" sz="16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cap="none" spc="0" dirty="0">
                        <a:ln>
                          <a:noFill/>
                        </a:ln>
                        <a:solidFill>
                          <a:schemeClr val="tx1"/>
                        </a:solidFill>
                        <a:effectLst/>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cap="none" spc="0" dirty="0">
                        <a:ln>
                          <a:noFill/>
                        </a:ln>
                        <a:solidFill>
                          <a:schemeClr val="tx1"/>
                        </a:solidFill>
                        <a:effectLst/>
                        <a:latin typeface="+mn-lt"/>
                        <a:cs typeface="Times New Roman" panose="02020603050405020304" pitchFamily="18" charset="0"/>
                      </a:endParaRPr>
                    </a:p>
                  </a:txBody>
                  <a:tcPr marL="91437" marR="91437" marT="45698" marB="456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18441" name="Picture 7" descr="ravindra dey pic"/>
          <p:cNvPicPr>
            <a:picLocks noChangeAspect="1" noChangeArrowheads="1"/>
          </p:cNvPicPr>
          <p:nvPr/>
        </p:nvPicPr>
        <p:blipFill>
          <a:blip r:embed="rId3"/>
          <a:srcRect/>
          <a:stretch>
            <a:fillRect/>
          </a:stretch>
        </p:blipFill>
        <p:spPr bwMode="auto">
          <a:xfrm>
            <a:off x="1243013" y="944563"/>
            <a:ext cx="18224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9459"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9460" name="Slide Number Placeholder 2"/>
          <p:cNvSpPr>
            <a:spLocks noGrp="1"/>
          </p:cNvSpPr>
          <p:nvPr>
            <p:ph type="sldNum" sz="quarter" idx="4294967295"/>
          </p:nvPr>
        </p:nvSpPr>
        <p:spPr>
          <a:noFill/>
          <a:ln algn="ctr">
            <a:round/>
            <a:headEnd/>
            <a:tailEnd/>
          </a:ln>
        </p:spPr>
        <p:txBody>
          <a:bodyPr/>
          <a:lstStyle/>
          <a:p>
            <a:endParaRPr lang="en-IN" altLang="en-US"/>
          </a:p>
        </p:txBody>
      </p:sp>
      <p:sp>
        <p:nvSpPr>
          <p:cNvPr id="19461" name="TextBox 4"/>
          <p:cNvSpPr txBox="1">
            <a:spLocks noChangeArrowheads="1"/>
          </p:cNvSpPr>
          <p:nvPr/>
        </p:nvSpPr>
        <p:spPr bwMode="auto">
          <a:xfrm>
            <a:off x="477838" y="188913"/>
            <a:ext cx="11017250" cy="1784350"/>
          </a:xfrm>
          <a:prstGeom prst="rect">
            <a:avLst/>
          </a:prstGeom>
          <a:noFill/>
          <a:ln w="9525">
            <a:noFill/>
            <a:miter lim="800000"/>
            <a:headEnd/>
            <a:tailEnd/>
          </a:ln>
        </p:spPr>
        <p:txBody>
          <a:bodyPr>
            <a:spAutoFit/>
          </a:bodyPr>
          <a:lstStyle/>
          <a:p>
            <a:pPr algn="ctr" eaLnBrk="1" hangingPunct="1"/>
            <a:endParaRPr lang="en-US" altLang="en-US" sz="3600">
              <a:latin typeface="Times New Roman" pitchFamily="18" charset="0"/>
              <a:cs typeface="Times New Roman" pitchFamily="18" charset="0"/>
            </a:endParaRPr>
          </a:p>
          <a:p>
            <a:pPr algn="ctr" eaLnBrk="1" hangingPunct="1"/>
            <a:endParaRPr lang="en-US" altLang="en-US" sz="2800"/>
          </a:p>
          <a:p>
            <a:pPr eaLnBrk="1" hangingPunct="1"/>
            <a:endParaRPr lang="en-US" altLang="en-US" sz="2800"/>
          </a:p>
          <a:p>
            <a:pPr eaLnBrk="1" hangingPunct="1"/>
            <a:endParaRPr lang="en-IN" altLang="en-US"/>
          </a:p>
        </p:txBody>
      </p:sp>
      <p:graphicFrame>
        <p:nvGraphicFramePr>
          <p:cNvPr id="10" name="Table 10"/>
          <p:cNvGraphicFramePr>
            <a:graphicFrameLocks noGrp="1"/>
          </p:cNvGraphicFramePr>
          <p:nvPr/>
        </p:nvGraphicFramePr>
        <p:xfrm>
          <a:off x="1054100" y="44450"/>
          <a:ext cx="10658475" cy="5851525"/>
        </p:xfrm>
        <a:graphic>
          <a:graphicData uri="http://schemas.openxmlformats.org/drawingml/2006/table">
            <a:tbl>
              <a:tblPr firstRow="1" bandRow="1">
                <a:tableStyleId>{5C22544A-7EE6-4342-B048-85BDC9FD1C3A}</a:tableStyleId>
              </a:tblPr>
              <a:tblGrid>
                <a:gridCol w="2448569">
                  <a:extLst>
                    <a:ext uri="{9D8B030D-6E8A-4147-A177-3AD203B41FA5}">
                      <a16:colId xmlns:a16="http://schemas.microsoft.com/office/drawing/2014/main" xmlns="" val="20000"/>
                    </a:ext>
                  </a:extLst>
                </a:gridCol>
                <a:gridCol w="8209906">
                  <a:extLst>
                    <a:ext uri="{9D8B030D-6E8A-4147-A177-3AD203B41FA5}">
                      <a16:colId xmlns:a16="http://schemas.microsoft.com/office/drawing/2014/main" xmlns="" val="20001"/>
                    </a:ext>
                  </a:extLst>
                </a:gridCol>
              </a:tblGrid>
              <a:tr h="5851525">
                <a:tc>
                  <a:txBody>
                    <a:bodyPr/>
                    <a:lstStyle/>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endParaRPr lang="en-IN" sz="1800" b="0" i="0" cap="none" spc="0" dirty="0" smtClean="0">
                        <a:ln>
                          <a:noFill/>
                        </a:ln>
                        <a:solidFill>
                          <a:schemeClr val="tx1"/>
                        </a:solidFill>
                        <a:effectLst/>
                        <a:latin typeface="+mn-lt"/>
                        <a:cs typeface="Times New Roman" panose="02020603050405020304" pitchFamily="18" charset="0"/>
                      </a:endParaRPr>
                    </a:p>
                    <a:p>
                      <a:r>
                        <a:rPr lang="en-US" sz="1800" b="0" kern="1200" dirty="0" smtClean="0">
                          <a:solidFill>
                            <a:schemeClr val="tx1"/>
                          </a:solidFill>
                          <a:effectLst/>
                          <a:latin typeface="+mn-lt"/>
                          <a:ea typeface="+mn-ea"/>
                          <a:cs typeface="+mn-cs"/>
                        </a:rPr>
                        <a:t>Mr. Chaitanya </a:t>
                      </a:r>
                      <a:r>
                        <a:rPr lang="en-US" sz="1800" b="0" kern="1200" dirty="0" err="1" smtClean="0">
                          <a:solidFill>
                            <a:schemeClr val="tx1"/>
                          </a:solidFill>
                          <a:effectLst/>
                          <a:latin typeface="+mn-lt"/>
                          <a:ea typeface="+mn-ea"/>
                          <a:cs typeface="+mn-cs"/>
                        </a:rPr>
                        <a:t>Sabne</a:t>
                      </a:r>
                      <a:endParaRPr lang="en-IN" sz="1800" b="0" i="0" cap="none" spc="0" dirty="0">
                        <a:ln>
                          <a:noFill/>
                        </a:ln>
                        <a:solidFill>
                          <a:schemeClr val="tx1"/>
                        </a:solidFill>
                        <a:effectLst/>
                        <a:latin typeface="+mn-lt"/>
                        <a:cs typeface="Times New Roman" panose="02020603050405020304" pitchFamily="18" charset="0"/>
                      </a:endParaRPr>
                    </a:p>
                  </a:txBody>
                  <a:tcPr marL="91451" marR="91451"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kern="1200" dirty="0" smtClean="0">
                          <a:solidFill>
                            <a:schemeClr val="tx1"/>
                          </a:solidFill>
                          <a:effectLst/>
                          <a:latin typeface="+mn-lt"/>
                          <a:ea typeface="+mn-ea"/>
                          <a:cs typeface="+mn-cs"/>
                        </a:rPr>
                        <a:t>17 years of experience in the industry and has experience in Project Management, Program Management, Consulting and Training. He has been a hands-on Project Management practitioner and has successfully managed large and complex programs. </a:t>
                      </a:r>
                    </a:p>
                    <a:p>
                      <a:endParaRPr lang="en-US" sz="1800" b="0" kern="1200" dirty="0" smtClean="0">
                        <a:solidFill>
                          <a:schemeClr val="tx1"/>
                        </a:solidFill>
                        <a:effectLst/>
                        <a:latin typeface="+mn-lt"/>
                        <a:ea typeface="+mn-ea"/>
                        <a:cs typeface="+mn-cs"/>
                      </a:endParaRPr>
                    </a:p>
                    <a:p>
                      <a:r>
                        <a:rPr lang="en-IN" sz="1800" b="1" kern="1200" dirty="0" smtClean="0">
                          <a:solidFill>
                            <a:schemeClr val="tx1"/>
                          </a:solidFill>
                          <a:effectLst/>
                          <a:latin typeface="+mn-lt"/>
                          <a:ea typeface="+mn-ea"/>
                          <a:cs typeface="+mn-cs"/>
                        </a:rPr>
                        <a:t>Training Areas </a:t>
                      </a:r>
                      <a:endParaRPr lang="en-US" sz="1800" b="1"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1800" b="0" kern="1200" dirty="0" smtClean="0">
                          <a:solidFill>
                            <a:schemeClr val="tx1"/>
                          </a:solidFill>
                          <a:effectLst/>
                          <a:latin typeface="+mn-lt"/>
                          <a:ea typeface="+mn-ea"/>
                          <a:cs typeface="+mn-cs"/>
                        </a:rPr>
                        <a:t>PMP</a:t>
                      </a:r>
                    </a:p>
                    <a:p>
                      <a:pPr marL="285750" lvl="0" indent="-285750">
                        <a:buFont typeface="Arial" panose="020B0604020202020204" pitchFamily="34" charset="0"/>
                        <a:buChar char="•"/>
                      </a:pPr>
                      <a:r>
                        <a:rPr lang="en-US" sz="1800" b="0" kern="1200" dirty="0" smtClean="0">
                          <a:solidFill>
                            <a:schemeClr val="tx1"/>
                          </a:solidFill>
                          <a:effectLst/>
                          <a:latin typeface="+mn-lt"/>
                          <a:ea typeface="+mn-ea"/>
                          <a:cs typeface="+mn-cs"/>
                        </a:rPr>
                        <a:t>PRINCE2</a:t>
                      </a:r>
                    </a:p>
                    <a:p>
                      <a:pPr marL="285750" lvl="0" indent="-285750">
                        <a:buFont typeface="Arial" panose="020B0604020202020204" pitchFamily="34" charset="0"/>
                        <a:buChar char="•"/>
                      </a:pPr>
                      <a:r>
                        <a:rPr lang="en-US" sz="1800" b="0" kern="1200" dirty="0" smtClean="0">
                          <a:solidFill>
                            <a:schemeClr val="tx1"/>
                          </a:solidFill>
                          <a:effectLst/>
                          <a:latin typeface="+mn-lt"/>
                          <a:ea typeface="+mn-ea"/>
                          <a:cs typeface="+mn-cs"/>
                        </a:rPr>
                        <a:t>ITIL</a:t>
                      </a:r>
                    </a:p>
                    <a:p>
                      <a:pPr marL="285750" lvl="0" indent="-285750">
                        <a:buFont typeface="Arial" panose="020B0604020202020204" pitchFamily="34" charset="0"/>
                        <a:buChar char="•"/>
                      </a:pPr>
                      <a:r>
                        <a:rPr lang="en-US" sz="1800" b="0" kern="1200" dirty="0" smtClean="0">
                          <a:solidFill>
                            <a:schemeClr val="tx1"/>
                          </a:solidFill>
                          <a:effectLst/>
                          <a:latin typeface="+mn-lt"/>
                          <a:ea typeface="+mn-ea"/>
                          <a:cs typeface="+mn-cs"/>
                        </a:rPr>
                        <a:t>IT Security Auditor</a:t>
                      </a:r>
                    </a:p>
                    <a:p>
                      <a:pPr marL="285750" lvl="0" indent="-285750">
                        <a:buFont typeface="Arial" panose="020B0604020202020204" pitchFamily="34" charset="0"/>
                        <a:buChar char="•"/>
                      </a:pPr>
                      <a:r>
                        <a:rPr lang="en-US" sz="1800" b="0" kern="1200" dirty="0" smtClean="0">
                          <a:solidFill>
                            <a:schemeClr val="tx1"/>
                          </a:solidFill>
                          <a:effectLst/>
                          <a:latin typeface="+mn-lt"/>
                          <a:ea typeface="+mn-ea"/>
                          <a:cs typeface="+mn-cs"/>
                        </a:rPr>
                        <a:t>Lead Auditor</a:t>
                      </a:r>
                    </a:p>
                    <a:p>
                      <a:pPr marL="285750" lvl="0" indent="-285750">
                        <a:buFont typeface="Arial" panose="020B0604020202020204" pitchFamily="34" charset="0"/>
                        <a:buChar char="•"/>
                      </a:pPr>
                      <a:r>
                        <a:rPr lang="en-US" sz="1800" b="0" kern="1200" dirty="0" smtClean="0">
                          <a:solidFill>
                            <a:schemeClr val="tx1"/>
                          </a:solidFill>
                          <a:effectLst/>
                          <a:latin typeface="+mn-lt"/>
                          <a:ea typeface="+mn-ea"/>
                          <a:cs typeface="+mn-cs"/>
                        </a:rPr>
                        <a:t>Six Sigma</a:t>
                      </a:r>
                    </a:p>
                    <a:p>
                      <a:pPr lvl="0"/>
                      <a:endParaRPr lang="en-US" sz="1800" b="0" kern="1200" dirty="0" smtClean="0">
                        <a:solidFill>
                          <a:schemeClr val="tx1"/>
                        </a:solidFill>
                        <a:effectLst/>
                        <a:latin typeface="+mn-lt"/>
                        <a:ea typeface="+mn-ea"/>
                        <a:cs typeface="+mn-cs"/>
                      </a:endParaRPr>
                    </a:p>
                    <a:p>
                      <a:r>
                        <a:rPr lang="en-US" sz="1800" b="0" kern="1200" dirty="0" smtClean="0">
                          <a:solidFill>
                            <a:schemeClr val="tx1"/>
                          </a:solidFill>
                          <a:effectLst/>
                          <a:latin typeface="+mn-lt"/>
                          <a:ea typeface="+mn-ea"/>
                          <a:cs typeface="+mn-cs"/>
                        </a:rPr>
                        <a:t>Training Highlights</a:t>
                      </a:r>
                    </a:p>
                    <a:p>
                      <a:pPr lvl="0"/>
                      <a:r>
                        <a:rPr lang="en-US" sz="1800" b="0" kern="1200" dirty="0" smtClean="0">
                          <a:solidFill>
                            <a:schemeClr val="tx1"/>
                          </a:solidFill>
                          <a:effectLst/>
                          <a:latin typeface="+mn-lt"/>
                          <a:ea typeface="+mn-ea"/>
                          <a:cs typeface="+mn-cs"/>
                        </a:rPr>
                        <a:t>Has managed various software development and AMS projects successfully</a:t>
                      </a:r>
                    </a:p>
                    <a:p>
                      <a:pPr lvl="0"/>
                      <a:r>
                        <a:rPr lang="en-US" sz="1800" b="0" kern="1200" dirty="0" smtClean="0">
                          <a:solidFill>
                            <a:schemeClr val="tx1"/>
                          </a:solidFill>
                          <a:effectLst/>
                          <a:latin typeface="+mn-lt"/>
                          <a:ea typeface="+mn-ea"/>
                          <a:cs typeface="+mn-cs"/>
                        </a:rPr>
                        <a:t>Delivered Guest Lectures for Educational Institutes</a:t>
                      </a:r>
                    </a:p>
                    <a:p>
                      <a:pPr lvl="0"/>
                      <a:r>
                        <a:rPr lang="en-US" sz="1800" b="0" kern="1200" dirty="0" smtClean="0">
                          <a:solidFill>
                            <a:schemeClr val="tx1"/>
                          </a:solidFill>
                          <a:effectLst/>
                          <a:latin typeface="+mn-lt"/>
                          <a:ea typeface="+mn-ea"/>
                          <a:cs typeface="+mn-cs"/>
                        </a:rPr>
                        <a:t>Experience with designing Training Contents</a:t>
                      </a:r>
                    </a:p>
                    <a:p>
                      <a:pPr lvl="0"/>
                      <a:r>
                        <a:rPr lang="en-US" sz="1800" b="0" kern="1200" dirty="0" smtClean="0">
                          <a:solidFill>
                            <a:schemeClr val="tx1"/>
                          </a:solidFill>
                          <a:effectLst/>
                          <a:latin typeface="+mn-lt"/>
                          <a:ea typeface="+mn-ea"/>
                          <a:cs typeface="+mn-cs"/>
                        </a:rPr>
                        <a:t>Ability to comprehend Training Requirements &amp; deliver training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cap="none" spc="0" dirty="0">
                        <a:ln>
                          <a:noFill/>
                        </a:ln>
                        <a:solidFill>
                          <a:schemeClr val="tx1"/>
                        </a:solidFill>
                        <a:effectLst/>
                        <a:latin typeface="+mn-lt"/>
                        <a:cs typeface="Times New Roman" panose="02020603050405020304" pitchFamily="18" charset="0"/>
                      </a:endParaRPr>
                    </a:p>
                  </a:txBody>
                  <a:tcPr marL="91451" marR="91451" marT="45700" marB="45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19465" name="Picture 8"/>
          <p:cNvPicPr>
            <a:picLocks noChangeAspect="1" noChangeArrowheads="1"/>
          </p:cNvPicPr>
          <p:nvPr/>
        </p:nvPicPr>
        <p:blipFill>
          <a:blip r:embed="rId3"/>
          <a:srcRect/>
          <a:stretch>
            <a:fillRect/>
          </a:stretch>
        </p:blipFill>
        <p:spPr bwMode="auto">
          <a:xfrm>
            <a:off x="1211263" y="836613"/>
            <a:ext cx="1776412"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62163" y="2924175"/>
            <a:ext cx="8713787" cy="1325563"/>
          </a:xfrm>
        </p:spPr>
        <p:txBody>
          <a:bodyPr/>
          <a:lstStyle/>
          <a:p>
            <a:r>
              <a:rPr lang="en-IN" altLang="en-US" smtClean="0"/>
              <a:t>Ice – Breaking activity</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566988" y="365125"/>
            <a:ext cx="8785225" cy="1325563"/>
          </a:xfrm>
        </p:spPr>
        <p:txBody>
          <a:bodyPr/>
          <a:lstStyle/>
          <a:p>
            <a:r>
              <a:rPr lang="en-IN" altLang="en-US" smtClean="0"/>
              <a:t>Introduction</a:t>
            </a:r>
          </a:p>
        </p:txBody>
      </p:sp>
      <p:sp>
        <p:nvSpPr>
          <p:cNvPr id="21507" name="Content Placeholder 2"/>
          <p:cNvSpPr>
            <a:spLocks noGrp="1"/>
          </p:cNvSpPr>
          <p:nvPr>
            <p:ph idx="1"/>
          </p:nvPr>
        </p:nvSpPr>
        <p:spPr>
          <a:xfrm>
            <a:off x="838200" y="1773238"/>
            <a:ext cx="10514013" cy="4351337"/>
          </a:xfrm>
        </p:spPr>
        <p:txBody>
          <a:bodyPr/>
          <a:lstStyle/>
          <a:p>
            <a:pPr>
              <a:lnSpc>
                <a:spcPct val="150000"/>
              </a:lnSpc>
            </a:pPr>
            <a:r>
              <a:rPr lang="en-IN" altLang="en-US" smtClean="0"/>
              <a:t>Your Name</a:t>
            </a:r>
          </a:p>
          <a:p>
            <a:pPr>
              <a:lnSpc>
                <a:spcPct val="150000"/>
              </a:lnSpc>
            </a:pPr>
            <a:r>
              <a:rPr lang="en-IN" altLang="en-US" smtClean="0"/>
              <a:t>What makes you so unique</a:t>
            </a:r>
          </a:p>
          <a:p>
            <a:pPr>
              <a:lnSpc>
                <a:spcPct val="150000"/>
              </a:lnSpc>
            </a:pPr>
            <a:r>
              <a:rPr lang="en-IN" altLang="en-US" smtClean="0"/>
              <a:t>How and what would you contribute to the class learning?</a:t>
            </a:r>
          </a:p>
          <a:p>
            <a:pPr>
              <a:lnSpc>
                <a:spcPct val="150000"/>
              </a:lnSpc>
            </a:pPr>
            <a:r>
              <a:rPr lang="en-IN" altLang="en-US" smtClean="0"/>
              <a:t>Rate your self in the scale of 1 – 10 (10 being highest) in Project Management</a:t>
            </a:r>
          </a:p>
          <a:p>
            <a:pPr>
              <a:lnSpc>
                <a:spcPct val="150000"/>
              </a:lnSpc>
            </a:pPr>
            <a:endParaRPr lang="en-IN" altLang="en-US"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78063" y="365125"/>
            <a:ext cx="9074150" cy="1325563"/>
          </a:xfrm>
        </p:spPr>
        <p:txBody>
          <a:bodyPr/>
          <a:lstStyle/>
          <a:p>
            <a:r>
              <a:rPr lang="en-IN" altLang="en-US" smtClean="0"/>
              <a:t>Different Certification of PM</a:t>
            </a:r>
          </a:p>
        </p:txBody>
      </p:sp>
      <p:sp>
        <p:nvSpPr>
          <p:cNvPr id="22531" name="Content Placeholder 2"/>
          <p:cNvSpPr>
            <a:spLocks noGrp="1"/>
          </p:cNvSpPr>
          <p:nvPr>
            <p:ph idx="1"/>
          </p:nvPr>
        </p:nvSpPr>
        <p:spPr/>
        <p:txBody>
          <a:bodyPr/>
          <a:lstStyle/>
          <a:p>
            <a:pPr>
              <a:lnSpc>
                <a:spcPct val="200000"/>
              </a:lnSpc>
            </a:pPr>
            <a:r>
              <a:rPr lang="en-IN" altLang="en-US" smtClean="0"/>
              <a:t>Project Management Institute®, USA (PMI)</a:t>
            </a:r>
          </a:p>
          <a:p>
            <a:pPr>
              <a:lnSpc>
                <a:spcPct val="200000"/>
              </a:lnSpc>
            </a:pPr>
            <a:r>
              <a:rPr lang="en-IN" altLang="en-US" smtClean="0"/>
              <a:t>IPMA ® (International Project Management Association)</a:t>
            </a:r>
          </a:p>
          <a:p>
            <a:pPr>
              <a:lnSpc>
                <a:spcPct val="200000"/>
              </a:lnSpc>
            </a:pPr>
            <a:r>
              <a:rPr lang="en-IN" altLang="en-US" smtClean="0"/>
              <a:t>Association of Project Management (APM) </a:t>
            </a:r>
          </a:p>
          <a:p>
            <a:pPr>
              <a:lnSpc>
                <a:spcPct val="200000"/>
              </a:lnSpc>
            </a:pPr>
            <a:endParaRPr lang="en-IN" altLang="en-US"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2413" cy="2387600"/>
          </a:xfrm>
        </p:spPr>
        <p:txBody>
          <a:bodyPr/>
          <a:lstStyle/>
          <a:p>
            <a:pPr>
              <a:defRPr/>
            </a:pPr>
            <a:r>
              <a:rPr lang="en-IN" dirty="0" smtClean="0"/>
              <a:t>London Heathrow Terminal T5 Case</a:t>
            </a:r>
            <a:endParaRPr lang="en-IN" dirty="0"/>
          </a:p>
        </p:txBody>
      </p:sp>
      <p:sp>
        <p:nvSpPr>
          <p:cNvPr id="23555" name="Subtitle 2"/>
          <p:cNvSpPr>
            <a:spLocks noGrp="1"/>
          </p:cNvSpPr>
          <p:nvPr>
            <p:ph type="subTitle" idx="1"/>
          </p:nvPr>
        </p:nvSpPr>
        <p:spPr>
          <a:xfrm>
            <a:off x="1524000" y="3602038"/>
            <a:ext cx="9142413" cy="1050925"/>
          </a:xfrm>
        </p:spPr>
        <p:txBody>
          <a:bodyPr/>
          <a:lstStyle/>
          <a:p>
            <a:pPr algn="r"/>
            <a:r>
              <a:rPr lang="en-IN" altLang="en-US" i="1" smtClean="0"/>
              <a:t>California Review Management</a:t>
            </a:r>
          </a:p>
          <a:p>
            <a:pPr algn="r"/>
            <a:r>
              <a:rPr lang="en-IN" altLang="en-US" i="1" smtClean="0"/>
              <a:t>Andrew Davies, David Gann, Tony Douglas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83113" y="365125"/>
            <a:ext cx="2663825" cy="1325563"/>
          </a:xfrm>
        </p:spPr>
        <p:txBody>
          <a:bodyPr/>
          <a:lstStyle/>
          <a:p>
            <a:r>
              <a:rPr lang="en-IN" altLang="en-US" smtClean="0"/>
              <a:t>Video</a:t>
            </a:r>
          </a:p>
        </p:txBody>
      </p:sp>
      <p:pic>
        <p:nvPicPr>
          <p:cNvPr id="2" name="LondonHeathrowT5.mp4">
            <a:hlinkClick r:id="" action="ppaction://media"/>
          </p:cNvPr>
          <p:cNvPicPr>
            <a:picLocks noGrp="1" noRot="1" noChangeAspect="1"/>
          </p:cNvPicPr>
          <p:nvPr>
            <p:ph idx="1"/>
            <a:videoFile r:link="rId1"/>
          </p:nvPr>
        </p:nvPicPr>
        <p:blipFill>
          <a:blip r:embed="rId3"/>
          <a:srcRect/>
          <a:stretch>
            <a:fillRect/>
          </a:stretch>
        </p:blipFill>
        <p:spPr>
          <a:xfrm>
            <a:off x="0" y="0"/>
            <a:ext cx="12190413" cy="6858000"/>
          </a:xfrm>
        </p:spPr>
      </p:pic>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90725" y="333375"/>
            <a:ext cx="9361488" cy="1357313"/>
          </a:xfrm>
        </p:spPr>
        <p:txBody>
          <a:bodyPr/>
          <a:lstStyle/>
          <a:p>
            <a:r>
              <a:rPr lang="en-IN" altLang="en-US" smtClean="0"/>
              <a:t>The Bad News: Most Projects Still Fail</a:t>
            </a:r>
          </a:p>
        </p:txBody>
      </p:sp>
      <p:sp>
        <p:nvSpPr>
          <p:cNvPr id="27651" name="Content Placeholder 2"/>
          <p:cNvSpPr>
            <a:spLocks noGrp="1"/>
          </p:cNvSpPr>
          <p:nvPr>
            <p:ph idx="1"/>
          </p:nvPr>
        </p:nvSpPr>
        <p:spPr/>
        <p:txBody>
          <a:bodyPr/>
          <a:lstStyle/>
          <a:p>
            <a:r>
              <a:rPr lang="en-IN" altLang="en-US" smtClean="0"/>
              <a:t>Why do well managed projects fail?</a:t>
            </a:r>
          </a:p>
          <a:p>
            <a:pPr lvl="1"/>
            <a:r>
              <a:rPr lang="en-IN" altLang="en-US" smtClean="0"/>
              <a:t>Failure is often found even in well –managed projects, run by experienced managers</a:t>
            </a:r>
          </a:p>
          <a:p>
            <a:pPr lvl="1"/>
            <a:r>
              <a:rPr lang="en-IN" altLang="en-US" smtClean="0"/>
              <a:t>Appreciate up front the extent of uncertainty and complexity involved</a:t>
            </a:r>
          </a:p>
          <a:p>
            <a:pPr lvl="1"/>
            <a:r>
              <a:rPr lang="en-IN" altLang="en-US" smtClean="0"/>
              <a:t>Failing to adapt management style to the situation</a:t>
            </a:r>
          </a:p>
          <a:p>
            <a:r>
              <a:rPr lang="en-IN" altLang="en-US" smtClean="0"/>
              <a:t>Why Traditional Project Management Often Fails?</a:t>
            </a:r>
          </a:p>
          <a:p>
            <a:pPr lvl="1"/>
            <a:r>
              <a:rPr lang="en-IN" altLang="en-US" smtClean="0"/>
              <a:t>“management-as-planned” philosophy</a:t>
            </a:r>
          </a:p>
          <a:p>
            <a:pPr lvl="1"/>
            <a:r>
              <a:rPr lang="en-IN" altLang="en-US" smtClean="0"/>
              <a:t>Triple-constratint (iron-triangle) </a:t>
            </a:r>
          </a:p>
          <a:p>
            <a:pPr lvl="1"/>
            <a:r>
              <a:rPr lang="en-IN" altLang="en-US" smtClean="0"/>
              <a:t>One-size-fits all</a:t>
            </a:r>
          </a:p>
          <a:p>
            <a:pPr lvl="1"/>
            <a:endParaRPr lang="en-IN" altLang="en-US" smtClean="0"/>
          </a:p>
          <a:p>
            <a:endParaRPr lang="en-I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1000"/>
                                        <p:tgtEl>
                                          <p:spTgt spid="27651">
                                            <p:txEl>
                                              <p:pRg st="0" end="0"/>
                                            </p:txEl>
                                          </p:spTgt>
                                        </p:tgtEl>
                                      </p:cBhvr>
                                    </p:animEffect>
                                    <p:anim calcmode="lin" valueType="num">
                                      <p:cBhvr>
                                        <p:cTn id="8"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iterate type="wd">
                                    <p:tmPct val="10000"/>
                                  </p:iterate>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arn(inVertical)">
                                      <p:cBhvr>
                                        <p:cTn id="12" dur="500"/>
                                        <p:tgtEl>
                                          <p:spTgt spid="27651">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wipe(down)">
                                      <p:cBhvr>
                                        <p:cTn id="15" dur="500"/>
                                        <p:tgtEl>
                                          <p:spTgt spid="27651">
                                            <p:txEl>
                                              <p:pRg st="2" end="2"/>
                                            </p:txEl>
                                          </p:spTgt>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651">
                                            <p:txEl>
                                              <p:pRg st="3" end="3"/>
                                            </p:txEl>
                                          </p:spTgt>
                                        </p:tgtEl>
                                        <p:attrNameLst>
                                          <p:attrName>style.visibility</p:attrName>
                                        </p:attrNameLst>
                                      </p:cBhvr>
                                      <p:to>
                                        <p:strVal val="visible"/>
                                      </p:to>
                                    </p:set>
                                    <p:animEffect transition="in" filter="fade">
                                      <p:cBhvr>
                                        <p:cTn id="18" dur="1000"/>
                                        <p:tgtEl>
                                          <p:spTgt spid="27651">
                                            <p:txEl>
                                              <p:pRg st="3" end="3"/>
                                            </p:txEl>
                                          </p:spTgt>
                                        </p:tgtEl>
                                      </p:cBhvr>
                                    </p:animEffect>
                                    <p:anim calcmode="lin" valueType="num">
                                      <p:cBhvr>
                                        <p:cTn id="19"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276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Effect transition="in" filter="fade">
                                      <p:cBhvr>
                                        <p:cTn id="25" dur="1000"/>
                                        <p:tgtEl>
                                          <p:spTgt spid="27651">
                                            <p:txEl>
                                              <p:pRg st="4" end="4"/>
                                            </p:txEl>
                                          </p:spTgt>
                                        </p:tgtEl>
                                      </p:cBhvr>
                                    </p:animEffect>
                                    <p:anim calcmode="lin" valueType="num">
                                      <p:cBhvr>
                                        <p:cTn id="26"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27651">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7651">
                                            <p:txEl>
                                              <p:pRg st="5" end="5"/>
                                            </p:txEl>
                                          </p:spTgt>
                                        </p:tgtEl>
                                        <p:attrNameLst>
                                          <p:attrName>style.visibility</p:attrName>
                                        </p:attrNameLst>
                                      </p:cBhvr>
                                      <p:to>
                                        <p:strVal val="visible"/>
                                      </p:to>
                                    </p:set>
                                    <p:animEffect transition="in" filter="fade">
                                      <p:cBhvr>
                                        <p:cTn id="30" dur="1000"/>
                                        <p:tgtEl>
                                          <p:spTgt spid="27651">
                                            <p:txEl>
                                              <p:pRg st="5" end="5"/>
                                            </p:txEl>
                                          </p:spTgt>
                                        </p:tgtEl>
                                      </p:cBhvr>
                                    </p:animEffect>
                                    <p:anim calcmode="lin" valueType="num">
                                      <p:cBhvr>
                                        <p:cTn id="31"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27651">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7651">
                                            <p:txEl>
                                              <p:pRg st="6" end="6"/>
                                            </p:txEl>
                                          </p:spTgt>
                                        </p:tgtEl>
                                        <p:attrNameLst>
                                          <p:attrName>style.visibility</p:attrName>
                                        </p:attrNameLst>
                                      </p:cBhvr>
                                      <p:to>
                                        <p:strVal val="visible"/>
                                      </p:to>
                                    </p:set>
                                    <p:animEffect transition="in" filter="fade">
                                      <p:cBhvr>
                                        <p:cTn id="35" dur="1000"/>
                                        <p:tgtEl>
                                          <p:spTgt spid="27651">
                                            <p:txEl>
                                              <p:pRg st="6" end="6"/>
                                            </p:txEl>
                                          </p:spTgt>
                                        </p:tgtEl>
                                      </p:cBhvr>
                                    </p:animEffect>
                                    <p:anim calcmode="lin" valueType="num">
                                      <p:cBhvr>
                                        <p:cTn id="36" dur="10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7651">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7651">
                                            <p:txEl>
                                              <p:pRg st="7" end="7"/>
                                            </p:txEl>
                                          </p:spTgt>
                                        </p:tgtEl>
                                        <p:attrNameLst>
                                          <p:attrName>style.visibility</p:attrName>
                                        </p:attrNameLst>
                                      </p:cBhvr>
                                      <p:to>
                                        <p:strVal val="visible"/>
                                      </p:to>
                                    </p:set>
                                    <p:animEffect transition="in" filter="fade">
                                      <p:cBhvr>
                                        <p:cTn id="40" dur="1000"/>
                                        <p:tgtEl>
                                          <p:spTgt spid="27651">
                                            <p:txEl>
                                              <p:pRg st="7" end="7"/>
                                            </p:txEl>
                                          </p:spTgt>
                                        </p:tgtEl>
                                      </p:cBhvr>
                                    </p:animEffect>
                                    <p:anim calcmode="lin" valueType="num">
                                      <p:cBhvr>
                                        <p:cTn id="41" dur="10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276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630363" y="1557338"/>
            <a:ext cx="8086725" cy="584200"/>
          </a:xfrm>
          <a:prstGeom prst="rect">
            <a:avLst/>
          </a:prstGeom>
          <a:noFill/>
          <a:ln w="9525">
            <a:noFill/>
            <a:miter lim="800000"/>
            <a:headEnd/>
            <a:tailEnd/>
          </a:ln>
        </p:spPr>
        <p:txBody>
          <a:bodyPr>
            <a:spAutoFit/>
          </a:bodyPr>
          <a:lstStyle/>
          <a:p>
            <a:pPr algn="just"/>
            <a:endParaRPr lang="en-IN" altLang="en-US" sz="3200">
              <a:latin typeface="Times New Roman" pitchFamily="18" charset="0"/>
              <a:cs typeface="Times New Roman" pitchFamily="18" charset="0"/>
            </a:endParaRPr>
          </a:p>
        </p:txBody>
      </p:sp>
      <p:sp>
        <p:nvSpPr>
          <p:cNvPr id="26627" name="Title 5"/>
          <p:cNvSpPr>
            <a:spLocks noGrp="1"/>
          </p:cNvSpPr>
          <p:nvPr>
            <p:ph type="title"/>
          </p:nvPr>
        </p:nvSpPr>
        <p:spPr>
          <a:xfrm>
            <a:off x="2062163" y="314325"/>
            <a:ext cx="9434512" cy="738188"/>
          </a:xfrm>
        </p:spPr>
        <p:txBody>
          <a:bodyPr/>
          <a:lstStyle/>
          <a:p>
            <a:r>
              <a:rPr lang="en-IN" altLang="en-US" smtClean="0"/>
              <a:t>Start Smart</a:t>
            </a:r>
          </a:p>
        </p:txBody>
      </p:sp>
      <p:sp>
        <p:nvSpPr>
          <p:cNvPr id="7" name="Content Placeholder 6"/>
          <p:cNvSpPr>
            <a:spLocks noGrp="1"/>
          </p:cNvSpPr>
          <p:nvPr>
            <p:ph idx="1"/>
          </p:nvPr>
        </p:nvSpPr>
        <p:spPr>
          <a:xfrm>
            <a:off x="800100" y="2249488"/>
            <a:ext cx="10514013" cy="1079500"/>
          </a:xfrm>
          <a:solidFill>
            <a:schemeClr val="bg2"/>
          </a:solidFill>
        </p:spPr>
        <p:txBody>
          <a:bodyPr/>
          <a:lstStyle/>
          <a:p>
            <a:pPr algn="just"/>
            <a:r>
              <a:rPr lang="en-US" altLang="en-US" sz="2400" smtClean="0">
                <a:latin typeface="Times New Roman" pitchFamily="18" charset="0"/>
                <a:cs typeface="Times New Roman" pitchFamily="18" charset="0"/>
              </a:rPr>
              <a:t>A review of most failed project problems indicates that the disasters were well - planned to happen from the start. The seeds of problems are laid down early. Initial planning is the most vital part of a project. — NASA Rule #15 </a:t>
            </a:r>
          </a:p>
        </p:txBody>
      </p:sp>
      <p:sp>
        <p:nvSpPr>
          <p:cNvPr id="9" name="Content Placeholder 6"/>
          <p:cNvSpPr txBox="1">
            <a:spLocks/>
          </p:cNvSpPr>
          <p:nvPr/>
        </p:nvSpPr>
        <p:spPr bwMode="auto">
          <a:xfrm>
            <a:off x="800100" y="1906588"/>
            <a:ext cx="10514013" cy="1912937"/>
          </a:xfrm>
          <a:prstGeom prst="rect">
            <a:avLst/>
          </a:prstGeom>
          <a:solidFill>
            <a:schemeClr val="bg2"/>
          </a:solidFill>
          <a:ln w="9525">
            <a:noFill/>
            <a:miter lim="800000"/>
            <a:headEnd/>
            <a:tailEnd/>
          </a:ln>
        </p:spPr>
        <p:txBody>
          <a:bodyPr/>
          <a:lstStyle/>
          <a:p>
            <a:pPr marL="228600" indent="-228600" algn="just">
              <a:lnSpc>
                <a:spcPct val="90000"/>
              </a:lnSpc>
              <a:spcBef>
                <a:spcPts val="1000"/>
              </a:spcBef>
              <a:buFont typeface="Arial" pitchFamily="34" charset="0"/>
              <a:buChar char="•"/>
            </a:pPr>
            <a:r>
              <a:rPr lang="en-US" altLang="en-US" sz="2400">
                <a:latin typeface="Times New Roman" pitchFamily="18" charset="0"/>
                <a:cs typeface="Times New Roman" pitchFamily="18" charset="0"/>
              </a:rPr>
              <a:t>Remer’s Rule of 10 states that it costs approximately 10 times more to fi x the problem at each later stage of the project. For example, if it costs $ 10,000 to fi x a problem during the planning stage, it will cost $ 100,000 to fi x it at the design stage, and $ 1,000,000 to fi x it during the construction stage. Several published studies have confirmed that Remer ’ s Rule applies to all kinds of projects.</a:t>
            </a:r>
          </a:p>
        </p:txBody>
      </p:sp>
      <p:sp>
        <p:nvSpPr>
          <p:cNvPr id="10" name="Content Placeholder 6"/>
          <p:cNvSpPr txBox="1">
            <a:spLocks/>
          </p:cNvSpPr>
          <p:nvPr/>
        </p:nvSpPr>
        <p:spPr bwMode="auto">
          <a:xfrm>
            <a:off x="769938" y="1906588"/>
            <a:ext cx="10514012" cy="1912937"/>
          </a:xfrm>
          <a:prstGeom prst="rect">
            <a:avLst/>
          </a:prstGeom>
          <a:solidFill>
            <a:schemeClr val="bg2"/>
          </a:solidFill>
          <a:ln w="9525">
            <a:noFill/>
            <a:miter lim="800000"/>
            <a:headEnd/>
            <a:tailEnd/>
          </a:ln>
        </p:spPr>
        <p:txBody>
          <a:bodyPr/>
          <a:lstStyle/>
          <a:p>
            <a:pPr marL="228600" indent="-228600" algn="just">
              <a:lnSpc>
                <a:spcPct val="90000"/>
              </a:lnSpc>
              <a:spcBef>
                <a:spcPts val="1000"/>
              </a:spcBef>
              <a:buFont typeface="Arial" pitchFamily="34" charset="0"/>
              <a:buChar char="•"/>
            </a:pPr>
            <a:r>
              <a:rPr lang="en-US" altLang="en-US" sz="2400">
                <a:latin typeface="Times New Roman" pitchFamily="18" charset="0"/>
                <a:cs typeface="Times New Roman" pitchFamily="18" charset="0"/>
              </a:rPr>
              <a:t>For example, a NASA study of software development projects concerning the relative cost of repair showed that it costs 10 times more to fi x a defect during the coding phase than during the design phase and 100 times more to fi x a defect during the testing phase than during the design phase. </a:t>
            </a:r>
          </a:p>
        </p:txBody>
      </p:sp>
      <p:sp>
        <p:nvSpPr>
          <p:cNvPr id="11" name="Content Placeholder 6"/>
          <p:cNvSpPr txBox="1">
            <a:spLocks/>
          </p:cNvSpPr>
          <p:nvPr/>
        </p:nvSpPr>
        <p:spPr bwMode="auto">
          <a:xfrm>
            <a:off x="847725" y="1997075"/>
            <a:ext cx="10514013" cy="1914525"/>
          </a:xfrm>
          <a:prstGeom prst="rect">
            <a:avLst/>
          </a:prstGeom>
          <a:solidFill>
            <a:schemeClr val="bg2"/>
          </a:solidFill>
          <a:ln w="9525">
            <a:noFill/>
            <a:miter lim="800000"/>
            <a:headEnd/>
            <a:tailEnd/>
          </a:ln>
        </p:spPr>
        <p:txBody>
          <a:bodyPr/>
          <a:lstStyle/>
          <a:p>
            <a:pPr marL="228600" indent="-228600" algn="just">
              <a:lnSpc>
                <a:spcPct val="90000"/>
              </a:lnSpc>
              <a:spcBef>
                <a:spcPts val="1000"/>
              </a:spcBef>
              <a:buFont typeface="Arial" pitchFamily="34" charset="0"/>
              <a:buChar char="•"/>
            </a:pPr>
            <a:r>
              <a:rPr lang="en-US" altLang="en-US" sz="2400">
                <a:latin typeface="Times New Roman" pitchFamily="18" charset="0"/>
                <a:cs typeface="Times New Roman" pitchFamily="18" charset="0"/>
              </a:rPr>
              <a:t>The lesson is clear: Invest sufficient planning time and effort early because the cost savings are huge</a:t>
            </a:r>
          </a:p>
        </p:txBody>
      </p:sp>
      <p:sp>
        <p:nvSpPr>
          <p:cNvPr id="12" name="Content Placeholder 6"/>
          <p:cNvSpPr txBox="1">
            <a:spLocks/>
          </p:cNvSpPr>
          <p:nvPr/>
        </p:nvSpPr>
        <p:spPr bwMode="auto">
          <a:xfrm>
            <a:off x="741363" y="1997075"/>
            <a:ext cx="10514012" cy="1914525"/>
          </a:xfrm>
          <a:prstGeom prst="rect">
            <a:avLst/>
          </a:prstGeom>
          <a:solidFill>
            <a:schemeClr val="bg2"/>
          </a:solidFill>
          <a:ln w="9525">
            <a:noFill/>
            <a:miter lim="800000"/>
            <a:headEnd/>
            <a:tailEnd/>
          </a:ln>
        </p:spPr>
        <p:txBody>
          <a:bodyPr/>
          <a:lstStyle/>
          <a:p>
            <a:pPr marL="228600" indent="-228600" algn="just">
              <a:lnSpc>
                <a:spcPct val="90000"/>
              </a:lnSpc>
              <a:spcBef>
                <a:spcPts val="1000"/>
              </a:spcBef>
              <a:buFont typeface="Arial" pitchFamily="34" charset="0"/>
              <a:buChar char="•"/>
            </a:pPr>
            <a:r>
              <a:rPr lang="en-US" altLang="en-US" sz="2400">
                <a:latin typeface="Times New Roman" pitchFamily="18" charset="0"/>
                <a:cs typeface="Times New Roman" pitchFamily="18" charset="0"/>
              </a:rPr>
              <a:t>Isn ’ t it ironic that those people who claim they don ’ t have enough time to plan always have enough the time to start over when their shoddy initial planning drives their project over a cliff? </a:t>
            </a:r>
            <a:endParaRPr lang="en-IN"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arn(inVertical)">
                                      <p:cBhvr>
                                        <p:cTn id="7" dur="500"/>
                                        <p:tgtEl>
                                          <p:spTgt spid="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9" presetClass="exit" presetSubtype="0" accel="100000" fill="hold" grpId="1" nodeType="clickEffect">
                                  <p:stCondLst>
                                    <p:cond delay="0"/>
                                  </p:stCondLst>
                                  <p:childTnLst>
                                    <p:anim calcmode="lin" valueType="num">
                                      <p:cBhvr>
                                        <p:cTn id="16" dur="500"/>
                                        <p:tgtEl>
                                          <p:spTgt spid="7">
                                            <p:txEl>
                                              <p:pRg st="0" end="0"/>
                                            </p:txEl>
                                          </p:spTgt>
                                        </p:tgtEl>
                                        <p:attrNameLst>
                                          <p:attrName>ppt_w</p:attrName>
                                        </p:attrNameLst>
                                      </p:cBhvr>
                                      <p:tavLst>
                                        <p:tav tm="0">
                                          <p:val>
                                            <p:strVal val="ppt_w"/>
                                          </p:val>
                                        </p:tav>
                                        <p:tav tm="100000">
                                          <p:val>
                                            <p:fltVal val="0"/>
                                          </p:val>
                                        </p:tav>
                                      </p:tavLst>
                                    </p:anim>
                                    <p:anim calcmode="lin" valueType="num">
                                      <p:cBhvr>
                                        <p:cTn id="17" dur="500"/>
                                        <p:tgtEl>
                                          <p:spTgt spid="7">
                                            <p:txEl>
                                              <p:pRg st="0" end="0"/>
                                            </p:txEl>
                                          </p:spTgt>
                                        </p:tgtEl>
                                        <p:attrNameLst>
                                          <p:attrName>ppt_h</p:attrName>
                                        </p:attrNameLst>
                                      </p:cBhvr>
                                      <p:tavLst>
                                        <p:tav tm="0">
                                          <p:val>
                                            <p:strVal val="ppt_h"/>
                                          </p:val>
                                        </p:tav>
                                        <p:tav tm="100000">
                                          <p:val>
                                            <p:fltVal val="0"/>
                                          </p:val>
                                        </p:tav>
                                      </p:tavLst>
                                    </p:anim>
                                    <p:anim calcmode="lin" valueType="num">
                                      <p:cBhvr>
                                        <p:cTn id="18" dur="500"/>
                                        <p:tgtEl>
                                          <p:spTgt spid="7">
                                            <p:txEl>
                                              <p:pRg st="0" end="0"/>
                                            </p:txEl>
                                          </p:spTgt>
                                        </p:tgtEl>
                                        <p:attrNameLst>
                                          <p:attrName>style.rotation</p:attrName>
                                        </p:attrNameLst>
                                      </p:cBhvr>
                                      <p:tavLst>
                                        <p:tav tm="0">
                                          <p:val>
                                            <p:fltVal val="0"/>
                                          </p:val>
                                        </p:tav>
                                        <p:tav tm="100000">
                                          <p:val>
                                            <p:fltVal val="360"/>
                                          </p:val>
                                        </p:tav>
                                      </p:tavLst>
                                    </p:anim>
                                    <p:animEffect transition="out" filter="fade">
                                      <p:cBhvr>
                                        <p:cTn id="19" dur="500"/>
                                        <p:tgtEl>
                                          <p:spTgt spid="7">
                                            <p:txEl>
                                              <p:pRg st="0" end="0"/>
                                            </p:txEl>
                                          </p:spTgt>
                                        </p:tgtEl>
                                      </p:cBhvr>
                                    </p:animEffect>
                                    <p:set>
                                      <p:cBhvr>
                                        <p:cTn id="20"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9" presetClass="exit" presetSubtype="0" accel="100000" fill="hold" grpId="1" nodeType="clickEffect">
                                  <p:stCondLst>
                                    <p:cond delay="0"/>
                                  </p:stCondLst>
                                  <p:childTnLst>
                                    <p:anim calcmode="lin" valueType="num">
                                      <p:cBhvr>
                                        <p:cTn id="24" dur="500"/>
                                        <p:tgtEl>
                                          <p:spTgt spid="7">
                                            <p:bg/>
                                          </p:spTgt>
                                        </p:tgtEl>
                                        <p:attrNameLst>
                                          <p:attrName>ppt_w</p:attrName>
                                        </p:attrNameLst>
                                      </p:cBhvr>
                                      <p:tavLst>
                                        <p:tav tm="0">
                                          <p:val>
                                            <p:strVal val="ppt_w"/>
                                          </p:val>
                                        </p:tav>
                                        <p:tav tm="100000">
                                          <p:val>
                                            <p:fltVal val="0"/>
                                          </p:val>
                                        </p:tav>
                                      </p:tavLst>
                                    </p:anim>
                                    <p:anim calcmode="lin" valueType="num">
                                      <p:cBhvr>
                                        <p:cTn id="25" dur="500"/>
                                        <p:tgtEl>
                                          <p:spTgt spid="7">
                                            <p:bg/>
                                          </p:spTgt>
                                        </p:tgtEl>
                                        <p:attrNameLst>
                                          <p:attrName>ppt_h</p:attrName>
                                        </p:attrNameLst>
                                      </p:cBhvr>
                                      <p:tavLst>
                                        <p:tav tm="0">
                                          <p:val>
                                            <p:strVal val="ppt_h"/>
                                          </p:val>
                                        </p:tav>
                                        <p:tav tm="100000">
                                          <p:val>
                                            <p:fltVal val="0"/>
                                          </p:val>
                                        </p:tav>
                                      </p:tavLst>
                                    </p:anim>
                                    <p:anim calcmode="lin" valueType="num">
                                      <p:cBhvr>
                                        <p:cTn id="26" dur="500"/>
                                        <p:tgtEl>
                                          <p:spTgt spid="7">
                                            <p:bg/>
                                          </p:spTgt>
                                        </p:tgtEl>
                                        <p:attrNameLst>
                                          <p:attrName>style.rotation</p:attrName>
                                        </p:attrNameLst>
                                      </p:cBhvr>
                                      <p:tavLst>
                                        <p:tav tm="0">
                                          <p:val>
                                            <p:fltVal val="0"/>
                                          </p:val>
                                        </p:tav>
                                        <p:tav tm="100000">
                                          <p:val>
                                            <p:fltVal val="360"/>
                                          </p:val>
                                        </p:tav>
                                      </p:tavLst>
                                    </p:anim>
                                    <p:animEffect transition="out" filter="fade">
                                      <p:cBhvr>
                                        <p:cTn id="27" dur="500"/>
                                        <p:tgtEl>
                                          <p:spTgt spid="7">
                                            <p:bg/>
                                          </p:spTgt>
                                        </p:tgtEl>
                                      </p:cBhvr>
                                    </p:animEffect>
                                    <p:set>
                                      <p:cBhvr>
                                        <p:cTn id="28" dur="1" fill="hold">
                                          <p:stCondLst>
                                            <p:cond delay="499"/>
                                          </p:stCondLst>
                                        </p:cTn>
                                        <p:tgtEl>
                                          <p:spTgt spid="7">
                                            <p:bg/>
                                          </p:spTgt>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xit" presetSubtype="4" fill="hold" grpId="1" nodeType="clickEffect">
                                  <p:stCondLst>
                                    <p:cond delay="0"/>
                                  </p:stCondLst>
                                  <p:childTnLst>
                                    <p:animEffect transition="out" filter="wipe(down)">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xit" presetSubtype="32" fill="hold" grpId="1" nodeType="clickEffect">
                                  <p:stCondLst>
                                    <p:cond delay="0"/>
                                  </p:stCondLst>
                                  <p:childTnLst>
                                    <p:anim calcmode="lin" valueType="num">
                                      <p:cBhvr>
                                        <p:cTn id="55" dur="500"/>
                                        <p:tgtEl>
                                          <p:spTgt spid="12"/>
                                        </p:tgtEl>
                                        <p:attrNameLst>
                                          <p:attrName>ppt_w</p:attrName>
                                        </p:attrNameLst>
                                      </p:cBhvr>
                                      <p:tavLst>
                                        <p:tav tm="0">
                                          <p:val>
                                            <p:strVal val="ppt_w"/>
                                          </p:val>
                                        </p:tav>
                                        <p:tav tm="100000">
                                          <p:val>
                                            <p:fltVal val="0"/>
                                          </p:val>
                                        </p:tav>
                                      </p:tavLst>
                                    </p:anim>
                                    <p:anim calcmode="lin" valueType="num">
                                      <p:cBhvr>
                                        <p:cTn id="56" dur="500"/>
                                        <p:tgtEl>
                                          <p:spTgt spid="12"/>
                                        </p:tgtEl>
                                        <p:attrNameLst>
                                          <p:attrName>ppt_h</p:attrName>
                                        </p:attrNameLst>
                                      </p:cBhvr>
                                      <p:tavLst>
                                        <p:tav tm="0">
                                          <p:val>
                                            <p:strVal val="ppt_h"/>
                                          </p:val>
                                        </p:tav>
                                        <p:tav tm="100000">
                                          <p:val>
                                            <p:fltVal val="0"/>
                                          </p:val>
                                        </p:tav>
                                      </p:tavLst>
                                    </p:anim>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down)">
                                      <p:cBhvr>
                                        <p:cTn id="63" dur="500"/>
                                        <p:tgtEl>
                                          <p:spTgt spid="1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xit" presetSubtype="32" fill="hold" grpId="1" nodeType="clickEffect">
                                  <p:stCondLst>
                                    <p:cond delay="0"/>
                                  </p:stCondLst>
                                  <p:childTnLst>
                                    <p:anim calcmode="lin" valueType="num">
                                      <p:cBhvr>
                                        <p:cTn id="67" dur="500"/>
                                        <p:tgtEl>
                                          <p:spTgt spid="11"/>
                                        </p:tgtEl>
                                        <p:attrNameLst>
                                          <p:attrName>ppt_w</p:attrName>
                                        </p:attrNameLst>
                                      </p:cBhvr>
                                      <p:tavLst>
                                        <p:tav tm="0">
                                          <p:val>
                                            <p:strVal val="ppt_w"/>
                                          </p:val>
                                        </p:tav>
                                        <p:tav tm="100000">
                                          <p:val>
                                            <p:fltVal val="0"/>
                                          </p:val>
                                        </p:tav>
                                      </p:tavLst>
                                    </p:anim>
                                    <p:anim calcmode="lin" valueType="num">
                                      <p:cBhvr>
                                        <p:cTn id="68" dur="500"/>
                                        <p:tgtEl>
                                          <p:spTgt spid="11"/>
                                        </p:tgtEl>
                                        <p:attrNameLst>
                                          <p:attrName>ppt_h</p:attrName>
                                        </p:attrNameLst>
                                      </p:cBhvr>
                                      <p:tavLst>
                                        <p:tav tm="0">
                                          <p:val>
                                            <p:strVal val="ppt_h"/>
                                          </p:val>
                                        </p:tav>
                                        <p:tav tm="100000">
                                          <p:val>
                                            <p:fltVal val="0"/>
                                          </p:val>
                                        </p:tav>
                                      </p:tavLst>
                                    </p:anim>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p:cNvPicPr>
          <p:nvPr/>
        </p:nvPicPr>
        <p:blipFill>
          <a:blip r:embed="rId3"/>
          <a:srcRect/>
          <a:stretch>
            <a:fillRect/>
          </a:stretch>
        </p:blipFill>
        <p:spPr bwMode="auto">
          <a:xfrm>
            <a:off x="622300" y="930275"/>
            <a:ext cx="10656888" cy="4865688"/>
          </a:xfrm>
          <a:prstGeom prst="rect">
            <a:avLst/>
          </a:prstGeom>
          <a:noFill/>
          <a:ln w="9525">
            <a:noFill/>
            <a:miter lim="800000"/>
            <a:headEnd/>
            <a:tailEnd/>
          </a:ln>
        </p:spPr>
      </p:pic>
      <p:sp>
        <p:nvSpPr>
          <p:cNvPr id="27651" name="Rectangle 5"/>
          <p:cNvSpPr>
            <a:spLocks noChangeArrowheads="1"/>
          </p:cNvSpPr>
          <p:nvPr/>
        </p:nvSpPr>
        <p:spPr bwMode="auto">
          <a:xfrm>
            <a:off x="590550" y="5821363"/>
            <a:ext cx="11049000" cy="523875"/>
          </a:xfrm>
          <a:prstGeom prst="rect">
            <a:avLst/>
          </a:prstGeom>
          <a:noFill/>
          <a:ln w="9525">
            <a:noFill/>
            <a:miter lim="800000"/>
            <a:headEnd/>
            <a:tailEnd/>
          </a:ln>
        </p:spPr>
        <p:txBody>
          <a:bodyPr>
            <a:spAutoFit/>
          </a:bodyPr>
          <a:lstStyle/>
          <a:p>
            <a:r>
              <a:rPr lang="en-US" sz="1400" i="1">
                <a:solidFill>
                  <a:srgbClr val="222222"/>
                </a:solidFill>
              </a:rPr>
              <a:t>Shenhar, A. J. (2004). Strategic Project Leadership® Toward a strategic approach to project management. R&amp;d Management, 34(5), 569-578.</a:t>
            </a:r>
            <a:endParaRPr lang="en-IN" sz="1400" i="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noChangeArrowheads="1"/>
          </p:cNvSpPr>
          <p:nvPr>
            <p:ph type="title" idx="4294967295"/>
          </p:nvPr>
        </p:nvSpPr>
        <p:spPr>
          <a:xfrm>
            <a:off x="1354138" y="185738"/>
            <a:ext cx="9617075" cy="4005262"/>
          </a:xfrm>
        </p:spPr>
        <p:txBody>
          <a:bodyPr/>
          <a:lstStyle/>
          <a:p>
            <a:pPr algn="ctr" eaLnBrk="1" hangingPunct="1"/>
            <a:r>
              <a:rPr lang="en-US" altLang="en-US" sz="4000" b="1" smtClean="0">
                <a:solidFill>
                  <a:schemeClr val="tx2"/>
                </a:solidFill>
                <a:cs typeface="Times New Roman" pitchFamily="18" charset="0"/>
              </a:rPr>
              <a:t>Welcome to SPJIMR</a:t>
            </a:r>
            <a:r>
              <a:rPr lang="en-US" altLang="en-US" sz="4000" b="1" smtClean="0">
                <a:solidFill>
                  <a:schemeClr val="tx2"/>
                </a:solidFill>
                <a:latin typeface="Times New Roman" pitchFamily="18" charset="0"/>
                <a:cs typeface="Times New Roman" pitchFamily="18" charset="0"/>
              </a:rPr>
              <a:t/>
            </a:r>
            <a:br>
              <a:rPr lang="en-US" altLang="en-US" sz="4000" b="1" smtClean="0">
                <a:solidFill>
                  <a:schemeClr val="tx2"/>
                </a:solidFill>
                <a:latin typeface="Times New Roman" pitchFamily="18" charset="0"/>
                <a:cs typeface="Times New Roman" pitchFamily="18" charset="0"/>
              </a:rPr>
            </a:br>
            <a:r>
              <a:rPr lang="en-US" altLang="en-US" sz="4000" b="1" smtClean="0">
                <a:solidFill>
                  <a:schemeClr val="tx2"/>
                </a:solidFill>
                <a:latin typeface="Times New Roman" pitchFamily="18" charset="0"/>
                <a:cs typeface="Times New Roman" pitchFamily="18" charset="0"/>
              </a:rPr>
              <a:t/>
            </a:r>
            <a:br>
              <a:rPr lang="en-US" altLang="en-US" sz="4000" b="1" smtClean="0">
                <a:solidFill>
                  <a:schemeClr val="tx2"/>
                </a:solidFill>
                <a:latin typeface="Times New Roman" pitchFamily="18" charset="0"/>
                <a:cs typeface="Times New Roman" pitchFamily="18" charset="0"/>
              </a:rPr>
            </a:br>
            <a:r>
              <a:rPr lang="en-US" altLang="en-US" sz="4000" b="1" smtClean="0">
                <a:solidFill>
                  <a:schemeClr val="tx2"/>
                </a:solidFill>
                <a:latin typeface="Times New Roman" pitchFamily="18" charset="0"/>
                <a:cs typeface="Times New Roman" pitchFamily="18" charset="0"/>
              </a:rPr>
              <a:t/>
            </a:r>
            <a:br>
              <a:rPr lang="en-US" altLang="en-US" sz="4000" b="1" smtClean="0">
                <a:solidFill>
                  <a:schemeClr val="tx2"/>
                </a:solidFill>
                <a:latin typeface="Times New Roman" pitchFamily="18" charset="0"/>
                <a:cs typeface="Times New Roman" pitchFamily="18" charset="0"/>
              </a:rPr>
            </a:br>
            <a:r>
              <a:rPr lang="en-US" altLang="en-US" sz="4000" b="1" smtClean="0">
                <a:solidFill>
                  <a:schemeClr val="tx2"/>
                </a:solidFill>
                <a:latin typeface="Times New Roman" pitchFamily="18" charset="0"/>
                <a:cs typeface="Times New Roman" pitchFamily="18" charset="0"/>
              </a:rPr>
              <a:t/>
            </a:r>
            <a:br>
              <a:rPr lang="en-US" altLang="en-US" sz="4000" b="1" smtClean="0">
                <a:solidFill>
                  <a:schemeClr val="tx2"/>
                </a:solidFill>
                <a:latin typeface="Times New Roman" pitchFamily="18" charset="0"/>
                <a:cs typeface="Times New Roman" pitchFamily="18" charset="0"/>
              </a:rPr>
            </a:br>
            <a:endParaRPr lang="en-US" altLang="en-US" sz="4000" b="1" smtClean="0">
              <a:solidFill>
                <a:schemeClr val="tx2"/>
              </a:solidFill>
              <a:latin typeface="Times New Roman" pitchFamily="18" charset="0"/>
              <a:cs typeface="Times New Roman" pitchFamily="18" charset="0"/>
            </a:endParaRPr>
          </a:p>
        </p:txBody>
      </p:sp>
      <p:sp>
        <p:nvSpPr>
          <p:cNvPr id="8195"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8196"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pic>
        <p:nvPicPr>
          <p:cNvPr id="8197" name="Picture 2" descr="C:\Users\cpmra2\Desktop\1568623728phpnX2SS6.png"/>
          <p:cNvPicPr>
            <a:picLocks noChangeAspect="1" noChangeArrowheads="1"/>
          </p:cNvPicPr>
          <p:nvPr/>
        </p:nvPicPr>
        <p:blipFill>
          <a:blip r:embed="rId3"/>
          <a:srcRect/>
          <a:stretch>
            <a:fillRect/>
          </a:stretch>
        </p:blipFill>
        <p:spPr bwMode="auto">
          <a:xfrm>
            <a:off x="1198563" y="1423988"/>
            <a:ext cx="9864725" cy="481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35188" y="476250"/>
            <a:ext cx="9217025" cy="1214438"/>
          </a:xfrm>
        </p:spPr>
        <p:txBody>
          <a:bodyPr/>
          <a:lstStyle/>
          <a:p>
            <a:r>
              <a:rPr lang="en-IN" altLang="en-US" smtClean="0"/>
              <a:t>Towards an Adaptive Project Management Approach</a:t>
            </a:r>
          </a:p>
        </p:txBody>
      </p:sp>
      <p:sp>
        <p:nvSpPr>
          <p:cNvPr id="28675" name="Content Placeholder 2"/>
          <p:cNvSpPr>
            <a:spLocks noGrp="1"/>
          </p:cNvSpPr>
          <p:nvPr>
            <p:ph idx="1"/>
          </p:nvPr>
        </p:nvSpPr>
        <p:spPr/>
        <p:txBody>
          <a:bodyPr/>
          <a:lstStyle/>
          <a:p>
            <a:r>
              <a:rPr lang="en-IN" altLang="en-US" smtClean="0"/>
              <a:t>An approach that builds on the traditional approach </a:t>
            </a:r>
          </a:p>
          <a:p>
            <a:r>
              <a:rPr lang="en-IN" altLang="en-US" smtClean="0"/>
              <a:t>“What you measure is what you get”</a:t>
            </a:r>
          </a:p>
          <a:p>
            <a:r>
              <a:rPr lang="en-IN" altLang="en-US" smtClean="0"/>
              <a:t>New success criteria : five dimensions or metrics</a:t>
            </a:r>
          </a:p>
          <a:p>
            <a:pPr lvl="1"/>
            <a:r>
              <a:rPr lang="en-IN" altLang="en-US" smtClean="0"/>
              <a:t>Project efficiency : meeting time and budget goals</a:t>
            </a:r>
          </a:p>
          <a:p>
            <a:pPr lvl="1"/>
            <a:r>
              <a:rPr lang="en-IN" altLang="en-US" smtClean="0"/>
              <a:t>Impact on the customer : meeting requirements and achieving customer satisfaction, benefits and loyalty</a:t>
            </a:r>
          </a:p>
          <a:p>
            <a:pPr lvl="1"/>
            <a:r>
              <a:rPr lang="en-IN" altLang="en-US" smtClean="0"/>
              <a:t>Impact on team : satisfaction, retention, and personal growth</a:t>
            </a:r>
          </a:p>
          <a:p>
            <a:pPr lvl="1"/>
            <a:r>
              <a:rPr lang="en-IN" altLang="en-US" smtClean="0"/>
              <a:t>Business results : return on investment, market share and growth</a:t>
            </a:r>
          </a:p>
          <a:p>
            <a:pPr lvl="1"/>
            <a:r>
              <a:rPr lang="en-IN" altLang="en-US" smtClean="0"/>
              <a:t>Preparation for future : new technologies, new markets, and new capabilities</a:t>
            </a:r>
          </a:p>
          <a:p>
            <a:pPr lvl="1"/>
            <a:endParaRPr lang="en-IN" altLang="en-US" smtClean="0"/>
          </a:p>
          <a:p>
            <a:endParaRPr lang="en-I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74825" y="177800"/>
            <a:ext cx="10061575" cy="923925"/>
          </a:xfrm>
        </p:spPr>
        <p:txBody>
          <a:bodyPr/>
          <a:lstStyle/>
          <a:p>
            <a:r>
              <a:rPr lang="en-US" altLang="en-US" sz="3200" smtClean="0"/>
              <a:t>Reinventing Project Management – By Aron J. Shenhar</a:t>
            </a:r>
            <a:br>
              <a:rPr lang="en-US" altLang="en-US" sz="3200" smtClean="0"/>
            </a:br>
            <a:r>
              <a:rPr lang="en-US" altLang="en-US" sz="3200" smtClean="0"/>
              <a:t> One size does not fit all </a:t>
            </a:r>
            <a:endParaRPr lang="en-US" altLang="en-US" sz="3200" i="1" smtClean="0"/>
          </a:p>
        </p:txBody>
      </p:sp>
      <p:sp>
        <p:nvSpPr>
          <p:cNvPr id="30723" name="Content Placeholder 5"/>
          <p:cNvSpPr>
            <a:spLocks noGrp="1"/>
          </p:cNvSpPr>
          <p:nvPr>
            <p:ph idx="1"/>
          </p:nvPr>
        </p:nvSpPr>
        <p:spPr>
          <a:xfrm>
            <a:off x="1408113" y="1001713"/>
            <a:ext cx="6140450" cy="936625"/>
          </a:xfrm>
        </p:spPr>
        <p:txBody>
          <a:bodyPr/>
          <a:lstStyle/>
          <a:p>
            <a:r>
              <a:rPr lang="en-US" altLang="en-US" smtClean="0"/>
              <a:t>Each type will have a Unique Impact on Project Management </a:t>
            </a:r>
          </a:p>
        </p:txBody>
      </p:sp>
      <p:graphicFrame>
        <p:nvGraphicFramePr>
          <p:cNvPr id="4" name="Diagram 3"/>
          <p:cNvGraphicFramePr/>
          <p:nvPr/>
        </p:nvGraphicFramePr>
        <p:xfrm>
          <a:off x="7302452" y="1784693"/>
          <a:ext cx="4887960" cy="4410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a:grpSpLocks/>
          </p:cNvGrpSpPr>
          <p:nvPr/>
        </p:nvGrpSpPr>
        <p:grpSpPr bwMode="auto">
          <a:xfrm>
            <a:off x="695325" y="2068513"/>
            <a:ext cx="8280400" cy="4210050"/>
            <a:chOff x="209938" y="2712132"/>
            <a:chExt cx="6926136" cy="4210400"/>
          </a:xfrm>
        </p:grpSpPr>
        <p:sp>
          <p:nvSpPr>
            <p:cNvPr id="30726" name="TextBox 47"/>
            <p:cNvSpPr txBox="1">
              <a:spLocks noChangeArrowheads="1"/>
            </p:cNvSpPr>
            <p:nvPr/>
          </p:nvSpPr>
          <p:spPr bwMode="auto">
            <a:xfrm>
              <a:off x="2639614" y="2712132"/>
              <a:ext cx="1956588" cy="369332"/>
            </a:xfrm>
            <a:prstGeom prst="rect">
              <a:avLst/>
            </a:prstGeom>
            <a:noFill/>
            <a:ln w="9525">
              <a:noFill/>
              <a:miter lim="800000"/>
              <a:headEnd/>
              <a:tailEnd/>
            </a:ln>
          </p:spPr>
          <p:txBody>
            <a:bodyPr anchor="ctr">
              <a:spAutoFit/>
            </a:bodyPr>
            <a:lstStyle/>
            <a:p>
              <a:pPr algn="ctr"/>
              <a:r>
                <a:rPr lang="en-US" altLang="en-US" b="1"/>
                <a:t>Technology</a:t>
              </a:r>
            </a:p>
          </p:txBody>
        </p:sp>
        <p:sp>
          <p:nvSpPr>
            <p:cNvPr id="30727" name="TextBox 48"/>
            <p:cNvSpPr txBox="1">
              <a:spLocks noChangeArrowheads="1"/>
            </p:cNvSpPr>
            <p:nvPr/>
          </p:nvSpPr>
          <p:spPr bwMode="auto">
            <a:xfrm>
              <a:off x="209938" y="4601938"/>
              <a:ext cx="1956588" cy="369332"/>
            </a:xfrm>
            <a:prstGeom prst="rect">
              <a:avLst/>
            </a:prstGeom>
            <a:noFill/>
            <a:ln w="9525">
              <a:noFill/>
              <a:miter lim="800000"/>
              <a:headEnd/>
              <a:tailEnd/>
            </a:ln>
          </p:spPr>
          <p:txBody>
            <a:bodyPr>
              <a:spAutoFit/>
            </a:bodyPr>
            <a:lstStyle/>
            <a:p>
              <a:pPr algn="ctr"/>
              <a:r>
                <a:rPr lang="en-US" altLang="en-US" b="1"/>
                <a:t>Complexity</a:t>
              </a:r>
            </a:p>
          </p:txBody>
        </p:sp>
        <p:sp>
          <p:nvSpPr>
            <p:cNvPr id="30728" name="TextBox 49"/>
            <p:cNvSpPr txBox="1">
              <a:spLocks noChangeArrowheads="1"/>
            </p:cNvSpPr>
            <p:nvPr/>
          </p:nvSpPr>
          <p:spPr bwMode="auto">
            <a:xfrm>
              <a:off x="2639614" y="6553200"/>
              <a:ext cx="1982758" cy="369332"/>
            </a:xfrm>
            <a:prstGeom prst="rect">
              <a:avLst/>
            </a:prstGeom>
            <a:noFill/>
            <a:ln w="9525">
              <a:noFill/>
              <a:miter lim="800000"/>
              <a:headEnd/>
              <a:tailEnd/>
            </a:ln>
          </p:spPr>
          <p:txBody>
            <a:bodyPr>
              <a:spAutoFit/>
            </a:bodyPr>
            <a:lstStyle/>
            <a:p>
              <a:pPr algn="ctr"/>
              <a:r>
                <a:rPr lang="en-US" altLang="en-US" b="1"/>
                <a:t>Pace</a:t>
              </a:r>
            </a:p>
          </p:txBody>
        </p:sp>
        <p:sp>
          <p:nvSpPr>
            <p:cNvPr id="7" name="Diamond 6"/>
            <p:cNvSpPr/>
            <p:nvPr/>
          </p:nvSpPr>
          <p:spPr>
            <a:xfrm>
              <a:off x="2188455" y="3456731"/>
              <a:ext cx="3185545" cy="2573552"/>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9" name="Straight Arrow Connector 8"/>
            <p:cNvCxnSpPr/>
            <p:nvPr/>
          </p:nvCxnSpPr>
          <p:spPr>
            <a:xfrm>
              <a:off x="3784547" y="3088400"/>
              <a:ext cx="0" cy="33959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81719" y="4764940"/>
              <a:ext cx="37498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32" name="TextBox 12"/>
            <p:cNvSpPr txBox="1">
              <a:spLocks noChangeArrowheads="1"/>
            </p:cNvSpPr>
            <p:nvPr/>
          </p:nvSpPr>
          <p:spPr bwMode="auto">
            <a:xfrm>
              <a:off x="5179486" y="4601938"/>
              <a:ext cx="1956588" cy="369332"/>
            </a:xfrm>
            <a:prstGeom prst="rect">
              <a:avLst/>
            </a:prstGeom>
            <a:noFill/>
            <a:ln w="9525">
              <a:noFill/>
              <a:miter lim="800000"/>
              <a:headEnd/>
              <a:tailEnd/>
            </a:ln>
          </p:spPr>
          <p:txBody>
            <a:bodyPr>
              <a:spAutoFit/>
            </a:bodyPr>
            <a:lstStyle/>
            <a:p>
              <a:pPr algn="ctr"/>
              <a:r>
                <a:rPr lang="en-US" altLang="en-US" b="1"/>
                <a:t>Novelty</a:t>
              </a:r>
            </a:p>
          </p:txBody>
        </p:sp>
        <p:sp>
          <p:nvSpPr>
            <p:cNvPr id="30733" name="TextBox 13"/>
            <p:cNvSpPr txBox="1">
              <a:spLocks noChangeArrowheads="1"/>
            </p:cNvSpPr>
            <p:nvPr/>
          </p:nvSpPr>
          <p:spPr bwMode="auto">
            <a:xfrm>
              <a:off x="5631004" y="6030686"/>
              <a:ext cx="680115" cy="369380"/>
            </a:xfrm>
            <a:prstGeom prst="rect">
              <a:avLst/>
            </a:prstGeom>
            <a:noFill/>
            <a:ln w="9525">
              <a:noFill/>
              <a:miter lim="800000"/>
              <a:headEnd/>
              <a:tailEnd/>
            </a:ln>
          </p:spPr>
          <p:txBody>
            <a:bodyPr wrap="none">
              <a:spAutoFit/>
            </a:bodyPr>
            <a:lstStyle/>
            <a:p>
              <a:r>
                <a:rPr lang="en-US" altLang="en-US"/>
                <a:t>NTCP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p:cNvPicPr>
          <p:nvPr/>
        </p:nvPicPr>
        <p:blipFill>
          <a:blip r:embed="rId3"/>
          <a:srcRect/>
          <a:stretch>
            <a:fillRect/>
          </a:stretch>
        </p:blipFill>
        <p:spPr bwMode="auto">
          <a:xfrm>
            <a:off x="477838" y="981075"/>
            <a:ext cx="10882312" cy="4371975"/>
          </a:xfrm>
          <a:prstGeom prst="rect">
            <a:avLst/>
          </a:prstGeom>
          <a:noFill/>
          <a:ln w="9525">
            <a:noFill/>
            <a:miter lim="800000"/>
            <a:headEnd/>
            <a:tailEnd/>
          </a:ln>
        </p:spPr>
      </p:pic>
      <p:sp>
        <p:nvSpPr>
          <p:cNvPr id="32771" name="TextBox 7"/>
          <p:cNvSpPr txBox="1">
            <a:spLocks noChangeArrowheads="1"/>
          </p:cNvSpPr>
          <p:nvPr/>
        </p:nvSpPr>
        <p:spPr bwMode="auto">
          <a:xfrm>
            <a:off x="-6350" y="5661025"/>
            <a:ext cx="10271125" cy="461963"/>
          </a:xfrm>
          <a:prstGeom prst="rect">
            <a:avLst/>
          </a:prstGeom>
          <a:noFill/>
          <a:ln w="9525">
            <a:noFill/>
            <a:miter lim="800000"/>
            <a:headEnd/>
            <a:tailEnd/>
          </a:ln>
        </p:spPr>
        <p:txBody>
          <a:bodyPr>
            <a:spAutoFit/>
          </a:bodyPr>
          <a:lstStyle/>
          <a:p>
            <a:r>
              <a:rPr lang="en-IN" altLang="en-US" sz="1200" i="1"/>
              <a:t>Source : Pati, R. K., Kumar, V., &amp; Jain, N. (2015). Analysis of Aadhaar: A project management perspective. IIM Kozhikode Society &amp; Management Review, 4(2), 124-135</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4"/>
          <p:cNvSpPr txBox="1">
            <a:spLocks noChangeArrowheads="1"/>
          </p:cNvSpPr>
          <p:nvPr/>
        </p:nvSpPr>
        <p:spPr bwMode="auto">
          <a:xfrm>
            <a:off x="1524000" y="3124200"/>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34819" name="TextBox 12"/>
          <p:cNvSpPr txBox="1">
            <a:spLocks noChangeArrowheads="1"/>
          </p:cNvSpPr>
          <p:nvPr/>
        </p:nvSpPr>
        <p:spPr bwMode="auto">
          <a:xfrm>
            <a:off x="5029200" y="228600"/>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34820" name="TextBox 13"/>
          <p:cNvSpPr txBox="1">
            <a:spLocks noChangeArrowheads="1"/>
          </p:cNvSpPr>
          <p:nvPr/>
        </p:nvSpPr>
        <p:spPr bwMode="auto">
          <a:xfrm>
            <a:off x="5029200" y="6335713"/>
            <a:ext cx="2132013" cy="369887"/>
          </a:xfrm>
          <a:prstGeom prst="rect">
            <a:avLst/>
          </a:prstGeom>
          <a:noFill/>
          <a:ln w="9525">
            <a:noFill/>
            <a:miter lim="800000"/>
            <a:headEnd/>
            <a:tailEnd/>
          </a:ln>
        </p:spPr>
        <p:txBody>
          <a:bodyPr>
            <a:spAutoFit/>
          </a:bodyPr>
          <a:lstStyle/>
          <a:p>
            <a:pPr algn="ctr"/>
            <a:r>
              <a:rPr lang="en-US" altLang="en-US"/>
              <a:t>Pace</a:t>
            </a:r>
          </a:p>
        </p:txBody>
      </p:sp>
      <p:sp>
        <p:nvSpPr>
          <p:cNvPr id="4" name="Flowchart: Decision 3"/>
          <p:cNvSpPr/>
          <p:nvPr/>
        </p:nvSpPr>
        <p:spPr>
          <a:xfrm>
            <a:off x="4343400" y="1981200"/>
            <a:ext cx="3503613" cy="2743200"/>
          </a:xfrm>
          <a:prstGeom prst="flowChartDecision">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cxnSp>
        <p:nvCxnSpPr>
          <p:cNvPr id="6" name="Straight Connector 5"/>
          <p:cNvCxnSpPr/>
          <p:nvPr/>
        </p:nvCxnSpPr>
        <p:spPr>
          <a:xfrm rot="5400000">
            <a:off x="3314701" y="3467100"/>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352800"/>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824" name="TextBox 30"/>
          <p:cNvSpPr txBox="1">
            <a:spLocks noChangeArrowheads="1"/>
          </p:cNvSpPr>
          <p:nvPr/>
        </p:nvSpPr>
        <p:spPr bwMode="auto">
          <a:xfrm>
            <a:off x="9142413" y="3135313"/>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657600"/>
            <a:ext cx="990600" cy="538163"/>
          </a:xfrm>
          <a:prstGeom prst="rect">
            <a:avLst/>
          </a:prstGeom>
          <a:noFill/>
        </p:spPr>
        <p:txBody>
          <a:bodyPr>
            <a:spAutoFit/>
          </a:bodyPr>
          <a:lstStyle/>
          <a:p>
            <a:pPr>
              <a:defRPr/>
            </a:pPr>
            <a:r>
              <a:rPr lang="en-US" sz="1450" dirty="0"/>
              <a:t>Derivative</a:t>
            </a:r>
          </a:p>
        </p:txBody>
      </p:sp>
      <p:sp>
        <p:nvSpPr>
          <p:cNvPr id="49" name="TextBox 48"/>
          <p:cNvSpPr txBox="1"/>
          <p:nvPr/>
        </p:nvSpPr>
        <p:spPr>
          <a:xfrm>
            <a:off x="6932613" y="3657600"/>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657600"/>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657600"/>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7432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590800"/>
            <a:ext cx="990600" cy="538163"/>
          </a:xfrm>
          <a:prstGeom prst="rect">
            <a:avLst/>
          </a:prstGeom>
          <a:noFill/>
        </p:spPr>
        <p:txBody>
          <a:bodyPr>
            <a:spAutoFit/>
          </a:bodyPr>
          <a:lstStyle/>
          <a:p>
            <a:pPr>
              <a:defRPr/>
            </a:pPr>
            <a:r>
              <a:rPr lang="en-US" sz="1450" dirty="0"/>
              <a:t>  Low-Tech</a:t>
            </a:r>
          </a:p>
        </p:txBody>
      </p:sp>
      <p:sp>
        <p:nvSpPr>
          <p:cNvPr id="60" name="TextBox 59"/>
          <p:cNvSpPr txBox="1"/>
          <p:nvPr/>
        </p:nvSpPr>
        <p:spPr>
          <a:xfrm>
            <a:off x="6323013" y="2133600"/>
            <a:ext cx="1371600" cy="538163"/>
          </a:xfrm>
          <a:prstGeom prst="rect">
            <a:avLst/>
          </a:prstGeom>
          <a:noFill/>
        </p:spPr>
        <p:txBody>
          <a:bodyPr>
            <a:spAutoFit/>
          </a:bodyPr>
          <a:lstStyle/>
          <a:p>
            <a:pPr>
              <a:defRPr/>
            </a:pPr>
            <a:r>
              <a:rPr lang="en-US" sz="1450" dirty="0"/>
              <a:t>  Medium-Tech</a:t>
            </a:r>
          </a:p>
        </p:txBody>
      </p:sp>
      <p:sp>
        <p:nvSpPr>
          <p:cNvPr id="62" name="TextBox 61"/>
          <p:cNvSpPr txBox="1"/>
          <p:nvPr/>
        </p:nvSpPr>
        <p:spPr>
          <a:xfrm>
            <a:off x="6323013" y="1676400"/>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1219200"/>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884488"/>
            <a:ext cx="1141413" cy="315912"/>
          </a:xfrm>
          <a:prstGeom prst="rect">
            <a:avLst/>
          </a:prstGeom>
          <a:noFill/>
        </p:spPr>
        <p:txBody>
          <a:bodyPr>
            <a:spAutoFit/>
          </a:bodyPr>
          <a:lstStyle/>
          <a:p>
            <a:pPr>
              <a:defRPr/>
            </a:pPr>
            <a:r>
              <a:rPr lang="en-US" sz="1450" dirty="0"/>
              <a:t>Component</a:t>
            </a:r>
          </a:p>
        </p:txBody>
      </p:sp>
      <p:cxnSp>
        <p:nvCxnSpPr>
          <p:cNvPr id="71" name="Straight Connector 70"/>
          <p:cNvCxnSpPr/>
          <p:nvPr/>
        </p:nvCxnSpPr>
        <p:spPr>
          <a:xfrm rot="5400000">
            <a:off x="62857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2860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8288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3716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895600"/>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895600"/>
            <a:ext cx="762000" cy="538163"/>
          </a:xfrm>
          <a:prstGeom prst="rect">
            <a:avLst/>
          </a:prstGeom>
          <a:noFill/>
        </p:spPr>
        <p:txBody>
          <a:bodyPr>
            <a:spAutoFit/>
          </a:bodyPr>
          <a:lstStyle/>
          <a:p>
            <a:pPr>
              <a:defRPr/>
            </a:pPr>
            <a:r>
              <a:rPr lang="en-US" sz="1450" dirty="0"/>
              <a:t>System</a:t>
            </a:r>
          </a:p>
        </p:txBody>
      </p:sp>
      <p:cxnSp>
        <p:nvCxnSpPr>
          <p:cNvPr id="84" name="Straight Connector 83"/>
          <p:cNvCxnSpPr/>
          <p:nvPr/>
        </p:nvCxnSpPr>
        <p:spPr>
          <a:xfrm rot="5400000">
            <a:off x="3010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895600"/>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40386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886200"/>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6466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262438"/>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2578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5105400"/>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8658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703888"/>
            <a:ext cx="1600200" cy="315912"/>
          </a:xfrm>
          <a:prstGeom prst="rect">
            <a:avLst/>
          </a:prstGeom>
          <a:noFill/>
        </p:spPr>
        <p:txBody>
          <a:bodyPr>
            <a:spAutoFit/>
          </a:bodyPr>
          <a:lstStyle/>
          <a:p>
            <a:pPr>
              <a:defRPr/>
            </a:pPr>
            <a:r>
              <a:rPr lang="en-US" sz="1450" dirty="0"/>
              <a:t>	Blitz</a:t>
            </a: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4"/>
          <p:cNvSpPr txBox="1">
            <a:spLocks noChangeArrowheads="1"/>
          </p:cNvSpPr>
          <p:nvPr/>
        </p:nvSpPr>
        <p:spPr bwMode="auto">
          <a:xfrm>
            <a:off x="1524000" y="3124200"/>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36867" name="TextBox 12"/>
          <p:cNvSpPr txBox="1">
            <a:spLocks noChangeArrowheads="1"/>
          </p:cNvSpPr>
          <p:nvPr/>
        </p:nvSpPr>
        <p:spPr bwMode="auto">
          <a:xfrm>
            <a:off x="5029200" y="228600"/>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36868" name="TextBox 13"/>
          <p:cNvSpPr txBox="1">
            <a:spLocks noChangeArrowheads="1"/>
          </p:cNvSpPr>
          <p:nvPr/>
        </p:nvSpPr>
        <p:spPr bwMode="auto">
          <a:xfrm>
            <a:off x="5029200" y="6335713"/>
            <a:ext cx="2132013" cy="369887"/>
          </a:xfrm>
          <a:prstGeom prst="rect">
            <a:avLst/>
          </a:prstGeom>
          <a:noFill/>
          <a:ln w="9525">
            <a:noFill/>
            <a:miter lim="800000"/>
            <a:headEnd/>
            <a:tailEnd/>
          </a:ln>
        </p:spPr>
        <p:txBody>
          <a:bodyPr>
            <a:spAutoFit/>
          </a:bodyPr>
          <a:lstStyle/>
          <a:p>
            <a:pPr algn="ctr"/>
            <a:r>
              <a:rPr lang="en-US" altLang="en-US"/>
              <a:t>Pace</a:t>
            </a:r>
          </a:p>
        </p:txBody>
      </p:sp>
      <p:cxnSp>
        <p:nvCxnSpPr>
          <p:cNvPr id="6" name="Straight Connector 5"/>
          <p:cNvCxnSpPr/>
          <p:nvPr/>
        </p:nvCxnSpPr>
        <p:spPr>
          <a:xfrm rot="5400000">
            <a:off x="3314701" y="3467100"/>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352800"/>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871" name="TextBox 30"/>
          <p:cNvSpPr txBox="1">
            <a:spLocks noChangeArrowheads="1"/>
          </p:cNvSpPr>
          <p:nvPr/>
        </p:nvSpPr>
        <p:spPr bwMode="auto">
          <a:xfrm>
            <a:off x="9142413" y="3135313"/>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657600"/>
            <a:ext cx="990600" cy="538163"/>
          </a:xfrm>
          <a:prstGeom prst="rect">
            <a:avLst/>
          </a:prstGeom>
          <a:noFill/>
        </p:spPr>
        <p:txBody>
          <a:bodyPr>
            <a:spAutoFit/>
          </a:bodyPr>
          <a:lstStyle/>
          <a:p>
            <a:pPr>
              <a:defRPr/>
            </a:pPr>
            <a:r>
              <a:rPr lang="en-US" sz="1450" dirty="0"/>
              <a:t>Derivative</a:t>
            </a:r>
          </a:p>
        </p:txBody>
      </p:sp>
      <p:sp>
        <p:nvSpPr>
          <p:cNvPr id="49" name="TextBox 48"/>
          <p:cNvSpPr txBox="1"/>
          <p:nvPr/>
        </p:nvSpPr>
        <p:spPr>
          <a:xfrm>
            <a:off x="6932613" y="3657600"/>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657600"/>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657600"/>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7432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590800"/>
            <a:ext cx="990600" cy="538163"/>
          </a:xfrm>
          <a:prstGeom prst="rect">
            <a:avLst/>
          </a:prstGeom>
          <a:noFill/>
        </p:spPr>
        <p:txBody>
          <a:bodyPr>
            <a:spAutoFit/>
          </a:bodyPr>
          <a:lstStyle/>
          <a:p>
            <a:pPr>
              <a:defRPr/>
            </a:pPr>
            <a:r>
              <a:rPr lang="en-US" sz="1450" dirty="0"/>
              <a:t>  Low-Tech</a:t>
            </a:r>
          </a:p>
        </p:txBody>
      </p:sp>
      <p:sp>
        <p:nvSpPr>
          <p:cNvPr id="60" name="TextBox 59"/>
          <p:cNvSpPr txBox="1"/>
          <p:nvPr/>
        </p:nvSpPr>
        <p:spPr>
          <a:xfrm>
            <a:off x="6323013" y="2133600"/>
            <a:ext cx="1371600" cy="538163"/>
          </a:xfrm>
          <a:prstGeom prst="rect">
            <a:avLst/>
          </a:prstGeom>
          <a:noFill/>
        </p:spPr>
        <p:txBody>
          <a:bodyPr>
            <a:spAutoFit/>
          </a:bodyPr>
          <a:lstStyle/>
          <a:p>
            <a:pPr>
              <a:defRPr/>
            </a:pPr>
            <a:r>
              <a:rPr lang="en-US" sz="1450" dirty="0"/>
              <a:t>  Medium-Tech</a:t>
            </a:r>
          </a:p>
        </p:txBody>
      </p:sp>
      <p:sp>
        <p:nvSpPr>
          <p:cNvPr id="62" name="TextBox 61"/>
          <p:cNvSpPr txBox="1"/>
          <p:nvPr/>
        </p:nvSpPr>
        <p:spPr>
          <a:xfrm>
            <a:off x="6323013" y="1676400"/>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1219200"/>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884488"/>
            <a:ext cx="1141413" cy="315912"/>
          </a:xfrm>
          <a:prstGeom prst="rect">
            <a:avLst/>
          </a:prstGeom>
          <a:noFill/>
        </p:spPr>
        <p:txBody>
          <a:bodyPr>
            <a:spAutoFit/>
          </a:bodyPr>
          <a:lstStyle/>
          <a:p>
            <a:pPr>
              <a:defRPr/>
            </a:pPr>
            <a:r>
              <a:rPr lang="en-US" sz="1450" dirty="0"/>
              <a:t>Component</a:t>
            </a:r>
          </a:p>
        </p:txBody>
      </p:sp>
      <p:cxnSp>
        <p:nvCxnSpPr>
          <p:cNvPr id="71" name="Straight Connector 70"/>
          <p:cNvCxnSpPr/>
          <p:nvPr/>
        </p:nvCxnSpPr>
        <p:spPr>
          <a:xfrm rot="5400000">
            <a:off x="62857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2860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8288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3716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895600"/>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895600"/>
            <a:ext cx="762000" cy="538163"/>
          </a:xfrm>
          <a:prstGeom prst="rect">
            <a:avLst/>
          </a:prstGeom>
          <a:noFill/>
        </p:spPr>
        <p:txBody>
          <a:bodyPr>
            <a:spAutoFit/>
          </a:bodyPr>
          <a:lstStyle/>
          <a:p>
            <a:pPr>
              <a:defRPr/>
            </a:pPr>
            <a:r>
              <a:rPr lang="en-US" sz="1450" dirty="0"/>
              <a:t>System</a:t>
            </a:r>
          </a:p>
        </p:txBody>
      </p:sp>
      <p:cxnSp>
        <p:nvCxnSpPr>
          <p:cNvPr id="84" name="Straight Connector 83"/>
          <p:cNvCxnSpPr/>
          <p:nvPr/>
        </p:nvCxnSpPr>
        <p:spPr>
          <a:xfrm rot="5400000">
            <a:off x="3010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895600"/>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40386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886200"/>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6466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262438"/>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2578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5105400"/>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8658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703888"/>
            <a:ext cx="1600200" cy="315912"/>
          </a:xfrm>
          <a:prstGeom prst="rect">
            <a:avLst/>
          </a:prstGeom>
          <a:noFill/>
        </p:spPr>
        <p:txBody>
          <a:bodyPr>
            <a:spAutoFit/>
          </a:bodyPr>
          <a:lstStyle/>
          <a:p>
            <a:pPr>
              <a:defRPr/>
            </a:pPr>
            <a:r>
              <a:rPr lang="en-US" sz="1450" dirty="0"/>
              <a:t>	Blitz</a:t>
            </a:r>
          </a:p>
        </p:txBody>
      </p:sp>
      <p:grpSp>
        <p:nvGrpSpPr>
          <p:cNvPr id="36904" name="Group 8"/>
          <p:cNvGrpSpPr>
            <a:grpSpLocks/>
          </p:cNvGrpSpPr>
          <p:nvPr/>
        </p:nvGrpSpPr>
        <p:grpSpPr bwMode="auto">
          <a:xfrm>
            <a:off x="3200400" y="2287588"/>
            <a:ext cx="5715000" cy="2376487"/>
            <a:chOff x="3200400" y="2287588"/>
            <a:chExt cx="5716590" cy="2376033"/>
          </a:xfrm>
        </p:grpSpPr>
        <p:cxnSp>
          <p:nvCxnSpPr>
            <p:cNvPr id="3" name="Straight Connector 2"/>
            <p:cNvCxnSpPr/>
            <p:nvPr/>
          </p:nvCxnSpPr>
          <p:spPr>
            <a:xfrm flipV="1">
              <a:off x="3201988" y="2290762"/>
              <a:ext cx="2893230" cy="10634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00400" y="3370056"/>
              <a:ext cx="2896406" cy="12935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96806" y="2287588"/>
              <a:ext cx="2820184" cy="10824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096806" y="3370056"/>
              <a:ext cx="2818597" cy="1293565"/>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36905" name="Picture 2"/>
          <p:cNvPicPr>
            <a:picLocks noChangeAspect="1" noChangeArrowheads="1"/>
          </p:cNvPicPr>
          <p:nvPr/>
        </p:nvPicPr>
        <p:blipFill>
          <a:blip r:embed="rId3"/>
          <a:srcRect/>
          <a:stretch>
            <a:fillRect/>
          </a:stretch>
        </p:blipFill>
        <p:spPr bwMode="auto">
          <a:xfrm>
            <a:off x="381000" y="228600"/>
            <a:ext cx="3048000" cy="6858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4"/>
          <p:cNvSpPr txBox="1">
            <a:spLocks noChangeArrowheads="1"/>
          </p:cNvSpPr>
          <p:nvPr/>
        </p:nvSpPr>
        <p:spPr bwMode="auto">
          <a:xfrm>
            <a:off x="1524000" y="3124200"/>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38915" name="TextBox 12"/>
          <p:cNvSpPr txBox="1">
            <a:spLocks noChangeArrowheads="1"/>
          </p:cNvSpPr>
          <p:nvPr/>
        </p:nvSpPr>
        <p:spPr bwMode="auto">
          <a:xfrm>
            <a:off x="5029200" y="228600"/>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38916" name="TextBox 13"/>
          <p:cNvSpPr txBox="1">
            <a:spLocks noChangeArrowheads="1"/>
          </p:cNvSpPr>
          <p:nvPr/>
        </p:nvSpPr>
        <p:spPr bwMode="auto">
          <a:xfrm>
            <a:off x="5029200" y="6335713"/>
            <a:ext cx="2132013" cy="369887"/>
          </a:xfrm>
          <a:prstGeom prst="rect">
            <a:avLst/>
          </a:prstGeom>
          <a:noFill/>
          <a:ln w="9525">
            <a:noFill/>
            <a:miter lim="800000"/>
            <a:headEnd/>
            <a:tailEnd/>
          </a:ln>
        </p:spPr>
        <p:txBody>
          <a:bodyPr>
            <a:spAutoFit/>
          </a:bodyPr>
          <a:lstStyle/>
          <a:p>
            <a:pPr algn="ctr"/>
            <a:r>
              <a:rPr lang="en-US" altLang="en-US"/>
              <a:t>Pace</a:t>
            </a:r>
          </a:p>
        </p:txBody>
      </p:sp>
      <p:cxnSp>
        <p:nvCxnSpPr>
          <p:cNvPr id="6" name="Straight Connector 5"/>
          <p:cNvCxnSpPr/>
          <p:nvPr/>
        </p:nvCxnSpPr>
        <p:spPr>
          <a:xfrm rot="5400000">
            <a:off x="3314701" y="3467100"/>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352800"/>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919" name="TextBox 30"/>
          <p:cNvSpPr txBox="1">
            <a:spLocks noChangeArrowheads="1"/>
          </p:cNvSpPr>
          <p:nvPr/>
        </p:nvSpPr>
        <p:spPr bwMode="auto">
          <a:xfrm>
            <a:off x="9142413" y="3135313"/>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657600"/>
            <a:ext cx="990600" cy="538163"/>
          </a:xfrm>
          <a:prstGeom prst="rect">
            <a:avLst/>
          </a:prstGeom>
          <a:noFill/>
        </p:spPr>
        <p:txBody>
          <a:bodyPr>
            <a:spAutoFit/>
          </a:bodyPr>
          <a:lstStyle/>
          <a:p>
            <a:pPr>
              <a:defRPr/>
            </a:pPr>
            <a:r>
              <a:rPr lang="en-US" sz="1450" dirty="0"/>
              <a:t>Derivative</a:t>
            </a:r>
          </a:p>
        </p:txBody>
      </p:sp>
      <p:sp>
        <p:nvSpPr>
          <p:cNvPr id="49" name="TextBox 48"/>
          <p:cNvSpPr txBox="1"/>
          <p:nvPr/>
        </p:nvSpPr>
        <p:spPr>
          <a:xfrm>
            <a:off x="6932613" y="3657600"/>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657600"/>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657600"/>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7432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590800"/>
            <a:ext cx="990600" cy="538163"/>
          </a:xfrm>
          <a:prstGeom prst="rect">
            <a:avLst/>
          </a:prstGeom>
          <a:noFill/>
        </p:spPr>
        <p:txBody>
          <a:bodyPr>
            <a:spAutoFit/>
          </a:bodyPr>
          <a:lstStyle/>
          <a:p>
            <a:pPr>
              <a:defRPr/>
            </a:pPr>
            <a:r>
              <a:rPr lang="en-US" sz="1450" dirty="0"/>
              <a:t>  Low-Tech</a:t>
            </a:r>
          </a:p>
        </p:txBody>
      </p:sp>
      <p:sp>
        <p:nvSpPr>
          <p:cNvPr id="60" name="TextBox 59"/>
          <p:cNvSpPr txBox="1"/>
          <p:nvPr/>
        </p:nvSpPr>
        <p:spPr>
          <a:xfrm>
            <a:off x="6323013" y="2133600"/>
            <a:ext cx="1371600" cy="538163"/>
          </a:xfrm>
          <a:prstGeom prst="rect">
            <a:avLst/>
          </a:prstGeom>
          <a:noFill/>
        </p:spPr>
        <p:txBody>
          <a:bodyPr>
            <a:spAutoFit/>
          </a:bodyPr>
          <a:lstStyle/>
          <a:p>
            <a:pPr>
              <a:defRPr/>
            </a:pPr>
            <a:r>
              <a:rPr lang="en-US" sz="1450" dirty="0"/>
              <a:t>  Medium-Tech</a:t>
            </a:r>
          </a:p>
        </p:txBody>
      </p:sp>
      <p:sp>
        <p:nvSpPr>
          <p:cNvPr id="62" name="TextBox 61"/>
          <p:cNvSpPr txBox="1"/>
          <p:nvPr/>
        </p:nvSpPr>
        <p:spPr>
          <a:xfrm>
            <a:off x="6323013" y="1676400"/>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1219200"/>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884488"/>
            <a:ext cx="1141413" cy="315912"/>
          </a:xfrm>
          <a:prstGeom prst="rect">
            <a:avLst/>
          </a:prstGeom>
          <a:noFill/>
        </p:spPr>
        <p:txBody>
          <a:bodyPr>
            <a:spAutoFit/>
          </a:bodyPr>
          <a:lstStyle/>
          <a:p>
            <a:pPr>
              <a:defRPr/>
            </a:pPr>
            <a:r>
              <a:rPr lang="en-US" sz="1450" dirty="0"/>
              <a:t>Component</a:t>
            </a:r>
          </a:p>
        </p:txBody>
      </p:sp>
      <p:cxnSp>
        <p:nvCxnSpPr>
          <p:cNvPr id="71" name="Straight Connector 70"/>
          <p:cNvCxnSpPr/>
          <p:nvPr/>
        </p:nvCxnSpPr>
        <p:spPr>
          <a:xfrm rot="5400000">
            <a:off x="62857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2860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8288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3716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895600"/>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895600"/>
            <a:ext cx="762000" cy="538163"/>
          </a:xfrm>
          <a:prstGeom prst="rect">
            <a:avLst/>
          </a:prstGeom>
          <a:noFill/>
        </p:spPr>
        <p:txBody>
          <a:bodyPr>
            <a:spAutoFit/>
          </a:bodyPr>
          <a:lstStyle/>
          <a:p>
            <a:pPr>
              <a:defRPr/>
            </a:pPr>
            <a:r>
              <a:rPr lang="en-US" sz="1450" dirty="0"/>
              <a:t>System</a:t>
            </a:r>
          </a:p>
        </p:txBody>
      </p:sp>
      <p:cxnSp>
        <p:nvCxnSpPr>
          <p:cNvPr id="84" name="Straight Connector 83"/>
          <p:cNvCxnSpPr/>
          <p:nvPr/>
        </p:nvCxnSpPr>
        <p:spPr>
          <a:xfrm rot="5400000">
            <a:off x="3010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895600"/>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40386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886200"/>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6466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262438"/>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2578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5105400"/>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8658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703888"/>
            <a:ext cx="1600200" cy="315912"/>
          </a:xfrm>
          <a:prstGeom prst="rect">
            <a:avLst/>
          </a:prstGeom>
          <a:noFill/>
        </p:spPr>
        <p:txBody>
          <a:bodyPr>
            <a:spAutoFit/>
          </a:bodyPr>
          <a:lstStyle/>
          <a:p>
            <a:pPr>
              <a:defRPr/>
            </a:pPr>
            <a:r>
              <a:rPr lang="en-US" sz="1450" dirty="0"/>
              <a:t>	Blitz</a:t>
            </a:r>
          </a:p>
        </p:txBody>
      </p:sp>
      <p:grpSp>
        <p:nvGrpSpPr>
          <p:cNvPr id="38952" name="Group 10"/>
          <p:cNvGrpSpPr>
            <a:grpSpLocks/>
          </p:cNvGrpSpPr>
          <p:nvPr/>
        </p:nvGrpSpPr>
        <p:grpSpPr bwMode="auto">
          <a:xfrm>
            <a:off x="3962400" y="2287588"/>
            <a:ext cx="4189413" cy="2360612"/>
            <a:chOff x="3962400" y="2287588"/>
            <a:chExt cx="4191000" cy="2360612"/>
          </a:xfrm>
        </p:grpSpPr>
        <p:cxnSp>
          <p:nvCxnSpPr>
            <p:cNvPr id="3" name="Straight Connector 2"/>
            <p:cNvCxnSpPr/>
            <p:nvPr/>
          </p:nvCxnSpPr>
          <p:spPr>
            <a:xfrm flipV="1">
              <a:off x="3962400" y="2290763"/>
              <a:ext cx="2132821" cy="1063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62400" y="3354388"/>
              <a:ext cx="2134408" cy="12938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96808" y="2287588"/>
              <a:ext cx="2056592" cy="11033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096808" y="3390900"/>
              <a:ext cx="2056592" cy="125571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8953" name="AutoShape 2" descr="Image result for Delhi Metro logo"/>
          <p:cNvSpPr>
            <a:spLocks noChangeAspect="1" noChangeArrowheads="1"/>
          </p:cNvSpPr>
          <p:nvPr/>
        </p:nvSpPr>
        <p:spPr bwMode="auto">
          <a:xfrm>
            <a:off x="155575" y="-593725"/>
            <a:ext cx="1876425" cy="1247775"/>
          </a:xfrm>
          <a:prstGeom prst="rect">
            <a:avLst/>
          </a:prstGeom>
          <a:noFill/>
          <a:ln w="9525">
            <a:noFill/>
            <a:miter lim="800000"/>
            <a:headEnd/>
            <a:tailEnd/>
          </a:ln>
        </p:spPr>
        <p:txBody>
          <a:bodyPr lIns="91428" tIns="45714" rIns="91428" bIns="45714"/>
          <a:lstStyle/>
          <a:p>
            <a:endParaRPr lang="en-US" altLang="en-US"/>
          </a:p>
        </p:txBody>
      </p:sp>
      <p:pic>
        <p:nvPicPr>
          <p:cNvPr id="38954" name="Picture 3"/>
          <p:cNvPicPr>
            <a:picLocks noChangeAspect="1" noChangeArrowheads="1"/>
          </p:cNvPicPr>
          <p:nvPr/>
        </p:nvPicPr>
        <p:blipFill>
          <a:blip r:embed="rId3"/>
          <a:srcRect/>
          <a:stretch>
            <a:fillRect/>
          </a:stretch>
        </p:blipFill>
        <p:spPr bwMode="auto">
          <a:xfrm>
            <a:off x="585788" y="288925"/>
            <a:ext cx="2316162" cy="153987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4"/>
          <p:cNvSpPr txBox="1">
            <a:spLocks noChangeArrowheads="1"/>
          </p:cNvSpPr>
          <p:nvPr/>
        </p:nvSpPr>
        <p:spPr bwMode="auto">
          <a:xfrm>
            <a:off x="1524000" y="3124200"/>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40963" name="TextBox 12"/>
          <p:cNvSpPr txBox="1">
            <a:spLocks noChangeArrowheads="1"/>
          </p:cNvSpPr>
          <p:nvPr/>
        </p:nvSpPr>
        <p:spPr bwMode="auto">
          <a:xfrm>
            <a:off x="5029200" y="228600"/>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40964" name="TextBox 13"/>
          <p:cNvSpPr txBox="1">
            <a:spLocks noChangeArrowheads="1"/>
          </p:cNvSpPr>
          <p:nvPr/>
        </p:nvSpPr>
        <p:spPr bwMode="auto">
          <a:xfrm>
            <a:off x="5029200" y="6335713"/>
            <a:ext cx="2132013" cy="369887"/>
          </a:xfrm>
          <a:prstGeom prst="rect">
            <a:avLst/>
          </a:prstGeom>
          <a:noFill/>
          <a:ln w="9525">
            <a:noFill/>
            <a:miter lim="800000"/>
            <a:headEnd/>
            <a:tailEnd/>
          </a:ln>
        </p:spPr>
        <p:txBody>
          <a:bodyPr>
            <a:spAutoFit/>
          </a:bodyPr>
          <a:lstStyle/>
          <a:p>
            <a:pPr algn="ctr"/>
            <a:r>
              <a:rPr lang="en-US" altLang="en-US"/>
              <a:t>Pace</a:t>
            </a:r>
          </a:p>
        </p:txBody>
      </p:sp>
      <p:cxnSp>
        <p:nvCxnSpPr>
          <p:cNvPr id="6" name="Straight Connector 5"/>
          <p:cNvCxnSpPr/>
          <p:nvPr/>
        </p:nvCxnSpPr>
        <p:spPr>
          <a:xfrm rot="5400000">
            <a:off x="3314701" y="3467100"/>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352800"/>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967" name="TextBox 30"/>
          <p:cNvSpPr txBox="1">
            <a:spLocks noChangeArrowheads="1"/>
          </p:cNvSpPr>
          <p:nvPr/>
        </p:nvSpPr>
        <p:spPr bwMode="auto">
          <a:xfrm>
            <a:off x="9142413" y="3135313"/>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657600"/>
            <a:ext cx="990600" cy="538163"/>
          </a:xfrm>
          <a:prstGeom prst="rect">
            <a:avLst/>
          </a:prstGeom>
          <a:noFill/>
        </p:spPr>
        <p:txBody>
          <a:bodyPr>
            <a:spAutoFit/>
          </a:bodyPr>
          <a:lstStyle/>
          <a:p>
            <a:pPr>
              <a:defRPr/>
            </a:pPr>
            <a:r>
              <a:rPr lang="en-US" sz="1450" dirty="0"/>
              <a:t>Derivative</a:t>
            </a:r>
          </a:p>
        </p:txBody>
      </p:sp>
      <p:sp>
        <p:nvSpPr>
          <p:cNvPr id="49" name="TextBox 48"/>
          <p:cNvSpPr txBox="1"/>
          <p:nvPr/>
        </p:nvSpPr>
        <p:spPr>
          <a:xfrm>
            <a:off x="6932613" y="3657600"/>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657600"/>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657600"/>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7432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590800"/>
            <a:ext cx="990600" cy="538163"/>
          </a:xfrm>
          <a:prstGeom prst="rect">
            <a:avLst/>
          </a:prstGeom>
          <a:noFill/>
        </p:spPr>
        <p:txBody>
          <a:bodyPr>
            <a:spAutoFit/>
          </a:bodyPr>
          <a:lstStyle/>
          <a:p>
            <a:pPr>
              <a:defRPr/>
            </a:pPr>
            <a:r>
              <a:rPr lang="en-US" sz="1450" dirty="0"/>
              <a:t>  Low-Tech</a:t>
            </a:r>
          </a:p>
        </p:txBody>
      </p:sp>
      <p:sp>
        <p:nvSpPr>
          <p:cNvPr id="60" name="TextBox 59"/>
          <p:cNvSpPr txBox="1"/>
          <p:nvPr/>
        </p:nvSpPr>
        <p:spPr>
          <a:xfrm>
            <a:off x="6323013" y="2133600"/>
            <a:ext cx="1371600" cy="538163"/>
          </a:xfrm>
          <a:prstGeom prst="rect">
            <a:avLst/>
          </a:prstGeom>
          <a:noFill/>
        </p:spPr>
        <p:txBody>
          <a:bodyPr>
            <a:spAutoFit/>
          </a:bodyPr>
          <a:lstStyle/>
          <a:p>
            <a:pPr>
              <a:defRPr/>
            </a:pPr>
            <a:r>
              <a:rPr lang="en-US" sz="1450" dirty="0"/>
              <a:t>  Medium-Tech</a:t>
            </a:r>
          </a:p>
        </p:txBody>
      </p:sp>
      <p:sp>
        <p:nvSpPr>
          <p:cNvPr id="62" name="TextBox 61"/>
          <p:cNvSpPr txBox="1"/>
          <p:nvPr/>
        </p:nvSpPr>
        <p:spPr>
          <a:xfrm>
            <a:off x="6323013" y="1676400"/>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1219200"/>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884488"/>
            <a:ext cx="1141413" cy="315912"/>
          </a:xfrm>
          <a:prstGeom prst="rect">
            <a:avLst/>
          </a:prstGeom>
          <a:noFill/>
        </p:spPr>
        <p:txBody>
          <a:bodyPr>
            <a:spAutoFit/>
          </a:bodyPr>
          <a:lstStyle/>
          <a:p>
            <a:pPr>
              <a:defRPr/>
            </a:pPr>
            <a:r>
              <a:rPr lang="en-US" sz="1450" dirty="0"/>
              <a:t>Component</a:t>
            </a:r>
          </a:p>
        </p:txBody>
      </p:sp>
      <p:cxnSp>
        <p:nvCxnSpPr>
          <p:cNvPr id="71" name="Straight Connector 70"/>
          <p:cNvCxnSpPr/>
          <p:nvPr/>
        </p:nvCxnSpPr>
        <p:spPr>
          <a:xfrm rot="5400000">
            <a:off x="62857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2860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8288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3716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895600"/>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895600"/>
            <a:ext cx="762000" cy="538163"/>
          </a:xfrm>
          <a:prstGeom prst="rect">
            <a:avLst/>
          </a:prstGeom>
          <a:noFill/>
        </p:spPr>
        <p:txBody>
          <a:bodyPr>
            <a:spAutoFit/>
          </a:bodyPr>
          <a:lstStyle/>
          <a:p>
            <a:pPr>
              <a:defRPr/>
            </a:pPr>
            <a:r>
              <a:rPr lang="en-US" sz="1450" dirty="0"/>
              <a:t>System</a:t>
            </a:r>
          </a:p>
        </p:txBody>
      </p:sp>
      <p:cxnSp>
        <p:nvCxnSpPr>
          <p:cNvPr id="84" name="Straight Connector 83"/>
          <p:cNvCxnSpPr/>
          <p:nvPr/>
        </p:nvCxnSpPr>
        <p:spPr>
          <a:xfrm rot="5400000">
            <a:off x="3010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895600"/>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40386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886200"/>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6466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262438"/>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2578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5105400"/>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8658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703888"/>
            <a:ext cx="1600200" cy="315912"/>
          </a:xfrm>
          <a:prstGeom prst="rect">
            <a:avLst/>
          </a:prstGeom>
          <a:noFill/>
        </p:spPr>
        <p:txBody>
          <a:bodyPr>
            <a:spAutoFit/>
          </a:bodyPr>
          <a:lstStyle/>
          <a:p>
            <a:pPr>
              <a:defRPr/>
            </a:pPr>
            <a:r>
              <a:rPr lang="en-US" sz="1450" dirty="0"/>
              <a:t>	Blitz</a:t>
            </a:r>
          </a:p>
        </p:txBody>
      </p:sp>
      <p:grpSp>
        <p:nvGrpSpPr>
          <p:cNvPr id="41000" name="Group 32"/>
          <p:cNvGrpSpPr>
            <a:grpSpLocks/>
          </p:cNvGrpSpPr>
          <p:nvPr/>
        </p:nvGrpSpPr>
        <p:grpSpPr bwMode="auto">
          <a:xfrm>
            <a:off x="3962400" y="1833563"/>
            <a:ext cx="4953000" cy="2814637"/>
            <a:chOff x="3962400" y="1834136"/>
            <a:chExt cx="4954590" cy="2814064"/>
          </a:xfrm>
        </p:grpSpPr>
        <p:cxnSp>
          <p:nvCxnSpPr>
            <p:cNvPr id="3" name="Straight Connector 2"/>
            <p:cNvCxnSpPr/>
            <p:nvPr/>
          </p:nvCxnSpPr>
          <p:spPr>
            <a:xfrm flipV="1">
              <a:off x="3962400" y="1834136"/>
              <a:ext cx="2134285" cy="1520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62400" y="3354651"/>
              <a:ext cx="2134285" cy="12935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96685" y="1834136"/>
              <a:ext cx="2820305" cy="15570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096685" y="3391156"/>
              <a:ext cx="2818718" cy="1255457"/>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41001" name="Picture 2" descr="Thumbnail for version as of 23:40, 24 October 2015"/>
          <p:cNvPicPr>
            <a:picLocks noChangeAspect="1" noChangeArrowheads="1"/>
          </p:cNvPicPr>
          <p:nvPr/>
        </p:nvPicPr>
        <p:blipFill>
          <a:blip r:embed="rId3"/>
          <a:srcRect/>
          <a:stretch>
            <a:fillRect/>
          </a:stretch>
        </p:blipFill>
        <p:spPr bwMode="auto">
          <a:xfrm>
            <a:off x="1752600" y="2357438"/>
            <a:ext cx="1143000" cy="266700"/>
          </a:xfrm>
          <a:prstGeom prst="rect">
            <a:avLst/>
          </a:prstGeom>
          <a:noFill/>
          <a:ln w="9525">
            <a:noFill/>
            <a:miter lim="800000"/>
            <a:headEnd/>
            <a:tailEnd/>
          </a:ln>
        </p:spPr>
      </p:pic>
      <p:pic>
        <p:nvPicPr>
          <p:cNvPr id="41002" name="Picture 4"/>
          <p:cNvPicPr>
            <a:picLocks noChangeAspect="1" noChangeArrowheads="1"/>
          </p:cNvPicPr>
          <p:nvPr/>
        </p:nvPicPr>
        <p:blipFill>
          <a:blip r:embed="rId4"/>
          <a:srcRect/>
          <a:stretch>
            <a:fillRect/>
          </a:stretch>
        </p:blipFill>
        <p:spPr bwMode="auto">
          <a:xfrm>
            <a:off x="190500" y="277813"/>
            <a:ext cx="4267200" cy="10668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4"/>
          <p:cNvSpPr txBox="1">
            <a:spLocks noChangeArrowheads="1"/>
          </p:cNvSpPr>
          <p:nvPr/>
        </p:nvSpPr>
        <p:spPr bwMode="auto">
          <a:xfrm>
            <a:off x="1524000" y="3124200"/>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43011" name="TextBox 12"/>
          <p:cNvSpPr txBox="1">
            <a:spLocks noChangeArrowheads="1"/>
          </p:cNvSpPr>
          <p:nvPr/>
        </p:nvSpPr>
        <p:spPr bwMode="auto">
          <a:xfrm>
            <a:off x="5029200" y="228600"/>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43012" name="TextBox 13"/>
          <p:cNvSpPr txBox="1">
            <a:spLocks noChangeArrowheads="1"/>
          </p:cNvSpPr>
          <p:nvPr/>
        </p:nvSpPr>
        <p:spPr bwMode="auto">
          <a:xfrm>
            <a:off x="5029200" y="6335713"/>
            <a:ext cx="2132013" cy="369887"/>
          </a:xfrm>
          <a:prstGeom prst="rect">
            <a:avLst/>
          </a:prstGeom>
          <a:noFill/>
          <a:ln w="9525">
            <a:noFill/>
            <a:miter lim="800000"/>
            <a:headEnd/>
            <a:tailEnd/>
          </a:ln>
        </p:spPr>
        <p:txBody>
          <a:bodyPr>
            <a:spAutoFit/>
          </a:bodyPr>
          <a:lstStyle/>
          <a:p>
            <a:pPr algn="ctr"/>
            <a:r>
              <a:rPr lang="en-US" altLang="en-US"/>
              <a:t>Pace</a:t>
            </a:r>
          </a:p>
        </p:txBody>
      </p:sp>
      <p:cxnSp>
        <p:nvCxnSpPr>
          <p:cNvPr id="6" name="Straight Connector 5"/>
          <p:cNvCxnSpPr/>
          <p:nvPr/>
        </p:nvCxnSpPr>
        <p:spPr>
          <a:xfrm rot="5400000">
            <a:off x="3314701" y="3467100"/>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352800"/>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015" name="TextBox 30"/>
          <p:cNvSpPr txBox="1">
            <a:spLocks noChangeArrowheads="1"/>
          </p:cNvSpPr>
          <p:nvPr/>
        </p:nvSpPr>
        <p:spPr bwMode="auto">
          <a:xfrm>
            <a:off x="9142413" y="3135313"/>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657600"/>
            <a:ext cx="990600" cy="538163"/>
          </a:xfrm>
          <a:prstGeom prst="rect">
            <a:avLst/>
          </a:prstGeom>
          <a:noFill/>
        </p:spPr>
        <p:txBody>
          <a:bodyPr>
            <a:spAutoFit/>
          </a:bodyPr>
          <a:lstStyle/>
          <a:p>
            <a:pPr>
              <a:defRPr/>
            </a:pPr>
            <a:r>
              <a:rPr lang="en-US" sz="1450" dirty="0"/>
              <a:t>Derivative</a:t>
            </a:r>
          </a:p>
        </p:txBody>
      </p:sp>
      <p:sp>
        <p:nvSpPr>
          <p:cNvPr id="49" name="TextBox 48"/>
          <p:cNvSpPr txBox="1"/>
          <p:nvPr/>
        </p:nvSpPr>
        <p:spPr>
          <a:xfrm>
            <a:off x="6932613" y="3657600"/>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657600"/>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657600"/>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7432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590800"/>
            <a:ext cx="990600" cy="538163"/>
          </a:xfrm>
          <a:prstGeom prst="rect">
            <a:avLst/>
          </a:prstGeom>
          <a:noFill/>
        </p:spPr>
        <p:txBody>
          <a:bodyPr>
            <a:spAutoFit/>
          </a:bodyPr>
          <a:lstStyle/>
          <a:p>
            <a:pPr>
              <a:defRPr/>
            </a:pPr>
            <a:r>
              <a:rPr lang="en-US" sz="1450" dirty="0"/>
              <a:t>  Low-Tech</a:t>
            </a:r>
          </a:p>
        </p:txBody>
      </p:sp>
      <p:sp>
        <p:nvSpPr>
          <p:cNvPr id="60" name="TextBox 59"/>
          <p:cNvSpPr txBox="1"/>
          <p:nvPr/>
        </p:nvSpPr>
        <p:spPr>
          <a:xfrm>
            <a:off x="6323013" y="2133600"/>
            <a:ext cx="1371600" cy="538163"/>
          </a:xfrm>
          <a:prstGeom prst="rect">
            <a:avLst/>
          </a:prstGeom>
          <a:noFill/>
        </p:spPr>
        <p:txBody>
          <a:bodyPr>
            <a:spAutoFit/>
          </a:bodyPr>
          <a:lstStyle/>
          <a:p>
            <a:pPr>
              <a:defRPr/>
            </a:pPr>
            <a:r>
              <a:rPr lang="en-US" sz="1450" dirty="0"/>
              <a:t>  Medium-Tech</a:t>
            </a:r>
          </a:p>
        </p:txBody>
      </p:sp>
      <p:sp>
        <p:nvSpPr>
          <p:cNvPr id="62" name="TextBox 61"/>
          <p:cNvSpPr txBox="1"/>
          <p:nvPr/>
        </p:nvSpPr>
        <p:spPr>
          <a:xfrm>
            <a:off x="6323013" y="1676400"/>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1219200"/>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884488"/>
            <a:ext cx="1141413" cy="315912"/>
          </a:xfrm>
          <a:prstGeom prst="rect">
            <a:avLst/>
          </a:prstGeom>
          <a:noFill/>
        </p:spPr>
        <p:txBody>
          <a:bodyPr>
            <a:spAutoFit/>
          </a:bodyPr>
          <a:lstStyle/>
          <a:p>
            <a:pPr>
              <a:defRPr/>
            </a:pPr>
            <a:r>
              <a:rPr lang="en-US" sz="1450" dirty="0"/>
              <a:t>Component</a:t>
            </a:r>
          </a:p>
        </p:txBody>
      </p:sp>
      <p:cxnSp>
        <p:nvCxnSpPr>
          <p:cNvPr id="71" name="Straight Connector 70"/>
          <p:cNvCxnSpPr/>
          <p:nvPr/>
        </p:nvCxnSpPr>
        <p:spPr>
          <a:xfrm rot="5400000">
            <a:off x="62857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2860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8288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3716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895600"/>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895600"/>
            <a:ext cx="762000" cy="538163"/>
          </a:xfrm>
          <a:prstGeom prst="rect">
            <a:avLst/>
          </a:prstGeom>
          <a:noFill/>
        </p:spPr>
        <p:txBody>
          <a:bodyPr>
            <a:spAutoFit/>
          </a:bodyPr>
          <a:lstStyle/>
          <a:p>
            <a:pPr>
              <a:defRPr/>
            </a:pPr>
            <a:r>
              <a:rPr lang="en-US" sz="1450" dirty="0"/>
              <a:t>System</a:t>
            </a:r>
          </a:p>
        </p:txBody>
      </p:sp>
      <p:cxnSp>
        <p:nvCxnSpPr>
          <p:cNvPr id="84" name="Straight Connector 83"/>
          <p:cNvCxnSpPr/>
          <p:nvPr/>
        </p:nvCxnSpPr>
        <p:spPr>
          <a:xfrm rot="5400000">
            <a:off x="3010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895600"/>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40386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886200"/>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6466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262438"/>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2578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5105400"/>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8658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703888"/>
            <a:ext cx="1600200" cy="315912"/>
          </a:xfrm>
          <a:prstGeom prst="rect">
            <a:avLst/>
          </a:prstGeom>
          <a:noFill/>
        </p:spPr>
        <p:txBody>
          <a:bodyPr>
            <a:spAutoFit/>
          </a:bodyPr>
          <a:lstStyle/>
          <a:p>
            <a:pPr>
              <a:defRPr/>
            </a:pPr>
            <a:r>
              <a:rPr lang="en-US" sz="1450" dirty="0"/>
              <a:t>	Blitz</a:t>
            </a:r>
          </a:p>
        </p:txBody>
      </p:sp>
      <p:grpSp>
        <p:nvGrpSpPr>
          <p:cNvPr id="43048" name="Group 7"/>
          <p:cNvGrpSpPr>
            <a:grpSpLocks/>
          </p:cNvGrpSpPr>
          <p:nvPr/>
        </p:nvGrpSpPr>
        <p:grpSpPr bwMode="auto">
          <a:xfrm>
            <a:off x="3962400" y="1377950"/>
            <a:ext cx="4953000" cy="2665413"/>
            <a:chOff x="3962400" y="1376936"/>
            <a:chExt cx="4954590" cy="2667000"/>
          </a:xfrm>
        </p:grpSpPr>
        <p:cxnSp>
          <p:nvCxnSpPr>
            <p:cNvPr id="3" name="Straight Connector 2"/>
            <p:cNvCxnSpPr/>
            <p:nvPr/>
          </p:nvCxnSpPr>
          <p:spPr>
            <a:xfrm flipV="1">
              <a:off x="3962400" y="1376936"/>
              <a:ext cx="2134285" cy="19776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62400" y="3354551"/>
              <a:ext cx="2134285" cy="6893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96685" y="1376936"/>
              <a:ext cx="2820305" cy="2014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096685" y="3391085"/>
              <a:ext cx="2818718" cy="652851"/>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43049" name="Picture 2"/>
          <p:cNvPicPr>
            <a:picLocks noChangeAspect="1" noChangeArrowheads="1"/>
          </p:cNvPicPr>
          <p:nvPr/>
        </p:nvPicPr>
        <p:blipFill>
          <a:blip r:embed="rId3"/>
          <a:srcRect/>
          <a:stretch>
            <a:fillRect/>
          </a:stretch>
        </p:blipFill>
        <p:spPr bwMode="auto">
          <a:xfrm>
            <a:off x="320675" y="193675"/>
            <a:ext cx="3143250" cy="145732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4"/>
          <p:cNvSpPr txBox="1">
            <a:spLocks noChangeArrowheads="1"/>
          </p:cNvSpPr>
          <p:nvPr/>
        </p:nvSpPr>
        <p:spPr bwMode="auto">
          <a:xfrm>
            <a:off x="1524000" y="3124200"/>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45059" name="TextBox 12"/>
          <p:cNvSpPr txBox="1">
            <a:spLocks noChangeArrowheads="1"/>
          </p:cNvSpPr>
          <p:nvPr/>
        </p:nvSpPr>
        <p:spPr bwMode="auto">
          <a:xfrm>
            <a:off x="5029200" y="228600"/>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45060" name="TextBox 13"/>
          <p:cNvSpPr txBox="1">
            <a:spLocks noChangeArrowheads="1"/>
          </p:cNvSpPr>
          <p:nvPr/>
        </p:nvSpPr>
        <p:spPr bwMode="auto">
          <a:xfrm>
            <a:off x="5029200" y="6335713"/>
            <a:ext cx="2132013" cy="369887"/>
          </a:xfrm>
          <a:prstGeom prst="rect">
            <a:avLst/>
          </a:prstGeom>
          <a:noFill/>
          <a:ln w="9525">
            <a:noFill/>
            <a:miter lim="800000"/>
            <a:headEnd/>
            <a:tailEnd/>
          </a:ln>
        </p:spPr>
        <p:txBody>
          <a:bodyPr>
            <a:spAutoFit/>
          </a:bodyPr>
          <a:lstStyle/>
          <a:p>
            <a:pPr algn="ctr"/>
            <a:r>
              <a:rPr lang="en-US" altLang="en-US"/>
              <a:t>Pace</a:t>
            </a:r>
          </a:p>
        </p:txBody>
      </p:sp>
      <p:cxnSp>
        <p:nvCxnSpPr>
          <p:cNvPr id="6" name="Straight Connector 5"/>
          <p:cNvCxnSpPr/>
          <p:nvPr/>
        </p:nvCxnSpPr>
        <p:spPr>
          <a:xfrm rot="5400000">
            <a:off x="3314701" y="3467100"/>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352800"/>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063" name="TextBox 30"/>
          <p:cNvSpPr txBox="1">
            <a:spLocks noChangeArrowheads="1"/>
          </p:cNvSpPr>
          <p:nvPr/>
        </p:nvSpPr>
        <p:spPr bwMode="auto">
          <a:xfrm>
            <a:off x="9142413" y="3135313"/>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657600"/>
            <a:ext cx="990600" cy="538163"/>
          </a:xfrm>
          <a:prstGeom prst="rect">
            <a:avLst/>
          </a:prstGeom>
          <a:noFill/>
        </p:spPr>
        <p:txBody>
          <a:bodyPr>
            <a:spAutoFit/>
          </a:bodyPr>
          <a:lstStyle/>
          <a:p>
            <a:pPr>
              <a:defRPr/>
            </a:pPr>
            <a:r>
              <a:rPr lang="en-US" sz="1450" dirty="0"/>
              <a:t>Derivative</a:t>
            </a:r>
          </a:p>
        </p:txBody>
      </p:sp>
      <p:sp>
        <p:nvSpPr>
          <p:cNvPr id="49" name="TextBox 48"/>
          <p:cNvSpPr txBox="1"/>
          <p:nvPr/>
        </p:nvSpPr>
        <p:spPr>
          <a:xfrm>
            <a:off x="6932613" y="3657600"/>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657600"/>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657600"/>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7432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590800"/>
            <a:ext cx="990600" cy="538163"/>
          </a:xfrm>
          <a:prstGeom prst="rect">
            <a:avLst/>
          </a:prstGeom>
          <a:noFill/>
        </p:spPr>
        <p:txBody>
          <a:bodyPr>
            <a:spAutoFit/>
          </a:bodyPr>
          <a:lstStyle/>
          <a:p>
            <a:pPr>
              <a:defRPr/>
            </a:pPr>
            <a:r>
              <a:rPr lang="en-US" sz="1450" dirty="0"/>
              <a:t>  Low-Tech</a:t>
            </a:r>
          </a:p>
        </p:txBody>
      </p:sp>
      <p:sp>
        <p:nvSpPr>
          <p:cNvPr id="60" name="TextBox 59"/>
          <p:cNvSpPr txBox="1"/>
          <p:nvPr/>
        </p:nvSpPr>
        <p:spPr>
          <a:xfrm>
            <a:off x="6323013" y="2133600"/>
            <a:ext cx="1371600" cy="538163"/>
          </a:xfrm>
          <a:prstGeom prst="rect">
            <a:avLst/>
          </a:prstGeom>
          <a:noFill/>
        </p:spPr>
        <p:txBody>
          <a:bodyPr>
            <a:spAutoFit/>
          </a:bodyPr>
          <a:lstStyle/>
          <a:p>
            <a:pPr>
              <a:defRPr/>
            </a:pPr>
            <a:r>
              <a:rPr lang="en-US" sz="1450" dirty="0"/>
              <a:t>  Medium-Tech</a:t>
            </a:r>
          </a:p>
        </p:txBody>
      </p:sp>
      <p:sp>
        <p:nvSpPr>
          <p:cNvPr id="62" name="TextBox 61"/>
          <p:cNvSpPr txBox="1"/>
          <p:nvPr/>
        </p:nvSpPr>
        <p:spPr>
          <a:xfrm>
            <a:off x="6323013" y="1676400"/>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1219200"/>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884488"/>
            <a:ext cx="1141413" cy="315912"/>
          </a:xfrm>
          <a:prstGeom prst="rect">
            <a:avLst/>
          </a:prstGeom>
          <a:noFill/>
        </p:spPr>
        <p:txBody>
          <a:bodyPr>
            <a:spAutoFit/>
          </a:bodyPr>
          <a:lstStyle/>
          <a:p>
            <a:pPr>
              <a:defRPr/>
            </a:pPr>
            <a:r>
              <a:rPr lang="en-US" sz="1450" dirty="0"/>
              <a:t>Component</a:t>
            </a:r>
          </a:p>
        </p:txBody>
      </p:sp>
      <p:cxnSp>
        <p:nvCxnSpPr>
          <p:cNvPr id="71" name="Straight Connector 70"/>
          <p:cNvCxnSpPr/>
          <p:nvPr/>
        </p:nvCxnSpPr>
        <p:spPr>
          <a:xfrm rot="5400000">
            <a:off x="62857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2860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8288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371600"/>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895600"/>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390106"/>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895600"/>
            <a:ext cx="762000" cy="538163"/>
          </a:xfrm>
          <a:prstGeom prst="rect">
            <a:avLst/>
          </a:prstGeom>
          <a:noFill/>
        </p:spPr>
        <p:txBody>
          <a:bodyPr>
            <a:spAutoFit/>
          </a:bodyPr>
          <a:lstStyle/>
          <a:p>
            <a:pPr>
              <a:defRPr/>
            </a:pPr>
            <a:r>
              <a:rPr lang="en-US" sz="1450" dirty="0"/>
              <a:t>System</a:t>
            </a:r>
          </a:p>
        </p:txBody>
      </p:sp>
      <p:cxnSp>
        <p:nvCxnSpPr>
          <p:cNvPr id="84" name="Straight Connector 83"/>
          <p:cNvCxnSpPr/>
          <p:nvPr/>
        </p:nvCxnSpPr>
        <p:spPr>
          <a:xfrm rot="5400000">
            <a:off x="3010694"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895600"/>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40386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886200"/>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6466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262438"/>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257800"/>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5105400"/>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865813"/>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703888"/>
            <a:ext cx="1600200" cy="315912"/>
          </a:xfrm>
          <a:prstGeom prst="rect">
            <a:avLst/>
          </a:prstGeom>
          <a:noFill/>
        </p:spPr>
        <p:txBody>
          <a:bodyPr>
            <a:spAutoFit/>
          </a:bodyPr>
          <a:lstStyle/>
          <a:p>
            <a:pPr>
              <a:defRPr/>
            </a:pPr>
            <a:r>
              <a:rPr lang="en-US" sz="1450" dirty="0"/>
              <a:t>	Blitz</a:t>
            </a:r>
          </a:p>
        </p:txBody>
      </p:sp>
      <p:grpSp>
        <p:nvGrpSpPr>
          <p:cNvPr id="45096" name="Group 7"/>
          <p:cNvGrpSpPr>
            <a:grpSpLocks/>
          </p:cNvGrpSpPr>
          <p:nvPr/>
        </p:nvGrpSpPr>
        <p:grpSpPr bwMode="auto">
          <a:xfrm>
            <a:off x="3962400" y="1377950"/>
            <a:ext cx="4953000" cy="2665413"/>
            <a:chOff x="3962400" y="1376936"/>
            <a:chExt cx="4954590" cy="2667000"/>
          </a:xfrm>
        </p:grpSpPr>
        <p:cxnSp>
          <p:nvCxnSpPr>
            <p:cNvPr id="3" name="Straight Connector 2"/>
            <p:cNvCxnSpPr/>
            <p:nvPr/>
          </p:nvCxnSpPr>
          <p:spPr>
            <a:xfrm flipV="1">
              <a:off x="3962400" y="1376936"/>
              <a:ext cx="2134285" cy="19776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62400" y="3354551"/>
              <a:ext cx="2134285" cy="6893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96685" y="1376936"/>
              <a:ext cx="2820305" cy="20141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096685" y="3391085"/>
              <a:ext cx="2818718" cy="6528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097" name="Group 49"/>
          <p:cNvGrpSpPr>
            <a:grpSpLocks/>
          </p:cNvGrpSpPr>
          <p:nvPr/>
        </p:nvGrpSpPr>
        <p:grpSpPr bwMode="auto">
          <a:xfrm>
            <a:off x="3962400" y="1833563"/>
            <a:ext cx="4953000" cy="2814637"/>
            <a:chOff x="3962400" y="1834136"/>
            <a:chExt cx="4954590" cy="2814064"/>
          </a:xfrm>
        </p:grpSpPr>
        <p:cxnSp>
          <p:nvCxnSpPr>
            <p:cNvPr id="52" name="Straight Connector 51"/>
            <p:cNvCxnSpPr/>
            <p:nvPr/>
          </p:nvCxnSpPr>
          <p:spPr>
            <a:xfrm flipV="1">
              <a:off x="3962400" y="1834136"/>
              <a:ext cx="2134285" cy="1520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962400" y="3354651"/>
              <a:ext cx="2134285" cy="12935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096685" y="1834136"/>
              <a:ext cx="2820305" cy="15570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096685" y="3391156"/>
              <a:ext cx="2818718" cy="1255457"/>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5098" name="Group 60"/>
          <p:cNvGrpSpPr>
            <a:grpSpLocks/>
          </p:cNvGrpSpPr>
          <p:nvPr/>
        </p:nvGrpSpPr>
        <p:grpSpPr bwMode="auto">
          <a:xfrm>
            <a:off x="3962400" y="2287588"/>
            <a:ext cx="4189413" cy="2360612"/>
            <a:chOff x="3962400" y="2287588"/>
            <a:chExt cx="4191000" cy="2360612"/>
          </a:xfrm>
        </p:grpSpPr>
        <p:cxnSp>
          <p:nvCxnSpPr>
            <p:cNvPr id="63" name="Straight Connector 62"/>
            <p:cNvCxnSpPr/>
            <p:nvPr/>
          </p:nvCxnSpPr>
          <p:spPr>
            <a:xfrm flipV="1">
              <a:off x="3962400" y="2290763"/>
              <a:ext cx="2132821" cy="106362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962400" y="3354388"/>
              <a:ext cx="2134408" cy="129381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096808" y="2287588"/>
              <a:ext cx="2056592" cy="110331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96808" y="3390900"/>
              <a:ext cx="2056592" cy="12557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5099" name="Group 74"/>
          <p:cNvGrpSpPr>
            <a:grpSpLocks/>
          </p:cNvGrpSpPr>
          <p:nvPr/>
        </p:nvGrpSpPr>
        <p:grpSpPr bwMode="auto">
          <a:xfrm>
            <a:off x="3200400" y="2287588"/>
            <a:ext cx="5715000" cy="2376487"/>
            <a:chOff x="3200400" y="2287588"/>
            <a:chExt cx="5716590" cy="2376033"/>
          </a:xfrm>
        </p:grpSpPr>
        <p:cxnSp>
          <p:nvCxnSpPr>
            <p:cNvPr id="76" name="Straight Connector 75"/>
            <p:cNvCxnSpPr/>
            <p:nvPr/>
          </p:nvCxnSpPr>
          <p:spPr>
            <a:xfrm flipV="1">
              <a:off x="3201988" y="2290762"/>
              <a:ext cx="2893230" cy="106342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00400" y="3370056"/>
              <a:ext cx="2896406" cy="129356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6806" y="2287588"/>
              <a:ext cx="2820184" cy="108246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6096806" y="3370056"/>
              <a:ext cx="2818597" cy="129356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5100" name="Group 6"/>
          <p:cNvGrpSpPr>
            <a:grpSpLocks/>
          </p:cNvGrpSpPr>
          <p:nvPr/>
        </p:nvGrpSpPr>
        <p:grpSpPr bwMode="auto">
          <a:xfrm>
            <a:off x="8913813" y="303213"/>
            <a:ext cx="3016250" cy="1831975"/>
            <a:chOff x="345056" y="228600"/>
            <a:chExt cx="3015992" cy="1831271"/>
          </a:xfrm>
        </p:grpSpPr>
        <p:cxnSp>
          <p:nvCxnSpPr>
            <p:cNvPr id="4" name="Straight Connector 3"/>
            <p:cNvCxnSpPr/>
            <p:nvPr/>
          </p:nvCxnSpPr>
          <p:spPr>
            <a:xfrm>
              <a:off x="345056" y="412679"/>
              <a:ext cx="8968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102" name="TextBox 4"/>
            <p:cNvSpPr txBox="1">
              <a:spLocks noChangeArrowheads="1"/>
            </p:cNvSpPr>
            <p:nvPr/>
          </p:nvSpPr>
          <p:spPr bwMode="auto">
            <a:xfrm>
              <a:off x="1445139" y="228600"/>
              <a:ext cx="1915909" cy="1831271"/>
            </a:xfrm>
            <a:prstGeom prst="rect">
              <a:avLst/>
            </a:prstGeom>
            <a:noFill/>
            <a:ln w="9525">
              <a:noFill/>
              <a:miter lim="800000"/>
              <a:headEnd/>
              <a:tailEnd/>
            </a:ln>
          </p:spPr>
          <p:txBody>
            <a:bodyPr wrap="none">
              <a:spAutoFit/>
            </a:bodyPr>
            <a:lstStyle/>
            <a:p>
              <a:r>
                <a:rPr lang="en-US" altLang="en-US"/>
                <a:t>Netflix</a:t>
              </a:r>
            </a:p>
            <a:p>
              <a:endParaRPr lang="en-US" altLang="en-US" sz="1100"/>
            </a:p>
            <a:p>
              <a:r>
                <a:rPr lang="en-US" altLang="en-US"/>
                <a:t>Google Glass</a:t>
              </a:r>
            </a:p>
            <a:p>
              <a:endParaRPr lang="en-US" altLang="en-US" sz="1200"/>
            </a:p>
            <a:p>
              <a:r>
                <a:rPr lang="en-US" altLang="en-US"/>
                <a:t>DMRC</a:t>
              </a:r>
            </a:p>
            <a:p>
              <a:endParaRPr lang="en-US" altLang="en-US"/>
            </a:p>
            <a:p>
              <a:r>
                <a:rPr lang="en-US" altLang="en-US"/>
                <a:t>Narayana Health</a:t>
              </a:r>
            </a:p>
          </p:txBody>
        </p:sp>
        <p:cxnSp>
          <p:nvCxnSpPr>
            <p:cNvPr id="58" name="Straight Connector 57"/>
            <p:cNvCxnSpPr/>
            <p:nvPr/>
          </p:nvCxnSpPr>
          <p:spPr>
            <a:xfrm>
              <a:off x="345056" y="858595"/>
              <a:ext cx="89686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5056" y="1347357"/>
              <a:ext cx="89686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45056" y="1828185"/>
              <a:ext cx="89686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a:xfrm>
            <a:off x="2422525" y="188913"/>
            <a:ext cx="8099425" cy="849312"/>
          </a:xfrm>
        </p:spPr>
        <p:txBody>
          <a:bodyPr/>
          <a:lstStyle/>
          <a:p>
            <a:r>
              <a:rPr lang="en-IN" altLang="en-US" sz="4000" smtClean="0"/>
              <a:t>Aadhar – Diamond Framework</a:t>
            </a:r>
          </a:p>
        </p:txBody>
      </p:sp>
      <p:pic>
        <p:nvPicPr>
          <p:cNvPr id="47107" name="Picture 2"/>
          <p:cNvPicPr>
            <a:picLocks noChangeAspect="1"/>
          </p:cNvPicPr>
          <p:nvPr/>
        </p:nvPicPr>
        <p:blipFill>
          <a:blip r:embed="rId2"/>
          <a:srcRect/>
          <a:stretch>
            <a:fillRect/>
          </a:stretch>
        </p:blipFill>
        <p:spPr bwMode="auto">
          <a:xfrm>
            <a:off x="1919288" y="1196975"/>
            <a:ext cx="8731250" cy="4884738"/>
          </a:xfrm>
          <a:prstGeom prst="rect">
            <a:avLst/>
          </a:prstGeom>
          <a:noFill/>
          <a:ln w="9525">
            <a:noFill/>
            <a:miter lim="800000"/>
            <a:headEnd/>
            <a:tailEnd/>
          </a:ln>
        </p:spPr>
      </p:pic>
      <p:sp>
        <p:nvSpPr>
          <p:cNvPr id="47108" name="Rectangle 3"/>
          <p:cNvSpPr>
            <a:spLocks noChangeArrowheads="1"/>
          </p:cNvSpPr>
          <p:nvPr/>
        </p:nvSpPr>
        <p:spPr bwMode="auto">
          <a:xfrm>
            <a:off x="7912100" y="5827713"/>
            <a:ext cx="4248150" cy="460375"/>
          </a:xfrm>
          <a:prstGeom prst="rect">
            <a:avLst/>
          </a:prstGeom>
          <a:noFill/>
          <a:ln w="9525">
            <a:noFill/>
            <a:miter lim="800000"/>
            <a:headEnd/>
            <a:tailEnd/>
          </a:ln>
        </p:spPr>
        <p:txBody>
          <a:bodyPr>
            <a:spAutoFit/>
          </a:bodyPr>
          <a:lstStyle/>
          <a:p>
            <a:r>
              <a:rPr lang="en-IN" altLang="en-US" sz="800"/>
              <a:t>Pati, Rupesh &amp; Kumar, Vipin &amp; Jain, Nishtha. (2015). Analysis of Aadhaar: A Project Management Perspective. IIM Kozhikode Society &amp; Management Review. 4. 124-135. 10.1177/2277975215610687.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588" y="-184150"/>
            <a:ext cx="1825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a:cs typeface="Arial" charset="0"/>
              </a:defRPr>
            </a:lvl1pPr>
            <a:lvl2pPr marL="742950" indent="-285750">
              <a:lnSpc>
                <a:spcPct val="90000"/>
              </a:lnSpc>
              <a:spcBef>
                <a:spcPts val="500"/>
              </a:spcBef>
              <a:buFont typeface="Arial" charset="0"/>
              <a:buChar char="•"/>
              <a:defRPr sz="2400">
                <a:solidFill>
                  <a:schemeClr val="tx1"/>
                </a:solidFill>
                <a:latin typeface="Calibri"/>
                <a:cs typeface="Arial" charset="0"/>
              </a:defRPr>
            </a:lvl2pPr>
            <a:lvl3pPr marL="1143000" indent="-228600">
              <a:lnSpc>
                <a:spcPct val="90000"/>
              </a:lnSpc>
              <a:spcBef>
                <a:spcPts val="500"/>
              </a:spcBef>
              <a:buFont typeface="Arial" charset="0"/>
              <a:buChar char="•"/>
              <a:defRPr sz="2000">
                <a:solidFill>
                  <a:schemeClr val="tx1"/>
                </a:solidFill>
                <a:latin typeface="Calibri"/>
                <a:cs typeface="Arial" charset="0"/>
              </a:defRPr>
            </a:lvl3pPr>
            <a:lvl4pPr marL="1600200" indent="-228600">
              <a:lnSpc>
                <a:spcPct val="90000"/>
              </a:lnSpc>
              <a:spcBef>
                <a:spcPts val="500"/>
              </a:spcBef>
              <a:buFont typeface="Arial" charset="0"/>
              <a:buChar char="•"/>
              <a:defRPr>
                <a:solidFill>
                  <a:schemeClr val="tx1"/>
                </a:solidFill>
                <a:latin typeface="Calibri"/>
                <a:cs typeface="Arial" charset="0"/>
              </a:defRPr>
            </a:lvl4pPr>
            <a:lvl5pPr marL="2057400" indent="-228600">
              <a:lnSpc>
                <a:spcPct val="90000"/>
              </a:lnSpc>
              <a:spcBef>
                <a:spcPts val="500"/>
              </a:spcBef>
              <a:buFont typeface="Arial" charset="0"/>
              <a:buChar char="•"/>
              <a:defRPr>
                <a:solidFill>
                  <a:schemeClr val="tx1"/>
                </a:solidFill>
                <a:latin typeface="Calibri"/>
                <a:cs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9pPr>
          </a:lstStyle>
          <a:p>
            <a:pPr>
              <a:lnSpc>
                <a:spcPct val="100000"/>
              </a:lnSpc>
              <a:spcBef>
                <a:spcPct val="0"/>
              </a:spcBef>
              <a:buFontTx/>
              <a:buNone/>
              <a:defRPr/>
            </a:pPr>
            <a:endParaRPr lang="en-US" altLang="en-US" sz="1200">
              <a:latin typeface="+mn-lt"/>
            </a:endParaRPr>
          </a:p>
        </p:txBody>
      </p:sp>
      <p:pic>
        <p:nvPicPr>
          <p:cNvPr id="9219"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2" name="Title 1"/>
          <p:cNvSpPr>
            <a:spLocks noGrp="1"/>
          </p:cNvSpPr>
          <p:nvPr>
            <p:ph type="title"/>
          </p:nvPr>
        </p:nvSpPr>
        <p:spPr>
          <a:xfrm>
            <a:off x="838200" y="509588"/>
            <a:ext cx="10514013" cy="974725"/>
          </a:xfrm>
        </p:spPr>
        <p:txBody>
          <a:bodyPr/>
          <a:lstStyle/>
          <a:p>
            <a:pPr algn="ctr">
              <a:defRPr/>
            </a:pPr>
            <a:r>
              <a:rPr lang="en-US" altLang="en-US" sz="4000" dirty="0">
                <a:latin typeface="+mn-lt"/>
                <a:cs typeface="Times New Roman" pitchFamily="18" charset="0"/>
              </a:rPr>
              <a:t>About </a:t>
            </a:r>
            <a:r>
              <a:rPr lang="en-US" altLang="en-US" sz="4000" dirty="0" smtClean="0">
                <a:latin typeface="+mn-lt"/>
                <a:cs typeface="Times New Roman" pitchFamily="18" charset="0"/>
              </a:rPr>
              <a:t>SPJIMR</a:t>
            </a:r>
            <a:endParaRPr lang="en-US" sz="4000" dirty="0">
              <a:latin typeface="+mn-lt"/>
            </a:endParaRPr>
          </a:p>
        </p:txBody>
      </p:sp>
      <p:sp>
        <p:nvSpPr>
          <p:cNvPr id="3" name="Content Placeholder 2"/>
          <p:cNvSpPr>
            <a:spLocks noGrp="1"/>
          </p:cNvSpPr>
          <p:nvPr>
            <p:ph idx="1"/>
          </p:nvPr>
        </p:nvSpPr>
        <p:spPr>
          <a:xfrm>
            <a:off x="838200" y="1441450"/>
            <a:ext cx="10514013" cy="4351338"/>
          </a:xfrm>
        </p:spPr>
        <p:txBody>
          <a:bodyPr>
            <a:normAutofit fontScale="92500" lnSpcReduction="10000"/>
          </a:bodyPr>
          <a:lstStyle/>
          <a:p>
            <a:pPr marL="0" indent="0">
              <a:lnSpc>
                <a:spcPct val="100000"/>
              </a:lnSpc>
              <a:spcBef>
                <a:spcPct val="0"/>
              </a:spcBef>
              <a:buFont typeface="Arial" charset="0"/>
              <a:buNone/>
              <a:defRPr/>
            </a:pPr>
            <a:r>
              <a:rPr lang="en-IN" altLang="en-US" sz="1800" dirty="0">
                <a:cs typeface="Times New Roman" pitchFamily="18" charset="0"/>
              </a:rPr>
              <a:t>S P Jain Institute of Management and Research (SPJIMR) is a leading school of management in the heart of India’s financial centre, Mumbai. SPJIMR is a part of the Bharatiya Vidya Bhavan and functions as an autonomous institute with entrepreneurial agility. It consistently ranks amongst the top ten management institutes in India.</a:t>
            </a:r>
          </a:p>
          <a:p>
            <a:pPr eaLnBrk="1" hangingPunct="1">
              <a:lnSpc>
                <a:spcPct val="100000"/>
              </a:lnSpc>
              <a:spcBef>
                <a:spcPct val="0"/>
              </a:spcBef>
              <a:buFontTx/>
              <a:buNone/>
              <a:defRPr/>
            </a:pPr>
            <a:endParaRPr lang="en-IN" altLang="en-US" sz="1800" dirty="0">
              <a:cs typeface="Times New Roman" pitchFamily="18" charset="0"/>
            </a:endParaRPr>
          </a:p>
          <a:p>
            <a:pPr marL="0" indent="0">
              <a:lnSpc>
                <a:spcPct val="100000"/>
              </a:lnSpc>
              <a:spcBef>
                <a:spcPct val="0"/>
              </a:spcBef>
              <a:buFont typeface="Arial" charset="0"/>
              <a:buNone/>
              <a:defRPr/>
            </a:pPr>
            <a:r>
              <a:rPr lang="en-IN" altLang="en-US" sz="1800" dirty="0">
                <a:cs typeface="Times New Roman" pitchFamily="18" charset="0"/>
              </a:rPr>
              <a:t>Inaugurated in 1981 by the then British Prime Minister, the Late Hon. Margaret Thatcher, </a:t>
            </a:r>
            <a:r>
              <a:rPr lang="en-IN" altLang="en-US" sz="1800" b="1" dirty="0">
                <a:cs typeface="Times New Roman" pitchFamily="18" charset="0"/>
              </a:rPr>
              <a:t>SPJIMR’s mission is to Influence Practice and Promote Value-based Growth</a:t>
            </a:r>
            <a:r>
              <a:rPr lang="en-IN" altLang="en-US" sz="1800" dirty="0">
                <a:cs typeface="Times New Roman" pitchFamily="18" charset="0"/>
              </a:rPr>
              <a:t>. It builds on this mission through pedagogic innovations and pioneering programmes, carving a distinctive path in management education.</a:t>
            </a:r>
          </a:p>
          <a:p>
            <a:pPr eaLnBrk="1" hangingPunct="1">
              <a:lnSpc>
                <a:spcPct val="100000"/>
              </a:lnSpc>
              <a:spcBef>
                <a:spcPct val="0"/>
              </a:spcBef>
              <a:buFontTx/>
              <a:buNone/>
              <a:defRPr/>
            </a:pPr>
            <a:endParaRPr lang="en-IN" altLang="en-US" sz="1800" dirty="0">
              <a:cs typeface="Times New Roman" pitchFamily="18" charset="0"/>
            </a:endParaRPr>
          </a:p>
          <a:p>
            <a:pPr marL="0" indent="0">
              <a:lnSpc>
                <a:spcPct val="100000"/>
              </a:lnSpc>
              <a:spcBef>
                <a:spcPct val="0"/>
              </a:spcBef>
              <a:buFont typeface="Arial" charset="0"/>
              <a:buNone/>
              <a:defRPr/>
            </a:pPr>
            <a:r>
              <a:rPr lang="en-IN" altLang="en-US" sz="1800" dirty="0">
                <a:cs typeface="Times New Roman" pitchFamily="18" charset="0"/>
              </a:rPr>
              <a:t>SPJIMR has acquired the reputation of meeting societal needs of under-managed sectors by offering unique, purposeful and relevant initiatives. More than 1,000 participants from diverse backgrounds are enrolled at any given time across a range of management programmes offered by SPJIMR.</a:t>
            </a:r>
          </a:p>
          <a:p>
            <a:pPr eaLnBrk="1" hangingPunct="1">
              <a:lnSpc>
                <a:spcPct val="100000"/>
              </a:lnSpc>
              <a:spcBef>
                <a:spcPct val="0"/>
              </a:spcBef>
              <a:buFontTx/>
              <a:buNone/>
              <a:defRPr/>
            </a:pPr>
            <a:endParaRPr lang="en-IN" altLang="en-US" sz="1800" dirty="0">
              <a:cs typeface="Times New Roman" pitchFamily="18" charset="0"/>
            </a:endParaRPr>
          </a:p>
          <a:p>
            <a:pPr eaLnBrk="1" hangingPunct="1">
              <a:lnSpc>
                <a:spcPct val="100000"/>
              </a:lnSpc>
              <a:spcBef>
                <a:spcPct val="0"/>
              </a:spcBef>
              <a:buFontTx/>
              <a:buNone/>
              <a:defRPr/>
            </a:pPr>
            <a:r>
              <a:rPr lang="en-IN" altLang="en-US" sz="1800" dirty="0">
                <a:cs typeface="Times New Roman" pitchFamily="18" charset="0"/>
              </a:rPr>
              <a:t>Accreditation – AACSB, AMBA, NBA &amp; AICTE approved.</a:t>
            </a:r>
          </a:p>
          <a:p>
            <a:pPr eaLnBrk="1" hangingPunct="1">
              <a:lnSpc>
                <a:spcPct val="100000"/>
              </a:lnSpc>
              <a:spcBef>
                <a:spcPct val="0"/>
              </a:spcBef>
              <a:buFontTx/>
              <a:buNone/>
              <a:defRPr/>
            </a:pPr>
            <a:endParaRPr lang="en-US" altLang="en-US" sz="1800" dirty="0">
              <a:cs typeface="Times New Roman" pitchFamily="18" charset="0"/>
            </a:endParaRPr>
          </a:p>
          <a:p>
            <a:pPr eaLnBrk="1" hangingPunct="1">
              <a:lnSpc>
                <a:spcPct val="100000"/>
              </a:lnSpc>
              <a:spcBef>
                <a:spcPct val="0"/>
              </a:spcBef>
              <a:buFontTx/>
              <a:buNone/>
              <a:defRPr/>
            </a:pPr>
            <a:r>
              <a:rPr lang="en-IN" altLang="en-US" sz="1800" b="1" i="1" dirty="0"/>
              <a:t>SPJIMR</a:t>
            </a:r>
            <a:r>
              <a:rPr lang="en-IN" altLang="en-US" sz="1800" dirty="0"/>
              <a:t>, is a </a:t>
            </a:r>
            <a:r>
              <a:rPr lang="en-IN" altLang="en-US" sz="1800" b="1" dirty="0"/>
              <a:t>Registered Education Provider (R.E.P) </a:t>
            </a:r>
            <a:r>
              <a:rPr lang="en-IN" altLang="en-US" sz="1800" dirty="0"/>
              <a:t>approved by </a:t>
            </a:r>
            <a:r>
              <a:rPr lang="en-IN" altLang="en-US" sz="1800" i="1" dirty="0"/>
              <a:t>Project Management Institute (PMI)® - USA.</a:t>
            </a:r>
          </a:p>
          <a:p>
            <a:pPr eaLnBrk="1" hangingPunct="1">
              <a:lnSpc>
                <a:spcPct val="100000"/>
              </a:lnSpc>
              <a:spcBef>
                <a:spcPct val="0"/>
              </a:spcBef>
              <a:buFontTx/>
              <a:buNone/>
              <a:defRPr/>
            </a:pPr>
            <a:endParaRPr lang="en-IN" altLang="en-US" sz="1800" i="1" dirty="0">
              <a:cs typeface="Times New Roman" pitchFamily="18" charset="0"/>
            </a:endParaRPr>
          </a:p>
          <a:p>
            <a:pPr eaLnBrk="1" hangingPunct="1">
              <a:lnSpc>
                <a:spcPct val="100000"/>
              </a:lnSpc>
              <a:spcBef>
                <a:spcPct val="0"/>
              </a:spcBef>
              <a:buFontTx/>
              <a:buNone/>
              <a:defRPr/>
            </a:pPr>
            <a:r>
              <a:rPr lang="en-IN" altLang="en-US" sz="1800" dirty="0"/>
              <a:t>Since the year 2000 </a:t>
            </a:r>
            <a:r>
              <a:rPr lang="en-IN" altLang="en-US" sz="1800" b="1" i="1" dirty="0"/>
              <a:t>SPJIMR </a:t>
            </a:r>
            <a:r>
              <a:rPr lang="en-IN" altLang="en-US" sz="1800" dirty="0"/>
              <a:t>has offered for various Project Management Courses.</a:t>
            </a:r>
            <a:endParaRPr lang="en-US" altLang="en-US" sz="1800" dirty="0">
              <a:cs typeface="Times New Roman" pitchFamily="18" charset="0"/>
            </a:endParaRPr>
          </a:p>
          <a:p>
            <a:pPr>
              <a:buFont typeface="Arial" charset="0"/>
              <a:buChar char="•"/>
              <a:defRPr/>
            </a:pPr>
            <a:endParaRPr lang="en-US" sz="1200" dirty="0"/>
          </a:p>
        </p:txBody>
      </p:sp>
      <p:sp>
        <p:nvSpPr>
          <p:cNvPr id="10244" name="Slide Number Placeholder 2"/>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round/>
                <a:headEnd/>
                <a:tailEnd/>
              </a14:hiddenLine>
            </a:ext>
          </a:extLst>
        </p:spPr>
        <p:txBody>
          <a:bodyPr/>
          <a:lstStyle>
            <a:lvl1pPr>
              <a:lnSpc>
                <a:spcPct val="90000"/>
              </a:lnSpc>
              <a:spcBef>
                <a:spcPts val="1000"/>
              </a:spcBef>
              <a:buFont typeface="Arial" charset="0"/>
              <a:buChar char="•"/>
              <a:defRPr sz="2800">
                <a:solidFill>
                  <a:schemeClr val="tx1"/>
                </a:solidFill>
                <a:latin typeface="Calibri"/>
                <a:cs typeface="Arial" charset="0"/>
              </a:defRPr>
            </a:lvl1pPr>
            <a:lvl2pPr marL="742950" indent="-285750">
              <a:lnSpc>
                <a:spcPct val="90000"/>
              </a:lnSpc>
              <a:spcBef>
                <a:spcPts val="500"/>
              </a:spcBef>
              <a:buFont typeface="Arial" charset="0"/>
              <a:buChar char="•"/>
              <a:defRPr sz="2400">
                <a:solidFill>
                  <a:schemeClr val="tx1"/>
                </a:solidFill>
                <a:latin typeface="Calibri"/>
                <a:cs typeface="Arial" charset="0"/>
              </a:defRPr>
            </a:lvl2pPr>
            <a:lvl3pPr marL="1143000" indent="-228600">
              <a:lnSpc>
                <a:spcPct val="90000"/>
              </a:lnSpc>
              <a:spcBef>
                <a:spcPts val="500"/>
              </a:spcBef>
              <a:buFont typeface="Arial" charset="0"/>
              <a:buChar char="•"/>
              <a:defRPr sz="2000">
                <a:solidFill>
                  <a:schemeClr val="tx1"/>
                </a:solidFill>
                <a:latin typeface="Calibri"/>
                <a:cs typeface="Arial" charset="0"/>
              </a:defRPr>
            </a:lvl3pPr>
            <a:lvl4pPr marL="1600200" indent="-228600">
              <a:lnSpc>
                <a:spcPct val="90000"/>
              </a:lnSpc>
              <a:spcBef>
                <a:spcPts val="500"/>
              </a:spcBef>
              <a:buFont typeface="Arial" charset="0"/>
              <a:buChar char="•"/>
              <a:defRPr>
                <a:solidFill>
                  <a:schemeClr val="tx1"/>
                </a:solidFill>
                <a:latin typeface="Calibri"/>
                <a:cs typeface="Arial" charset="0"/>
              </a:defRPr>
            </a:lvl4pPr>
            <a:lvl5pPr marL="2057400" indent="-228600">
              <a:lnSpc>
                <a:spcPct val="90000"/>
              </a:lnSpc>
              <a:spcBef>
                <a:spcPts val="500"/>
              </a:spcBef>
              <a:buFont typeface="Arial" charset="0"/>
              <a:buChar char="•"/>
              <a:defRPr>
                <a:solidFill>
                  <a:schemeClr val="tx1"/>
                </a:solidFill>
                <a:latin typeface="Calibri"/>
                <a:cs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9pPr>
          </a:lstStyle>
          <a:p>
            <a:pPr>
              <a:lnSpc>
                <a:spcPct val="100000"/>
              </a:lnSpc>
              <a:spcBef>
                <a:spcPct val="0"/>
              </a:spcBef>
              <a:buFontTx/>
              <a:buNone/>
              <a:defRPr/>
            </a:pPr>
            <a:endParaRPr lang="en-IN" altLang="en-US" sz="1200">
              <a:latin typeface="+mn-lt"/>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2413" cy="2387600"/>
          </a:xfrm>
        </p:spPr>
        <p:txBody>
          <a:bodyPr/>
          <a:lstStyle/>
          <a:p>
            <a:pPr>
              <a:defRPr/>
            </a:pPr>
            <a:r>
              <a:rPr lang="en-IN" dirty="0" smtClean="0"/>
              <a:t>Practice Assignment</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638425" y="365125"/>
            <a:ext cx="8713788" cy="1325563"/>
          </a:xfrm>
        </p:spPr>
        <p:txBody>
          <a:bodyPr/>
          <a:lstStyle/>
          <a:p>
            <a:r>
              <a:rPr lang="en-IN" altLang="en-US" smtClean="0"/>
              <a:t>London Heathrow Terminal T5</a:t>
            </a:r>
          </a:p>
        </p:txBody>
      </p:sp>
      <p:sp>
        <p:nvSpPr>
          <p:cNvPr id="49155" name="Content Placeholder 3"/>
          <p:cNvSpPr>
            <a:spLocks noGrp="1"/>
          </p:cNvSpPr>
          <p:nvPr>
            <p:ph idx="1"/>
          </p:nvPr>
        </p:nvSpPr>
        <p:spPr/>
        <p:txBody>
          <a:bodyPr/>
          <a:lstStyle/>
          <a:p>
            <a:r>
              <a:rPr lang="en-IN" altLang="en-US" dirty="0" smtClean="0"/>
              <a:t>Break down the Program in sub-projects</a:t>
            </a:r>
          </a:p>
          <a:p>
            <a:r>
              <a:rPr lang="en-IN" altLang="en-US" dirty="0" smtClean="0"/>
              <a:t>Consider each project and the activities in terms of the NTCP framework.</a:t>
            </a:r>
          </a:p>
          <a:p>
            <a:pPr marL="457200" lvl="1" indent="0">
              <a:buFont typeface="Arial" pitchFamily="34" charset="0"/>
              <a:buNone/>
            </a:pPr>
            <a:r>
              <a:rPr lang="en-IN" altLang="en-US" dirty="0" smtClean="0">
                <a:hlinkClick r:id="rId2"/>
              </a:rPr>
              <a:t>https://sfuheathrowcase.wordpress.com</a:t>
            </a:r>
            <a:r>
              <a:rPr lang="en-IN" altLang="en-US" dirty="0" smtClean="0">
                <a:hlinkClick r:id="rId2"/>
              </a:rPr>
              <a:t>/</a:t>
            </a:r>
            <a:endParaRPr lang="en-IN" altLang="en-US" dirty="0" smtClean="0"/>
          </a:p>
          <a:p>
            <a:pPr marL="457200" lvl="1" indent="0">
              <a:buFont typeface="Arial" pitchFamily="34" charset="0"/>
              <a:buNone/>
            </a:pPr>
            <a:endParaRPr lang="en-IN" altLang="en-US" dirty="0" smtClean="0"/>
          </a:p>
          <a:p>
            <a:pPr marL="457200" lvl="1" indent="0">
              <a:buNone/>
            </a:pPr>
            <a:r>
              <a:rPr lang="en-IN" altLang="en-US" b="1" dirty="0" smtClean="0"/>
              <a:t>For project related queries, please drop an email to the Prof. @ </a:t>
            </a:r>
            <a:r>
              <a:rPr lang="en-US" b="1" dirty="0" smtClean="0"/>
              <a:t>vanita@spjimr.org</a:t>
            </a:r>
            <a:endParaRPr lang="en-IN" altLang="en-US" b="1" dirty="0" smtClean="0"/>
          </a:p>
          <a:p>
            <a:endParaRPr lang="en-IN" altLang="en-US" dirty="0" smtClean="0"/>
          </a:p>
          <a:p>
            <a:endParaRPr lang="en-IN" altLang="en-US" dirty="0" smtClean="0"/>
          </a:p>
          <a:p>
            <a:endParaRPr lang="en-I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0243"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0244" name="Slide Number Placeholder 2"/>
          <p:cNvSpPr>
            <a:spLocks noGrp="1"/>
          </p:cNvSpPr>
          <p:nvPr>
            <p:ph type="sldNum" sz="quarter" idx="4294967295"/>
          </p:nvPr>
        </p:nvSpPr>
        <p:spPr>
          <a:noFill/>
          <a:ln algn="ctr">
            <a:round/>
            <a:headEnd/>
            <a:tailEnd/>
          </a:ln>
        </p:spPr>
        <p:txBody>
          <a:bodyPr/>
          <a:lstStyle/>
          <a:p>
            <a:endParaRPr lang="en-IN" altLang="en-US"/>
          </a:p>
        </p:txBody>
      </p:sp>
      <p:sp>
        <p:nvSpPr>
          <p:cNvPr id="11269" name="TextBox 3"/>
          <p:cNvSpPr txBox="1">
            <a:spLocks noChangeArrowheads="1"/>
          </p:cNvSpPr>
          <p:nvPr/>
        </p:nvSpPr>
        <p:spPr bwMode="auto">
          <a:xfrm>
            <a:off x="477838" y="73025"/>
            <a:ext cx="11306175" cy="737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a:cs typeface="Arial" charset="0"/>
              </a:defRPr>
            </a:lvl1pPr>
            <a:lvl2pPr marL="742950" indent="-285750">
              <a:lnSpc>
                <a:spcPct val="90000"/>
              </a:lnSpc>
              <a:spcBef>
                <a:spcPts val="500"/>
              </a:spcBef>
              <a:buFont typeface="Arial" charset="0"/>
              <a:buChar char="•"/>
              <a:defRPr sz="2400">
                <a:solidFill>
                  <a:schemeClr val="tx1"/>
                </a:solidFill>
                <a:latin typeface="Calibri"/>
                <a:cs typeface="Arial" charset="0"/>
              </a:defRPr>
            </a:lvl2pPr>
            <a:lvl3pPr marL="1143000" indent="-228600">
              <a:lnSpc>
                <a:spcPct val="90000"/>
              </a:lnSpc>
              <a:spcBef>
                <a:spcPts val="500"/>
              </a:spcBef>
              <a:buFont typeface="Arial" charset="0"/>
              <a:buChar char="•"/>
              <a:defRPr sz="2000">
                <a:solidFill>
                  <a:schemeClr val="tx1"/>
                </a:solidFill>
                <a:latin typeface="Calibri"/>
                <a:cs typeface="Arial" charset="0"/>
              </a:defRPr>
            </a:lvl3pPr>
            <a:lvl4pPr marL="1600200" indent="-228600">
              <a:lnSpc>
                <a:spcPct val="90000"/>
              </a:lnSpc>
              <a:spcBef>
                <a:spcPts val="500"/>
              </a:spcBef>
              <a:buFont typeface="Arial" charset="0"/>
              <a:buChar char="•"/>
              <a:defRPr>
                <a:solidFill>
                  <a:schemeClr val="tx1"/>
                </a:solidFill>
                <a:latin typeface="Calibri"/>
                <a:cs typeface="Arial" charset="0"/>
              </a:defRPr>
            </a:lvl4pPr>
            <a:lvl5pPr marL="2057400" indent="-228600">
              <a:lnSpc>
                <a:spcPct val="90000"/>
              </a:lnSpc>
              <a:spcBef>
                <a:spcPts val="500"/>
              </a:spcBef>
              <a:buFont typeface="Arial" charset="0"/>
              <a:buChar char="•"/>
              <a:defRPr>
                <a:solidFill>
                  <a:schemeClr val="tx1"/>
                </a:solidFill>
                <a:latin typeface="Calibri"/>
                <a:cs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a:cs typeface="Arial" charset="0"/>
              </a:defRPr>
            </a:lvl9pPr>
          </a:lstStyle>
          <a:p>
            <a:pPr algn="ctr" eaLnBrk="1" hangingPunct="1">
              <a:lnSpc>
                <a:spcPct val="100000"/>
              </a:lnSpc>
              <a:spcBef>
                <a:spcPct val="0"/>
              </a:spcBef>
              <a:buFontTx/>
              <a:buNone/>
              <a:defRPr/>
            </a:pPr>
            <a:endParaRPr lang="en-US" altLang="en-US" sz="3600" dirty="0">
              <a:latin typeface="Times New Roman" pitchFamily="18" charset="0"/>
              <a:cs typeface="Times New Roman" pitchFamily="18" charset="0"/>
            </a:endParaRPr>
          </a:p>
          <a:p>
            <a:pPr algn="ctr" eaLnBrk="1" hangingPunct="1">
              <a:lnSpc>
                <a:spcPct val="100000"/>
              </a:lnSpc>
              <a:spcBef>
                <a:spcPct val="0"/>
              </a:spcBef>
              <a:buFontTx/>
              <a:buNone/>
              <a:defRPr/>
            </a:pPr>
            <a:r>
              <a:rPr lang="en-US" altLang="en-US" sz="4000" dirty="0">
                <a:latin typeface="+mn-lt"/>
                <a:cs typeface="Times New Roman" pitchFamily="18" charset="0"/>
              </a:rPr>
              <a:t>Rules and Regulations</a:t>
            </a:r>
          </a:p>
          <a:p>
            <a:pPr algn="ctr" eaLnBrk="1" hangingPunct="1">
              <a:lnSpc>
                <a:spcPct val="100000"/>
              </a:lnSpc>
              <a:spcBef>
                <a:spcPct val="0"/>
              </a:spcBef>
              <a:buFontTx/>
              <a:buNone/>
              <a:defRPr/>
            </a:pPr>
            <a:endParaRPr lang="en-US" altLang="en-US" sz="3600" dirty="0">
              <a:latin typeface="Calibri "/>
              <a:cs typeface="Times New Roman" pitchFamily="18" charset="0"/>
            </a:endParaRPr>
          </a:p>
          <a:p>
            <a:pPr marL="285750" indent="-285750" eaLnBrk="1" hangingPunct="1">
              <a:lnSpc>
                <a:spcPct val="100000"/>
              </a:lnSpc>
              <a:spcBef>
                <a:spcPct val="0"/>
              </a:spcBef>
              <a:buFont typeface="Arial" panose="020B0604020202020204" pitchFamily="34" charset="0"/>
              <a:buChar char="•"/>
              <a:defRPr/>
            </a:pPr>
            <a:r>
              <a:rPr lang="en-US" altLang="en-US" sz="1800" dirty="0">
                <a:latin typeface="+mn-lt"/>
                <a:cs typeface="Times New Roman" pitchFamily="18" charset="0"/>
              </a:rPr>
              <a:t>The details of programs scheduled </a:t>
            </a:r>
            <a:r>
              <a:rPr lang="en-US" altLang="en-US" sz="1800" dirty="0" smtClean="0">
                <a:latin typeface="+mn-lt"/>
                <a:cs typeface="Times New Roman" pitchFamily="18" charset="0"/>
              </a:rPr>
              <a:t>have already been shared with you in the Welcome note. </a:t>
            </a:r>
          </a:p>
          <a:p>
            <a:pPr marL="285750" indent="-285750" eaLnBrk="1" hangingPunct="1">
              <a:lnSpc>
                <a:spcPct val="100000"/>
              </a:lnSpc>
              <a:spcBef>
                <a:spcPct val="0"/>
              </a:spcBef>
              <a:buFont typeface="Arial" panose="020B0604020202020204" pitchFamily="34" charset="0"/>
              <a:buChar char="•"/>
              <a:defRPr/>
            </a:pPr>
            <a:endParaRPr lang="en-US" altLang="en-US" sz="1800" dirty="0">
              <a:latin typeface="+mn-lt"/>
              <a:cs typeface="Times New Roman" pitchFamily="18" charset="0"/>
            </a:endParaRPr>
          </a:p>
          <a:p>
            <a:pPr marL="285750" indent="-285750" eaLnBrk="1" hangingPunct="1">
              <a:lnSpc>
                <a:spcPct val="100000"/>
              </a:lnSpc>
              <a:spcBef>
                <a:spcPct val="0"/>
              </a:spcBef>
              <a:buFont typeface="Arial" panose="020B0604020202020204" pitchFamily="34" charset="0"/>
              <a:buChar char="•"/>
              <a:defRPr/>
            </a:pPr>
            <a:r>
              <a:rPr lang="en-US" altLang="en-US" sz="1800" dirty="0" smtClean="0">
                <a:latin typeface="+mn-lt"/>
                <a:cs typeface="Times New Roman" pitchFamily="18" charset="0"/>
              </a:rPr>
              <a:t>You </a:t>
            </a:r>
            <a:r>
              <a:rPr lang="en-US" altLang="en-US" sz="1800" dirty="0">
                <a:latin typeface="+mn-lt"/>
                <a:cs typeface="Times New Roman" pitchFamily="18" charset="0"/>
              </a:rPr>
              <a:t>are expected to check the mails regularly for information and updates.</a:t>
            </a:r>
            <a:endParaRPr lang="en-IN" altLang="en-US" sz="1800" dirty="0">
              <a:latin typeface="+mn-lt"/>
              <a:cs typeface="Times New Roman" pitchFamily="18" charset="0"/>
            </a:endParaRPr>
          </a:p>
          <a:p>
            <a:pPr eaLnBrk="1" hangingPunct="1">
              <a:lnSpc>
                <a:spcPct val="100000"/>
              </a:lnSpc>
              <a:spcBef>
                <a:spcPct val="0"/>
              </a:spcBef>
              <a:buFont typeface="Arial" charset="0"/>
              <a:buNone/>
              <a:defRPr/>
            </a:pPr>
            <a:endParaRPr lang="en-IN" altLang="en-US" sz="1800" dirty="0">
              <a:latin typeface="+mn-lt"/>
              <a:cs typeface="Times New Roman" pitchFamily="18" charset="0"/>
            </a:endParaRPr>
          </a:p>
          <a:p>
            <a:pPr marL="285750" indent="-285750" eaLnBrk="1" hangingPunct="1">
              <a:lnSpc>
                <a:spcPct val="100000"/>
              </a:lnSpc>
              <a:spcBef>
                <a:spcPct val="0"/>
              </a:spcBef>
              <a:buFont typeface="Arial" panose="020B0604020202020204" pitchFamily="34" charset="0"/>
              <a:buChar char="•"/>
              <a:defRPr/>
            </a:pPr>
            <a:r>
              <a:rPr lang="en-US" altLang="en-US" sz="1800" dirty="0">
                <a:latin typeface="+mn-lt"/>
                <a:cs typeface="Times New Roman" pitchFamily="18" charset="0"/>
              </a:rPr>
              <a:t>The timings for the sessions </a:t>
            </a:r>
            <a:r>
              <a:rPr lang="en-US" altLang="en-US" sz="1800" dirty="0" smtClean="0">
                <a:latin typeface="+mn-lt"/>
                <a:cs typeface="Times New Roman" pitchFamily="18" charset="0"/>
              </a:rPr>
              <a:t>is already </a:t>
            </a:r>
            <a:r>
              <a:rPr lang="en-US" altLang="en-US" sz="1800" dirty="0">
                <a:latin typeface="+mn-lt"/>
                <a:cs typeface="Times New Roman" pitchFamily="18" charset="0"/>
              </a:rPr>
              <a:t>mentioned in the </a:t>
            </a:r>
            <a:r>
              <a:rPr lang="en-US" altLang="en-US" sz="1800" dirty="0" smtClean="0">
                <a:latin typeface="+mn-lt"/>
                <a:cs typeface="Times New Roman" pitchFamily="18" charset="0"/>
              </a:rPr>
              <a:t>Roadmap document.</a:t>
            </a:r>
            <a:endParaRPr lang="en-IN" altLang="en-US" sz="1800" dirty="0">
              <a:latin typeface="+mn-lt"/>
              <a:cs typeface="Times New Roman" pitchFamily="18" charset="0"/>
            </a:endParaRPr>
          </a:p>
          <a:p>
            <a:pPr eaLnBrk="1" hangingPunct="1">
              <a:lnSpc>
                <a:spcPct val="100000"/>
              </a:lnSpc>
              <a:spcBef>
                <a:spcPct val="0"/>
              </a:spcBef>
              <a:buFont typeface="Arial" charset="0"/>
              <a:buNone/>
              <a:defRPr/>
            </a:pPr>
            <a:endParaRPr lang="en-IN" altLang="en-US" sz="1800" dirty="0">
              <a:latin typeface="+mn-lt"/>
              <a:cs typeface="Times New Roman" pitchFamily="18" charset="0"/>
            </a:endParaRPr>
          </a:p>
          <a:p>
            <a:pPr marL="285750" indent="-285750" eaLnBrk="1" hangingPunct="1">
              <a:lnSpc>
                <a:spcPct val="100000"/>
              </a:lnSpc>
              <a:spcBef>
                <a:spcPct val="0"/>
              </a:spcBef>
              <a:buFont typeface="Arial" panose="020B0604020202020204" pitchFamily="34" charset="0"/>
              <a:buChar char="•"/>
              <a:defRPr/>
            </a:pPr>
            <a:r>
              <a:rPr lang="en-US" altLang="en-US" sz="1800" dirty="0">
                <a:latin typeface="+mn-lt"/>
                <a:cs typeface="Times New Roman" pitchFamily="18" charset="0"/>
              </a:rPr>
              <a:t>You are expected to be ready </a:t>
            </a:r>
            <a:r>
              <a:rPr lang="en-US" altLang="en-US" sz="1800" dirty="0" smtClean="0">
                <a:latin typeface="+mn-lt"/>
                <a:cs typeface="Times New Roman" pitchFamily="18" charset="0"/>
              </a:rPr>
              <a:t>15 </a:t>
            </a:r>
            <a:r>
              <a:rPr lang="en-US" altLang="en-US" sz="1800" dirty="0">
                <a:latin typeface="+mn-lt"/>
                <a:cs typeface="Times New Roman" pitchFamily="18" charset="0"/>
              </a:rPr>
              <a:t>minutes before the scheduled time. In case of any exceptional reasons, prior permission of the course coordinator is necessary</a:t>
            </a:r>
            <a:r>
              <a:rPr lang="en-US" altLang="en-US" sz="1800" dirty="0" smtClean="0">
                <a:latin typeface="+mn-lt"/>
                <a:cs typeface="Times New Roman" pitchFamily="18" charset="0"/>
              </a:rPr>
              <a:t>.</a:t>
            </a:r>
          </a:p>
          <a:p>
            <a:pPr marL="285750" indent="-285750" eaLnBrk="1" hangingPunct="1">
              <a:lnSpc>
                <a:spcPct val="100000"/>
              </a:lnSpc>
              <a:spcBef>
                <a:spcPct val="0"/>
              </a:spcBef>
              <a:buFont typeface="Arial" panose="020B0604020202020204" pitchFamily="34" charset="0"/>
              <a:buChar char="•"/>
              <a:defRPr/>
            </a:pPr>
            <a:endParaRPr lang="en-US" altLang="en-US" sz="1800" dirty="0">
              <a:latin typeface="+mn-lt"/>
              <a:cs typeface="Times New Roman" pitchFamily="18" charset="0"/>
            </a:endParaRPr>
          </a:p>
          <a:p>
            <a:pPr marL="285750" indent="-285750" eaLnBrk="1" hangingPunct="1">
              <a:lnSpc>
                <a:spcPct val="100000"/>
              </a:lnSpc>
              <a:spcBef>
                <a:spcPct val="0"/>
              </a:spcBef>
              <a:buFont typeface="Arial" panose="020B0604020202020204" pitchFamily="34" charset="0"/>
              <a:buChar char="•"/>
              <a:defRPr/>
            </a:pPr>
            <a:r>
              <a:rPr lang="en-US" altLang="en-US" sz="1800" dirty="0" smtClean="0">
                <a:latin typeface="+mn-lt"/>
                <a:cs typeface="Times New Roman" pitchFamily="18" charset="0"/>
              </a:rPr>
              <a:t>80% Attendance is mandatory for online sessions.</a:t>
            </a:r>
            <a:endParaRPr lang="en-IN" altLang="en-US" sz="1800" dirty="0">
              <a:latin typeface="+mn-lt"/>
              <a:cs typeface="Times New Roman" pitchFamily="18" charset="0"/>
            </a:endParaRPr>
          </a:p>
          <a:p>
            <a:pPr eaLnBrk="1" hangingPunct="1">
              <a:lnSpc>
                <a:spcPct val="100000"/>
              </a:lnSpc>
              <a:spcBef>
                <a:spcPct val="0"/>
              </a:spcBef>
              <a:buFont typeface="Arial" charset="0"/>
              <a:buNone/>
              <a:defRPr/>
            </a:pPr>
            <a:endParaRPr lang="en-IN" altLang="en-US" sz="1800" dirty="0">
              <a:latin typeface="+mn-lt"/>
              <a:cs typeface="Times New Roman" pitchFamily="18" charset="0"/>
            </a:endParaRPr>
          </a:p>
          <a:p>
            <a:pPr marL="285750" indent="-285750">
              <a:lnSpc>
                <a:spcPct val="100000"/>
              </a:lnSpc>
              <a:spcBef>
                <a:spcPct val="0"/>
              </a:spcBef>
              <a:buFont typeface="Arial" panose="020B0604020202020204" pitchFamily="34" charset="0"/>
              <a:buChar char="•"/>
              <a:defRPr/>
            </a:pPr>
            <a:r>
              <a:rPr lang="en-US" altLang="en-US" sz="1800" dirty="0">
                <a:latin typeface="+mn-lt"/>
                <a:cs typeface="Times New Roman" pitchFamily="18" charset="0"/>
              </a:rPr>
              <a:t>The </a:t>
            </a:r>
            <a:r>
              <a:rPr lang="en-US" altLang="en-US" sz="1800" dirty="0" smtClean="0">
                <a:latin typeface="+mn-lt"/>
                <a:cs typeface="Times New Roman" pitchFamily="18" charset="0"/>
              </a:rPr>
              <a:t>Course Faculty/Co-coordinator  </a:t>
            </a:r>
            <a:r>
              <a:rPr lang="en-US" altLang="en-US" sz="1800" dirty="0">
                <a:latin typeface="+mn-lt"/>
                <a:cs typeface="Times New Roman" pitchFamily="18" charset="0"/>
              </a:rPr>
              <a:t>retain the </a:t>
            </a:r>
            <a:r>
              <a:rPr lang="en-US" altLang="en-US" sz="1800" dirty="0" smtClean="0">
                <a:latin typeface="+mn-lt"/>
                <a:cs typeface="Times New Roman" pitchFamily="18" charset="0"/>
              </a:rPr>
              <a:t>right, </a:t>
            </a:r>
            <a:r>
              <a:rPr lang="en-US" altLang="en-US" sz="1800" dirty="0">
                <a:latin typeface="+mn-lt"/>
                <a:cs typeface="Times New Roman" pitchFamily="18" charset="0"/>
              </a:rPr>
              <a:t>not to allow candidates who are late.</a:t>
            </a:r>
            <a:endParaRPr lang="en-IN" altLang="en-US" sz="1800" dirty="0">
              <a:latin typeface="+mn-lt"/>
              <a:cs typeface="Times New Roman" pitchFamily="18" charset="0"/>
            </a:endParaRPr>
          </a:p>
          <a:p>
            <a:pPr eaLnBrk="1" hangingPunct="1">
              <a:lnSpc>
                <a:spcPct val="100000"/>
              </a:lnSpc>
              <a:spcBef>
                <a:spcPct val="0"/>
              </a:spcBef>
              <a:buFont typeface="Arial" charset="0"/>
              <a:buNone/>
              <a:defRPr/>
            </a:pPr>
            <a:endParaRPr lang="en-IN" altLang="en-US" sz="1800" dirty="0" smtClean="0">
              <a:latin typeface="+mn-lt"/>
              <a:cs typeface="Times New Roman" pitchFamily="18" charset="0"/>
            </a:endParaRPr>
          </a:p>
          <a:p>
            <a:pPr marL="285750" indent="-285750">
              <a:lnSpc>
                <a:spcPct val="100000"/>
              </a:lnSpc>
              <a:spcBef>
                <a:spcPct val="0"/>
              </a:spcBef>
              <a:buFont typeface="Arial" panose="020B0604020202020204" pitchFamily="34" charset="0"/>
              <a:buChar char="•"/>
              <a:defRPr/>
            </a:pPr>
            <a:r>
              <a:rPr lang="en-US" altLang="en-US" sz="1800" dirty="0" smtClean="0">
                <a:latin typeface="+mn-lt"/>
                <a:cs typeface="Times New Roman" pitchFamily="18" charset="0"/>
              </a:rPr>
              <a:t>In case of absence, advance intimation has to be given to the </a:t>
            </a:r>
            <a:r>
              <a:rPr lang="en-US" altLang="en-US" sz="1800" dirty="0">
                <a:latin typeface="+mn-lt"/>
                <a:cs typeface="Times New Roman" pitchFamily="18" charset="0"/>
              </a:rPr>
              <a:t>Course Faculty/Co-coordinator</a:t>
            </a:r>
            <a:r>
              <a:rPr lang="en-US" altLang="en-US" sz="1800" dirty="0" smtClean="0">
                <a:latin typeface="+mn-lt"/>
                <a:cs typeface="Times New Roman" pitchFamily="18" charset="0"/>
              </a:rPr>
              <a:t>.</a:t>
            </a:r>
          </a:p>
          <a:p>
            <a:pPr eaLnBrk="1" hangingPunct="1">
              <a:lnSpc>
                <a:spcPct val="100000"/>
              </a:lnSpc>
              <a:spcBef>
                <a:spcPct val="0"/>
              </a:spcBef>
              <a:buFontTx/>
              <a:buNone/>
              <a:defRPr/>
            </a:pPr>
            <a:endParaRPr lang="en-US" altLang="en-US" sz="1800" dirty="0" smtClean="0">
              <a:latin typeface="Arial" charset="0"/>
            </a:endParaRPr>
          </a:p>
          <a:p>
            <a:pPr eaLnBrk="1" hangingPunct="1">
              <a:lnSpc>
                <a:spcPct val="100000"/>
              </a:lnSpc>
              <a:spcBef>
                <a:spcPct val="0"/>
              </a:spcBef>
              <a:buFontTx/>
              <a:buNone/>
              <a:defRPr/>
            </a:pPr>
            <a:endParaRPr lang="en-IN" altLang="en-US" sz="1800" dirty="0">
              <a:latin typeface="Arial" charset="0"/>
            </a:endParaRPr>
          </a:p>
          <a:p>
            <a:pPr algn="ctr" eaLnBrk="1" hangingPunct="1">
              <a:lnSpc>
                <a:spcPct val="100000"/>
              </a:lnSpc>
              <a:spcBef>
                <a:spcPct val="0"/>
              </a:spcBef>
              <a:buFontTx/>
              <a:buNone/>
              <a:defRPr/>
            </a:pPr>
            <a:endParaRPr lang="en-US" altLang="en-US" sz="3600" dirty="0">
              <a:latin typeface="Times New Roman" pitchFamily="18" charset="0"/>
              <a:cs typeface="Times New Roman" pitchFamily="18" charset="0"/>
            </a:endParaRPr>
          </a:p>
          <a:p>
            <a:pPr eaLnBrk="1" hangingPunct="1">
              <a:lnSpc>
                <a:spcPct val="100000"/>
              </a:lnSpc>
              <a:spcBef>
                <a:spcPct val="0"/>
              </a:spcBef>
              <a:buFontTx/>
              <a:buNone/>
              <a:defRPr/>
            </a:pPr>
            <a:endParaRPr lang="en-US" altLang="en-US" sz="1800" dirty="0">
              <a:latin typeface="Times New Roman" pitchFamily="18" charset="0"/>
              <a:cs typeface="Times New Roman" pitchFamily="18" charset="0"/>
            </a:endParaRPr>
          </a:p>
          <a:p>
            <a:pPr eaLnBrk="1" hangingPunct="1">
              <a:lnSpc>
                <a:spcPct val="100000"/>
              </a:lnSpc>
              <a:spcBef>
                <a:spcPct val="0"/>
              </a:spcBef>
              <a:buFontTx/>
              <a:buNone/>
              <a:defRPr/>
            </a:pPr>
            <a:endParaRPr lang="en-IN" alt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1267"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1268" name="Slide Number Placeholder 2"/>
          <p:cNvSpPr>
            <a:spLocks noGrp="1"/>
          </p:cNvSpPr>
          <p:nvPr>
            <p:ph type="sldNum" sz="quarter" idx="4294967295"/>
          </p:nvPr>
        </p:nvSpPr>
        <p:spPr>
          <a:noFill/>
          <a:ln algn="ctr">
            <a:round/>
            <a:headEnd/>
            <a:tailEnd/>
          </a:ln>
        </p:spPr>
        <p:txBody>
          <a:bodyPr/>
          <a:lstStyle/>
          <a:p>
            <a:endParaRPr lang="en-IN" altLang="en-US"/>
          </a:p>
        </p:txBody>
      </p:sp>
      <p:sp>
        <p:nvSpPr>
          <p:cNvPr id="4" name="TextBox 3"/>
          <p:cNvSpPr txBox="1"/>
          <p:nvPr/>
        </p:nvSpPr>
        <p:spPr>
          <a:xfrm>
            <a:off x="442913" y="131763"/>
            <a:ext cx="11304587" cy="7648575"/>
          </a:xfrm>
          <a:prstGeom prst="rect">
            <a:avLst/>
          </a:prstGeom>
          <a:noFill/>
        </p:spPr>
        <p:txBody>
          <a:bodyPr>
            <a:spAutoFit/>
          </a:bodyPr>
          <a:lstStyle/>
          <a:p>
            <a:pPr algn="ctr" eaLnBrk="1" hangingPunct="1">
              <a:defRPr/>
            </a:pPr>
            <a:endParaRPr lang="en-US" sz="3600" dirty="0">
              <a:latin typeface="Times New Roman" panose="02020603050405020304" pitchFamily="18" charset="0"/>
              <a:cs typeface="Times New Roman" panose="02020603050405020304" pitchFamily="18" charset="0"/>
            </a:endParaRPr>
          </a:p>
          <a:p>
            <a:pPr algn="ctr" eaLnBrk="1" hangingPunct="1">
              <a:defRPr/>
            </a:pPr>
            <a:r>
              <a:rPr lang="en-US" sz="4000" dirty="0">
                <a:latin typeface="Arial" charset="0"/>
                <a:cs typeface="Times New Roman" panose="02020603050405020304" pitchFamily="18" charset="0"/>
              </a:rPr>
              <a:t>Evaluation of Performance</a:t>
            </a:r>
          </a:p>
          <a:p>
            <a:pPr algn="ctr" eaLnBrk="1" hangingPunct="1">
              <a:defRPr/>
            </a:pPr>
            <a:endParaRPr lang="en-US" sz="36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dirty="0">
              <a:latin typeface="Calibri "/>
              <a:cs typeface="Times New Roman" panose="02020603050405020304" pitchFamily="18" charset="0"/>
            </a:endParaRPr>
          </a:p>
          <a:p>
            <a:pPr eaLnBrk="1" hangingPunct="1">
              <a:defRPr/>
            </a:pPr>
            <a:r>
              <a:rPr lang="en-US" dirty="0">
                <a:latin typeface="Calibri "/>
                <a:cs typeface="Times New Roman" panose="02020603050405020304" pitchFamily="18" charset="0"/>
              </a:rPr>
              <a:t>Certificates will be awarded in four grades, as per the percentage marks scored by the students as given below :</a:t>
            </a:r>
          </a:p>
          <a:p>
            <a:pPr marL="342900" indent="-342900">
              <a:lnSpc>
                <a:spcPct val="150000"/>
              </a:lnSpc>
              <a:buFontTx/>
              <a:buAutoNum type="arabicPeriod"/>
              <a:defRPr/>
            </a:pPr>
            <a:r>
              <a:rPr lang="en-US" sz="1600" dirty="0">
                <a:latin typeface="Calibri "/>
                <a:cs typeface="Times New Roman" panose="02020603050405020304" pitchFamily="18" charset="0"/>
              </a:rPr>
              <a:t>Less than 60% - Certificate of Participation</a:t>
            </a:r>
          </a:p>
          <a:p>
            <a:pPr marL="342900" indent="-342900">
              <a:lnSpc>
                <a:spcPct val="150000"/>
              </a:lnSpc>
              <a:buFontTx/>
              <a:buAutoNum type="arabicPeriod"/>
              <a:defRPr/>
            </a:pPr>
            <a:r>
              <a:rPr lang="en-US" sz="1600" dirty="0">
                <a:latin typeface="Calibri "/>
                <a:cs typeface="Times New Roman" panose="02020603050405020304" pitchFamily="18" charset="0"/>
              </a:rPr>
              <a:t>60% &amp; less than 75% - Post Graduate in Advanced Project Management</a:t>
            </a:r>
          </a:p>
          <a:p>
            <a:pPr marL="342900" indent="-342900">
              <a:lnSpc>
                <a:spcPct val="150000"/>
              </a:lnSpc>
              <a:buFontTx/>
              <a:buAutoNum type="arabicPeriod"/>
              <a:defRPr/>
            </a:pPr>
            <a:r>
              <a:rPr lang="en-US" sz="1600" dirty="0">
                <a:latin typeface="Calibri "/>
                <a:cs typeface="Times New Roman" panose="02020603050405020304" pitchFamily="18" charset="0"/>
              </a:rPr>
              <a:t>75% &amp; above – Post Graduate in Advanced Project Management (</a:t>
            </a:r>
            <a:r>
              <a:rPr lang="en-US" sz="1600" dirty="0" err="1">
                <a:latin typeface="Calibri "/>
                <a:cs typeface="Times New Roman" panose="02020603050405020304" pitchFamily="18" charset="0"/>
              </a:rPr>
              <a:t>Honours</a:t>
            </a:r>
            <a:r>
              <a:rPr lang="en-US" sz="1600" dirty="0">
                <a:latin typeface="Calibri "/>
                <a:cs typeface="Times New Roman" panose="02020603050405020304" pitchFamily="18" charset="0"/>
              </a:rPr>
              <a:t>)</a:t>
            </a:r>
          </a:p>
          <a:p>
            <a:pPr marL="342900" indent="-342900">
              <a:lnSpc>
                <a:spcPct val="150000"/>
              </a:lnSpc>
              <a:buFontTx/>
              <a:buAutoNum type="arabicPeriod"/>
              <a:defRPr/>
            </a:pPr>
            <a:r>
              <a:rPr lang="en-IN" sz="1600" dirty="0">
                <a:latin typeface="Calibri "/>
                <a:cs typeface="Times New Roman" panose="02020603050405020304" pitchFamily="18" charset="0"/>
              </a:rPr>
              <a:t>Non Graduates (with min 15 years of exp) -  Advanced Project Management</a:t>
            </a:r>
            <a:endParaRPr lang="en-US" sz="1600" dirty="0">
              <a:latin typeface="Calibri "/>
              <a:cs typeface="Times New Roman" panose="02020603050405020304" pitchFamily="18" charset="0"/>
            </a:endParaRPr>
          </a:p>
          <a:p>
            <a:pPr eaLnBrk="1" hangingPunct="1">
              <a:defRPr/>
            </a:pPr>
            <a:endParaRPr lang="en-US" dirty="0">
              <a:latin typeface="Arial" charset="0"/>
              <a:cs typeface="Arial" charset="0"/>
            </a:endParaRPr>
          </a:p>
          <a:p>
            <a:pPr eaLnBrk="1" hangingPunct="1">
              <a:defRPr/>
            </a:pPr>
            <a:endParaRPr lang="en-IN" dirty="0">
              <a:latin typeface="Arial" charset="0"/>
              <a:cs typeface="Arial" charset="0"/>
            </a:endParaRPr>
          </a:p>
          <a:p>
            <a:pPr algn="ctr" eaLnBrk="1" hangingPunct="1">
              <a:defRPr/>
            </a:pPr>
            <a:endParaRPr lang="en-US" sz="360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a:p>
            <a:pPr eaLnBrk="1" hangingPunct="1">
              <a:defRPr/>
            </a:pPr>
            <a:endParaRPr lang="en-IN" sz="19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nvGraphicFramePr>
        <p:xfrm>
          <a:off x="766763" y="1484313"/>
          <a:ext cx="8126412" cy="2051050"/>
        </p:xfrm>
        <a:graphic>
          <a:graphicData uri="http://schemas.openxmlformats.org/drawingml/2006/table">
            <a:tbl>
              <a:tblPr firstRow="1" bandRow="1">
                <a:tableStyleId>{5C22544A-7EE6-4342-B048-85BDC9FD1C3A}</a:tableStyleId>
              </a:tblPr>
              <a:tblGrid>
                <a:gridCol w="4063206">
                  <a:extLst>
                    <a:ext uri="{9D8B030D-6E8A-4147-A177-3AD203B41FA5}">
                      <a16:colId xmlns:a16="http://schemas.microsoft.com/office/drawing/2014/main" xmlns="" val="20000"/>
                    </a:ext>
                  </a:extLst>
                </a:gridCol>
                <a:gridCol w="4063206">
                  <a:extLst>
                    <a:ext uri="{9D8B030D-6E8A-4147-A177-3AD203B41FA5}">
                      <a16:colId xmlns:a16="http://schemas.microsoft.com/office/drawing/2014/main" xmlns="" val="20001"/>
                    </a:ext>
                  </a:extLst>
                </a:gridCol>
              </a:tblGrid>
              <a:tr h="648356">
                <a:tc>
                  <a:txBody>
                    <a:bodyPr/>
                    <a:lstStyle/>
                    <a:p>
                      <a:r>
                        <a:rPr lang="en-US" sz="2000" b="0" dirty="0" smtClean="0">
                          <a:solidFill>
                            <a:schemeClr val="tx1"/>
                          </a:solidFill>
                        </a:rPr>
                        <a:t>Assessment 1</a:t>
                      </a:r>
                      <a:endParaRPr lang="en-US" sz="2000" b="0" dirty="0">
                        <a:solidFill>
                          <a:schemeClr val="tx1"/>
                        </a:solidFill>
                      </a:endParaRPr>
                    </a:p>
                  </a:txBody>
                  <a:tcPr marL="91434" marR="91434"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rPr>
                        <a:t>40%</a:t>
                      </a:r>
                      <a:endParaRPr lang="en-US" sz="2000" b="0" dirty="0">
                        <a:solidFill>
                          <a:schemeClr val="tx1"/>
                        </a:solidFill>
                      </a:endParaRPr>
                    </a:p>
                  </a:txBody>
                  <a:tcPr marL="91434" marR="91434"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701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Assessment 2</a:t>
                      </a:r>
                    </a:p>
                    <a:p>
                      <a:endParaRPr lang="en-US" sz="2000" b="0" dirty="0">
                        <a:solidFill>
                          <a:schemeClr val="tx1"/>
                        </a:solidFill>
                      </a:endParaRPr>
                    </a:p>
                  </a:txBody>
                  <a:tcPr marL="91434" marR="91434"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rPr>
                        <a:t>40%</a:t>
                      </a:r>
                      <a:endParaRPr lang="en-US" sz="2000" b="0" dirty="0">
                        <a:solidFill>
                          <a:schemeClr val="tx1"/>
                        </a:solidFill>
                      </a:endParaRPr>
                    </a:p>
                  </a:txBody>
                  <a:tcPr marL="91434" marR="91434"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701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Assessment 3</a:t>
                      </a:r>
                    </a:p>
                    <a:p>
                      <a:endParaRPr lang="en-US" sz="2000" b="0" dirty="0">
                        <a:solidFill>
                          <a:schemeClr val="tx1"/>
                        </a:solidFill>
                      </a:endParaRPr>
                    </a:p>
                  </a:txBody>
                  <a:tcPr marL="91434" marR="91434"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rPr>
                        <a:t>20%</a:t>
                      </a:r>
                    </a:p>
                  </a:txBody>
                  <a:tcPr marL="91434" marR="91434"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2291"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2292" name="Slide Number Placeholder 2"/>
          <p:cNvSpPr>
            <a:spLocks noGrp="1"/>
          </p:cNvSpPr>
          <p:nvPr>
            <p:ph type="sldNum" sz="quarter" idx="4294967295"/>
          </p:nvPr>
        </p:nvSpPr>
        <p:spPr>
          <a:noFill/>
          <a:ln algn="ctr">
            <a:round/>
            <a:headEnd/>
            <a:tailEnd/>
          </a:ln>
        </p:spPr>
        <p:txBody>
          <a:bodyPr/>
          <a:lstStyle/>
          <a:p>
            <a:endParaRPr lang="en-IN" altLang="en-US"/>
          </a:p>
        </p:txBody>
      </p:sp>
      <p:sp>
        <p:nvSpPr>
          <p:cNvPr id="12293" name="TextBox 3"/>
          <p:cNvSpPr txBox="1">
            <a:spLocks noChangeArrowheads="1"/>
          </p:cNvSpPr>
          <p:nvPr/>
        </p:nvSpPr>
        <p:spPr bwMode="auto">
          <a:xfrm>
            <a:off x="468313" y="1960563"/>
            <a:ext cx="11303000" cy="1831975"/>
          </a:xfrm>
          <a:prstGeom prst="rect">
            <a:avLst/>
          </a:prstGeom>
          <a:noFill/>
          <a:ln w="9525">
            <a:noFill/>
            <a:miter lim="800000"/>
            <a:headEnd/>
            <a:tailEnd/>
          </a:ln>
        </p:spPr>
        <p:txBody>
          <a:bodyPr>
            <a:spAutoFit/>
          </a:bodyPr>
          <a:lstStyle/>
          <a:p>
            <a:pPr eaLnBrk="1" hangingPunct="1"/>
            <a:endParaRPr lang="en-US" altLang="en-US"/>
          </a:p>
          <a:p>
            <a:pPr eaLnBrk="1" hangingPunct="1"/>
            <a:endParaRPr lang="en-IN" altLang="en-US"/>
          </a:p>
          <a:p>
            <a:pPr algn="ctr" eaLnBrk="1" hangingPunct="1"/>
            <a:r>
              <a:rPr lang="en-US" altLang="en-US" sz="4000">
                <a:cs typeface="Times New Roman" pitchFamily="18" charset="0"/>
              </a:rPr>
              <a:t>Faculty Profile</a:t>
            </a:r>
          </a:p>
          <a:p>
            <a:pPr eaLnBrk="1" hangingPunct="1"/>
            <a:endParaRPr lang="en-US" altLang="en-US">
              <a:latin typeface="Times New Roman" pitchFamily="18" charset="0"/>
              <a:cs typeface="Times New Roman" pitchFamily="18" charset="0"/>
            </a:endParaRPr>
          </a:p>
          <a:p>
            <a:pPr eaLnBrk="1" hangingPunct="1"/>
            <a:endParaRPr lang="en-IN" altLang="en-US" sz="19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3315" name="Picture 5"/>
          <p:cNvPicPr>
            <a:picLocks noChangeAspect="1" noChangeArrowheads="1"/>
          </p:cNvPicPr>
          <p:nvPr/>
        </p:nvPicPr>
        <p:blipFill>
          <a:blip r:embed="rId3"/>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3316" name="Slide Number Placeholder 2"/>
          <p:cNvSpPr>
            <a:spLocks noGrp="1"/>
          </p:cNvSpPr>
          <p:nvPr>
            <p:ph type="sldNum" sz="quarter" idx="4294967295"/>
          </p:nvPr>
        </p:nvSpPr>
        <p:spPr>
          <a:noFill/>
          <a:ln algn="ctr">
            <a:round/>
            <a:headEnd/>
            <a:tailEnd/>
          </a:ln>
        </p:spPr>
        <p:txBody>
          <a:bodyPr/>
          <a:lstStyle/>
          <a:p>
            <a:endParaRPr lang="en-IN" altLang="en-US"/>
          </a:p>
        </p:txBody>
      </p:sp>
      <p:graphicFrame>
        <p:nvGraphicFramePr>
          <p:cNvPr id="10" name="Table 10"/>
          <p:cNvGraphicFramePr>
            <a:graphicFrameLocks noGrp="1"/>
          </p:cNvGraphicFramePr>
          <p:nvPr/>
        </p:nvGraphicFramePr>
        <p:xfrm>
          <a:off x="1054100" y="836613"/>
          <a:ext cx="10153650" cy="6461125"/>
        </p:xfrm>
        <a:graphic>
          <a:graphicData uri="http://schemas.openxmlformats.org/drawingml/2006/table">
            <a:tbl>
              <a:tblPr firstRow="1" bandRow="1">
                <a:tableStyleId>{5C22544A-7EE6-4342-B048-85BDC9FD1C3A}</a:tableStyleId>
              </a:tblPr>
              <a:tblGrid>
                <a:gridCol w="2740476">
                  <a:extLst>
                    <a:ext uri="{9D8B030D-6E8A-4147-A177-3AD203B41FA5}">
                      <a16:colId xmlns:a16="http://schemas.microsoft.com/office/drawing/2014/main" xmlns="" val="20000"/>
                    </a:ext>
                  </a:extLst>
                </a:gridCol>
                <a:gridCol w="7413174">
                  <a:extLst>
                    <a:ext uri="{9D8B030D-6E8A-4147-A177-3AD203B41FA5}">
                      <a16:colId xmlns:a16="http://schemas.microsoft.com/office/drawing/2014/main" xmlns="" val="20001"/>
                    </a:ext>
                  </a:extLst>
                </a:gridCol>
              </a:tblGrid>
              <a:tr h="6461125">
                <a:tc>
                  <a:txBody>
                    <a:bodyPr/>
                    <a:lstStyle/>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endParaRPr lang="en-IN" sz="1800" b="0" cap="none" spc="0" dirty="0" smtClean="0">
                        <a:ln>
                          <a:noFill/>
                        </a:ln>
                        <a:solidFill>
                          <a:schemeClr val="tx2"/>
                        </a:solidFill>
                        <a:effectLst/>
                      </a:endParaRPr>
                    </a:p>
                    <a:p>
                      <a:r>
                        <a:rPr lang="en-IN" sz="2000" b="0" cap="none" spc="0" dirty="0" err="1" smtClean="0">
                          <a:ln>
                            <a:noFill/>
                          </a:ln>
                          <a:solidFill>
                            <a:schemeClr val="tx1"/>
                          </a:solidFill>
                          <a:effectLst/>
                          <a:latin typeface="+mn-lt"/>
                          <a:cs typeface="Times New Roman" panose="02020603050405020304" pitchFamily="18" charset="0"/>
                        </a:rPr>
                        <a:t>Dr.</a:t>
                      </a:r>
                      <a:r>
                        <a:rPr lang="en-IN" sz="2000" b="0" cap="none" spc="0" dirty="0" smtClean="0">
                          <a:ln>
                            <a:noFill/>
                          </a:ln>
                          <a:solidFill>
                            <a:schemeClr val="tx1"/>
                          </a:solidFill>
                          <a:effectLst/>
                          <a:latin typeface="+mn-lt"/>
                          <a:cs typeface="Times New Roman" panose="02020603050405020304" pitchFamily="18" charset="0"/>
                        </a:rPr>
                        <a:t> </a:t>
                      </a:r>
                      <a:r>
                        <a:rPr lang="en-IN" sz="2000" b="0" cap="none" spc="0" dirty="0" err="1" smtClean="0">
                          <a:ln>
                            <a:noFill/>
                          </a:ln>
                          <a:solidFill>
                            <a:schemeClr val="tx1"/>
                          </a:solidFill>
                          <a:effectLst/>
                          <a:latin typeface="+mn-lt"/>
                          <a:cs typeface="Times New Roman" panose="02020603050405020304" pitchFamily="18" charset="0"/>
                        </a:rPr>
                        <a:t>Vanita</a:t>
                      </a:r>
                      <a:r>
                        <a:rPr lang="en-IN" sz="2000" b="0" cap="none" spc="0" dirty="0" smtClean="0">
                          <a:ln>
                            <a:noFill/>
                          </a:ln>
                          <a:solidFill>
                            <a:schemeClr val="tx1"/>
                          </a:solidFill>
                          <a:effectLst/>
                          <a:latin typeface="+mn-lt"/>
                          <a:cs typeface="Times New Roman" panose="02020603050405020304" pitchFamily="18" charset="0"/>
                        </a:rPr>
                        <a:t> </a:t>
                      </a:r>
                      <a:r>
                        <a:rPr lang="en-IN" sz="2000" b="0" cap="none" spc="0" dirty="0" err="1" smtClean="0">
                          <a:ln>
                            <a:noFill/>
                          </a:ln>
                          <a:solidFill>
                            <a:schemeClr val="tx1"/>
                          </a:solidFill>
                          <a:effectLst/>
                          <a:latin typeface="+mn-lt"/>
                          <a:cs typeface="Times New Roman" panose="02020603050405020304" pitchFamily="18" charset="0"/>
                        </a:rPr>
                        <a:t>Bhoola</a:t>
                      </a:r>
                      <a:endParaRPr lang="en-IN" sz="2000" b="0" cap="none" spc="0" dirty="0" smtClean="0">
                        <a:ln>
                          <a:noFill/>
                        </a:ln>
                        <a:solidFill>
                          <a:schemeClr val="tx1"/>
                        </a:solidFill>
                        <a:effectLst/>
                        <a:latin typeface="+mn-lt"/>
                        <a:cs typeface="Times New Roman" panose="02020603050405020304" pitchFamily="18" charset="0"/>
                      </a:endParaRPr>
                    </a:p>
                    <a:p>
                      <a:r>
                        <a:rPr lang="en-IN" sz="2000" b="0" cap="none" spc="0" dirty="0" smtClean="0">
                          <a:ln>
                            <a:noFill/>
                          </a:ln>
                          <a:solidFill>
                            <a:schemeClr val="tx1"/>
                          </a:solidFill>
                          <a:effectLst/>
                          <a:latin typeface="+mn-lt"/>
                          <a:cs typeface="Times New Roman" panose="02020603050405020304" pitchFamily="18" charset="0"/>
                        </a:rPr>
                        <a:t>ILPSE, INSEAD</a:t>
                      </a:r>
                    </a:p>
                    <a:p>
                      <a:r>
                        <a:rPr lang="en-IN" sz="2000" b="0" cap="none" spc="0" dirty="0" smtClean="0">
                          <a:ln>
                            <a:noFill/>
                          </a:ln>
                          <a:solidFill>
                            <a:schemeClr val="tx1"/>
                          </a:solidFill>
                          <a:effectLst/>
                          <a:latin typeface="+mn-lt"/>
                          <a:cs typeface="Times New Roman" panose="02020603050405020304" pitchFamily="18" charset="0"/>
                        </a:rPr>
                        <a:t>PhD,</a:t>
                      </a:r>
                      <a:r>
                        <a:rPr lang="en-IN" sz="2000" b="0" cap="none" spc="0" baseline="0" dirty="0" smtClean="0">
                          <a:ln>
                            <a:noFill/>
                          </a:ln>
                          <a:solidFill>
                            <a:schemeClr val="tx1"/>
                          </a:solidFill>
                          <a:effectLst/>
                          <a:latin typeface="+mn-lt"/>
                          <a:cs typeface="Times New Roman" panose="02020603050405020304" pitchFamily="18" charset="0"/>
                        </a:rPr>
                        <a:t> Risk Management</a:t>
                      </a:r>
                    </a:p>
                    <a:p>
                      <a:r>
                        <a:rPr lang="en-IN" sz="2000" b="0" cap="none" spc="0" baseline="0" dirty="0" smtClean="0">
                          <a:ln>
                            <a:noFill/>
                          </a:ln>
                          <a:solidFill>
                            <a:schemeClr val="tx1"/>
                          </a:solidFill>
                          <a:effectLst/>
                          <a:latin typeface="+mn-lt"/>
                          <a:cs typeface="Times New Roman" panose="02020603050405020304" pitchFamily="18" charset="0"/>
                        </a:rPr>
                        <a:t>PMP®, Prince 2</a:t>
                      </a:r>
                      <a:endParaRPr lang="en-IN" sz="2000" b="0" cap="none" spc="0" dirty="0" smtClean="0">
                        <a:ln>
                          <a:noFill/>
                        </a:ln>
                        <a:solidFill>
                          <a:schemeClr val="tx1"/>
                        </a:solidFill>
                        <a:effectLst/>
                        <a:latin typeface="+mn-lt"/>
                        <a:cs typeface="Times New Roman" panose="02020603050405020304" pitchFamily="18" charset="0"/>
                      </a:endParaRPr>
                    </a:p>
                    <a:p>
                      <a:endParaRPr lang="en-IN" sz="1800" b="0" cap="none" spc="0" dirty="0" smtClean="0">
                        <a:ln>
                          <a:noFill/>
                        </a:ln>
                        <a:solidFill>
                          <a:schemeClr val="tx2"/>
                        </a:solidFill>
                        <a:effectLst/>
                      </a:endParaRPr>
                    </a:p>
                    <a:p>
                      <a:endParaRPr lang="en-IN" sz="1800" b="0" cap="none" spc="0" dirty="0">
                        <a:ln>
                          <a:noFill/>
                        </a:ln>
                        <a:solidFill>
                          <a:schemeClr val="tx2"/>
                        </a:solidFill>
                        <a:effectLst/>
                      </a:endParaRPr>
                    </a:p>
                  </a:txBody>
                  <a:tcPr marL="91445" marR="91445" marT="45701" marB="457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effectLst/>
                          <a:latin typeface="+mn-lt"/>
                          <a:ea typeface="+mn-ea"/>
                          <a:cs typeface="Times New Roman" panose="02020603050405020304" pitchFamily="18" charset="0"/>
                        </a:rPr>
                        <a:t>Dr. </a:t>
                      </a:r>
                      <a:r>
                        <a:rPr lang="en-US" sz="2000" b="0" kern="1200" dirty="0" err="1" smtClean="0">
                          <a:solidFill>
                            <a:schemeClr val="tx1"/>
                          </a:solidFill>
                          <a:effectLst/>
                          <a:latin typeface="+mn-lt"/>
                          <a:ea typeface="+mn-ea"/>
                          <a:cs typeface="Times New Roman" panose="02020603050405020304" pitchFamily="18" charset="0"/>
                        </a:rPr>
                        <a:t>Vanita</a:t>
                      </a:r>
                      <a:r>
                        <a:rPr lang="en-US" sz="2000" b="0" kern="1200" dirty="0" smtClean="0">
                          <a:solidFill>
                            <a:schemeClr val="tx1"/>
                          </a:solidFill>
                          <a:effectLst/>
                          <a:latin typeface="+mn-lt"/>
                          <a:ea typeface="+mn-ea"/>
                          <a:cs typeface="Times New Roman" panose="02020603050405020304" pitchFamily="18" charset="0"/>
                        </a:rPr>
                        <a:t> </a:t>
                      </a:r>
                      <a:r>
                        <a:rPr lang="en-US" sz="2000" b="0" kern="1200" dirty="0" err="1" smtClean="0">
                          <a:solidFill>
                            <a:schemeClr val="tx1"/>
                          </a:solidFill>
                          <a:effectLst/>
                          <a:latin typeface="+mn-lt"/>
                          <a:ea typeface="+mn-ea"/>
                          <a:cs typeface="Times New Roman" panose="02020603050405020304" pitchFamily="18" charset="0"/>
                        </a:rPr>
                        <a:t>Bhoola</a:t>
                      </a:r>
                      <a:r>
                        <a:rPr lang="en-US" sz="2000" b="0" kern="1200" dirty="0" smtClean="0">
                          <a:solidFill>
                            <a:schemeClr val="tx1"/>
                          </a:solidFill>
                          <a:effectLst/>
                          <a:latin typeface="+mn-lt"/>
                          <a:ea typeface="+mn-ea"/>
                          <a:cs typeface="Times New Roman" panose="02020603050405020304" pitchFamily="18" charset="0"/>
                        </a:rPr>
                        <a:t> serves as </a:t>
                      </a:r>
                      <a:r>
                        <a:rPr lang="en-US" sz="2000" b="0" kern="1200" dirty="0">
                          <a:solidFill>
                            <a:schemeClr val="tx1"/>
                          </a:solidFill>
                          <a:effectLst/>
                          <a:latin typeface="+mn-lt"/>
                          <a:ea typeface="+mn-ea"/>
                          <a:cs typeface="Times New Roman" panose="02020603050405020304" pitchFamily="18" charset="0"/>
                        </a:rPr>
                        <a:t>a Professor at SP Jain Institute of Management &amp; Research, Mumbai. </a:t>
                      </a:r>
                      <a:endParaRPr lang="en-US" sz="2000" b="0" kern="1200" dirty="0" smtClean="0">
                        <a:solidFill>
                          <a:schemeClr val="tx1"/>
                        </a:solidFill>
                        <a:effectLst/>
                        <a:latin typeface="+mn-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effectLst/>
                        <a:latin typeface="+mn-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effectLst/>
                          <a:latin typeface="+mn-lt"/>
                          <a:ea typeface="+mn-ea"/>
                          <a:cs typeface="Times New Roman" panose="02020603050405020304" pitchFamily="18" charset="0"/>
                        </a:rPr>
                        <a:t>She </a:t>
                      </a:r>
                      <a:r>
                        <a:rPr lang="en-US" sz="2000" b="0" kern="1200" dirty="0">
                          <a:solidFill>
                            <a:schemeClr val="tx1"/>
                          </a:solidFill>
                          <a:effectLst/>
                          <a:latin typeface="+mn-lt"/>
                          <a:ea typeface="+mn-ea"/>
                          <a:cs typeface="Times New Roman" panose="02020603050405020304" pitchFamily="18" charset="0"/>
                        </a:rPr>
                        <a:t>has 22 years of experience in Training and Consulting in Project Management and Decision Support Systems. Apart from teaching and publishing in top tier international journals, her expertise involves offering customizing programs for corporate based on prior research about company, sector and the immediate business environment that impacts business. This involves weaving the specific needs of individuals / departments/organizations at diversified levels. </a:t>
                      </a:r>
                      <a:endParaRPr lang="en-US" sz="2000" b="0" kern="1200" dirty="0" smtClean="0">
                        <a:solidFill>
                          <a:schemeClr val="tx1"/>
                        </a:solidFill>
                        <a:effectLst/>
                        <a:latin typeface="+mn-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effectLst/>
                        <a:latin typeface="+mn-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effectLst/>
                          <a:latin typeface="+mn-lt"/>
                          <a:ea typeface="+mn-ea"/>
                          <a:cs typeface="Times New Roman" panose="02020603050405020304" pitchFamily="18" charset="0"/>
                        </a:rPr>
                        <a:t>Dr</a:t>
                      </a:r>
                      <a:r>
                        <a:rPr lang="en-US" sz="2000" b="0" kern="1200" dirty="0">
                          <a:solidFill>
                            <a:schemeClr val="tx1"/>
                          </a:solidFill>
                          <a:effectLst/>
                          <a:latin typeface="+mn-lt"/>
                          <a:ea typeface="+mn-ea"/>
                          <a:cs typeface="Times New Roman" panose="02020603050405020304" pitchFamily="18" charset="0"/>
                        </a:rPr>
                        <a:t>. Bhoola has handled projects and consultancy assignments with corporate clients, such as, Pfizer</a:t>
                      </a:r>
                      <a:r>
                        <a:rPr lang="en-US" sz="2000" b="0" kern="1200" dirty="0" smtClean="0">
                          <a:solidFill>
                            <a:schemeClr val="tx1"/>
                          </a:solidFill>
                          <a:effectLst/>
                          <a:latin typeface="+mn-lt"/>
                          <a:ea typeface="+mn-ea"/>
                          <a:cs typeface="Times New Roman" panose="02020603050405020304" pitchFamily="18" charset="0"/>
                        </a:rPr>
                        <a:t>, </a:t>
                      </a:r>
                      <a:r>
                        <a:rPr lang="en-US" sz="2000" b="0" kern="1200" dirty="0" err="1" smtClean="0">
                          <a:solidFill>
                            <a:schemeClr val="tx1"/>
                          </a:solidFill>
                          <a:effectLst/>
                          <a:latin typeface="+mn-lt"/>
                          <a:ea typeface="+mn-ea"/>
                          <a:cs typeface="Times New Roman" panose="02020603050405020304" pitchFamily="18" charset="0"/>
                        </a:rPr>
                        <a:t>Kalpataru</a:t>
                      </a:r>
                      <a:r>
                        <a:rPr lang="en-US" sz="2000" b="0" kern="1200" baseline="0" dirty="0" smtClean="0">
                          <a:solidFill>
                            <a:schemeClr val="tx1"/>
                          </a:solidFill>
                          <a:effectLst/>
                          <a:latin typeface="+mn-lt"/>
                          <a:ea typeface="+mn-ea"/>
                          <a:cs typeface="Times New Roman" panose="02020603050405020304" pitchFamily="18" charset="0"/>
                        </a:rPr>
                        <a:t> Group, CGI, GAIL India, Abbott Health Care, </a:t>
                      </a:r>
                      <a:r>
                        <a:rPr lang="en-US" sz="2000" b="0" kern="1200" baseline="0" dirty="0" err="1" smtClean="0">
                          <a:solidFill>
                            <a:schemeClr val="tx1"/>
                          </a:solidFill>
                          <a:effectLst/>
                          <a:latin typeface="+mn-lt"/>
                          <a:ea typeface="+mn-ea"/>
                          <a:cs typeface="Times New Roman" panose="02020603050405020304" pitchFamily="18" charset="0"/>
                        </a:rPr>
                        <a:t>Mazgaon</a:t>
                      </a:r>
                      <a:r>
                        <a:rPr lang="en-US" sz="2000" b="0" kern="1200" baseline="0" dirty="0" smtClean="0">
                          <a:solidFill>
                            <a:schemeClr val="tx1"/>
                          </a:solidFill>
                          <a:effectLst/>
                          <a:latin typeface="+mn-lt"/>
                          <a:ea typeface="+mn-ea"/>
                          <a:cs typeface="Times New Roman" panose="02020603050405020304" pitchFamily="18" charset="0"/>
                        </a:rPr>
                        <a:t> Dock,</a:t>
                      </a:r>
                      <a:r>
                        <a:rPr lang="en-US" sz="2000" b="0" kern="1200" dirty="0" smtClean="0">
                          <a:solidFill>
                            <a:schemeClr val="tx1"/>
                          </a:solidFill>
                          <a:effectLst/>
                          <a:latin typeface="+mn-lt"/>
                          <a:ea typeface="+mn-ea"/>
                          <a:cs typeface="Times New Roman" panose="02020603050405020304" pitchFamily="18" charset="0"/>
                        </a:rPr>
                        <a:t> </a:t>
                      </a:r>
                      <a:r>
                        <a:rPr lang="en-US" sz="2000" b="0" kern="1200" dirty="0">
                          <a:solidFill>
                            <a:schemeClr val="tx1"/>
                          </a:solidFill>
                          <a:effectLst/>
                          <a:latin typeface="+mn-lt"/>
                          <a:ea typeface="+mn-ea"/>
                          <a:cs typeface="Times New Roman" panose="02020603050405020304" pitchFamily="18" charset="0"/>
                        </a:rPr>
                        <a:t>Siemens, ICICI Securities, Deutsche Bank, Procter &amp; Gamble, Colgate-Palmolive, Tata Housing, Brigade Group, KEC International, Quality Kiosks, Mahindra &amp; Mahindra, </a:t>
                      </a:r>
                      <a:r>
                        <a:rPr lang="en-US" sz="2000" b="0" kern="1200" dirty="0" err="1">
                          <a:solidFill>
                            <a:schemeClr val="tx1"/>
                          </a:solidFill>
                          <a:effectLst/>
                          <a:latin typeface="+mn-lt"/>
                          <a:ea typeface="+mn-ea"/>
                          <a:cs typeface="Times New Roman" panose="02020603050405020304" pitchFamily="18" charset="0"/>
                        </a:rPr>
                        <a:t>Verchuska</a:t>
                      </a:r>
                      <a:r>
                        <a:rPr lang="en-US" sz="2000" b="0" kern="1200" dirty="0">
                          <a:solidFill>
                            <a:schemeClr val="tx1"/>
                          </a:solidFill>
                          <a:effectLst/>
                          <a:latin typeface="+mn-lt"/>
                          <a:ea typeface="+mn-ea"/>
                          <a:cs typeface="Times New Roman" panose="02020603050405020304" pitchFamily="18" charset="0"/>
                        </a:rPr>
                        <a:t> Infotech and Godrej </a:t>
                      </a:r>
                      <a:r>
                        <a:rPr lang="en-US" sz="2000" b="0" kern="1200" dirty="0" err="1">
                          <a:solidFill>
                            <a:schemeClr val="tx1"/>
                          </a:solidFill>
                          <a:effectLst/>
                          <a:latin typeface="+mn-lt"/>
                          <a:ea typeface="+mn-ea"/>
                          <a:cs typeface="Times New Roman" panose="02020603050405020304" pitchFamily="18" charset="0"/>
                        </a:rPr>
                        <a:t>Infotech</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IN" sz="1800" b="0" cap="none" spc="0" dirty="0">
                        <a:ln>
                          <a:noFill/>
                        </a:ln>
                        <a:solidFill>
                          <a:schemeClr val="tx2"/>
                        </a:solidFill>
                        <a:effectLst/>
                      </a:endParaRPr>
                    </a:p>
                  </a:txBody>
                  <a:tcPr marL="91445" marR="91445" marT="45701" marB="457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13320" name="Picture 12"/>
          <p:cNvPicPr>
            <a:picLocks noChangeAspect="1" noChangeArrowheads="1"/>
          </p:cNvPicPr>
          <p:nvPr/>
        </p:nvPicPr>
        <p:blipFill>
          <a:blip r:embed="rId4"/>
          <a:srcRect/>
          <a:stretch>
            <a:fillRect/>
          </a:stretch>
        </p:blipFill>
        <p:spPr bwMode="auto">
          <a:xfrm>
            <a:off x="1270000" y="908050"/>
            <a:ext cx="2376488"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5363" name="Picture 5"/>
          <p:cNvPicPr>
            <a:picLocks noChangeAspect="1" noChangeArrowheads="1"/>
          </p:cNvPicPr>
          <p:nvPr/>
        </p:nvPicPr>
        <p:blipFill>
          <a:blip r:embed="rId3"/>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5364" name="Slide Number Placeholder 2"/>
          <p:cNvSpPr>
            <a:spLocks noGrp="1"/>
          </p:cNvSpPr>
          <p:nvPr>
            <p:ph type="sldNum" sz="quarter" idx="4294967295"/>
          </p:nvPr>
        </p:nvSpPr>
        <p:spPr>
          <a:noFill/>
          <a:ln algn="ctr">
            <a:round/>
            <a:headEnd/>
            <a:tailEnd/>
          </a:ln>
        </p:spPr>
        <p:txBody>
          <a:bodyPr/>
          <a:lstStyle/>
          <a:p>
            <a:endParaRPr lang="en-IN" altLang="en-US"/>
          </a:p>
        </p:txBody>
      </p:sp>
      <p:graphicFrame>
        <p:nvGraphicFramePr>
          <p:cNvPr id="10" name="Table 10"/>
          <p:cNvGraphicFramePr>
            <a:graphicFrameLocks noGrp="1"/>
          </p:cNvGraphicFramePr>
          <p:nvPr/>
        </p:nvGraphicFramePr>
        <p:xfrm>
          <a:off x="1054100" y="627063"/>
          <a:ext cx="10153650" cy="6461125"/>
        </p:xfrm>
        <a:graphic>
          <a:graphicData uri="http://schemas.openxmlformats.org/drawingml/2006/table">
            <a:tbl>
              <a:tblPr firstRow="1" bandRow="1">
                <a:tableStyleId>{5C22544A-7EE6-4342-B048-85BDC9FD1C3A}</a:tableStyleId>
              </a:tblPr>
              <a:tblGrid>
                <a:gridCol w="2740476">
                  <a:extLst>
                    <a:ext uri="{9D8B030D-6E8A-4147-A177-3AD203B41FA5}">
                      <a16:colId xmlns:a16="http://schemas.microsoft.com/office/drawing/2014/main" xmlns="" val="20000"/>
                    </a:ext>
                  </a:extLst>
                </a:gridCol>
                <a:gridCol w="7413174">
                  <a:extLst>
                    <a:ext uri="{9D8B030D-6E8A-4147-A177-3AD203B41FA5}">
                      <a16:colId xmlns:a16="http://schemas.microsoft.com/office/drawing/2014/main" xmlns="" val="20001"/>
                    </a:ext>
                  </a:extLst>
                </a:gridCol>
              </a:tblGrid>
              <a:tr h="6461125">
                <a:tc>
                  <a:txBody>
                    <a:bodyPr/>
                    <a:lstStyle/>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r>
                        <a:rPr lang="en-IN" sz="1600" b="0" cap="none" spc="0" dirty="0" smtClean="0">
                          <a:ln>
                            <a:noFill/>
                          </a:ln>
                          <a:solidFill>
                            <a:schemeClr val="tx1"/>
                          </a:solidFill>
                          <a:effectLst/>
                          <a:latin typeface="Times New Roman" panose="02020603050405020304" pitchFamily="18" charset="0"/>
                          <a:cs typeface="Times New Roman" panose="02020603050405020304" pitchFamily="18" charset="0"/>
                        </a:rPr>
                        <a:t>Mr.</a:t>
                      </a:r>
                      <a:r>
                        <a:rPr lang="en-IN" sz="1600" b="0" cap="none" spc="0" baseline="0" dirty="0" smtClean="0">
                          <a:ln>
                            <a:noFill/>
                          </a:ln>
                          <a:solidFill>
                            <a:schemeClr val="tx1"/>
                          </a:solidFill>
                          <a:effectLst/>
                          <a:latin typeface="Times New Roman" panose="02020603050405020304" pitchFamily="18" charset="0"/>
                          <a:cs typeface="Times New Roman" panose="02020603050405020304" pitchFamily="18" charset="0"/>
                        </a:rPr>
                        <a:t> M. </a:t>
                      </a:r>
                      <a:r>
                        <a:rPr lang="en-IN" sz="1600" b="0" cap="none" spc="0" baseline="0" dirty="0" err="1" smtClean="0">
                          <a:ln>
                            <a:noFill/>
                          </a:ln>
                          <a:solidFill>
                            <a:schemeClr val="tx1"/>
                          </a:solidFill>
                          <a:effectLst/>
                          <a:latin typeface="Times New Roman" panose="02020603050405020304" pitchFamily="18" charset="0"/>
                          <a:cs typeface="Times New Roman" panose="02020603050405020304" pitchFamily="18" charset="0"/>
                        </a:rPr>
                        <a:t>Hariharan</a:t>
                      </a:r>
                      <a:endParaRPr lang="en-IN" sz="16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r>
                        <a:rPr lang="en-IN" sz="1600" b="0" cap="none" spc="0" dirty="0" smtClean="0">
                          <a:ln>
                            <a:noFill/>
                          </a:ln>
                          <a:solidFill>
                            <a:schemeClr val="tx1"/>
                          </a:solidFill>
                          <a:effectLst/>
                          <a:latin typeface="Times New Roman" panose="02020603050405020304" pitchFamily="18" charset="0"/>
                          <a:cs typeface="Times New Roman" panose="02020603050405020304" pitchFamily="18" charset="0"/>
                        </a:rPr>
                        <a:t>FCA,</a:t>
                      </a:r>
                      <a:r>
                        <a:rPr lang="en-IN" sz="1600" b="0" cap="none" spc="0" baseline="0" dirty="0" smtClean="0">
                          <a:ln>
                            <a:noFill/>
                          </a:ln>
                          <a:solidFill>
                            <a:schemeClr val="tx1"/>
                          </a:solidFill>
                          <a:effectLst/>
                          <a:latin typeface="Times New Roman" panose="02020603050405020304" pitchFamily="18" charset="0"/>
                          <a:cs typeface="Times New Roman" panose="02020603050405020304" pitchFamily="18" charset="0"/>
                        </a:rPr>
                        <a:t> AICWAI</a:t>
                      </a:r>
                      <a:endParaRPr lang="en-IN" sz="16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600" b="0" cap="none" spc="0" dirty="0" smtClean="0">
                        <a:ln>
                          <a:noFill/>
                        </a:ln>
                        <a:solidFill>
                          <a:schemeClr val="tx2"/>
                        </a:solidFill>
                        <a:effectLst/>
                        <a:latin typeface="Times New Roman" panose="02020603050405020304" pitchFamily="18" charset="0"/>
                        <a:cs typeface="Times New Roman" panose="02020603050405020304" pitchFamily="18" charset="0"/>
                      </a:endParaRPr>
                    </a:p>
                    <a:p>
                      <a:endParaRPr lang="en-IN" sz="1600" b="0" cap="none" spc="0" dirty="0">
                        <a:ln>
                          <a:noFill/>
                        </a:ln>
                        <a:solidFill>
                          <a:schemeClr val="tx2"/>
                        </a:solidFill>
                        <a:effectLst/>
                        <a:latin typeface="Times New Roman" panose="02020603050405020304" pitchFamily="18" charset="0"/>
                        <a:cs typeface="Times New Roman" panose="02020603050405020304" pitchFamily="18" charset="0"/>
                      </a:endParaRPr>
                    </a:p>
                  </a:txBody>
                  <a:tcPr marL="91445" marR="91445" marT="45701" marB="457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kern="1200" dirty="0" smtClean="0">
                          <a:solidFill>
                            <a:schemeClr val="tx1"/>
                          </a:solidFill>
                          <a:effectLst/>
                          <a:latin typeface="+mn-lt"/>
                          <a:ea typeface="+mn-ea"/>
                          <a:cs typeface="Times New Roman" panose="02020603050405020304" pitchFamily="18" charset="0"/>
                        </a:rPr>
                        <a:t>Mr. </a:t>
                      </a:r>
                      <a:r>
                        <a:rPr lang="en-US" sz="1600" b="0" kern="1200" dirty="0" err="1" smtClean="0">
                          <a:solidFill>
                            <a:schemeClr val="tx1"/>
                          </a:solidFill>
                          <a:effectLst/>
                          <a:latin typeface="+mn-lt"/>
                          <a:ea typeface="+mn-ea"/>
                          <a:cs typeface="Times New Roman" panose="02020603050405020304" pitchFamily="18" charset="0"/>
                        </a:rPr>
                        <a:t>Hariharan</a:t>
                      </a:r>
                      <a:r>
                        <a:rPr lang="en-US" sz="1600" b="0" kern="1200" dirty="0" smtClean="0">
                          <a:solidFill>
                            <a:schemeClr val="tx1"/>
                          </a:solidFill>
                          <a:effectLst/>
                          <a:latin typeface="+mn-lt"/>
                          <a:ea typeface="+mn-ea"/>
                          <a:cs typeface="Times New Roman" panose="02020603050405020304" pitchFamily="18" charset="0"/>
                        </a:rPr>
                        <a:t> has advised corporates across industry sectors, like Steel, Cement, Automobile, Auto ancillary, Bank, Insurance, Power, Infrastructure Construction, etc.</a:t>
                      </a:r>
                      <a:r>
                        <a:rPr lang="en-US" sz="1600" b="0" kern="1200" baseline="0" dirty="0" smtClean="0">
                          <a:solidFill>
                            <a:schemeClr val="tx1"/>
                          </a:solidFill>
                          <a:effectLst/>
                          <a:latin typeface="+mn-lt"/>
                          <a:ea typeface="+mn-ea"/>
                          <a:cs typeface="Times New Roman" panose="02020603050405020304" pitchFamily="18" charset="0"/>
                        </a:rPr>
                        <a:t> </a:t>
                      </a:r>
                      <a:r>
                        <a:rPr lang="en-US" sz="1600" b="0" kern="1200" dirty="0" smtClean="0">
                          <a:solidFill>
                            <a:schemeClr val="tx1"/>
                          </a:solidFill>
                          <a:effectLst/>
                          <a:latin typeface="+mn-lt"/>
                          <a:ea typeface="+mn-ea"/>
                          <a:cs typeface="Times New Roman" panose="02020603050405020304" pitchFamily="18" charset="0"/>
                        </a:rPr>
                        <a:t>He has done pioneering work in the field of Strategic Cost Management. He is presently working on a book on “Sustaining Inequality of Value, Price and Cost – Journey of Cost Excellence”.</a:t>
                      </a:r>
                    </a:p>
                    <a:p>
                      <a:endParaRPr lang="en-IN" sz="1600" b="0" cap="none" spc="0" dirty="0" smtClean="0">
                        <a:ln>
                          <a:noFill/>
                        </a:ln>
                        <a:solidFill>
                          <a:schemeClr val="tx1"/>
                        </a:solidFill>
                        <a:effectLst/>
                        <a:latin typeface="+mn-lt"/>
                        <a:cs typeface="Times New Roman" panose="02020603050405020304" pitchFamily="18" charset="0"/>
                      </a:endParaRPr>
                    </a:p>
                    <a:p>
                      <a:r>
                        <a:rPr lang="en-US" sz="1600" b="0" kern="1200" dirty="0" smtClean="0">
                          <a:solidFill>
                            <a:schemeClr val="tx1"/>
                          </a:solidFill>
                          <a:effectLst/>
                          <a:latin typeface="+mn-lt"/>
                          <a:ea typeface="+mn-ea"/>
                          <a:cs typeface="Times New Roman" panose="02020603050405020304" pitchFamily="18" charset="0"/>
                        </a:rPr>
                        <a:t>He has conducted more than 600 training programs and trained a number of managers on the concept of Lean, Constraints Management and Cost Management. He has been rated as the Best Professor of the Year 2009, by SP Jain Center of Management, Dubai and Singapore. He has presented papers in various international forums. He regularly writes for Business Magazines.</a:t>
                      </a:r>
                    </a:p>
                    <a:p>
                      <a:r>
                        <a:rPr lang="en-US" sz="1600" b="0" kern="1200" dirty="0" smtClean="0">
                          <a:solidFill>
                            <a:schemeClr val="tx1"/>
                          </a:solidFill>
                          <a:effectLst/>
                          <a:latin typeface="+mn-lt"/>
                          <a:ea typeface="+mn-ea"/>
                          <a:cs typeface="Times New Roman" panose="02020603050405020304" pitchFamily="18" charset="0"/>
                        </a:rPr>
                        <a:t> </a:t>
                      </a:r>
                    </a:p>
                    <a:p>
                      <a:r>
                        <a:rPr lang="en-US" sz="1600" b="0" kern="1200" dirty="0" smtClean="0">
                          <a:solidFill>
                            <a:schemeClr val="tx1"/>
                          </a:solidFill>
                          <a:effectLst/>
                          <a:latin typeface="+mn-lt"/>
                          <a:ea typeface="+mn-ea"/>
                          <a:cs typeface="Times New Roman" panose="02020603050405020304" pitchFamily="18" charset="0"/>
                        </a:rPr>
                        <a:t>Mr. </a:t>
                      </a:r>
                      <a:r>
                        <a:rPr lang="en-US" sz="1600" b="0" kern="1200" dirty="0" err="1" smtClean="0">
                          <a:solidFill>
                            <a:schemeClr val="tx1"/>
                          </a:solidFill>
                          <a:effectLst/>
                          <a:latin typeface="+mn-lt"/>
                          <a:ea typeface="+mn-ea"/>
                          <a:cs typeface="Times New Roman" panose="02020603050405020304" pitchFamily="18" charset="0"/>
                        </a:rPr>
                        <a:t>Hariharan</a:t>
                      </a:r>
                      <a:r>
                        <a:rPr lang="en-US" sz="1600" b="0" kern="1200" dirty="0" smtClean="0">
                          <a:solidFill>
                            <a:schemeClr val="tx1"/>
                          </a:solidFill>
                          <a:effectLst/>
                          <a:latin typeface="+mn-lt"/>
                          <a:ea typeface="+mn-ea"/>
                          <a:cs typeface="Times New Roman" panose="02020603050405020304" pitchFamily="18" charset="0"/>
                        </a:rPr>
                        <a:t>, is a member of CII-Total Cost Management movement. The movement is spreading the concept of TCM and developing a Maturity Model for TCM. He is also a member of the Manufacturing Excellence Sub Committee of the CII.</a:t>
                      </a:r>
                    </a:p>
                    <a:p>
                      <a:r>
                        <a:rPr lang="en-US" sz="1600" b="0" kern="1200" dirty="0" smtClean="0">
                          <a:solidFill>
                            <a:schemeClr val="tx1"/>
                          </a:solidFill>
                          <a:effectLst/>
                          <a:latin typeface="+mn-lt"/>
                          <a:ea typeface="+mn-ea"/>
                          <a:cs typeface="Times New Roman" panose="02020603050405020304" pitchFamily="18" charset="0"/>
                        </a:rPr>
                        <a:t> </a:t>
                      </a:r>
                    </a:p>
                    <a:p>
                      <a:r>
                        <a:rPr lang="en-US" sz="1600" b="0" kern="1200" dirty="0" smtClean="0">
                          <a:solidFill>
                            <a:schemeClr val="tx1"/>
                          </a:solidFill>
                          <a:effectLst/>
                          <a:latin typeface="+mn-lt"/>
                          <a:ea typeface="+mn-ea"/>
                          <a:cs typeface="Times New Roman" panose="02020603050405020304" pitchFamily="18" charset="0"/>
                        </a:rPr>
                        <a:t>Mr. </a:t>
                      </a:r>
                      <a:r>
                        <a:rPr lang="en-US" sz="1600" b="0" kern="1200" dirty="0" err="1" smtClean="0">
                          <a:solidFill>
                            <a:schemeClr val="tx1"/>
                          </a:solidFill>
                          <a:effectLst/>
                          <a:latin typeface="+mn-lt"/>
                          <a:ea typeface="+mn-ea"/>
                          <a:cs typeface="Times New Roman" panose="02020603050405020304" pitchFamily="18" charset="0"/>
                        </a:rPr>
                        <a:t>Hariharan</a:t>
                      </a:r>
                      <a:r>
                        <a:rPr lang="en-US" sz="1600" b="0" kern="1200" dirty="0" smtClean="0">
                          <a:solidFill>
                            <a:schemeClr val="tx1"/>
                          </a:solidFill>
                          <a:effectLst/>
                          <a:latin typeface="+mn-lt"/>
                          <a:ea typeface="+mn-ea"/>
                          <a:cs typeface="Times New Roman" panose="02020603050405020304" pitchFamily="18" charset="0"/>
                        </a:rPr>
                        <a:t> is a Charter Member of </a:t>
                      </a:r>
                      <a:r>
                        <a:rPr lang="en-US" sz="1600" b="0" kern="1200" dirty="0" err="1" smtClean="0">
                          <a:solidFill>
                            <a:schemeClr val="tx1"/>
                          </a:solidFill>
                          <a:effectLst/>
                          <a:latin typeface="+mn-lt"/>
                          <a:ea typeface="+mn-ea"/>
                          <a:cs typeface="Times New Roman" panose="02020603050405020304" pitchFamily="18" charset="0"/>
                        </a:rPr>
                        <a:t>TiE</a:t>
                      </a:r>
                      <a:r>
                        <a:rPr lang="en-US" sz="1600" b="0" kern="1200" dirty="0" smtClean="0">
                          <a:solidFill>
                            <a:schemeClr val="tx1"/>
                          </a:solidFill>
                          <a:effectLst/>
                          <a:latin typeface="+mn-lt"/>
                          <a:ea typeface="+mn-ea"/>
                          <a:cs typeface="Times New Roman" panose="02020603050405020304" pitchFamily="18" charset="0"/>
                        </a:rPr>
                        <a:t> (The Indus Entrepreneurs). He is on the Board of Trustees of </a:t>
                      </a:r>
                      <a:r>
                        <a:rPr lang="en-US" sz="1600" b="0" kern="1200" dirty="0" err="1" smtClean="0">
                          <a:solidFill>
                            <a:schemeClr val="tx1"/>
                          </a:solidFill>
                          <a:effectLst/>
                          <a:latin typeface="+mn-lt"/>
                          <a:ea typeface="+mn-ea"/>
                          <a:cs typeface="Times New Roman" panose="02020603050405020304" pitchFamily="18" charset="0"/>
                        </a:rPr>
                        <a:t>TiE</a:t>
                      </a:r>
                      <a:r>
                        <a:rPr lang="en-US" sz="1600" b="0" kern="1200" dirty="0" smtClean="0">
                          <a:solidFill>
                            <a:schemeClr val="tx1"/>
                          </a:solidFill>
                          <a:effectLst/>
                          <a:latin typeface="+mn-lt"/>
                          <a:ea typeface="+mn-ea"/>
                          <a:cs typeface="Times New Roman" panose="02020603050405020304" pitchFamily="18" charset="0"/>
                        </a:rPr>
                        <a:t> Mumbai Chapter (2010-12). As a charter member he mentors entrepreneurs in their initiatives. He also does mentoring of wannabe entrepreneurs with business ideas through the business plan initiative of </a:t>
                      </a:r>
                      <a:r>
                        <a:rPr lang="en-US" sz="1600" b="0" kern="1200" dirty="0" err="1" smtClean="0">
                          <a:solidFill>
                            <a:schemeClr val="tx1"/>
                          </a:solidFill>
                          <a:effectLst/>
                          <a:latin typeface="+mn-lt"/>
                          <a:ea typeface="+mn-ea"/>
                          <a:cs typeface="Times New Roman" panose="02020603050405020304" pitchFamily="18" charset="0"/>
                        </a:rPr>
                        <a:t>ECell</a:t>
                      </a:r>
                      <a:r>
                        <a:rPr lang="en-US" sz="1600" b="0" kern="1200" dirty="0" smtClean="0">
                          <a:solidFill>
                            <a:schemeClr val="tx1"/>
                          </a:solidFill>
                          <a:effectLst/>
                          <a:latin typeface="+mn-lt"/>
                          <a:ea typeface="+mn-ea"/>
                          <a:cs typeface="Times New Roman" panose="02020603050405020304" pitchFamily="18" charset="0"/>
                        </a:rPr>
                        <a:t>- the IIT Bombay Mentorship program.</a:t>
                      </a:r>
                      <a:endParaRPr lang="en-IN" sz="1600" b="0" cap="none" spc="0" dirty="0">
                        <a:ln>
                          <a:noFill/>
                        </a:ln>
                        <a:solidFill>
                          <a:schemeClr val="tx1"/>
                        </a:solidFill>
                        <a:effectLst/>
                        <a:latin typeface="+mn-lt"/>
                        <a:cs typeface="Times New Roman" panose="02020603050405020304" pitchFamily="18" charset="0"/>
                      </a:endParaRPr>
                    </a:p>
                  </a:txBody>
                  <a:tcPr marL="91445" marR="91445" marT="45701" marB="457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15368" name="Picture 7"/>
          <p:cNvPicPr>
            <a:picLocks noChangeAspect="1" noChangeArrowheads="1"/>
          </p:cNvPicPr>
          <p:nvPr/>
        </p:nvPicPr>
        <p:blipFill>
          <a:blip r:embed="rId4"/>
          <a:srcRect l="8531" r="11397" b="34799"/>
          <a:stretch>
            <a:fillRect/>
          </a:stretch>
        </p:blipFill>
        <p:spPr bwMode="auto">
          <a:xfrm>
            <a:off x="1109663" y="846138"/>
            <a:ext cx="2232025" cy="2376487"/>
          </a:xfrm>
          <a:prstGeom prst="rect">
            <a:avLst/>
          </a:prstGeom>
          <a:noFill/>
          <a:ln w="28575">
            <a:solidFill>
              <a:srgbClr val="7030A0"/>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88" y="-184150"/>
            <a:ext cx="182562" cy="369888"/>
          </a:xfrm>
          <a:prstGeom prst="rect">
            <a:avLst/>
          </a:prstGeom>
          <a:noFill/>
          <a:ln w="9525" algn="ctr">
            <a:noFill/>
            <a:miter lim="800000"/>
            <a:headEnd/>
            <a:tailEnd/>
          </a:ln>
        </p:spPr>
        <p:txBody>
          <a:bodyPr wrap="none" anchor="ctr"/>
          <a:lstStyle/>
          <a:p>
            <a:endParaRPr lang="en-US" altLang="en-US">
              <a:latin typeface="Calibri" pitchFamily="34" charset="0"/>
            </a:endParaRPr>
          </a:p>
        </p:txBody>
      </p:sp>
      <p:pic>
        <p:nvPicPr>
          <p:cNvPr id="17411" name="Picture 5"/>
          <p:cNvPicPr>
            <a:picLocks noChangeAspect="1" noChangeArrowheads="1"/>
          </p:cNvPicPr>
          <p:nvPr/>
        </p:nvPicPr>
        <p:blipFill>
          <a:blip r:embed="rId2"/>
          <a:srcRect l="386" t="24976" r="386" b="18735"/>
          <a:stretch>
            <a:fillRect/>
          </a:stretch>
        </p:blipFill>
        <p:spPr bwMode="auto">
          <a:xfrm>
            <a:off x="39688" y="30163"/>
            <a:ext cx="1941512" cy="1036637"/>
          </a:xfrm>
          <a:prstGeom prst="rect">
            <a:avLst/>
          </a:prstGeom>
          <a:noFill/>
          <a:ln w="9525" algn="ctr">
            <a:noFill/>
            <a:miter lim="800000"/>
            <a:headEnd/>
            <a:tailEnd/>
          </a:ln>
        </p:spPr>
      </p:pic>
      <p:sp>
        <p:nvSpPr>
          <p:cNvPr id="17412" name="Slide Number Placeholder 2"/>
          <p:cNvSpPr>
            <a:spLocks noGrp="1"/>
          </p:cNvSpPr>
          <p:nvPr>
            <p:ph type="sldNum" sz="quarter" idx="4294967295"/>
          </p:nvPr>
        </p:nvSpPr>
        <p:spPr>
          <a:noFill/>
          <a:ln algn="ctr">
            <a:round/>
            <a:headEnd/>
            <a:tailEnd/>
          </a:ln>
        </p:spPr>
        <p:txBody>
          <a:bodyPr/>
          <a:lstStyle/>
          <a:p>
            <a:endParaRPr lang="en-IN" altLang="en-US"/>
          </a:p>
        </p:txBody>
      </p:sp>
      <p:sp>
        <p:nvSpPr>
          <p:cNvPr id="17413" name="TextBox 4"/>
          <p:cNvSpPr txBox="1">
            <a:spLocks noChangeArrowheads="1"/>
          </p:cNvSpPr>
          <p:nvPr/>
        </p:nvSpPr>
        <p:spPr bwMode="auto">
          <a:xfrm>
            <a:off x="477838" y="188913"/>
            <a:ext cx="11017250" cy="1784350"/>
          </a:xfrm>
          <a:prstGeom prst="rect">
            <a:avLst/>
          </a:prstGeom>
          <a:noFill/>
          <a:ln w="9525">
            <a:noFill/>
            <a:miter lim="800000"/>
            <a:headEnd/>
            <a:tailEnd/>
          </a:ln>
        </p:spPr>
        <p:txBody>
          <a:bodyPr>
            <a:spAutoFit/>
          </a:bodyPr>
          <a:lstStyle/>
          <a:p>
            <a:pPr algn="ctr" eaLnBrk="1" hangingPunct="1"/>
            <a:endParaRPr lang="en-US" altLang="en-US" sz="3600">
              <a:latin typeface="Times New Roman" pitchFamily="18" charset="0"/>
              <a:cs typeface="Times New Roman" pitchFamily="18" charset="0"/>
            </a:endParaRPr>
          </a:p>
          <a:p>
            <a:pPr algn="ctr" eaLnBrk="1" hangingPunct="1"/>
            <a:endParaRPr lang="en-US" altLang="en-US" sz="2800"/>
          </a:p>
          <a:p>
            <a:pPr eaLnBrk="1" hangingPunct="1"/>
            <a:endParaRPr lang="en-US" altLang="en-US" sz="2800"/>
          </a:p>
          <a:p>
            <a:pPr eaLnBrk="1" hangingPunct="1"/>
            <a:endParaRPr lang="en-IN" altLang="en-US"/>
          </a:p>
        </p:txBody>
      </p:sp>
      <p:graphicFrame>
        <p:nvGraphicFramePr>
          <p:cNvPr id="10" name="Table 10"/>
          <p:cNvGraphicFramePr>
            <a:graphicFrameLocks noGrp="1"/>
          </p:cNvGraphicFramePr>
          <p:nvPr/>
        </p:nvGraphicFramePr>
        <p:xfrm>
          <a:off x="1054100" y="836613"/>
          <a:ext cx="10658475" cy="5851525"/>
        </p:xfrm>
        <a:graphic>
          <a:graphicData uri="http://schemas.openxmlformats.org/drawingml/2006/table">
            <a:tbl>
              <a:tblPr firstRow="1" bandRow="1">
                <a:tableStyleId>{5C22544A-7EE6-4342-B048-85BDC9FD1C3A}</a:tableStyleId>
              </a:tblPr>
              <a:tblGrid>
                <a:gridCol w="2448569">
                  <a:extLst>
                    <a:ext uri="{9D8B030D-6E8A-4147-A177-3AD203B41FA5}">
                      <a16:colId xmlns:a16="http://schemas.microsoft.com/office/drawing/2014/main" xmlns="" val="20000"/>
                    </a:ext>
                  </a:extLst>
                </a:gridCol>
                <a:gridCol w="8209906">
                  <a:extLst>
                    <a:ext uri="{9D8B030D-6E8A-4147-A177-3AD203B41FA5}">
                      <a16:colId xmlns:a16="http://schemas.microsoft.com/office/drawing/2014/main" xmlns="" val="20001"/>
                    </a:ext>
                  </a:extLst>
                </a:gridCol>
              </a:tblGrid>
              <a:tr h="5851525">
                <a:tc>
                  <a:txBody>
                    <a:bodyPr/>
                    <a:lstStyle/>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endParaRPr lang="en-IN" sz="1800" b="0" cap="none" spc="0" dirty="0" smtClean="0">
                        <a:ln>
                          <a:noFill/>
                        </a:ln>
                        <a:solidFill>
                          <a:schemeClr val="tx1"/>
                        </a:solidFill>
                        <a:effectLst/>
                        <a:latin typeface="Times New Roman" panose="02020603050405020304" pitchFamily="18" charset="0"/>
                        <a:cs typeface="Times New Roman" panose="02020603050405020304" pitchFamily="18" charset="0"/>
                      </a:endParaRPr>
                    </a:p>
                    <a:p>
                      <a:r>
                        <a:rPr lang="en-IN" sz="1800" b="0" cap="none" spc="0" dirty="0" err="1" smtClean="0">
                          <a:ln>
                            <a:noFill/>
                          </a:ln>
                          <a:solidFill>
                            <a:schemeClr val="tx1"/>
                          </a:solidFill>
                          <a:effectLst/>
                          <a:latin typeface="+mn-lt"/>
                          <a:cs typeface="Times New Roman" panose="02020603050405020304" pitchFamily="18" charset="0"/>
                        </a:rPr>
                        <a:t>Dr.</a:t>
                      </a:r>
                      <a:r>
                        <a:rPr lang="en-IN" sz="1800" b="0" cap="none" spc="0" dirty="0" smtClean="0">
                          <a:ln>
                            <a:noFill/>
                          </a:ln>
                          <a:solidFill>
                            <a:schemeClr val="tx1"/>
                          </a:solidFill>
                          <a:effectLst/>
                          <a:latin typeface="+mn-lt"/>
                          <a:cs typeface="Times New Roman" panose="02020603050405020304" pitchFamily="18" charset="0"/>
                        </a:rPr>
                        <a:t> Anil Vaidya</a:t>
                      </a:r>
                    </a:p>
                    <a:p>
                      <a:r>
                        <a:rPr lang="en-IN" sz="1800" b="0" cap="none" spc="0" dirty="0" smtClean="0">
                          <a:ln>
                            <a:noFill/>
                          </a:ln>
                          <a:solidFill>
                            <a:schemeClr val="tx1"/>
                          </a:solidFill>
                          <a:effectLst/>
                          <a:latin typeface="+mn-lt"/>
                          <a:cs typeface="Times New Roman" panose="02020603050405020304" pitchFamily="18" charset="0"/>
                        </a:rPr>
                        <a:t>Doctor of BA (University</a:t>
                      </a:r>
                      <a:r>
                        <a:rPr lang="en-IN" sz="1800" b="0" cap="none" spc="0" baseline="0" dirty="0" smtClean="0">
                          <a:ln>
                            <a:noFill/>
                          </a:ln>
                          <a:solidFill>
                            <a:schemeClr val="tx1"/>
                          </a:solidFill>
                          <a:effectLst/>
                          <a:latin typeface="+mn-lt"/>
                          <a:cs typeface="Times New Roman" panose="02020603050405020304" pitchFamily="18" charset="0"/>
                        </a:rPr>
                        <a:t> of Bradford, UK)</a:t>
                      </a:r>
                      <a:r>
                        <a:rPr lang="en-IN" sz="1800" b="0" cap="none" spc="0" dirty="0" smtClean="0">
                          <a:ln>
                            <a:noFill/>
                          </a:ln>
                          <a:solidFill>
                            <a:schemeClr val="tx1"/>
                          </a:solidFill>
                          <a:effectLst/>
                          <a:latin typeface="+mn-lt"/>
                          <a:cs typeface="Times New Roman" panose="02020603050405020304" pitchFamily="18" charset="0"/>
                        </a:rPr>
                        <a:t>, </a:t>
                      </a:r>
                    </a:p>
                    <a:p>
                      <a:r>
                        <a:rPr lang="en-IN" sz="1800" b="0" cap="none" spc="0" dirty="0" smtClean="0">
                          <a:ln>
                            <a:noFill/>
                          </a:ln>
                          <a:solidFill>
                            <a:schemeClr val="tx1"/>
                          </a:solidFill>
                          <a:effectLst/>
                          <a:latin typeface="+mn-lt"/>
                          <a:cs typeface="Times New Roman" panose="02020603050405020304" pitchFamily="18" charset="0"/>
                        </a:rPr>
                        <a:t>MBA (University</a:t>
                      </a:r>
                      <a:r>
                        <a:rPr lang="en-IN" sz="1800" b="0" cap="none" spc="0" baseline="0" dirty="0" smtClean="0">
                          <a:ln>
                            <a:noFill/>
                          </a:ln>
                          <a:solidFill>
                            <a:schemeClr val="tx1"/>
                          </a:solidFill>
                          <a:effectLst/>
                          <a:latin typeface="+mn-lt"/>
                          <a:cs typeface="Times New Roman" panose="02020603050405020304" pitchFamily="18" charset="0"/>
                        </a:rPr>
                        <a:t> of Akron, USA)</a:t>
                      </a:r>
                      <a:endParaRPr lang="en-IN" sz="1800" b="0" cap="none" spc="0" dirty="0" smtClean="0">
                        <a:ln>
                          <a:noFill/>
                        </a:ln>
                        <a:solidFill>
                          <a:schemeClr val="tx1"/>
                        </a:solidFill>
                        <a:effectLst/>
                        <a:latin typeface="+mn-lt"/>
                        <a:cs typeface="Times New Roman" panose="02020603050405020304" pitchFamily="18" charset="0"/>
                      </a:endParaRPr>
                    </a:p>
                    <a:p>
                      <a:r>
                        <a:rPr lang="en-IN" sz="1800" b="0" cap="none" spc="0" dirty="0" smtClean="0">
                          <a:ln>
                            <a:noFill/>
                          </a:ln>
                          <a:solidFill>
                            <a:schemeClr val="tx1"/>
                          </a:solidFill>
                          <a:effectLst/>
                          <a:latin typeface="+mn-lt"/>
                          <a:cs typeface="Times New Roman" panose="02020603050405020304" pitchFamily="18" charset="0"/>
                        </a:rPr>
                        <a:t>B.Sc.</a:t>
                      </a:r>
                      <a:r>
                        <a:rPr lang="en-IN" sz="1800" b="0" cap="none" spc="0" baseline="0" dirty="0" smtClean="0">
                          <a:ln>
                            <a:noFill/>
                          </a:ln>
                          <a:solidFill>
                            <a:schemeClr val="tx1"/>
                          </a:solidFill>
                          <a:effectLst/>
                          <a:latin typeface="+mn-lt"/>
                          <a:cs typeface="Times New Roman" panose="02020603050405020304" pitchFamily="18" charset="0"/>
                        </a:rPr>
                        <a:t> (Tech), LLB</a:t>
                      </a:r>
                    </a:p>
                    <a:p>
                      <a:r>
                        <a:rPr lang="en-IN" sz="1800" b="0" cap="none" spc="0" baseline="0" dirty="0" smtClean="0">
                          <a:ln>
                            <a:noFill/>
                          </a:ln>
                          <a:solidFill>
                            <a:schemeClr val="tx1"/>
                          </a:solidFill>
                          <a:effectLst/>
                          <a:latin typeface="+mn-lt"/>
                          <a:cs typeface="Times New Roman" panose="02020603050405020304" pitchFamily="18" charset="0"/>
                        </a:rPr>
                        <a:t>ISACA, CISA, CISM, ITSM</a:t>
                      </a:r>
                      <a:endParaRPr lang="en-IN" sz="1800" b="0" cap="none" spc="0" dirty="0" smtClean="0">
                        <a:ln>
                          <a:noFill/>
                        </a:ln>
                        <a:solidFill>
                          <a:schemeClr val="tx1"/>
                        </a:solidFill>
                        <a:effectLst/>
                        <a:latin typeface="+mn-lt"/>
                        <a:cs typeface="Times New Roman" panose="02020603050405020304" pitchFamily="18" charset="0"/>
                      </a:endParaRPr>
                    </a:p>
                    <a:p>
                      <a:endParaRPr lang="en-IN" sz="1800" b="0" cap="none" spc="0" dirty="0">
                        <a:ln>
                          <a:noFill/>
                        </a:ln>
                        <a:solidFill>
                          <a:schemeClr val="tx1"/>
                        </a:solidFill>
                        <a:effectLst/>
                        <a:latin typeface="Times New Roman" panose="02020603050405020304" pitchFamily="18" charset="0"/>
                        <a:cs typeface="Times New Roman" panose="02020603050405020304" pitchFamily="18" charset="0"/>
                      </a:endParaRPr>
                    </a:p>
                  </a:txBody>
                  <a:tcPr marL="91451" marR="91451"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smtClean="0">
                        <a:solidFill>
                          <a:schemeClr val="tx1"/>
                        </a:solidFill>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err="1" smtClean="0">
                          <a:solidFill>
                            <a:schemeClr val="tx1"/>
                          </a:solidFill>
                          <a:latin typeface="+mn-lt"/>
                          <a:cs typeface="Times New Roman" panose="02020603050405020304" pitchFamily="18" charset="0"/>
                        </a:rPr>
                        <a:t>Dr</a:t>
                      </a:r>
                      <a:r>
                        <a:rPr lang="en-IN" sz="1800" b="0" dirty="0" err="1">
                          <a:solidFill>
                            <a:schemeClr val="tx1"/>
                          </a:solidFill>
                          <a:latin typeface="+mn-lt"/>
                          <a:cs typeface="Times New Roman" panose="02020603050405020304" pitchFamily="18" charset="0"/>
                        </a:rPr>
                        <a:t>.</a:t>
                      </a:r>
                      <a:r>
                        <a:rPr lang="en-IN" sz="1800" b="0" dirty="0">
                          <a:solidFill>
                            <a:schemeClr val="tx1"/>
                          </a:solidFill>
                          <a:latin typeface="+mn-lt"/>
                          <a:cs typeface="Times New Roman" panose="02020603050405020304" pitchFamily="18" charset="0"/>
                        </a:rPr>
                        <a:t> Anil Vaidya is Professor of Information Management, also holds responsibility as Area Head of ‘Information Management’ at SPJIMR.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cap="none" spc="0" dirty="0">
                        <a:ln>
                          <a:noFill/>
                        </a:ln>
                        <a:solidFill>
                          <a:schemeClr val="tx1"/>
                        </a:solidFill>
                        <a:effectLst/>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mn-lt"/>
                          <a:cs typeface="Times New Roman" panose="02020603050405020304" pitchFamily="18" charset="0"/>
                        </a:rPr>
                        <a:t>Prior to joining SPJIMR he was industry practitioner for 35 years, in CIO roles in MNCs such as Philips, Rhone-Poulenc and Parke-Davis. In Philips he progressed from Country role, as Sr. Director IT, to Cluster Director role to </a:t>
                      </a:r>
                      <a:r>
                        <a:rPr lang="en-IN" sz="1800" b="0" dirty="0" err="1">
                          <a:solidFill>
                            <a:schemeClr val="tx1"/>
                          </a:solidFill>
                          <a:latin typeface="+mn-lt"/>
                          <a:cs typeface="Times New Roman" panose="02020603050405020304" pitchFamily="18" charset="0"/>
                        </a:rPr>
                        <a:t>AsiaPacific</a:t>
                      </a:r>
                      <a:r>
                        <a:rPr lang="en-IN" sz="1800" b="0" dirty="0">
                          <a:solidFill>
                            <a:schemeClr val="tx1"/>
                          </a:solidFill>
                          <a:latin typeface="+mn-lt"/>
                          <a:cs typeface="Times New Roman" panose="02020603050405020304" pitchFamily="18" charset="0"/>
                        </a:rPr>
                        <a:t> role to Global role; was based in Eindhoven, Netherlands, in Philips IT HQ for 3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cap="none" spc="0" dirty="0">
                        <a:ln>
                          <a:noFill/>
                        </a:ln>
                        <a:solidFill>
                          <a:schemeClr val="tx1"/>
                        </a:solidFill>
                        <a:effectLst/>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mn-lt"/>
                          <a:cs typeface="Times New Roman" panose="02020603050405020304" pitchFamily="18" charset="0"/>
                        </a:rPr>
                        <a:t>Study of technological advances and their impact on business and society has been one of the passions of </a:t>
                      </a:r>
                      <a:r>
                        <a:rPr lang="en-IN" sz="1800" b="0" dirty="0" err="1">
                          <a:solidFill>
                            <a:schemeClr val="tx1"/>
                          </a:solidFill>
                          <a:latin typeface="+mn-lt"/>
                          <a:cs typeface="Times New Roman" panose="02020603050405020304" pitchFamily="18" charset="0"/>
                        </a:rPr>
                        <a:t>Dr.</a:t>
                      </a:r>
                      <a:r>
                        <a:rPr lang="en-IN" sz="1800" b="0" dirty="0">
                          <a:solidFill>
                            <a:schemeClr val="tx1"/>
                          </a:solidFill>
                          <a:latin typeface="+mn-lt"/>
                          <a:cs typeface="Times New Roman" panose="02020603050405020304" pitchFamily="18" charset="0"/>
                        </a:rPr>
                        <a:t> Anil Vaidya. In this role as Professor he teaches management students technologies such as IOT, AI, ML, Blockchain, Big Data and brings to the fore value creation thru deployment of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cap="none" spc="0" dirty="0">
                        <a:ln>
                          <a:noFill/>
                        </a:ln>
                        <a:solidFill>
                          <a:schemeClr val="tx1"/>
                        </a:solidFill>
                        <a:effectLst/>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cap="none" spc="0" dirty="0">
                        <a:ln>
                          <a:noFill/>
                        </a:ln>
                        <a:solidFill>
                          <a:schemeClr val="tx1"/>
                        </a:solidFill>
                        <a:effectLst/>
                        <a:latin typeface="+mn-lt"/>
                        <a:cs typeface="Times New Roman" panose="02020603050405020304" pitchFamily="18" charset="0"/>
                      </a:endParaRPr>
                    </a:p>
                  </a:txBody>
                  <a:tcPr marL="91451" marR="91451"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17417" name="Picture 3"/>
          <p:cNvPicPr>
            <a:picLocks noChangeAspect="1" noChangeArrowheads="1"/>
          </p:cNvPicPr>
          <p:nvPr/>
        </p:nvPicPr>
        <p:blipFill>
          <a:blip r:embed="rId3"/>
          <a:srcRect/>
          <a:stretch>
            <a:fillRect/>
          </a:stretch>
        </p:blipFill>
        <p:spPr bwMode="auto">
          <a:xfrm>
            <a:off x="1054100" y="908050"/>
            <a:ext cx="2160588" cy="2376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8.09.12"/>
  <p:tag name="AS_TITLE" val="Aspose.Slides for .NET 2.0"/>
  <p:tag name="AS_VERSION" val="18.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17630</TotalTime>
  <Words>3230</Words>
  <Application>Microsoft Office PowerPoint</Application>
  <PresentationFormat>Custom</PresentationFormat>
  <Paragraphs>385</Paragraphs>
  <Slides>31</Slides>
  <Notes>11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 Light</vt:lpstr>
      <vt:lpstr>Calibri</vt:lpstr>
      <vt:lpstr>Symbol</vt:lpstr>
      <vt:lpstr>DIN Alternate</vt:lpstr>
      <vt:lpstr>Times New Roman</vt:lpstr>
      <vt:lpstr>Calibri </vt:lpstr>
      <vt:lpstr>1_Office Theme</vt:lpstr>
      <vt:lpstr> Centre for Project Management   Welcomes you to  Post Graduate in Advanced Project Management  Blended Programme  Batch 33 – PG-APM</vt:lpstr>
      <vt:lpstr>Welcome to SPJIMR    </vt:lpstr>
      <vt:lpstr>About SPJIMR</vt:lpstr>
      <vt:lpstr>Slide 4</vt:lpstr>
      <vt:lpstr>Slide 5</vt:lpstr>
      <vt:lpstr>Slide 6</vt:lpstr>
      <vt:lpstr>Slide 7</vt:lpstr>
      <vt:lpstr>Slide 8</vt:lpstr>
      <vt:lpstr>Slide 9</vt:lpstr>
      <vt:lpstr>Slide 10</vt:lpstr>
      <vt:lpstr>Slide 11</vt:lpstr>
      <vt:lpstr>Ice – Breaking activity</vt:lpstr>
      <vt:lpstr>Introduction</vt:lpstr>
      <vt:lpstr>Different Certification of PM</vt:lpstr>
      <vt:lpstr>London Heathrow Terminal T5 Case</vt:lpstr>
      <vt:lpstr>Video</vt:lpstr>
      <vt:lpstr>The Bad News: Most Projects Still Fail</vt:lpstr>
      <vt:lpstr>Start Smart</vt:lpstr>
      <vt:lpstr>Slide 19</vt:lpstr>
      <vt:lpstr>Towards an Adaptive Project Management Approach</vt:lpstr>
      <vt:lpstr>Reinventing Project Management – By Aron J. Shenhar  One size does not fit all </vt:lpstr>
      <vt:lpstr>Slide 22</vt:lpstr>
      <vt:lpstr>Slide 23</vt:lpstr>
      <vt:lpstr>Slide 24</vt:lpstr>
      <vt:lpstr>Slide 25</vt:lpstr>
      <vt:lpstr>Slide 26</vt:lpstr>
      <vt:lpstr>Slide 27</vt:lpstr>
      <vt:lpstr>Slide 28</vt:lpstr>
      <vt:lpstr>Aadhar – Diamond Framework</vt:lpstr>
      <vt:lpstr>Practice Assignment</vt:lpstr>
      <vt:lpstr>London Heathrow Terminal T5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prabhakaran</dc:creator>
  <cp:lastModifiedBy>Rana</cp:lastModifiedBy>
  <cp:revision>963</cp:revision>
  <cp:lastPrinted>2018-04-09T11:39:28Z</cp:lastPrinted>
  <dcterms:created xsi:type="dcterms:W3CDTF">2011-06-14T06:27:51Z</dcterms:created>
  <dcterms:modified xsi:type="dcterms:W3CDTF">2020-03-02T08:07:21Z</dcterms:modified>
</cp:coreProperties>
</file>