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4"/>
  </p:notesMasterIdLst>
  <p:handoutMasterIdLst>
    <p:handoutMasterId r:id="rId15"/>
  </p:handoutMasterIdLst>
  <p:sldIdLst>
    <p:sldId id="300" r:id="rId2"/>
    <p:sldId id="301" r:id="rId3"/>
    <p:sldId id="302" r:id="rId4"/>
    <p:sldId id="303" r:id="rId5"/>
    <p:sldId id="304" r:id="rId6"/>
    <p:sldId id="299" r:id="rId7"/>
    <p:sldId id="305" r:id="rId8"/>
    <p:sldId id="306" r:id="rId9"/>
    <p:sldId id="307" r:id="rId10"/>
    <p:sldId id="308" r:id="rId11"/>
    <p:sldId id="309" r:id="rId12"/>
    <p:sldId id="310" r:id="rId13"/>
  </p:sldIdLst>
  <p:sldSz cx="12190413" cy="6858000"/>
  <p:notesSz cx="9296400" cy="7010400"/>
  <p:custDataLst>
    <p:tags r:id="rId16"/>
  </p:custDataLst>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2416" autoAdjust="0"/>
  </p:normalViewPr>
  <p:slideViewPr>
    <p:cSldViewPr>
      <p:cViewPr varScale="1">
        <p:scale>
          <a:sx n="59" d="100"/>
          <a:sy n="59" d="100"/>
        </p:scale>
        <p:origin x="1152" y="72"/>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EFDF7-0ACE-493F-A359-9E6BC78B165B}"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en-US"/>
        </a:p>
      </dgm:t>
    </dgm:pt>
    <dgm:pt modelId="{ECBA52FF-885F-4563-8B14-B8775D5EA80E}">
      <dgm:prSet phldrT="[Text]"/>
      <dgm:spPr/>
      <dgm:t>
        <a:bodyPr/>
        <a:lstStyle/>
        <a:p>
          <a:r>
            <a:rPr lang="en-US" dirty="0"/>
            <a:t>STRENGTH</a:t>
          </a:r>
        </a:p>
      </dgm:t>
    </dgm:pt>
    <dgm:pt modelId="{01504CB8-61BC-46A9-A972-A0320EBC0EC1}" type="parTrans" cxnId="{3FC5E576-54C8-4DB2-B8DF-78C83C60E7EB}">
      <dgm:prSet/>
      <dgm:spPr/>
      <dgm:t>
        <a:bodyPr/>
        <a:lstStyle/>
        <a:p>
          <a:endParaRPr lang="en-US"/>
        </a:p>
      </dgm:t>
    </dgm:pt>
    <dgm:pt modelId="{28C3ADD2-D04B-4DD7-8059-BB8C57243F7C}" type="sibTrans" cxnId="{3FC5E576-54C8-4DB2-B8DF-78C83C60E7EB}">
      <dgm:prSet/>
      <dgm:spPr/>
      <dgm:t>
        <a:bodyPr/>
        <a:lstStyle/>
        <a:p>
          <a:endParaRPr lang="en-US"/>
        </a:p>
      </dgm:t>
    </dgm:pt>
    <dgm:pt modelId="{8F7D1250-3612-425C-9139-51D10F70B128}">
      <dgm:prSet phldrT="[Text]"/>
      <dgm:spPr/>
      <dgm:t>
        <a:bodyPr/>
        <a:lstStyle/>
        <a:p>
          <a:r>
            <a:rPr lang="en-US" dirty="0"/>
            <a:t>WEAKNESS</a:t>
          </a:r>
        </a:p>
      </dgm:t>
    </dgm:pt>
    <dgm:pt modelId="{827AA20D-9A41-46E3-8EB2-AEFA96534CB4}" type="parTrans" cxnId="{9D9F6503-9672-4B9C-963C-0AED845058AF}">
      <dgm:prSet/>
      <dgm:spPr/>
      <dgm:t>
        <a:bodyPr/>
        <a:lstStyle/>
        <a:p>
          <a:endParaRPr lang="en-US"/>
        </a:p>
      </dgm:t>
    </dgm:pt>
    <dgm:pt modelId="{2FB5C140-3A84-4FEB-83E3-F5FDF6DF3534}" type="sibTrans" cxnId="{9D9F6503-9672-4B9C-963C-0AED845058AF}">
      <dgm:prSet/>
      <dgm:spPr/>
      <dgm:t>
        <a:bodyPr/>
        <a:lstStyle/>
        <a:p>
          <a:endParaRPr lang="en-US"/>
        </a:p>
      </dgm:t>
    </dgm:pt>
    <dgm:pt modelId="{56705068-68F9-4507-948C-B00A4B94807F}">
      <dgm:prSet phldrT="[Text]"/>
      <dgm:spPr/>
      <dgm:t>
        <a:bodyPr/>
        <a:lstStyle/>
        <a:p>
          <a:r>
            <a:rPr lang="en-US" dirty="0"/>
            <a:t>THREAT</a:t>
          </a:r>
        </a:p>
      </dgm:t>
    </dgm:pt>
    <dgm:pt modelId="{1E8EC506-315E-4802-B315-5DCB28AC4720}" type="parTrans" cxnId="{BB7628FF-21DD-4CA5-9733-DD71CA03712D}">
      <dgm:prSet/>
      <dgm:spPr/>
      <dgm:t>
        <a:bodyPr/>
        <a:lstStyle/>
        <a:p>
          <a:endParaRPr lang="en-US"/>
        </a:p>
      </dgm:t>
    </dgm:pt>
    <dgm:pt modelId="{6AC3AB7F-A1CE-4E05-872F-BFFFE3AD29B7}" type="sibTrans" cxnId="{BB7628FF-21DD-4CA5-9733-DD71CA03712D}">
      <dgm:prSet/>
      <dgm:spPr/>
      <dgm:t>
        <a:bodyPr/>
        <a:lstStyle/>
        <a:p>
          <a:endParaRPr lang="en-US"/>
        </a:p>
      </dgm:t>
    </dgm:pt>
    <dgm:pt modelId="{9EB92A53-A87A-45E7-8FB9-7220BE12F848}">
      <dgm:prSet phldrT="[Text]"/>
      <dgm:spPr/>
      <dgm:t>
        <a:bodyPr/>
        <a:lstStyle/>
        <a:p>
          <a:r>
            <a:rPr lang="en-US" dirty="0"/>
            <a:t>OPPURTUNITY</a:t>
          </a:r>
        </a:p>
      </dgm:t>
    </dgm:pt>
    <dgm:pt modelId="{541E609A-AE87-412D-83DB-1EFBA65E54AF}" type="parTrans" cxnId="{7F75F1DB-181F-4A5E-8511-0495DC20461E}">
      <dgm:prSet/>
      <dgm:spPr/>
      <dgm:t>
        <a:bodyPr/>
        <a:lstStyle/>
        <a:p>
          <a:endParaRPr lang="en-US"/>
        </a:p>
      </dgm:t>
    </dgm:pt>
    <dgm:pt modelId="{DD949B1D-3367-4C41-B8EA-60063D3F4D7E}" type="sibTrans" cxnId="{7F75F1DB-181F-4A5E-8511-0495DC20461E}">
      <dgm:prSet/>
      <dgm:spPr/>
      <dgm:t>
        <a:bodyPr/>
        <a:lstStyle/>
        <a:p>
          <a:endParaRPr lang="en-US"/>
        </a:p>
      </dgm:t>
    </dgm:pt>
    <dgm:pt modelId="{3E7FE778-A890-41D5-8221-0F5574E10BB9}" type="pres">
      <dgm:prSet presAssocID="{EE8EFDF7-0ACE-493F-A359-9E6BC78B165B}" presName="diagram" presStyleCnt="0">
        <dgm:presLayoutVars>
          <dgm:dir/>
          <dgm:resizeHandles val="exact"/>
        </dgm:presLayoutVars>
      </dgm:prSet>
      <dgm:spPr/>
    </dgm:pt>
    <dgm:pt modelId="{65A201C5-0776-46F8-9C6D-512E6F47F599}" type="pres">
      <dgm:prSet presAssocID="{ECBA52FF-885F-4563-8B14-B8775D5EA80E}" presName="node" presStyleLbl="node1" presStyleIdx="0" presStyleCnt="4" custLinFactNeighborX="305" custLinFactNeighborY="-8362">
        <dgm:presLayoutVars>
          <dgm:bulletEnabled val="1"/>
        </dgm:presLayoutVars>
      </dgm:prSet>
      <dgm:spPr/>
    </dgm:pt>
    <dgm:pt modelId="{34CECD82-3893-4582-8173-3BCFD6CCC6C7}" type="pres">
      <dgm:prSet presAssocID="{28C3ADD2-D04B-4DD7-8059-BB8C57243F7C}" presName="sibTrans" presStyleCnt="0"/>
      <dgm:spPr/>
    </dgm:pt>
    <dgm:pt modelId="{05438BDD-0E64-4A1B-9158-E1B16845F77A}" type="pres">
      <dgm:prSet presAssocID="{8F7D1250-3612-425C-9139-51D10F70B128}" presName="node" presStyleLbl="node1" presStyleIdx="1" presStyleCnt="4" custLinFactNeighborX="-218" custLinFactNeighborY="-11464">
        <dgm:presLayoutVars>
          <dgm:bulletEnabled val="1"/>
        </dgm:presLayoutVars>
      </dgm:prSet>
      <dgm:spPr/>
    </dgm:pt>
    <dgm:pt modelId="{A76BC88E-671F-4C27-9B4D-3EFBEBA4663C}" type="pres">
      <dgm:prSet presAssocID="{2FB5C140-3A84-4FEB-83E3-F5FDF6DF3534}" presName="sibTrans" presStyleCnt="0"/>
      <dgm:spPr/>
    </dgm:pt>
    <dgm:pt modelId="{E9EECB3C-B46F-4A14-8F12-16280679A08A}" type="pres">
      <dgm:prSet presAssocID="{56705068-68F9-4507-948C-B00A4B94807F}" presName="node" presStyleLbl="node1" presStyleIdx="2" presStyleCnt="4" custScaleY="79911" custLinFactNeighborX="476" custLinFactNeighborY="-28870">
        <dgm:presLayoutVars>
          <dgm:bulletEnabled val="1"/>
        </dgm:presLayoutVars>
      </dgm:prSet>
      <dgm:spPr/>
    </dgm:pt>
    <dgm:pt modelId="{44D7056D-C236-431D-8953-DD85028C0939}" type="pres">
      <dgm:prSet presAssocID="{6AC3AB7F-A1CE-4E05-872F-BFFFE3AD29B7}" presName="sibTrans" presStyleCnt="0"/>
      <dgm:spPr/>
    </dgm:pt>
    <dgm:pt modelId="{C6FADB14-216B-4873-AEF1-468211C2BBE4}" type="pres">
      <dgm:prSet presAssocID="{9EB92A53-A87A-45E7-8FB9-7220BE12F848}" presName="node" presStyleLbl="node1" presStyleIdx="3" presStyleCnt="4" custScaleY="76910" custLinFactNeighborX="-218" custLinFactNeighborY="-31419">
        <dgm:presLayoutVars>
          <dgm:bulletEnabled val="1"/>
        </dgm:presLayoutVars>
      </dgm:prSet>
      <dgm:spPr/>
    </dgm:pt>
  </dgm:ptLst>
  <dgm:cxnLst>
    <dgm:cxn modelId="{9D9F6503-9672-4B9C-963C-0AED845058AF}" srcId="{EE8EFDF7-0ACE-493F-A359-9E6BC78B165B}" destId="{8F7D1250-3612-425C-9139-51D10F70B128}" srcOrd="1" destOrd="0" parTransId="{827AA20D-9A41-46E3-8EB2-AEFA96534CB4}" sibTransId="{2FB5C140-3A84-4FEB-83E3-F5FDF6DF3534}"/>
    <dgm:cxn modelId="{9216731B-A884-49A8-9ED3-54EE5E5FA155}" type="presOf" srcId="{56705068-68F9-4507-948C-B00A4B94807F}" destId="{E9EECB3C-B46F-4A14-8F12-16280679A08A}" srcOrd="0" destOrd="0" presId="urn:microsoft.com/office/officeart/2005/8/layout/default"/>
    <dgm:cxn modelId="{5AD7D730-E21E-4FEE-8634-6649EEF799B7}" type="presOf" srcId="{9EB92A53-A87A-45E7-8FB9-7220BE12F848}" destId="{C6FADB14-216B-4873-AEF1-468211C2BBE4}" srcOrd="0" destOrd="0" presId="urn:microsoft.com/office/officeart/2005/8/layout/default"/>
    <dgm:cxn modelId="{7D8D8A55-E789-409D-9D04-EF8754CFCA19}" type="presOf" srcId="{ECBA52FF-885F-4563-8B14-B8775D5EA80E}" destId="{65A201C5-0776-46F8-9C6D-512E6F47F599}" srcOrd="0" destOrd="0" presId="urn:microsoft.com/office/officeart/2005/8/layout/default"/>
    <dgm:cxn modelId="{3FC5E576-54C8-4DB2-B8DF-78C83C60E7EB}" srcId="{EE8EFDF7-0ACE-493F-A359-9E6BC78B165B}" destId="{ECBA52FF-885F-4563-8B14-B8775D5EA80E}" srcOrd="0" destOrd="0" parTransId="{01504CB8-61BC-46A9-A972-A0320EBC0EC1}" sibTransId="{28C3ADD2-D04B-4DD7-8059-BB8C57243F7C}"/>
    <dgm:cxn modelId="{B48E1382-E0C1-4A47-8111-19330A2DDFF4}" type="presOf" srcId="{8F7D1250-3612-425C-9139-51D10F70B128}" destId="{05438BDD-0E64-4A1B-9158-E1B16845F77A}" srcOrd="0" destOrd="0" presId="urn:microsoft.com/office/officeart/2005/8/layout/default"/>
    <dgm:cxn modelId="{7F75F1DB-181F-4A5E-8511-0495DC20461E}" srcId="{EE8EFDF7-0ACE-493F-A359-9E6BC78B165B}" destId="{9EB92A53-A87A-45E7-8FB9-7220BE12F848}" srcOrd="3" destOrd="0" parTransId="{541E609A-AE87-412D-83DB-1EFBA65E54AF}" sibTransId="{DD949B1D-3367-4C41-B8EA-60063D3F4D7E}"/>
    <dgm:cxn modelId="{6B314BE9-8046-4E10-BAE9-38BD424156F2}" type="presOf" srcId="{EE8EFDF7-0ACE-493F-A359-9E6BC78B165B}" destId="{3E7FE778-A890-41D5-8221-0F5574E10BB9}" srcOrd="0" destOrd="0" presId="urn:microsoft.com/office/officeart/2005/8/layout/default"/>
    <dgm:cxn modelId="{BB7628FF-21DD-4CA5-9733-DD71CA03712D}" srcId="{EE8EFDF7-0ACE-493F-A359-9E6BC78B165B}" destId="{56705068-68F9-4507-948C-B00A4B94807F}" srcOrd="2" destOrd="0" parTransId="{1E8EC506-315E-4802-B315-5DCB28AC4720}" sibTransId="{6AC3AB7F-A1CE-4E05-872F-BFFFE3AD29B7}"/>
    <dgm:cxn modelId="{6D2C9BF7-CA8F-432B-9564-45490BE0E04D}" type="presParOf" srcId="{3E7FE778-A890-41D5-8221-0F5574E10BB9}" destId="{65A201C5-0776-46F8-9C6D-512E6F47F599}" srcOrd="0" destOrd="0" presId="urn:microsoft.com/office/officeart/2005/8/layout/default"/>
    <dgm:cxn modelId="{DBC87696-1D5C-4C1A-A63E-6F892E68C9B9}" type="presParOf" srcId="{3E7FE778-A890-41D5-8221-0F5574E10BB9}" destId="{34CECD82-3893-4582-8173-3BCFD6CCC6C7}" srcOrd="1" destOrd="0" presId="urn:microsoft.com/office/officeart/2005/8/layout/default"/>
    <dgm:cxn modelId="{3C2CEFF6-18FC-42E6-ACD4-086899384527}" type="presParOf" srcId="{3E7FE778-A890-41D5-8221-0F5574E10BB9}" destId="{05438BDD-0E64-4A1B-9158-E1B16845F77A}" srcOrd="2" destOrd="0" presId="urn:microsoft.com/office/officeart/2005/8/layout/default"/>
    <dgm:cxn modelId="{DB7B7DED-2BE2-43DC-B4C7-42478559D3F3}" type="presParOf" srcId="{3E7FE778-A890-41D5-8221-0F5574E10BB9}" destId="{A76BC88E-671F-4C27-9B4D-3EFBEBA4663C}" srcOrd="3" destOrd="0" presId="urn:microsoft.com/office/officeart/2005/8/layout/default"/>
    <dgm:cxn modelId="{B4AF8995-762E-4FE4-8EE3-51089BCC9CA6}" type="presParOf" srcId="{3E7FE778-A890-41D5-8221-0F5574E10BB9}" destId="{E9EECB3C-B46F-4A14-8F12-16280679A08A}" srcOrd="4" destOrd="0" presId="urn:microsoft.com/office/officeart/2005/8/layout/default"/>
    <dgm:cxn modelId="{13ED4E92-4ABC-495E-B9EB-257EDB96BB2D}" type="presParOf" srcId="{3E7FE778-A890-41D5-8221-0F5574E10BB9}" destId="{44D7056D-C236-431D-8953-DD85028C0939}" srcOrd="5" destOrd="0" presId="urn:microsoft.com/office/officeart/2005/8/layout/default"/>
    <dgm:cxn modelId="{83C7E183-6CFD-4E4E-9DFA-4D4A1F9C4A51}" type="presParOf" srcId="{3E7FE778-A890-41D5-8221-0F5574E10BB9}" destId="{C6FADB14-216B-4873-AEF1-468211C2BBE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201C5-0776-46F8-9C6D-512E6F47F599}">
      <dsp:nvSpPr>
        <dsp:cNvPr id="0" name=""/>
        <dsp:cNvSpPr/>
      </dsp:nvSpPr>
      <dsp:spPr>
        <a:xfrm>
          <a:off x="12792" y="233170"/>
          <a:ext cx="3869027" cy="2321416"/>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STRENGTH</a:t>
          </a:r>
        </a:p>
      </dsp:txBody>
      <dsp:txXfrm>
        <a:off x="12792" y="233170"/>
        <a:ext cx="3869027" cy="2321416"/>
      </dsp:txXfrm>
    </dsp:sp>
    <dsp:sp modelId="{05438BDD-0E64-4A1B-9158-E1B16845F77A}">
      <dsp:nvSpPr>
        <dsp:cNvPr id="0" name=""/>
        <dsp:cNvSpPr/>
      </dsp:nvSpPr>
      <dsp:spPr>
        <a:xfrm>
          <a:off x="4248487" y="161160"/>
          <a:ext cx="3869027" cy="2321416"/>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WEAKNESS</a:t>
          </a:r>
        </a:p>
      </dsp:txBody>
      <dsp:txXfrm>
        <a:off x="4248487" y="161160"/>
        <a:ext cx="3869027" cy="2321416"/>
      </dsp:txXfrm>
    </dsp:sp>
    <dsp:sp modelId="{E9EECB3C-B46F-4A14-8F12-16280679A08A}">
      <dsp:nvSpPr>
        <dsp:cNvPr id="0" name=""/>
        <dsp:cNvSpPr/>
      </dsp:nvSpPr>
      <dsp:spPr>
        <a:xfrm>
          <a:off x="19408" y="2465413"/>
          <a:ext cx="3869027" cy="1855067"/>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THREAT</a:t>
          </a:r>
        </a:p>
      </dsp:txBody>
      <dsp:txXfrm>
        <a:off x="19408" y="2465413"/>
        <a:ext cx="3869027" cy="1855067"/>
      </dsp:txXfrm>
    </dsp:sp>
    <dsp:sp modelId="{C6FADB14-216B-4873-AEF1-468211C2BBE4}">
      <dsp:nvSpPr>
        <dsp:cNvPr id="0" name=""/>
        <dsp:cNvSpPr/>
      </dsp:nvSpPr>
      <dsp:spPr>
        <a:xfrm>
          <a:off x="4248487" y="2441073"/>
          <a:ext cx="3869027" cy="1785401"/>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OPPURTUNITY</a:t>
          </a:r>
        </a:p>
      </dsp:txBody>
      <dsp:txXfrm>
        <a:off x="4248487" y="2441073"/>
        <a:ext cx="3869027" cy="17854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Header Placeholder 1"/>
          <p:cNvSpPr>
            <a:spLocks noGrp="1" noChangeArrowheads="1"/>
          </p:cNvSpPr>
          <p:nvPr>
            <p:ph type="hdr" sz="quarter"/>
          </p:nvPr>
        </p:nvSpPr>
        <p:spPr bwMode="auto">
          <a:xfrm>
            <a:off x="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panose="020B0604020202020204" pitchFamily="34" charset="0"/>
                <a:cs typeface="Arial" panose="020B0604020202020204" pitchFamily="34" charset="0"/>
              </a:defRPr>
            </a:lvl1pPr>
          </a:lstStyle>
          <a:p>
            <a:pPr>
              <a:defRPr/>
            </a:pPr>
            <a:endParaRPr lang="en-IN" altLang="en-US"/>
          </a:p>
        </p:txBody>
      </p:sp>
      <p:sp>
        <p:nvSpPr>
          <p:cNvPr id="69635" name="Date Placeholder 2"/>
          <p:cNvSpPr>
            <a:spLocks noGrp="1" noChangeArrowheads="1"/>
          </p:cNvSpPr>
          <p:nvPr>
            <p:ph type="dt" sz="quarter" idx="2"/>
          </p:nvPr>
        </p:nvSpPr>
        <p:spPr bwMode="auto">
          <a:xfrm>
            <a:off x="526415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panose="020B0604020202020204" pitchFamily="34" charset="0"/>
                <a:cs typeface="Arial" panose="020B0604020202020204" pitchFamily="34" charset="0"/>
              </a:defRPr>
            </a:lvl1pPr>
          </a:lstStyle>
          <a:p>
            <a:pPr>
              <a:defRPr/>
            </a:pPr>
            <a:fld id="{0010AF0A-1340-47D7-BE5C-5245FEDE524D}" type="datetime1">
              <a:rPr lang="en-IN" altLang="en-US"/>
              <a:pPr>
                <a:defRPr/>
              </a:pPr>
              <a:t>15-03-2020</a:t>
            </a:fld>
            <a:endParaRPr lang="en-IN" altLang="en-US"/>
          </a:p>
        </p:txBody>
      </p:sp>
      <p:sp>
        <p:nvSpPr>
          <p:cNvPr id="69636" name="Footer Placeholder 3"/>
          <p:cNvSpPr>
            <a:spLocks noGrp="1" noChangeArrowheads="1"/>
          </p:cNvSpPr>
          <p:nvPr>
            <p:ph type="ftr" sz="quarter" idx="3"/>
          </p:nvPr>
        </p:nvSpPr>
        <p:spPr bwMode="auto">
          <a:xfrm>
            <a:off x="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panose="020B0604020202020204" pitchFamily="34" charset="0"/>
                <a:cs typeface="Arial" panose="020B0604020202020204" pitchFamily="34" charset="0"/>
              </a:defRPr>
            </a:lvl1pPr>
          </a:lstStyle>
          <a:p>
            <a:pPr>
              <a:defRPr/>
            </a:pPr>
            <a:endParaRPr lang="en-IN" altLang="en-US"/>
          </a:p>
        </p:txBody>
      </p:sp>
      <p:sp>
        <p:nvSpPr>
          <p:cNvPr id="69637" name="Slide Number Placeholder 4"/>
          <p:cNvSpPr>
            <a:spLocks noGrp="1" noChangeArrowheads="1"/>
          </p:cNvSpPr>
          <p:nvPr>
            <p:ph type="sldNum" sz="quarter" idx="4"/>
          </p:nvPr>
        </p:nvSpPr>
        <p:spPr bwMode="auto">
          <a:xfrm>
            <a:off x="526415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fld id="{0BC287CB-01F1-48BB-A32D-58597FA1D503}" type="slidenum">
              <a:rPr lang="en-IN" altLang="en-US"/>
              <a:pPr/>
              <a:t>‹#›</a:t>
            </a:fld>
            <a:endParaRPr lang="en-I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Header Placeholder 1"/>
          <p:cNvSpPr>
            <a:spLocks noGrp="1" noChangeArrowheads="1"/>
          </p:cNvSpPr>
          <p:nvPr>
            <p:ph type="hdr" sz="quarter"/>
          </p:nvPr>
        </p:nvSpPr>
        <p:spPr bwMode="auto">
          <a:xfrm>
            <a:off x="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8611" name="Date Placeholder 2"/>
          <p:cNvSpPr>
            <a:spLocks noGrp="1" noChangeArrowheads="1"/>
          </p:cNvSpPr>
          <p:nvPr>
            <p:ph type="dt" idx="2"/>
          </p:nvPr>
        </p:nvSpPr>
        <p:spPr bwMode="auto">
          <a:xfrm>
            <a:off x="526415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Calibri" panose="020F0502020204030204" pitchFamily="34" charset="0"/>
                <a:cs typeface="Arial" panose="020B0604020202020204" pitchFamily="34" charset="0"/>
              </a:defRPr>
            </a:lvl1pPr>
          </a:lstStyle>
          <a:p>
            <a:pPr>
              <a:defRPr/>
            </a:pPr>
            <a:fld id="{BCE23537-472C-45A1-B26E-D358E55D6CFC}" type="datetime1">
              <a:rPr lang="en-US" altLang="en-US"/>
              <a:pPr>
                <a:defRPr/>
              </a:pPr>
              <a:t>3/15/2020</a:t>
            </a:fld>
            <a:endParaRPr lang="en-US" altLang="en-US"/>
          </a:p>
        </p:txBody>
      </p:sp>
      <p:sp>
        <p:nvSpPr>
          <p:cNvPr id="5124" name="Slide Image Placeholder 3"/>
          <p:cNvSpPr>
            <a:spLocks noGrp="1" noRot="1" noChangeAspect="1" noChangeArrowheads="1"/>
          </p:cNvSpPr>
          <p:nvPr>
            <p:ph type="sldImg" idx="5"/>
          </p:nvPr>
        </p:nvSpPr>
        <p:spPr bwMode="auto">
          <a:xfrm>
            <a:off x="2312988" y="527050"/>
            <a:ext cx="4670425" cy="2627313"/>
          </a:xfrm>
          <a:prstGeom prst="rect">
            <a:avLst/>
          </a:prstGeom>
          <a:noFill/>
          <a:ln w="12700" algn="ctr">
            <a:solidFill>
              <a:srgbClr val="000000"/>
            </a:solidFill>
            <a:miter lim="800000"/>
            <a:headEnd/>
            <a:tailEnd/>
          </a:ln>
        </p:spPr>
      </p:sp>
      <p:sp>
        <p:nvSpPr>
          <p:cNvPr id="68613" name="Notes Placeholder 4"/>
          <p:cNvSpPr>
            <a:spLocks noGrp="1" noChangeArrowheads="1"/>
          </p:cNvSpPr>
          <p:nvPr>
            <p:ph type="body" sz="quarter" idx="1"/>
          </p:nvPr>
        </p:nvSpPr>
        <p:spPr bwMode="auto">
          <a:xfrm>
            <a:off x="928688" y="3330575"/>
            <a:ext cx="7437437" cy="3154363"/>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8614" name="Footer Placeholder 5"/>
          <p:cNvSpPr>
            <a:spLocks noGrp="1" noChangeArrowheads="1"/>
          </p:cNvSpPr>
          <p:nvPr>
            <p:ph type="ftr" sz="quarter" idx="3"/>
          </p:nvPr>
        </p:nvSpPr>
        <p:spPr bwMode="auto">
          <a:xfrm>
            <a:off x="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8615" name="Slide Number Placeholder 6"/>
          <p:cNvSpPr>
            <a:spLocks noGrp="1" noChangeArrowheads="1"/>
          </p:cNvSpPr>
          <p:nvPr>
            <p:ph type="sldNum" sz="quarter" idx="4"/>
          </p:nvPr>
        </p:nvSpPr>
        <p:spPr bwMode="auto">
          <a:xfrm>
            <a:off x="526415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35C17AF-37F3-43C5-A3A0-65B44FB4E4D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r>
              <a:rPr lang="en-US" altLang="en-US" dirty="0"/>
              <a:t>The NTCP model is a structured framework developed by Aaron J. </a:t>
            </a:r>
            <a:r>
              <a:rPr lang="en-US" altLang="en-US" dirty="0" err="1"/>
              <a:t>Shenhar</a:t>
            </a:r>
            <a:r>
              <a:rPr lang="en-US" altLang="en-US" dirty="0"/>
              <a:t> and </a:t>
            </a:r>
            <a:r>
              <a:rPr lang="en-US" altLang="en-US" dirty="0" err="1"/>
              <a:t>Dov</a:t>
            </a:r>
            <a:r>
              <a:rPr lang="en-US" altLang="en-US" dirty="0"/>
              <a:t> </a:t>
            </a:r>
            <a:r>
              <a:rPr lang="en-US" altLang="en-US" dirty="0" err="1"/>
              <a:t>Dvir</a:t>
            </a:r>
            <a:r>
              <a:rPr lang="en-US" altLang="en-US" dirty="0"/>
              <a:t> to enable project mangers to use for making decisions in terms of selecting the right projects, the right people, allocating resources, planning &amp; risk assessment building processes and choosing the right tools. It helps decide  on how projects should be run. Each dimension includes four levels. </a:t>
            </a:r>
          </a:p>
          <a:p>
            <a:endParaRPr lang="en-US" altLang="en-US" dirty="0"/>
          </a:p>
          <a:p>
            <a:r>
              <a:rPr lang="en-US" altLang="en-US" dirty="0"/>
              <a:t>Product Novelty has 4 levels. Derivative products are extensions and improvements of existing products (e.g., HUL adding a Jasmine soap in its portfolio). Platform products new generations of existing product lines (e.g., a new car model). Breakthrough products – something that customers have never seen before (e.g., 3M Post-it notes or the first 3D television). It can be of two types – new to market in which the project operates or new to the world. Next comes role of technology in the innovation. Low-tech projects rely on existing and well-established technologies – these are mostly the construction projects. Medium-tech projects use existing or base technologies, but incorporate a new technology in the form of incremental innovation. Typical examples would be appliances, automobiles, etc. High-tech projects use mostly new technologies (like defense development projects). Super-high-tech projects are based on new technologies that do not exist at project initiation (like the Mars landing program). Complexity of the project has the initial level of component – which implies a collection of basic components combined to a single unit or entity that form a single function of the project (such as an electronic toy). Assembly projects is a collection of elements and components and modules combined to a single unit – like a coffee machine. System projects involve a complex collection of interactive elements and systems, jointly performing multiple functions – such as cars, computers, buildings, etc. And lastly, Array projects deal with a large and widely dispersed collection of systems that function together top achieve a common purpose – like MTNL, or national power distribution system, etc. Last, but, not the least, is Pace. Regular implies where time is not crucial to immediate organizational success. Fast/Competitive are the most common projects carried out by industrial and profit-driven organizations, sometimes to form new business lines. Time-critical projects are like the Y2K project, which must be completed within a definite date or within a given event window. Blitz projects are the most urgent ones and most time critical – like evacuation of human being from a building caught by fire or earthquake. </a:t>
            </a:r>
          </a:p>
          <a:p>
            <a:endParaRPr lang="en-US" altLang="en-US" dirty="0"/>
          </a:p>
        </p:txBody>
      </p:sp>
      <p:sp>
        <p:nvSpPr>
          <p:cNvPr id="35844" name="Slide Number Placeholder 3"/>
          <p:cNvSpPr>
            <a:spLocks noGrp="1"/>
          </p:cNvSpPr>
          <p:nvPr>
            <p:ph type="sldNum" sz="quarter" idx="4"/>
          </p:nvPr>
        </p:nvSpPr>
        <p:spPr>
          <a:noFill/>
          <a:ln>
            <a:miter lim="800000"/>
            <a:headEnd/>
            <a:tailEnd/>
          </a:ln>
        </p:spPr>
        <p:txBody>
          <a:bodyPr/>
          <a:lstStyle/>
          <a:p>
            <a:fld id="{DBBCC53D-2BAD-458E-AD78-FC8344E7666B}" type="slidenum">
              <a:rPr lang="en-US" altLang="en-US"/>
              <a:pPr/>
              <a:t>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4"/>
          </p:nvPr>
        </p:nvSpPr>
        <p:spPr/>
        <p:txBody>
          <a:bodyPr/>
          <a:lstStyle/>
          <a:p>
            <a:fld id="{F35C17AF-37F3-43C5-A3A0-65B44FB4E4DC}" type="slidenum">
              <a:rPr lang="en-US" altLang="en-US" smtClean="0"/>
              <a:pPr/>
              <a:t>12</a:t>
            </a:fld>
            <a:endParaRPr lang="en-US" altLang="en-US"/>
          </a:p>
        </p:txBody>
      </p:sp>
    </p:spTree>
    <p:extLst>
      <p:ext uri="{BB962C8B-B14F-4D97-AF65-F5344CB8AC3E}">
        <p14:creationId xmlns:p14="http://schemas.microsoft.com/office/powerpoint/2010/main" val="194314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FAD0DD78-8151-4167-BC9A-B9862828EDCD}"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40EB44C2-B26A-4719-B2E2-2EA7CDBAD7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4BD30B6-285B-4EE4-AF46-29EAFC305EF5}"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C880D92F-84E1-4B11-91D6-334854CF44E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1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24291C18-ED11-4C5B-8D51-A6BDE9F938C1}"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12453CA8-6899-4BBA-B9E5-996DA997DD1F}"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2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C7F9474D-4F9D-4A15-B88F-16099FC8592E}"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FB29EAE1-860E-4BC8-B91C-0BD448735DA6}"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363"/>
            <a:ext cx="9142810" cy="2387600"/>
          </a:xfrm>
        </p:spPr>
        <p:txBody>
          <a:bodyPr anchor="b"/>
          <a:lstStyle>
            <a:lvl1pPr algn="ctr">
              <a:defRPr sz="5999"/>
            </a:lvl1pPr>
          </a:lstStyle>
          <a:p>
            <a:r>
              <a:rPr lang="en-US"/>
              <a:t>Click to edit Master title style</a:t>
            </a:r>
          </a:p>
        </p:txBody>
      </p:sp>
      <p:sp>
        <p:nvSpPr>
          <p:cNvPr id="3" name="Subtitle 2"/>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06DC3FF4-67E7-4AAD-88A3-4CDA7497CF9A}" type="datetime1">
              <a:rPr lang="en-US" altLang="en-US"/>
              <a:pPr>
                <a:defRPr/>
              </a:pPr>
              <a:t>3/15/2020</a:t>
            </a:fld>
            <a:endParaRPr lang="en-US"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noChangeArrowheads="1"/>
          </p:cNvSpPr>
          <p:nvPr>
            <p:ph type="sldNum" sz="quarter" idx="12"/>
          </p:nvPr>
        </p:nvSpPr>
        <p:spPr>
          <a:ln/>
        </p:spPr>
        <p:txBody>
          <a:bodyPr/>
          <a:lstStyle>
            <a:lvl1pPr>
              <a:defRPr/>
            </a:lvl1pPr>
          </a:lstStyle>
          <a:p>
            <a:fld id="{F8A36476-FA0B-42BB-BCC7-11A1A0DFCBF6}"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713EF23-84F8-41E5-AE5F-AE71FDF7038B}"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5BE48F2B-4190-41DA-8C68-37470A9A8B22}"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2104E8EC-DA71-4104-91A6-0575C0151C6D}"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714A9F8D-3CF9-4505-99B9-9EBEEA8D2842}"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609C85B-8224-4812-A337-4AACB937C3B9}"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9F078A34-EC63-4635-825F-E38A40BD0BC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387AD75D-25D3-4708-AD20-491081EE1986}"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4087103F-97DB-4170-A597-EA95C35D05F9}"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6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85843F33-DD58-463D-8BBD-9C2CB948D29F}"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FCCE6A95-243D-4F4B-8AC4-CA5A7B2EEB05}"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7_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863B7AF7-681B-4EDB-8347-88592732A394}"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F849FDE9-BF70-4588-9393-872D8BA9798E}"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3604467B-672E-4F50-8A37-B588CDA1DC75}" type="datetime1">
              <a:rPr lang="en-US" altLang="en-US"/>
              <a:pPr>
                <a:defRPr/>
              </a:pPr>
              <a:t>3/15/2020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8854E4F8-F50D-4D1D-BAEB-46586ABF13E2}"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4013" cy="1325563"/>
          </a:xfrm>
          <a:prstGeom prst="rect">
            <a:avLst/>
          </a:prstGeom>
          <a:noFill/>
          <a:ln w="9525" algn="ctr">
            <a:noFill/>
            <a:round/>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838200" y="1825625"/>
            <a:ext cx="10514013" cy="4351338"/>
          </a:xfrm>
          <a:prstGeom prst="rect">
            <a:avLst/>
          </a:prstGeom>
          <a:noFill/>
          <a:ln w="9525" algn="ctr">
            <a:noFill/>
            <a:round/>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Arial" panose="020B0604020202020204" pitchFamily="34" charset="0"/>
                <a:cs typeface="Arial" panose="020B0604020202020204" pitchFamily="34" charset="0"/>
              </a:defRPr>
            </a:lvl1pPr>
          </a:lstStyle>
          <a:p>
            <a:pPr>
              <a:defRPr/>
            </a:pPr>
            <a:fld id="{CB55F354-DE07-4886-8468-72FD07C57B2C}" type="datetime1">
              <a:rPr lang="en-US" altLang="en-US"/>
              <a:pPr>
                <a:defRPr/>
              </a:pPr>
              <a:t>3/15/2020</a:t>
            </a:fld>
            <a:endParaRPr lang="en-US" altLang="en-US"/>
          </a:p>
        </p:txBody>
      </p:sp>
      <p:sp>
        <p:nvSpPr>
          <p:cNvPr id="1029" name="Footer Placeholder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Arial" panose="020B0604020202020204" pitchFamily="34" charset="0"/>
                <a:cs typeface="Arial" panose="020B0604020202020204" pitchFamily="34" charset="0"/>
              </a:defRPr>
            </a:lvl1pPr>
          </a:lstStyle>
          <a:p>
            <a:pPr>
              <a:defRPr/>
            </a:pPr>
            <a:endParaRPr lang="en-US" altLang="en-US"/>
          </a:p>
        </p:txBody>
      </p:sp>
      <p:sp>
        <p:nvSpPr>
          <p:cNvPr id="1030" name="Slide Number Placeholder 5"/>
          <p:cNvSpPr>
            <a:spLocks noGrp="1" noChangeArrowheads="1"/>
          </p:cNvSpPr>
          <p:nvPr>
            <p:ph type="sldNum" sz="quarter" idx="4"/>
          </p:nvPr>
        </p:nvSpPr>
        <p:spPr bwMode="auto">
          <a:xfrm>
            <a:off x="8609013"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lvl1pPr>
          </a:lstStyle>
          <a:p>
            <a:fld id="{DB3D0275-BB4F-4AAC-8712-5A00AA184129}" type="slidenum">
              <a:rPr lang="en-US" altLang="en-US"/>
              <a:pPr/>
              <a:t>‹#›</a:t>
            </a:fld>
            <a:endParaRPr lang="en-US" altLang="en-US"/>
          </a:p>
        </p:txBody>
      </p:sp>
      <p:sp>
        <p:nvSpPr>
          <p:cNvPr id="1031" name="TextBox 6"/>
          <p:cNvSpPr>
            <a:spLocks noChangeArrowheads="1"/>
          </p:cNvSpPr>
          <p:nvPr/>
        </p:nvSpPr>
        <p:spPr bwMode="auto">
          <a:xfrm>
            <a:off x="0" y="6388100"/>
            <a:ext cx="12190413" cy="461963"/>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eaLnBrk="0" hangingPunct="0">
              <a:defRPr>
                <a:solidFill>
                  <a:schemeClr val="tx1"/>
                </a:solidFill>
                <a:latin typeface="Arial" panose="020B0604020202020204" pitchFamily="34" charset="0"/>
                <a:cs typeface="Arial" panose="020B0604020202020204" pitchFamily="34" charset="0"/>
              </a:defRPr>
            </a:lvl4pPr>
            <a:lvl5pPr eaLnBrk="0" hangingPunct="0">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SzPct val="100000"/>
              <a:defRPr/>
            </a:pPr>
            <a:r>
              <a:rPr lang="en-US" altLang="en-US" sz="1100" i="1">
                <a:solidFill>
                  <a:schemeClr val="bg1"/>
                </a:solidFill>
                <a:latin typeface="Calibri" panose="020F0502020204030204" pitchFamily="34" charset="0"/>
                <a:sym typeface="Symbol" panose="05050102010706020507" pitchFamily="18" charset="2"/>
              </a:rPr>
              <a:t>@SPJIMR</a:t>
            </a:r>
            <a:r>
              <a:rPr lang="en-US" altLang="en-US" sz="1100" i="1">
                <a:solidFill>
                  <a:schemeClr val="bg1"/>
                </a:solidFill>
                <a:latin typeface="DIN Alternate" charset="0"/>
                <a:cs typeface="DIN Alternate" charset="0"/>
              </a:rPr>
              <a:t>	</a:t>
            </a:r>
            <a:r>
              <a:rPr lang="en-US" altLang="en-US" sz="2400" i="1">
                <a:solidFill>
                  <a:schemeClr val="bg1"/>
                </a:solidFill>
                <a:latin typeface="DIN Alternate" charset="0"/>
                <a:cs typeface="DIN Alternate" charset="0"/>
              </a:rPr>
              <a:t>									</a:t>
            </a:r>
            <a:r>
              <a:rPr lang="en-US" altLang="en-US" sz="2400" b="1" i="1">
                <a:solidFill>
                  <a:schemeClr val="bg1"/>
                </a:solidFill>
                <a:latin typeface="DIN Alternate" charset="0"/>
                <a:cs typeface="DIN Alternate" charset="0"/>
              </a:rPr>
              <a:t>         </a:t>
            </a:r>
            <a:r>
              <a:rPr lang="en-US" altLang="en-US" b="1" i="1">
                <a:solidFill>
                  <a:schemeClr val="bg1"/>
                </a:solidFill>
              </a:rPr>
              <a:t>Courage . Heart</a:t>
            </a:r>
            <a:endParaRPr lang="en-US" altLang="en-US" b="1">
              <a:solidFill>
                <a:schemeClr val="bg1"/>
              </a:solidFill>
            </a:endParaRPr>
          </a:p>
        </p:txBody>
      </p:sp>
      <p:pic>
        <p:nvPicPr>
          <p:cNvPr id="1032" name="Picture 9"/>
          <p:cNvPicPr>
            <a:picLocks noChangeAspect="1" noChangeArrowheads="1"/>
          </p:cNvPicPr>
          <p:nvPr/>
        </p:nvPicPr>
        <p:blipFill>
          <a:blip r:embed="rId16"/>
          <a:srcRect l="386" t="24976" r="386" b="18735"/>
          <a:stretch>
            <a:fillRect/>
          </a:stretch>
        </p:blipFill>
        <p:spPr bwMode="auto">
          <a:xfrm>
            <a:off x="28575" y="30163"/>
            <a:ext cx="1955800" cy="1119187"/>
          </a:xfrm>
          <a:prstGeom prst="rect">
            <a:avLst/>
          </a:prstGeom>
          <a:noFill/>
          <a:ln w="9525" algn="ctr">
            <a:noFill/>
            <a:miter lim="800000"/>
            <a:headEnd/>
            <a:tailEnd/>
          </a:ln>
        </p:spPr>
      </p:pic>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72" r:id="rId7"/>
    <p:sldLayoutId id="2147483966" r:id="rId8"/>
    <p:sldLayoutId id="2147483967" r:id="rId9"/>
    <p:sldLayoutId id="2147483968" r:id="rId10"/>
    <p:sldLayoutId id="2147483969" r:id="rId11"/>
    <p:sldLayoutId id="2147483970" r:id="rId12"/>
    <p:sldLayoutId id="2147483973" r:id="rId13"/>
    <p:sldLayoutId id="2147483971" r:id="rId1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994C-846C-4FDA-9A1E-99AB146454F2}"/>
              </a:ext>
            </a:extLst>
          </p:cNvPr>
          <p:cNvSpPr>
            <a:spLocks noGrp="1"/>
          </p:cNvSpPr>
          <p:nvPr>
            <p:ph type="ctrTitle"/>
          </p:nvPr>
        </p:nvSpPr>
        <p:spPr>
          <a:xfrm>
            <a:off x="1523802" y="1122363"/>
            <a:ext cx="9142810" cy="2666678"/>
          </a:xfrm>
        </p:spPr>
        <p:txBody>
          <a:bodyPr/>
          <a:lstStyle/>
          <a:p>
            <a:pPr algn="l"/>
            <a:r>
              <a:rPr lang="en-US" sz="2400" b="1" dirty="0"/>
              <a:t>Name :Bipasha Chakraborty</a:t>
            </a:r>
            <a:br>
              <a:rPr lang="en-US" sz="2400" b="1" dirty="0"/>
            </a:br>
            <a:br>
              <a:rPr lang="en-US" sz="2400" b="1" dirty="0"/>
            </a:br>
            <a:r>
              <a:rPr lang="en-US" sz="2400" b="1" dirty="0"/>
              <a:t>Admission Id: SPJ1111</a:t>
            </a:r>
            <a:br>
              <a:rPr lang="en-US" sz="2400" b="1" dirty="0"/>
            </a:br>
            <a:br>
              <a:rPr lang="en-US" sz="2400" b="1" dirty="0"/>
            </a:br>
            <a:r>
              <a:rPr lang="en-US" sz="2400" b="1" dirty="0"/>
              <a:t>Company Name: Linde India Limited</a:t>
            </a:r>
            <a:br>
              <a:rPr lang="en-US" sz="2400" b="1" dirty="0"/>
            </a:br>
            <a:br>
              <a:rPr lang="en-US" sz="2400" b="1" dirty="0"/>
            </a:br>
            <a:r>
              <a:rPr lang="en-US" sz="2400" b="1" dirty="0"/>
              <a:t>Industry type: EPC</a:t>
            </a:r>
          </a:p>
        </p:txBody>
      </p:sp>
      <p:sp>
        <p:nvSpPr>
          <p:cNvPr id="3" name="Subtitle 2">
            <a:extLst>
              <a:ext uri="{FF2B5EF4-FFF2-40B4-BE49-F238E27FC236}">
                <a16:creationId xmlns:a16="http://schemas.microsoft.com/office/drawing/2014/main" id="{7458E779-C882-484A-B04A-D7A2FE6CB5C8}"/>
              </a:ext>
            </a:extLst>
          </p:cNvPr>
          <p:cNvSpPr>
            <a:spLocks noGrp="1"/>
          </p:cNvSpPr>
          <p:nvPr>
            <p:ph type="subTitle" idx="1"/>
          </p:nvPr>
        </p:nvSpPr>
        <p:spPr/>
        <p:txBody>
          <a:bodyPr/>
          <a:lstStyle/>
          <a:p>
            <a:br>
              <a:rPr lang="en-US" dirty="0"/>
            </a:br>
            <a:r>
              <a:rPr lang="en-US" dirty="0"/>
              <a:t>Assignment dated 15</a:t>
            </a:r>
            <a:r>
              <a:rPr lang="en-US" baseline="30000" dirty="0"/>
              <a:t>th</a:t>
            </a:r>
            <a:r>
              <a:rPr lang="en-US" dirty="0"/>
              <a:t> March,2020</a:t>
            </a:r>
          </a:p>
          <a:p>
            <a:r>
              <a:rPr lang="en-US" b="1" dirty="0"/>
              <a:t>Post Graduate in Advanced Project Management Blended </a:t>
            </a:r>
            <a:r>
              <a:rPr lang="en-US" b="1" dirty="0" err="1"/>
              <a:t>Programme</a:t>
            </a:r>
            <a:r>
              <a:rPr lang="en-US" b="1" dirty="0"/>
              <a:t> Batch 33 – PG-APM</a:t>
            </a:r>
            <a:endParaRPr lang="en-US" dirty="0"/>
          </a:p>
          <a:p>
            <a:br>
              <a:rPr lang="en-US" dirty="0"/>
            </a:br>
            <a:endParaRPr lang="en-US" dirty="0"/>
          </a:p>
        </p:txBody>
      </p:sp>
    </p:spTree>
    <p:extLst>
      <p:ext uri="{BB962C8B-B14F-4D97-AF65-F5344CB8AC3E}">
        <p14:creationId xmlns:p14="http://schemas.microsoft.com/office/powerpoint/2010/main" val="28117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0CB4-729C-4076-A587-2A4FF2839BBA}"/>
              </a:ext>
            </a:extLst>
          </p:cNvPr>
          <p:cNvSpPr>
            <a:spLocks noGrp="1"/>
          </p:cNvSpPr>
          <p:nvPr>
            <p:ph type="ctrTitle"/>
          </p:nvPr>
        </p:nvSpPr>
        <p:spPr>
          <a:xfrm>
            <a:off x="1523802" y="1122363"/>
            <a:ext cx="9142810" cy="477837"/>
          </a:xfrm>
        </p:spPr>
        <p:txBody>
          <a:bodyPr/>
          <a:lstStyle/>
          <a:p>
            <a:r>
              <a:rPr lang="en-US" sz="2400" b="1" dirty="0">
                <a:ln w="22225">
                  <a:solidFill>
                    <a:schemeClr val="accent2"/>
                  </a:solidFill>
                  <a:prstDash val="solid"/>
                </a:ln>
                <a:solidFill>
                  <a:schemeClr val="accent2">
                    <a:lumMod val="40000"/>
                    <a:lumOff val="60000"/>
                  </a:schemeClr>
                </a:solidFill>
              </a:rPr>
              <a:t>OPPURTUNITY</a:t>
            </a:r>
          </a:p>
        </p:txBody>
      </p:sp>
      <p:sp>
        <p:nvSpPr>
          <p:cNvPr id="3" name="Subtitle 2">
            <a:extLst>
              <a:ext uri="{FF2B5EF4-FFF2-40B4-BE49-F238E27FC236}">
                <a16:creationId xmlns:a16="http://schemas.microsoft.com/office/drawing/2014/main" id="{84FD96DD-B2CD-4EA7-9729-E693FB7C24A9}"/>
              </a:ext>
            </a:extLst>
          </p:cNvPr>
          <p:cNvSpPr>
            <a:spLocks noGrp="1"/>
          </p:cNvSpPr>
          <p:nvPr>
            <p:ph type="subTitle" idx="1"/>
          </p:nvPr>
        </p:nvSpPr>
        <p:spPr>
          <a:xfrm>
            <a:off x="1523802" y="1600200"/>
            <a:ext cx="9142810" cy="3657600"/>
          </a:xfrm>
        </p:spPr>
        <p:txBody>
          <a:bodyPr/>
          <a:lstStyle/>
          <a:p>
            <a:pPr marL="342900" indent="-342900" algn="l">
              <a:buFont typeface="Wingdings" panose="05000000000000000000" pitchFamily="2" charset="2"/>
              <a:buChar char="v"/>
            </a:pPr>
            <a:r>
              <a:rPr lang="en-US" dirty="0"/>
              <a:t>Customer retention </a:t>
            </a:r>
          </a:p>
          <a:p>
            <a:pPr marL="342900" indent="-342900" algn="l">
              <a:buFont typeface="Wingdings" panose="05000000000000000000" pitchFamily="2" charset="2"/>
              <a:buChar char="v"/>
            </a:pPr>
            <a:r>
              <a:rPr lang="en-US" dirty="0"/>
              <a:t>Credibility of organization</a:t>
            </a:r>
          </a:p>
          <a:p>
            <a:pPr marL="342900" indent="-342900" algn="l">
              <a:buFont typeface="Wingdings" panose="05000000000000000000" pitchFamily="2" charset="2"/>
              <a:buChar char="v"/>
            </a:pPr>
            <a:r>
              <a:rPr lang="en-US" dirty="0"/>
              <a:t>Revenue generation</a:t>
            </a:r>
          </a:p>
          <a:p>
            <a:pPr marL="342900" indent="-342900" algn="l">
              <a:buFont typeface="Wingdings" panose="05000000000000000000" pitchFamily="2" charset="2"/>
              <a:buChar char="v"/>
            </a:pPr>
            <a:r>
              <a:rPr lang="en-US" dirty="0"/>
              <a:t>Adding to the PTR</a:t>
            </a:r>
          </a:p>
          <a:p>
            <a:pPr marL="342900" indent="-342900" algn="l">
              <a:buFont typeface="Wingdings" panose="05000000000000000000" pitchFamily="2" charset="2"/>
              <a:buChar char="v"/>
            </a:pPr>
            <a:r>
              <a:rPr lang="en-US" dirty="0"/>
              <a:t>Not letting competitors to enter in the niche market</a:t>
            </a:r>
          </a:p>
          <a:p>
            <a:pPr marL="342900" indent="-342900" algn="l">
              <a:buFont typeface="Wingdings" panose="05000000000000000000" pitchFamily="2" charset="2"/>
              <a:buChar char="v"/>
            </a:pPr>
            <a:r>
              <a:rPr lang="en-US" dirty="0"/>
              <a:t>To be in the preferred vendor list of customer</a:t>
            </a:r>
          </a:p>
          <a:p>
            <a:pPr marL="342900" indent="-342900" algn="l">
              <a:buFont typeface="Wingdings" panose="05000000000000000000" pitchFamily="2" charset="2"/>
              <a:buChar char="v"/>
            </a:pPr>
            <a:r>
              <a:rPr lang="en-US" dirty="0" err="1"/>
              <a:t>Utilisation</a:t>
            </a:r>
            <a:r>
              <a:rPr lang="en-US" dirty="0"/>
              <a:t> of Resources</a:t>
            </a:r>
          </a:p>
          <a:p>
            <a:pPr marL="342900" indent="-342900" algn="l">
              <a:buFont typeface="Wingdings" panose="05000000000000000000" pitchFamily="2" charset="2"/>
              <a:buChar char="v"/>
            </a:pPr>
            <a:endParaRPr lang="en-US" dirty="0"/>
          </a:p>
        </p:txBody>
      </p:sp>
    </p:spTree>
    <p:extLst>
      <p:ext uri="{BB962C8B-B14F-4D97-AF65-F5344CB8AC3E}">
        <p14:creationId xmlns:p14="http://schemas.microsoft.com/office/powerpoint/2010/main" val="395009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6E522E-939C-4534-A495-2BA589B8FA83}"/>
              </a:ext>
            </a:extLst>
          </p:cNvPr>
          <p:cNvSpPr>
            <a:spLocks noGrp="1"/>
          </p:cNvSpPr>
          <p:nvPr>
            <p:ph type="subTitle" idx="1"/>
          </p:nvPr>
        </p:nvSpPr>
        <p:spPr>
          <a:xfrm>
            <a:off x="1523802" y="1916832"/>
            <a:ext cx="9142810" cy="3672408"/>
          </a:xfrm>
        </p:spPr>
        <p:txBody>
          <a:bodyPr/>
          <a:lstStyle/>
          <a:p>
            <a:pPr marL="342900" indent="-342900" algn="l">
              <a:buFont typeface="Wingdings" panose="05000000000000000000" pitchFamily="2" charset="2"/>
              <a:buChar char="v"/>
            </a:pPr>
            <a:r>
              <a:rPr lang="en-US" dirty="0"/>
              <a:t>Cost going beyond budget</a:t>
            </a:r>
          </a:p>
          <a:p>
            <a:pPr marL="342900" indent="-342900" algn="l">
              <a:buFont typeface="Wingdings" panose="05000000000000000000" pitchFamily="2" charset="2"/>
              <a:buChar char="v"/>
            </a:pPr>
            <a:r>
              <a:rPr lang="en-US" dirty="0"/>
              <a:t>Project not finishing within schedule creating more cost of resources and attracting 10% Liquidated damage (LD) from customer</a:t>
            </a:r>
          </a:p>
          <a:p>
            <a:pPr marL="342900" indent="-342900" algn="l">
              <a:buFont typeface="Wingdings" panose="05000000000000000000" pitchFamily="2" charset="2"/>
              <a:buChar char="v"/>
            </a:pPr>
            <a:r>
              <a:rPr lang="en-US" dirty="0"/>
              <a:t>Increasing Scope not envisaged during bidding stage</a:t>
            </a:r>
          </a:p>
          <a:p>
            <a:pPr marL="342900" indent="-342900" algn="l">
              <a:buFont typeface="Wingdings" panose="05000000000000000000" pitchFamily="2" charset="2"/>
              <a:buChar char="v"/>
            </a:pPr>
            <a:r>
              <a:rPr lang="en-US" dirty="0"/>
              <a:t>Plant failing to perform as per technical parameters </a:t>
            </a:r>
          </a:p>
          <a:p>
            <a:pPr marL="342900" indent="-342900" algn="l">
              <a:buFont typeface="Wingdings" panose="05000000000000000000" pitchFamily="2" charset="2"/>
              <a:buChar char="v"/>
            </a:pPr>
            <a:r>
              <a:rPr lang="en-US" dirty="0"/>
              <a:t>Wrong vendor Assessment</a:t>
            </a:r>
          </a:p>
          <a:p>
            <a:pPr marL="342900" indent="-342900" algn="l">
              <a:buFont typeface="Wingdings" panose="05000000000000000000" pitchFamily="2" charset="2"/>
              <a:buChar char="v"/>
            </a:pPr>
            <a:r>
              <a:rPr lang="en-US" dirty="0"/>
              <a:t>Forex rate fluctuation causing more cost during paying vendors</a:t>
            </a:r>
          </a:p>
          <a:p>
            <a:pPr marL="342900" indent="-342900" algn="l">
              <a:buFont typeface="Wingdings" panose="05000000000000000000" pitchFamily="2" charset="2"/>
              <a:buChar char="v"/>
            </a:pPr>
            <a:r>
              <a:rPr lang="en-US" dirty="0"/>
              <a:t>Mismatches in civil and mechanical job</a:t>
            </a:r>
          </a:p>
          <a:p>
            <a:pPr marL="342900" indent="-342900" algn="l">
              <a:buFont typeface="Wingdings" panose="05000000000000000000" pitchFamily="2" charset="2"/>
              <a:buChar char="v"/>
            </a:pPr>
            <a:r>
              <a:rPr lang="en-US" dirty="0"/>
              <a:t>Critical items like turbine failing during inspection.</a:t>
            </a:r>
          </a:p>
          <a:p>
            <a:pPr marL="342900" indent="-342900" algn="l">
              <a:buFont typeface="Wingdings" panose="05000000000000000000" pitchFamily="2" charset="2"/>
              <a:buChar char="v"/>
            </a:pPr>
            <a:r>
              <a:rPr lang="en-US" dirty="0"/>
              <a:t>Unknown unknowns</a:t>
            </a:r>
          </a:p>
          <a:p>
            <a:pPr marL="342900" indent="-342900" algn="l">
              <a:buFont typeface="Wingdings" panose="05000000000000000000" pitchFamily="2" charset="2"/>
              <a:buChar char="v"/>
            </a:pPr>
            <a:endParaRPr lang="en-US" dirty="0"/>
          </a:p>
        </p:txBody>
      </p:sp>
      <p:sp>
        <p:nvSpPr>
          <p:cNvPr id="4" name="Title 1">
            <a:extLst>
              <a:ext uri="{FF2B5EF4-FFF2-40B4-BE49-F238E27FC236}">
                <a16:creationId xmlns:a16="http://schemas.microsoft.com/office/drawing/2014/main" id="{D5759B32-B006-4762-A5E9-75C591EC9D0A}"/>
              </a:ext>
            </a:extLst>
          </p:cNvPr>
          <p:cNvSpPr>
            <a:spLocks noGrp="1"/>
          </p:cNvSpPr>
          <p:nvPr>
            <p:ph type="ctrTitle"/>
          </p:nvPr>
        </p:nvSpPr>
        <p:spPr>
          <a:xfrm>
            <a:off x="1524000" y="1122363"/>
            <a:ext cx="9142413" cy="650453"/>
          </a:xfrm>
        </p:spPr>
        <p:txBody>
          <a:bodyPr/>
          <a:lstStyle/>
          <a:p>
            <a:r>
              <a:rPr lang="en-US" sz="2400" b="1" dirty="0">
                <a:ln w="22225">
                  <a:solidFill>
                    <a:schemeClr val="accent2"/>
                  </a:solidFill>
                  <a:prstDash val="solid"/>
                </a:ln>
                <a:solidFill>
                  <a:schemeClr val="accent2">
                    <a:lumMod val="40000"/>
                    <a:lumOff val="60000"/>
                  </a:schemeClr>
                </a:solidFill>
              </a:rPr>
              <a:t>THREAT</a:t>
            </a:r>
          </a:p>
        </p:txBody>
      </p:sp>
    </p:spTree>
    <p:extLst>
      <p:ext uri="{BB962C8B-B14F-4D97-AF65-F5344CB8AC3E}">
        <p14:creationId xmlns:p14="http://schemas.microsoft.com/office/powerpoint/2010/main" val="180680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950F-CCEC-4CF2-B427-90315FA1980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BB3464E2-4E26-4918-A9F6-800FC748CE95}"/>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B76A0EC8-57F5-4266-8F73-49EC50587F4C}"/>
              </a:ext>
            </a:extLst>
          </p:cNvPr>
          <p:cNvSpPr/>
          <p:nvPr/>
        </p:nvSpPr>
        <p:spPr>
          <a:xfrm>
            <a:off x="3027740" y="2967335"/>
            <a:ext cx="6134948" cy="584775"/>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3200" b="1" dirty="0">
                <a:ln w="22225">
                  <a:solidFill>
                    <a:schemeClr val="accent2"/>
                  </a:solidFill>
                  <a:prstDash val="solid"/>
                </a:ln>
                <a:solidFill>
                  <a:schemeClr val="accent2">
                    <a:lumMod val="40000"/>
                    <a:lumOff val="60000"/>
                  </a:schemeClr>
                </a:solidFill>
              </a:rPr>
              <a:t>THANK YOU FOR YOUR ATTENTION</a:t>
            </a:r>
            <a:endParaRPr 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1544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0445-FB09-4BCA-A5CD-1CCA44F8684A}"/>
              </a:ext>
            </a:extLst>
          </p:cNvPr>
          <p:cNvSpPr>
            <a:spLocks noGrp="1"/>
          </p:cNvSpPr>
          <p:nvPr>
            <p:ph type="ctrTitle"/>
          </p:nvPr>
        </p:nvSpPr>
        <p:spPr>
          <a:xfrm>
            <a:off x="1774726" y="980728"/>
            <a:ext cx="8891886" cy="2448272"/>
          </a:xfrm>
        </p:spPr>
        <p:txBody>
          <a:bodyPr/>
          <a:lstStyle/>
          <a:p>
            <a:pPr algn="l"/>
            <a:br>
              <a:rPr lang="en-US" sz="2800" dirty="0"/>
            </a:br>
            <a:br>
              <a:rPr lang="en-US" sz="2800" dirty="0"/>
            </a:br>
            <a:br>
              <a:rPr lang="en-US" sz="2800" dirty="0"/>
            </a:br>
            <a:br>
              <a:rPr lang="en-US" sz="2800" dirty="0"/>
            </a:br>
            <a:br>
              <a:rPr lang="en-US" sz="2800" dirty="0"/>
            </a:br>
            <a:br>
              <a:rPr lang="en-US" sz="2800" dirty="0"/>
            </a:br>
            <a:r>
              <a:rPr lang="en-US" sz="2800" dirty="0"/>
              <a:t>	</a:t>
            </a:r>
            <a:br>
              <a:rPr lang="en-US" sz="2800" dirty="0"/>
            </a:br>
            <a:br>
              <a:rPr lang="en-US" sz="2800" dirty="0"/>
            </a:br>
            <a:br>
              <a:rPr lang="en-US" sz="2800" dirty="0"/>
            </a:br>
            <a:br>
              <a:rPr lang="en-US" sz="2800" dirty="0"/>
            </a:br>
            <a:br>
              <a:rPr lang="en-US" sz="2800" dirty="0"/>
            </a:br>
            <a:r>
              <a:rPr lang="en-US" sz="2800" dirty="0"/>
              <a:t> Case Study on a Live project to consider following aspects :</a:t>
            </a:r>
            <a:br>
              <a:rPr lang="en-US" sz="2800" dirty="0"/>
            </a:br>
            <a:r>
              <a:rPr lang="en-US" sz="2800" dirty="0"/>
              <a:t>	</a:t>
            </a:r>
            <a:r>
              <a:rPr lang="en-US" sz="2800" dirty="0">
                <a:solidFill>
                  <a:srgbClr val="0070C0"/>
                </a:solidFill>
              </a:rPr>
              <a:t>Project Vision</a:t>
            </a:r>
            <a:br>
              <a:rPr lang="en-US" sz="2800" dirty="0">
                <a:solidFill>
                  <a:srgbClr val="0070C0"/>
                </a:solidFill>
              </a:rPr>
            </a:br>
            <a:r>
              <a:rPr lang="en-US" sz="2800" dirty="0">
                <a:solidFill>
                  <a:srgbClr val="0070C0"/>
                </a:solidFill>
              </a:rPr>
              <a:t>	Project Objective</a:t>
            </a:r>
            <a:br>
              <a:rPr lang="en-US" sz="2800" dirty="0">
                <a:solidFill>
                  <a:srgbClr val="0070C0"/>
                </a:solidFill>
              </a:rPr>
            </a:br>
            <a:r>
              <a:rPr lang="en-US" sz="2800" dirty="0">
                <a:solidFill>
                  <a:srgbClr val="0070C0"/>
                </a:solidFill>
              </a:rPr>
              <a:t>	NTCP Diamond Framework</a:t>
            </a:r>
            <a:br>
              <a:rPr lang="en-US" sz="2800" dirty="0">
                <a:solidFill>
                  <a:srgbClr val="0070C0"/>
                </a:solidFill>
              </a:rPr>
            </a:br>
            <a:r>
              <a:rPr lang="en-US" sz="2800" dirty="0">
                <a:solidFill>
                  <a:srgbClr val="0070C0"/>
                </a:solidFill>
              </a:rPr>
              <a:t>	SWOT Analysis</a:t>
            </a:r>
            <a:br>
              <a:rPr lang="en-US" sz="2800" dirty="0">
                <a:solidFill>
                  <a:srgbClr val="0070C0"/>
                </a:solidFill>
              </a:rPr>
            </a:br>
            <a:endParaRPr lang="en-US" sz="2800" dirty="0">
              <a:solidFill>
                <a:srgbClr val="0070C0"/>
              </a:solidFill>
            </a:endParaRPr>
          </a:p>
        </p:txBody>
      </p:sp>
      <p:sp>
        <p:nvSpPr>
          <p:cNvPr id="3" name="Subtitle 2">
            <a:extLst>
              <a:ext uri="{FF2B5EF4-FFF2-40B4-BE49-F238E27FC236}">
                <a16:creationId xmlns:a16="http://schemas.microsoft.com/office/drawing/2014/main" id="{31A2AC5A-BB35-43AF-BE03-9635D03DD004}"/>
              </a:ext>
            </a:extLst>
          </p:cNvPr>
          <p:cNvSpPr>
            <a:spLocks noGrp="1"/>
          </p:cNvSpPr>
          <p:nvPr>
            <p:ph type="subTitle" idx="1"/>
          </p:nvPr>
        </p:nvSpPr>
        <p:spPr/>
        <p:txBody>
          <a:bodyPr/>
          <a:lstStyle/>
          <a:p>
            <a:pPr algn="l"/>
            <a:r>
              <a:rPr lang="en-US" dirty="0"/>
              <a:t>Brief Details of the Live Project Considered :</a:t>
            </a:r>
          </a:p>
          <a:p>
            <a:pPr algn="l"/>
            <a:r>
              <a:rPr lang="en-US" dirty="0"/>
              <a:t>Supply of Compressed Air and Nitrogen Plant Package for BSVI Project of a Refinery </a:t>
            </a:r>
          </a:p>
        </p:txBody>
      </p:sp>
    </p:spTree>
    <p:extLst>
      <p:ext uri="{BB962C8B-B14F-4D97-AF65-F5344CB8AC3E}">
        <p14:creationId xmlns:p14="http://schemas.microsoft.com/office/powerpoint/2010/main" val="162114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89A055-8BE5-40EB-B7B4-908EBF92554F}"/>
              </a:ext>
            </a:extLst>
          </p:cNvPr>
          <p:cNvSpPr>
            <a:spLocks noGrp="1"/>
          </p:cNvSpPr>
          <p:nvPr>
            <p:ph type="subTitle" idx="1"/>
          </p:nvPr>
        </p:nvSpPr>
        <p:spPr>
          <a:xfrm>
            <a:off x="1523802" y="2204863"/>
            <a:ext cx="9142810" cy="4104457"/>
          </a:xfrm>
        </p:spPr>
        <p:txBody>
          <a:bodyPr/>
          <a:lstStyle/>
          <a:p>
            <a:pPr marL="342900" indent="-342900" algn="l">
              <a:buFont typeface="Arial" panose="020B0604020202020204" pitchFamily="34" charset="0"/>
              <a:buChar char="•"/>
            </a:pPr>
            <a:r>
              <a:rPr lang="en-US" sz="2000" dirty="0"/>
              <a:t>In 2016, the Indian government announced that the country would skip the </a:t>
            </a:r>
            <a:r>
              <a:rPr lang="en-US" sz="2000" b="1" dirty="0"/>
              <a:t>BS</a:t>
            </a:r>
            <a:r>
              <a:rPr lang="en-US" sz="2000" dirty="0"/>
              <a:t> V </a:t>
            </a:r>
            <a:r>
              <a:rPr lang="en-US" sz="2000" b="1" dirty="0"/>
              <a:t>norms</a:t>
            </a:r>
            <a:r>
              <a:rPr lang="en-US" sz="2000" dirty="0"/>
              <a:t> altogether and adopt </a:t>
            </a:r>
            <a:r>
              <a:rPr lang="en-US" sz="2000" b="1" dirty="0"/>
              <a:t>BS VI norms</a:t>
            </a:r>
            <a:r>
              <a:rPr lang="en-US" sz="2000" dirty="0"/>
              <a:t> by 2020. In lieu of that all refineries needed upgradation of the plant with increased requirement of Nitrogen supply . The live project considered is part of the company portfolio to cater all such new requirements in  major refineries.</a:t>
            </a:r>
          </a:p>
          <a:p>
            <a:pPr marL="342900" indent="-342900" algn="l">
              <a:buFont typeface="Arial" panose="020B0604020202020204" pitchFamily="34" charset="0"/>
              <a:buChar char="•"/>
            </a:pPr>
            <a:r>
              <a:rPr lang="en-US" sz="2000" dirty="0"/>
              <a:t>To align with the company strategy to be the major market player in EP/EPC Nitrogen generator Plant and not let competitors tap into the field.</a:t>
            </a:r>
          </a:p>
          <a:p>
            <a:pPr marL="342900" indent="-342900" algn="l">
              <a:buFont typeface="Arial" panose="020B0604020202020204" pitchFamily="34" charset="0"/>
              <a:buChar char="•"/>
            </a:pPr>
            <a:r>
              <a:rPr lang="en-US" sz="2000" dirty="0"/>
              <a:t>Enhance company turnover </a:t>
            </a:r>
          </a:p>
          <a:p>
            <a:pPr marL="342900" indent="-342900" algn="l">
              <a:buFont typeface="Arial" panose="020B0604020202020204" pitchFamily="34" charset="0"/>
              <a:buChar char="•"/>
            </a:pPr>
            <a:r>
              <a:rPr lang="en-US" sz="2000" dirty="0"/>
              <a:t>The customer is a repeat customer and not to lose a prime customer from company profile.</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AAF7692A-AEA5-47D6-B8CF-F223920AAC8A}"/>
              </a:ext>
            </a:extLst>
          </p:cNvPr>
          <p:cNvSpPr/>
          <p:nvPr/>
        </p:nvSpPr>
        <p:spPr>
          <a:xfrm>
            <a:off x="4446508" y="692696"/>
            <a:ext cx="3297395" cy="923330"/>
          </a:xfrm>
          <a:prstGeom prst="rect">
            <a:avLst/>
          </a:prstGeom>
          <a:noFill/>
        </p:spPr>
        <p:txBody>
          <a:bodyPr wrap="squar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latin typeface="+mj-lt"/>
                <a:ea typeface="+mj-ea"/>
                <a:cs typeface="+mj-cs"/>
              </a:rPr>
              <a:t>Project Vision </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extLst>
      <p:ext uri="{BB962C8B-B14F-4D97-AF65-F5344CB8AC3E}">
        <p14:creationId xmlns:p14="http://schemas.microsoft.com/office/powerpoint/2010/main" val="416513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5C81-9C09-4EC1-AE37-B61B0875C309}"/>
              </a:ext>
            </a:extLst>
          </p:cNvPr>
          <p:cNvSpPr>
            <a:spLocks noGrp="1"/>
          </p:cNvSpPr>
          <p:nvPr>
            <p:ph type="ctrTitle"/>
          </p:nvPr>
        </p:nvSpPr>
        <p:spPr>
          <a:xfrm>
            <a:off x="1270670" y="1124744"/>
            <a:ext cx="9142810" cy="1298525"/>
          </a:xfrm>
        </p:spPr>
        <p:txBody>
          <a:bodyPr/>
          <a:lstStyle/>
          <a:p>
            <a:r>
              <a:rPr lang="en-US" sz="2400" b="1" dirty="0">
                <a:ln w="22225">
                  <a:solidFill>
                    <a:schemeClr val="accent2"/>
                  </a:solidFill>
                  <a:prstDash val="solid"/>
                </a:ln>
                <a:solidFill>
                  <a:schemeClr val="accent2">
                    <a:lumMod val="40000"/>
                    <a:lumOff val="60000"/>
                  </a:schemeClr>
                </a:solidFill>
              </a:rPr>
              <a:t>Project Objective </a:t>
            </a:r>
            <a:br>
              <a:rPr lang="en-US"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endParaRPr lang="en-US" dirty="0"/>
          </a:p>
        </p:txBody>
      </p:sp>
      <p:sp>
        <p:nvSpPr>
          <p:cNvPr id="3" name="Subtitle 2">
            <a:extLst>
              <a:ext uri="{FF2B5EF4-FFF2-40B4-BE49-F238E27FC236}">
                <a16:creationId xmlns:a16="http://schemas.microsoft.com/office/drawing/2014/main" id="{2B2CE291-0697-48C8-A364-D65E718677D3}"/>
              </a:ext>
            </a:extLst>
          </p:cNvPr>
          <p:cNvSpPr>
            <a:spLocks noGrp="1"/>
          </p:cNvSpPr>
          <p:nvPr>
            <p:ph type="subTitle" idx="1"/>
          </p:nvPr>
        </p:nvSpPr>
        <p:spPr>
          <a:xfrm>
            <a:off x="1523802" y="1556792"/>
            <a:ext cx="9142810" cy="3701008"/>
          </a:xfrm>
        </p:spPr>
        <p:txBody>
          <a:bodyPr/>
          <a:lstStyle/>
          <a:p>
            <a:pPr algn="l"/>
            <a:endParaRPr lang="en-US" dirty="0">
              <a:solidFill>
                <a:srgbClr val="0070C0"/>
              </a:solidFill>
            </a:endParaRPr>
          </a:p>
          <a:p>
            <a:pPr algn="l"/>
            <a:r>
              <a:rPr lang="en-US" dirty="0">
                <a:solidFill>
                  <a:srgbClr val="0070C0"/>
                </a:solidFill>
              </a:rPr>
              <a:t>Design, Engineering , Manufacturing, Inspection and  Supply of  Compressed Air and Nitrogen Plant Package for BSVI Project of a Refinery within August ,2020 with the following objective:</a:t>
            </a:r>
          </a:p>
          <a:p>
            <a:pPr algn="l"/>
            <a:endParaRPr lang="en-US" dirty="0">
              <a:solidFill>
                <a:srgbClr val="0070C0"/>
              </a:solidFill>
            </a:endParaRPr>
          </a:p>
          <a:p>
            <a:pPr marL="342900" indent="-342900" algn="l">
              <a:buFont typeface="Wingdings" panose="05000000000000000000" pitchFamily="2" charset="2"/>
              <a:buChar char="v"/>
            </a:pPr>
            <a:r>
              <a:rPr lang="en-US" dirty="0"/>
              <a:t>Production of 4200 Nm3/hr Gaseous Nitrogen and 500 Nm3/hr Liquid Nitrogen which is needed in the SRU(Sulphur recovery unit) of the Refinery</a:t>
            </a:r>
          </a:p>
          <a:p>
            <a:pPr marL="342900" indent="-342900" algn="l">
              <a:buFont typeface="Wingdings" panose="05000000000000000000" pitchFamily="2" charset="2"/>
              <a:buChar char="v"/>
            </a:pPr>
            <a:r>
              <a:rPr lang="en-US" dirty="0"/>
              <a:t>To complete BSVI upgradation of the refinery to comply to the government rule</a:t>
            </a:r>
          </a:p>
          <a:p>
            <a:pPr algn="l"/>
            <a:endParaRPr lang="en-US" dirty="0"/>
          </a:p>
          <a:p>
            <a:pPr marL="342900" indent="-34290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79296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03AA-6281-4432-93C9-4E3DB8C6B777}"/>
              </a:ext>
            </a:extLst>
          </p:cNvPr>
          <p:cNvSpPr>
            <a:spLocks noGrp="1"/>
          </p:cNvSpPr>
          <p:nvPr>
            <p:ph type="ctrTitle"/>
          </p:nvPr>
        </p:nvSpPr>
        <p:spPr>
          <a:xfrm>
            <a:off x="1523802" y="1122363"/>
            <a:ext cx="9142810" cy="722461"/>
          </a:xfrm>
        </p:spPr>
        <p:txBody>
          <a:bodyPr>
            <a:scene3d>
              <a:camera prst="obliqueTopLeft"/>
              <a:lightRig rig="threePt" dir="t"/>
            </a:scene3d>
          </a:bodyPr>
          <a:lstStyle/>
          <a:p>
            <a:r>
              <a:rPr lang="en-US" sz="2400" b="1" dirty="0">
                <a:ln w="22225">
                  <a:solidFill>
                    <a:schemeClr val="accent2"/>
                  </a:solidFill>
                  <a:prstDash val="solid"/>
                </a:ln>
                <a:solidFill>
                  <a:schemeClr val="accent2">
                    <a:lumMod val="40000"/>
                    <a:lumOff val="60000"/>
                  </a:schemeClr>
                </a:solidFill>
              </a:rPr>
              <a:t>NTCP Diamond Framework Analysis</a:t>
            </a:r>
          </a:p>
        </p:txBody>
      </p:sp>
      <p:sp>
        <p:nvSpPr>
          <p:cNvPr id="3" name="Subtitle 2">
            <a:extLst>
              <a:ext uri="{FF2B5EF4-FFF2-40B4-BE49-F238E27FC236}">
                <a16:creationId xmlns:a16="http://schemas.microsoft.com/office/drawing/2014/main" id="{4BB28FDB-EF5F-4CF8-A3FF-F013C16743E2}"/>
              </a:ext>
            </a:extLst>
          </p:cNvPr>
          <p:cNvSpPr>
            <a:spLocks noGrp="1"/>
          </p:cNvSpPr>
          <p:nvPr>
            <p:ph type="subTitle" idx="1"/>
          </p:nvPr>
        </p:nvSpPr>
        <p:spPr>
          <a:xfrm>
            <a:off x="1523802" y="1988840"/>
            <a:ext cx="9142810" cy="3268960"/>
          </a:xfrm>
        </p:spPr>
        <p:txBody>
          <a:bodyPr/>
          <a:lstStyle/>
          <a:p>
            <a:pPr algn="l"/>
            <a:r>
              <a:rPr lang="en-US" sz="2000" dirty="0"/>
              <a:t>Novelty – Similar capacity plant was built and supplied for other customers earlier. Therefore, the present project falls under Derivative category Novelty wise.</a:t>
            </a:r>
          </a:p>
          <a:p>
            <a:pPr algn="l"/>
            <a:r>
              <a:rPr lang="en-US" sz="2000" dirty="0"/>
              <a:t>Technology – From technology perspective this project is categorized as medium tech because of the existing patent Cryogenic Air Separation Unit technology of the organization. </a:t>
            </a:r>
          </a:p>
          <a:p>
            <a:pPr algn="l"/>
            <a:r>
              <a:rPr lang="en-US" sz="2000" dirty="0"/>
              <a:t>Complexity - The project</a:t>
            </a:r>
            <a:r>
              <a:rPr lang="en-US" altLang="en-US" sz="2000" dirty="0"/>
              <a:t> deals with a large and widely dispersed collection of systems that function together to achieve a common purpose. </a:t>
            </a:r>
            <a:r>
              <a:rPr lang="en-US" altLang="en-US" sz="2000" dirty="0" err="1"/>
              <a:t>Hence,it</a:t>
            </a:r>
            <a:r>
              <a:rPr lang="en-US" altLang="en-US" sz="2000" dirty="0"/>
              <a:t> is categorized as Array. There are multiple sub ordered equipment which will be supplied by vendors and interconnecting bulk material to be supplied to complete erection at site. There will be more than 1000 suppliers involved as vendor and sub-vendors in the project.</a:t>
            </a:r>
          </a:p>
          <a:p>
            <a:pPr algn="l"/>
            <a:r>
              <a:rPr lang="en-US" sz="2000" dirty="0"/>
              <a:t>Pace – SRU unit needs to be commissioned in September by customer for which Nitrogen plant is required to be commissioned before </a:t>
            </a:r>
            <a:r>
              <a:rPr lang="en-US" sz="2000" dirty="0" err="1"/>
              <a:t>August.Pace</a:t>
            </a:r>
            <a:r>
              <a:rPr lang="en-US" sz="2000" dirty="0"/>
              <a:t> wise the project is time critical.           </a:t>
            </a:r>
          </a:p>
          <a:p>
            <a:pPr algn="l"/>
            <a:br>
              <a:rPr lang="en-US" dirty="0"/>
            </a:br>
            <a:endParaRPr lang="en-US" dirty="0"/>
          </a:p>
        </p:txBody>
      </p:sp>
    </p:spTree>
    <p:extLst>
      <p:ext uri="{BB962C8B-B14F-4D97-AF65-F5344CB8AC3E}">
        <p14:creationId xmlns:p14="http://schemas.microsoft.com/office/powerpoint/2010/main" val="12759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4"/>
          <p:cNvSpPr txBox="1">
            <a:spLocks noChangeArrowheads="1"/>
          </p:cNvSpPr>
          <p:nvPr/>
        </p:nvSpPr>
        <p:spPr bwMode="auto">
          <a:xfrm>
            <a:off x="1524000" y="2871936"/>
            <a:ext cx="1371600" cy="369888"/>
          </a:xfrm>
          <a:prstGeom prst="rect">
            <a:avLst/>
          </a:prstGeom>
          <a:noFill/>
          <a:ln w="9525">
            <a:noFill/>
            <a:miter lim="800000"/>
            <a:headEnd/>
            <a:tailEnd/>
          </a:ln>
        </p:spPr>
        <p:txBody>
          <a:bodyPr>
            <a:spAutoFit/>
          </a:bodyPr>
          <a:lstStyle/>
          <a:p>
            <a:pPr algn="ctr"/>
            <a:r>
              <a:rPr lang="en-US" altLang="en-US"/>
              <a:t>Complexity</a:t>
            </a:r>
          </a:p>
        </p:txBody>
      </p:sp>
      <p:sp>
        <p:nvSpPr>
          <p:cNvPr id="34819" name="TextBox 12"/>
          <p:cNvSpPr txBox="1">
            <a:spLocks noChangeArrowheads="1"/>
          </p:cNvSpPr>
          <p:nvPr/>
        </p:nvSpPr>
        <p:spPr bwMode="auto">
          <a:xfrm>
            <a:off x="5029200" y="-23664"/>
            <a:ext cx="2132013" cy="369888"/>
          </a:xfrm>
          <a:prstGeom prst="rect">
            <a:avLst/>
          </a:prstGeom>
          <a:noFill/>
          <a:ln w="9525">
            <a:noFill/>
            <a:miter lim="800000"/>
            <a:headEnd/>
            <a:tailEnd/>
          </a:ln>
        </p:spPr>
        <p:txBody>
          <a:bodyPr>
            <a:spAutoFit/>
          </a:bodyPr>
          <a:lstStyle/>
          <a:p>
            <a:pPr algn="ctr"/>
            <a:r>
              <a:rPr lang="en-US" altLang="en-US"/>
              <a:t>Technology</a:t>
            </a:r>
          </a:p>
        </p:txBody>
      </p:sp>
      <p:sp>
        <p:nvSpPr>
          <p:cNvPr id="34820" name="TextBox 13"/>
          <p:cNvSpPr txBox="1">
            <a:spLocks noChangeArrowheads="1"/>
          </p:cNvSpPr>
          <p:nvPr/>
        </p:nvSpPr>
        <p:spPr bwMode="auto">
          <a:xfrm>
            <a:off x="5029200" y="6083449"/>
            <a:ext cx="2132013" cy="369887"/>
          </a:xfrm>
          <a:prstGeom prst="rect">
            <a:avLst/>
          </a:prstGeom>
          <a:noFill/>
          <a:ln w="9525">
            <a:noFill/>
            <a:miter lim="800000"/>
            <a:headEnd/>
            <a:tailEnd/>
          </a:ln>
        </p:spPr>
        <p:txBody>
          <a:bodyPr>
            <a:spAutoFit/>
          </a:bodyPr>
          <a:lstStyle/>
          <a:p>
            <a:pPr algn="ctr"/>
            <a:r>
              <a:rPr lang="en-US" altLang="en-US" dirty="0"/>
              <a:t>Pace</a:t>
            </a:r>
          </a:p>
        </p:txBody>
      </p:sp>
      <p:cxnSp>
        <p:nvCxnSpPr>
          <p:cNvPr id="6" name="Straight Connector 5"/>
          <p:cNvCxnSpPr/>
          <p:nvPr/>
        </p:nvCxnSpPr>
        <p:spPr>
          <a:xfrm rot="5400000">
            <a:off x="3314701" y="3214836"/>
            <a:ext cx="5561012" cy="158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3100536"/>
            <a:ext cx="6399213"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824" name="TextBox 30"/>
          <p:cNvSpPr txBox="1">
            <a:spLocks noChangeArrowheads="1"/>
          </p:cNvSpPr>
          <p:nvPr/>
        </p:nvSpPr>
        <p:spPr bwMode="auto">
          <a:xfrm>
            <a:off x="9142413" y="2883049"/>
            <a:ext cx="1371600" cy="369887"/>
          </a:xfrm>
          <a:prstGeom prst="rect">
            <a:avLst/>
          </a:prstGeom>
          <a:noFill/>
          <a:ln w="9525">
            <a:noFill/>
            <a:miter lim="800000"/>
            <a:headEnd/>
            <a:tailEnd/>
          </a:ln>
        </p:spPr>
        <p:txBody>
          <a:bodyPr>
            <a:spAutoFit/>
          </a:bodyPr>
          <a:lstStyle/>
          <a:p>
            <a:pPr algn="ctr"/>
            <a:r>
              <a:rPr lang="en-US" altLang="en-US"/>
              <a:t>Novelty</a:t>
            </a:r>
          </a:p>
        </p:txBody>
      </p:sp>
      <p:sp>
        <p:nvSpPr>
          <p:cNvPr id="46" name="TextBox 45"/>
          <p:cNvSpPr txBox="1"/>
          <p:nvPr/>
        </p:nvSpPr>
        <p:spPr>
          <a:xfrm>
            <a:off x="6094413" y="3405336"/>
            <a:ext cx="990600" cy="276999"/>
          </a:xfrm>
          <a:prstGeom prst="rect">
            <a:avLst/>
          </a:prstGeom>
          <a:noFill/>
        </p:spPr>
        <p:txBody>
          <a:bodyPr>
            <a:spAutoFit/>
          </a:bodyPr>
          <a:lstStyle/>
          <a:p>
            <a:pPr>
              <a:defRPr/>
            </a:pPr>
            <a:r>
              <a:rPr lang="en-US" sz="1200" dirty="0"/>
              <a:t>Derivative</a:t>
            </a:r>
          </a:p>
        </p:txBody>
      </p:sp>
      <p:sp>
        <p:nvSpPr>
          <p:cNvPr id="49" name="TextBox 48"/>
          <p:cNvSpPr txBox="1"/>
          <p:nvPr/>
        </p:nvSpPr>
        <p:spPr>
          <a:xfrm>
            <a:off x="6932613" y="3405336"/>
            <a:ext cx="914400" cy="315913"/>
          </a:xfrm>
          <a:prstGeom prst="rect">
            <a:avLst/>
          </a:prstGeom>
          <a:noFill/>
        </p:spPr>
        <p:txBody>
          <a:bodyPr>
            <a:spAutoFit/>
          </a:bodyPr>
          <a:lstStyle/>
          <a:p>
            <a:pPr>
              <a:defRPr/>
            </a:pPr>
            <a:r>
              <a:rPr lang="en-US" sz="1450" dirty="0"/>
              <a:t>Platform</a:t>
            </a:r>
          </a:p>
        </p:txBody>
      </p:sp>
      <p:sp>
        <p:nvSpPr>
          <p:cNvPr id="51" name="TextBox 50"/>
          <p:cNvSpPr txBox="1"/>
          <p:nvPr/>
        </p:nvSpPr>
        <p:spPr>
          <a:xfrm>
            <a:off x="7770813" y="3405336"/>
            <a:ext cx="914400" cy="538163"/>
          </a:xfrm>
          <a:prstGeom prst="rect">
            <a:avLst/>
          </a:prstGeom>
          <a:noFill/>
        </p:spPr>
        <p:txBody>
          <a:bodyPr>
            <a:spAutoFit/>
          </a:bodyPr>
          <a:lstStyle/>
          <a:p>
            <a:pPr>
              <a:defRPr/>
            </a:pPr>
            <a:r>
              <a:rPr lang="en-US" sz="1450" dirty="0"/>
              <a:t>New to Market</a:t>
            </a:r>
          </a:p>
        </p:txBody>
      </p:sp>
      <p:sp>
        <p:nvSpPr>
          <p:cNvPr id="53" name="TextBox 52"/>
          <p:cNvSpPr txBox="1"/>
          <p:nvPr/>
        </p:nvSpPr>
        <p:spPr>
          <a:xfrm>
            <a:off x="8532813" y="3405336"/>
            <a:ext cx="914400" cy="538163"/>
          </a:xfrm>
          <a:prstGeom prst="rect">
            <a:avLst/>
          </a:prstGeom>
          <a:noFill/>
        </p:spPr>
        <p:txBody>
          <a:bodyPr>
            <a:spAutoFit/>
          </a:bodyPr>
          <a:lstStyle/>
          <a:p>
            <a:pPr>
              <a:defRPr/>
            </a:pPr>
            <a:r>
              <a:rPr lang="en-US" sz="1450" dirty="0"/>
              <a:t>New to World</a:t>
            </a:r>
          </a:p>
        </p:txBody>
      </p:sp>
      <p:cxnSp>
        <p:nvCxnSpPr>
          <p:cNvPr id="56" name="Straight Connector 55"/>
          <p:cNvCxnSpPr/>
          <p:nvPr/>
        </p:nvCxnSpPr>
        <p:spPr>
          <a:xfrm>
            <a:off x="5867400" y="2490936"/>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3013" y="2338536"/>
            <a:ext cx="1287460" cy="315471"/>
          </a:xfrm>
          <a:prstGeom prst="rect">
            <a:avLst/>
          </a:prstGeom>
          <a:noFill/>
        </p:spPr>
        <p:txBody>
          <a:bodyPr wrap="square">
            <a:spAutoFit/>
          </a:bodyPr>
          <a:lstStyle/>
          <a:p>
            <a:pPr>
              <a:defRPr/>
            </a:pPr>
            <a:r>
              <a:rPr lang="en-US" sz="1450" dirty="0"/>
              <a:t>  Low-Tech</a:t>
            </a:r>
          </a:p>
        </p:txBody>
      </p:sp>
      <p:sp>
        <p:nvSpPr>
          <p:cNvPr id="60" name="TextBox 59"/>
          <p:cNvSpPr txBox="1"/>
          <p:nvPr/>
        </p:nvSpPr>
        <p:spPr>
          <a:xfrm>
            <a:off x="6323013" y="1881336"/>
            <a:ext cx="1524000" cy="315471"/>
          </a:xfrm>
          <a:prstGeom prst="rect">
            <a:avLst/>
          </a:prstGeom>
          <a:noFill/>
        </p:spPr>
        <p:txBody>
          <a:bodyPr wrap="square">
            <a:spAutoFit/>
          </a:bodyPr>
          <a:lstStyle/>
          <a:p>
            <a:pPr>
              <a:defRPr/>
            </a:pPr>
            <a:r>
              <a:rPr lang="en-US" sz="1450" dirty="0"/>
              <a:t>  Medium-Tech</a:t>
            </a:r>
          </a:p>
        </p:txBody>
      </p:sp>
      <p:sp>
        <p:nvSpPr>
          <p:cNvPr id="62" name="TextBox 61"/>
          <p:cNvSpPr txBox="1"/>
          <p:nvPr/>
        </p:nvSpPr>
        <p:spPr>
          <a:xfrm>
            <a:off x="6323013" y="1424136"/>
            <a:ext cx="1371600" cy="315913"/>
          </a:xfrm>
          <a:prstGeom prst="rect">
            <a:avLst/>
          </a:prstGeom>
          <a:noFill/>
        </p:spPr>
        <p:txBody>
          <a:bodyPr>
            <a:spAutoFit/>
          </a:bodyPr>
          <a:lstStyle/>
          <a:p>
            <a:pPr>
              <a:defRPr/>
            </a:pPr>
            <a:r>
              <a:rPr lang="en-US" sz="1450" dirty="0"/>
              <a:t>  High-Tech</a:t>
            </a:r>
          </a:p>
        </p:txBody>
      </p:sp>
      <p:sp>
        <p:nvSpPr>
          <p:cNvPr id="65" name="TextBox 64"/>
          <p:cNvSpPr txBox="1"/>
          <p:nvPr/>
        </p:nvSpPr>
        <p:spPr>
          <a:xfrm>
            <a:off x="6323013" y="966936"/>
            <a:ext cx="1828800" cy="315913"/>
          </a:xfrm>
          <a:prstGeom prst="rect">
            <a:avLst/>
          </a:prstGeom>
          <a:noFill/>
        </p:spPr>
        <p:txBody>
          <a:bodyPr>
            <a:spAutoFit/>
          </a:bodyPr>
          <a:lstStyle/>
          <a:p>
            <a:pPr>
              <a:defRPr/>
            </a:pPr>
            <a:r>
              <a:rPr lang="en-US" sz="1450" dirty="0"/>
              <a:t>  Super - High-Tech</a:t>
            </a:r>
          </a:p>
        </p:txBody>
      </p:sp>
      <p:cxnSp>
        <p:nvCxnSpPr>
          <p:cNvPr id="66" name="Straight Connector 65"/>
          <p:cNvCxnSpPr/>
          <p:nvPr/>
        </p:nvCxnSpPr>
        <p:spPr>
          <a:xfrm rot="5400000">
            <a:off x="54475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05400" y="2632224"/>
            <a:ext cx="1141413" cy="276999"/>
          </a:xfrm>
          <a:prstGeom prst="rect">
            <a:avLst/>
          </a:prstGeom>
          <a:noFill/>
        </p:spPr>
        <p:txBody>
          <a:bodyPr>
            <a:spAutoFit/>
          </a:bodyPr>
          <a:lstStyle/>
          <a:p>
            <a:pPr>
              <a:defRPr/>
            </a:pPr>
            <a:r>
              <a:rPr lang="en-US" sz="1200" dirty="0"/>
              <a:t>Component</a:t>
            </a:r>
          </a:p>
        </p:txBody>
      </p:sp>
      <p:cxnSp>
        <p:nvCxnSpPr>
          <p:cNvPr id="71" name="Straight Connector 70"/>
          <p:cNvCxnSpPr/>
          <p:nvPr/>
        </p:nvCxnSpPr>
        <p:spPr>
          <a:xfrm rot="5400000">
            <a:off x="62857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239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960519" y="313784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87241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67400" y="2033736"/>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400" y="1576536"/>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67400" y="1119336"/>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534694" y="3137842"/>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267200" y="2643336"/>
            <a:ext cx="990600" cy="315913"/>
          </a:xfrm>
          <a:prstGeom prst="rect">
            <a:avLst/>
          </a:prstGeom>
          <a:noFill/>
        </p:spPr>
        <p:txBody>
          <a:bodyPr>
            <a:spAutoFit/>
          </a:bodyPr>
          <a:lstStyle/>
          <a:p>
            <a:pPr>
              <a:defRPr/>
            </a:pPr>
            <a:r>
              <a:rPr lang="en-US" sz="1450" dirty="0"/>
              <a:t>Assembly</a:t>
            </a:r>
          </a:p>
        </p:txBody>
      </p:sp>
      <p:cxnSp>
        <p:nvCxnSpPr>
          <p:cNvPr id="82" name="Straight Connector 81"/>
          <p:cNvCxnSpPr/>
          <p:nvPr/>
        </p:nvCxnSpPr>
        <p:spPr>
          <a:xfrm rot="5400000">
            <a:off x="37711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81400" y="2643336"/>
            <a:ext cx="762000" cy="276999"/>
          </a:xfrm>
          <a:prstGeom prst="rect">
            <a:avLst/>
          </a:prstGeom>
          <a:noFill/>
        </p:spPr>
        <p:txBody>
          <a:bodyPr>
            <a:spAutoFit/>
          </a:bodyPr>
          <a:lstStyle/>
          <a:p>
            <a:pPr>
              <a:defRPr/>
            </a:pPr>
            <a:r>
              <a:rPr lang="en-US" sz="1200" dirty="0"/>
              <a:t>System</a:t>
            </a:r>
          </a:p>
        </p:txBody>
      </p:sp>
      <p:cxnSp>
        <p:nvCxnSpPr>
          <p:cNvPr id="84" name="Straight Connector 83"/>
          <p:cNvCxnSpPr/>
          <p:nvPr/>
        </p:nvCxnSpPr>
        <p:spPr>
          <a:xfrm rot="5400000">
            <a:off x="3010694" y="3137842"/>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895600" y="2643336"/>
            <a:ext cx="762000" cy="315913"/>
          </a:xfrm>
          <a:prstGeom prst="rect">
            <a:avLst/>
          </a:prstGeom>
          <a:noFill/>
        </p:spPr>
        <p:txBody>
          <a:bodyPr>
            <a:spAutoFit/>
          </a:bodyPr>
          <a:lstStyle/>
          <a:p>
            <a:pPr>
              <a:defRPr/>
            </a:pPr>
            <a:r>
              <a:rPr lang="en-US" sz="1450" dirty="0"/>
              <a:t>Array</a:t>
            </a:r>
          </a:p>
        </p:txBody>
      </p:sp>
      <p:cxnSp>
        <p:nvCxnSpPr>
          <p:cNvPr id="86" name="Straight Connector 85"/>
          <p:cNvCxnSpPr/>
          <p:nvPr/>
        </p:nvCxnSpPr>
        <p:spPr>
          <a:xfrm>
            <a:off x="5867400" y="3786336"/>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3000" y="3633936"/>
            <a:ext cx="990600" cy="538163"/>
          </a:xfrm>
          <a:prstGeom prst="rect">
            <a:avLst/>
          </a:prstGeom>
          <a:noFill/>
        </p:spPr>
        <p:txBody>
          <a:bodyPr>
            <a:spAutoFit/>
          </a:bodyPr>
          <a:lstStyle/>
          <a:p>
            <a:pPr>
              <a:defRPr/>
            </a:pPr>
            <a:r>
              <a:rPr lang="en-US" sz="1450" dirty="0"/>
              <a:t>     Regular</a:t>
            </a:r>
          </a:p>
        </p:txBody>
      </p:sp>
      <p:cxnSp>
        <p:nvCxnSpPr>
          <p:cNvPr id="88" name="Straight Connector 87"/>
          <p:cNvCxnSpPr/>
          <p:nvPr/>
        </p:nvCxnSpPr>
        <p:spPr>
          <a:xfrm>
            <a:off x="5867400" y="4394349"/>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19600" y="4010174"/>
            <a:ext cx="1600200" cy="538162"/>
          </a:xfrm>
          <a:prstGeom prst="rect">
            <a:avLst/>
          </a:prstGeom>
          <a:noFill/>
        </p:spPr>
        <p:txBody>
          <a:bodyPr>
            <a:spAutoFit/>
          </a:bodyPr>
          <a:lstStyle/>
          <a:p>
            <a:pPr>
              <a:defRPr/>
            </a:pPr>
            <a:r>
              <a:rPr lang="en-US" sz="1450" dirty="0"/>
              <a:t>    Fast/Competitive</a:t>
            </a:r>
          </a:p>
        </p:txBody>
      </p:sp>
      <p:cxnSp>
        <p:nvCxnSpPr>
          <p:cNvPr id="90" name="Straight Connector 89"/>
          <p:cNvCxnSpPr/>
          <p:nvPr/>
        </p:nvCxnSpPr>
        <p:spPr>
          <a:xfrm>
            <a:off x="5867400" y="5005536"/>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19600" y="4853136"/>
            <a:ext cx="1600200" cy="315913"/>
          </a:xfrm>
          <a:prstGeom prst="rect">
            <a:avLst/>
          </a:prstGeom>
          <a:noFill/>
        </p:spPr>
        <p:txBody>
          <a:bodyPr>
            <a:spAutoFit/>
          </a:bodyPr>
          <a:lstStyle/>
          <a:p>
            <a:pPr>
              <a:defRPr/>
            </a:pPr>
            <a:r>
              <a:rPr lang="en-US" sz="1450" dirty="0"/>
              <a:t>    Time - Critical</a:t>
            </a:r>
          </a:p>
        </p:txBody>
      </p:sp>
      <p:cxnSp>
        <p:nvCxnSpPr>
          <p:cNvPr id="92" name="Straight Connector 91"/>
          <p:cNvCxnSpPr/>
          <p:nvPr/>
        </p:nvCxnSpPr>
        <p:spPr>
          <a:xfrm>
            <a:off x="5867400" y="5613549"/>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9600" y="5451624"/>
            <a:ext cx="1600200" cy="315912"/>
          </a:xfrm>
          <a:prstGeom prst="rect">
            <a:avLst/>
          </a:prstGeom>
          <a:noFill/>
        </p:spPr>
        <p:txBody>
          <a:bodyPr>
            <a:spAutoFit/>
          </a:bodyPr>
          <a:lstStyle/>
          <a:p>
            <a:pPr>
              <a:defRPr/>
            </a:pPr>
            <a:r>
              <a:rPr lang="en-US" sz="1450" dirty="0"/>
              <a:t>	Blitz</a:t>
            </a:r>
          </a:p>
        </p:txBody>
      </p:sp>
      <p:sp>
        <p:nvSpPr>
          <p:cNvPr id="2" name="TextBox 1">
            <a:extLst>
              <a:ext uri="{FF2B5EF4-FFF2-40B4-BE49-F238E27FC236}">
                <a16:creationId xmlns:a16="http://schemas.microsoft.com/office/drawing/2014/main" id="{85A644FA-DC11-42D7-A98D-45AF8793FBB2}"/>
              </a:ext>
            </a:extLst>
          </p:cNvPr>
          <p:cNvSpPr txBox="1"/>
          <p:nvPr/>
        </p:nvSpPr>
        <p:spPr>
          <a:xfrm>
            <a:off x="8529638" y="163381"/>
            <a:ext cx="3249436" cy="461665"/>
          </a:xfrm>
          <a:prstGeom prst="rect">
            <a:avLst/>
          </a:prstGeom>
          <a:noFill/>
          <a:ln>
            <a:solidFill>
              <a:schemeClr val="accent1"/>
            </a:solidFill>
          </a:ln>
        </p:spPr>
        <p:txBody>
          <a:bodyPr wrap="square" rtlCol="0">
            <a:spAutoFit/>
          </a:bodyPr>
          <a:lstStyle/>
          <a:p>
            <a:r>
              <a:rPr lang="en-US" sz="1200" dirty="0">
                <a:solidFill>
                  <a:srgbClr val="0070C0"/>
                </a:solidFill>
              </a:rPr>
              <a:t>Project Name: Supply of Nitrogen Plant to a Refinery</a:t>
            </a:r>
          </a:p>
        </p:txBody>
      </p:sp>
      <p:cxnSp>
        <p:nvCxnSpPr>
          <p:cNvPr id="4" name="Straight Connector 3">
            <a:extLst>
              <a:ext uri="{FF2B5EF4-FFF2-40B4-BE49-F238E27FC236}">
                <a16:creationId xmlns:a16="http://schemas.microsoft.com/office/drawing/2014/main" id="{0567641C-919F-4A2C-9F5C-97FC8A47C500}"/>
              </a:ext>
            </a:extLst>
          </p:cNvPr>
          <p:cNvCxnSpPr>
            <a:cxnSpLocks/>
          </p:cNvCxnSpPr>
          <p:nvPr/>
        </p:nvCxnSpPr>
        <p:spPr>
          <a:xfrm>
            <a:off x="6094413" y="2033736"/>
            <a:ext cx="3810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8E807D4-5FB7-4915-ADA7-86B66B86436E}"/>
              </a:ext>
            </a:extLst>
          </p:cNvPr>
          <p:cNvCxnSpPr>
            <a:cxnSpLocks/>
          </p:cNvCxnSpPr>
          <p:nvPr/>
        </p:nvCxnSpPr>
        <p:spPr>
          <a:xfrm flipV="1">
            <a:off x="6111875" y="3056882"/>
            <a:ext cx="372156" cy="1948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1E2265-3339-4FAF-905F-9BBA39AAB001}"/>
              </a:ext>
            </a:extLst>
          </p:cNvPr>
          <p:cNvCxnSpPr>
            <a:cxnSpLocks/>
            <a:endCxn id="91" idx="3"/>
          </p:cNvCxnSpPr>
          <p:nvPr/>
        </p:nvCxnSpPr>
        <p:spPr>
          <a:xfrm>
            <a:off x="3200400" y="3100536"/>
            <a:ext cx="2819400" cy="1910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43DBFE-3C34-4F99-A178-4443AA254AFA}"/>
              </a:ext>
            </a:extLst>
          </p:cNvPr>
          <p:cNvCxnSpPr>
            <a:cxnSpLocks/>
          </p:cNvCxnSpPr>
          <p:nvPr/>
        </p:nvCxnSpPr>
        <p:spPr>
          <a:xfrm flipV="1">
            <a:off x="3200400" y="2033736"/>
            <a:ext cx="2911475" cy="1066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E264-DD6F-44A8-B10D-E20E76C4ABDA}"/>
              </a:ext>
            </a:extLst>
          </p:cNvPr>
          <p:cNvSpPr>
            <a:spLocks noGrp="1"/>
          </p:cNvSpPr>
          <p:nvPr>
            <p:ph type="ctrTitle"/>
          </p:nvPr>
        </p:nvSpPr>
        <p:spPr>
          <a:xfrm>
            <a:off x="1523802" y="1122363"/>
            <a:ext cx="9142810" cy="650453"/>
          </a:xfrm>
        </p:spPr>
        <p:txBody>
          <a:bodyPr/>
          <a:lstStyle/>
          <a:p>
            <a:r>
              <a:rPr lang="en-US" sz="2400" b="1" dirty="0">
                <a:ln w="22225">
                  <a:solidFill>
                    <a:schemeClr val="accent2"/>
                  </a:solidFill>
                  <a:prstDash val="solid"/>
                </a:ln>
                <a:solidFill>
                  <a:schemeClr val="accent2">
                    <a:lumMod val="40000"/>
                    <a:lumOff val="60000"/>
                  </a:schemeClr>
                </a:solidFill>
              </a:rPr>
              <a:t>SWOT Analysis</a:t>
            </a:r>
          </a:p>
        </p:txBody>
      </p:sp>
      <p:sp>
        <p:nvSpPr>
          <p:cNvPr id="3" name="Subtitle 2">
            <a:extLst>
              <a:ext uri="{FF2B5EF4-FFF2-40B4-BE49-F238E27FC236}">
                <a16:creationId xmlns:a16="http://schemas.microsoft.com/office/drawing/2014/main" id="{BAD972BD-5398-4C74-80AA-5E71E6E74DE2}"/>
              </a:ext>
            </a:extLst>
          </p:cNvPr>
          <p:cNvSpPr>
            <a:spLocks noGrp="1"/>
          </p:cNvSpPr>
          <p:nvPr>
            <p:ph type="subTitle" idx="1"/>
          </p:nvPr>
        </p:nvSpPr>
        <p:spPr/>
        <p:txBody>
          <a:bodyPr/>
          <a:lstStyle/>
          <a:p>
            <a:endParaRPr lang="en-US"/>
          </a:p>
        </p:txBody>
      </p:sp>
      <p:graphicFrame>
        <p:nvGraphicFramePr>
          <p:cNvPr id="4" name="Diagram 3">
            <a:extLst>
              <a:ext uri="{FF2B5EF4-FFF2-40B4-BE49-F238E27FC236}">
                <a16:creationId xmlns:a16="http://schemas.microsoft.com/office/drawing/2014/main" id="{DF14D237-0934-4B75-974D-99B89034288D}"/>
              </a:ext>
            </a:extLst>
          </p:cNvPr>
          <p:cNvGraphicFramePr/>
          <p:nvPr>
            <p:extLst>
              <p:ext uri="{D42A27DB-BD31-4B8C-83A1-F6EECF244321}">
                <p14:modId xmlns:p14="http://schemas.microsoft.com/office/powerpoint/2010/main" val="1950683447"/>
              </p:ext>
            </p:extLst>
          </p:nvPr>
        </p:nvGraphicFramePr>
        <p:xfrm>
          <a:off x="2206774" y="1988840"/>
          <a:ext cx="8126942" cy="5417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98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B2B4-FA51-4520-8626-71D2E4252C36}"/>
              </a:ext>
            </a:extLst>
          </p:cNvPr>
          <p:cNvSpPr>
            <a:spLocks noGrp="1"/>
          </p:cNvSpPr>
          <p:nvPr>
            <p:ph type="ctrTitle"/>
          </p:nvPr>
        </p:nvSpPr>
        <p:spPr>
          <a:xfrm>
            <a:off x="1523802" y="764705"/>
            <a:ext cx="9142810" cy="720080"/>
          </a:xfrm>
        </p:spPr>
        <p:txBody>
          <a:bodyPr/>
          <a:lstStyle/>
          <a:p>
            <a:r>
              <a:rPr lang="en-US" sz="2400" b="1" dirty="0">
                <a:ln w="22225">
                  <a:solidFill>
                    <a:schemeClr val="accent2"/>
                  </a:solidFill>
                  <a:prstDash val="solid"/>
                </a:ln>
                <a:solidFill>
                  <a:schemeClr val="accent2">
                    <a:lumMod val="40000"/>
                    <a:lumOff val="60000"/>
                  </a:schemeClr>
                </a:solidFill>
              </a:rPr>
              <a:t>STRENGTH</a:t>
            </a:r>
          </a:p>
        </p:txBody>
      </p:sp>
      <p:sp>
        <p:nvSpPr>
          <p:cNvPr id="3" name="Subtitle 2">
            <a:extLst>
              <a:ext uri="{FF2B5EF4-FFF2-40B4-BE49-F238E27FC236}">
                <a16:creationId xmlns:a16="http://schemas.microsoft.com/office/drawing/2014/main" id="{4C52ACF7-4586-47BC-AA0A-2A079C15BEA0}"/>
              </a:ext>
            </a:extLst>
          </p:cNvPr>
          <p:cNvSpPr>
            <a:spLocks noGrp="1"/>
          </p:cNvSpPr>
          <p:nvPr>
            <p:ph type="subTitle" idx="1"/>
          </p:nvPr>
        </p:nvSpPr>
        <p:spPr>
          <a:xfrm>
            <a:off x="1523802" y="1772816"/>
            <a:ext cx="9142810" cy="3484984"/>
          </a:xfrm>
        </p:spPr>
        <p:txBody>
          <a:bodyPr/>
          <a:lstStyle/>
          <a:p>
            <a:pPr marL="342900" indent="-342900" algn="l">
              <a:buFont typeface="Wingdings" panose="05000000000000000000" pitchFamily="2" charset="2"/>
              <a:buChar char="Ø"/>
            </a:pPr>
            <a:r>
              <a:rPr lang="en-US" dirty="0"/>
              <a:t>Patented Technology for Cryogenic Air Separation</a:t>
            </a:r>
          </a:p>
          <a:p>
            <a:pPr marL="342900" indent="-342900" algn="l">
              <a:buFont typeface="Wingdings" panose="05000000000000000000" pitchFamily="2" charset="2"/>
              <a:buChar char="Ø"/>
            </a:pPr>
            <a:r>
              <a:rPr lang="en-US" dirty="0"/>
              <a:t>Proven Track Record and past experience for similar projects</a:t>
            </a:r>
          </a:p>
          <a:p>
            <a:pPr marL="342900" indent="-342900" algn="l">
              <a:buFont typeface="Wingdings" panose="05000000000000000000" pitchFamily="2" charset="2"/>
              <a:buChar char="Ø"/>
            </a:pPr>
            <a:r>
              <a:rPr lang="en-US" dirty="0"/>
              <a:t>Experienced Resources </a:t>
            </a:r>
          </a:p>
          <a:p>
            <a:pPr marL="342900" indent="-342900" algn="l">
              <a:buFont typeface="Wingdings" panose="05000000000000000000" pitchFamily="2" charset="2"/>
              <a:buChar char="Ø"/>
            </a:pPr>
            <a:r>
              <a:rPr lang="en-US" dirty="0"/>
              <a:t>Available lesson learned register and knowledge repositories</a:t>
            </a:r>
          </a:p>
          <a:p>
            <a:pPr marL="342900" indent="-342900" algn="l">
              <a:buFont typeface="Wingdings" panose="05000000000000000000" pitchFamily="2" charset="2"/>
              <a:buChar char="Ø"/>
            </a:pPr>
            <a:r>
              <a:rPr lang="en-US" dirty="0"/>
              <a:t>Available project template and reference engineering documents</a:t>
            </a:r>
          </a:p>
          <a:p>
            <a:pPr marL="342900" indent="-342900" algn="l">
              <a:buFont typeface="Wingdings" panose="05000000000000000000" pitchFamily="2" charset="2"/>
              <a:buChar char="Ø"/>
            </a:pPr>
            <a:r>
              <a:rPr lang="en-US" dirty="0"/>
              <a:t>Repeat customer. Hence , requirements are known</a:t>
            </a:r>
          </a:p>
          <a:p>
            <a:pPr marL="342900" indent="-342900" algn="l">
              <a:buFont typeface="Wingdings" panose="05000000000000000000" pitchFamily="2" charset="2"/>
              <a:buChar char="Ø"/>
            </a:pPr>
            <a:r>
              <a:rPr lang="en-US" dirty="0"/>
              <a:t>Linde is doing many similar projects and have vendor database</a:t>
            </a:r>
          </a:p>
          <a:p>
            <a:pPr marL="342900" indent="-342900" algn="l">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08963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E305-7759-44C8-BEF2-85E5CF523B05}"/>
              </a:ext>
            </a:extLst>
          </p:cNvPr>
          <p:cNvSpPr>
            <a:spLocks noGrp="1"/>
          </p:cNvSpPr>
          <p:nvPr>
            <p:ph type="ctrTitle"/>
          </p:nvPr>
        </p:nvSpPr>
        <p:spPr>
          <a:xfrm>
            <a:off x="1523802" y="1122363"/>
            <a:ext cx="9142810" cy="477837"/>
          </a:xfrm>
        </p:spPr>
        <p:txBody>
          <a:bodyPr/>
          <a:lstStyle/>
          <a:p>
            <a:r>
              <a:rPr lang="en-US" sz="2400" b="1" dirty="0">
                <a:ln w="22225">
                  <a:solidFill>
                    <a:schemeClr val="accent2"/>
                  </a:solidFill>
                  <a:prstDash val="solid"/>
                </a:ln>
                <a:solidFill>
                  <a:schemeClr val="accent2">
                    <a:lumMod val="40000"/>
                    <a:lumOff val="60000"/>
                  </a:schemeClr>
                </a:solidFill>
              </a:rPr>
              <a:t>WEAKNESS</a:t>
            </a:r>
          </a:p>
        </p:txBody>
      </p:sp>
      <p:sp>
        <p:nvSpPr>
          <p:cNvPr id="3" name="Subtitle 2">
            <a:extLst>
              <a:ext uri="{FF2B5EF4-FFF2-40B4-BE49-F238E27FC236}">
                <a16:creationId xmlns:a16="http://schemas.microsoft.com/office/drawing/2014/main" id="{AA3A9E53-6E3B-46C3-AEB5-EABBA5753CD9}"/>
              </a:ext>
            </a:extLst>
          </p:cNvPr>
          <p:cNvSpPr>
            <a:spLocks noGrp="1"/>
          </p:cNvSpPr>
          <p:nvPr>
            <p:ph type="subTitle" idx="1"/>
          </p:nvPr>
        </p:nvSpPr>
        <p:spPr>
          <a:xfrm>
            <a:off x="1523802" y="1600200"/>
            <a:ext cx="9142810" cy="3657600"/>
          </a:xfrm>
        </p:spPr>
        <p:txBody>
          <a:bodyPr/>
          <a:lstStyle/>
          <a:p>
            <a:pPr marL="342900" indent="-342900" algn="l">
              <a:buFont typeface="Wingdings" panose="05000000000000000000" pitchFamily="2" charset="2"/>
              <a:buChar char="v"/>
            </a:pPr>
            <a:r>
              <a:rPr lang="en-US" dirty="0"/>
              <a:t>Availability of Resource due to ongoing projects</a:t>
            </a:r>
          </a:p>
          <a:p>
            <a:pPr marL="342900" indent="-342900" algn="l">
              <a:buFont typeface="Wingdings" panose="05000000000000000000" pitchFamily="2" charset="2"/>
              <a:buChar char="v"/>
            </a:pPr>
            <a:r>
              <a:rPr lang="en-US" dirty="0"/>
              <a:t>Matrix organization. Sharing of Resource for multiple projects.</a:t>
            </a:r>
          </a:p>
          <a:p>
            <a:pPr marL="342900" indent="-342900" algn="l">
              <a:buFont typeface="Wingdings" panose="05000000000000000000" pitchFamily="2" charset="2"/>
              <a:buChar char="v"/>
            </a:pPr>
            <a:r>
              <a:rPr lang="en-US" dirty="0"/>
              <a:t>Standard time in procurement process </a:t>
            </a:r>
          </a:p>
          <a:p>
            <a:pPr marL="342900" indent="-342900" algn="l">
              <a:buFont typeface="Wingdings" panose="05000000000000000000" pitchFamily="2" charset="2"/>
              <a:buChar char="v"/>
            </a:pPr>
            <a:r>
              <a:rPr lang="en-US" dirty="0"/>
              <a:t>Time taken in BOQ release</a:t>
            </a:r>
          </a:p>
          <a:p>
            <a:pPr marL="342900" indent="-342900" algn="l">
              <a:buFont typeface="Wingdings" panose="05000000000000000000" pitchFamily="2" charset="2"/>
              <a:buChar char="v"/>
            </a:pPr>
            <a:r>
              <a:rPr lang="en-US" dirty="0"/>
              <a:t>Availability of raw materials in small quantity</a:t>
            </a:r>
          </a:p>
          <a:p>
            <a:pPr marL="342900" indent="-342900" algn="l">
              <a:buFont typeface="Wingdings" panose="05000000000000000000" pitchFamily="2" charset="2"/>
              <a:buChar char="v"/>
            </a:pPr>
            <a:r>
              <a:rPr lang="en-US" dirty="0"/>
              <a:t>Dependability on vendors/suppliers</a:t>
            </a:r>
          </a:p>
          <a:p>
            <a:pPr marL="342900" indent="-342900" algn="l">
              <a:buFont typeface="Wingdings" panose="05000000000000000000" pitchFamily="2" charset="2"/>
              <a:buChar char="v"/>
            </a:pPr>
            <a:r>
              <a:rPr lang="en-US" dirty="0"/>
              <a:t>Requirement of a modeling software as per contract which is no available inhouse </a:t>
            </a:r>
          </a:p>
          <a:p>
            <a:pPr marL="342900" indent="-342900" algn="l">
              <a:buFont typeface="Wingdings" panose="05000000000000000000" pitchFamily="2" charset="2"/>
              <a:buChar char="v"/>
            </a:pPr>
            <a:r>
              <a:rPr lang="en-US" dirty="0"/>
              <a:t>Due to standard package consideration, Linde is unable to comply to some of the technical specifications required as per contract</a:t>
            </a:r>
          </a:p>
          <a:p>
            <a:pPr marL="342900" indent="-342900" algn="l">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a:p>
        </p:txBody>
      </p:sp>
    </p:spTree>
    <p:extLst>
      <p:ext uri="{BB962C8B-B14F-4D97-AF65-F5344CB8AC3E}">
        <p14:creationId xmlns:p14="http://schemas.microsoft.com/office/powerpoint/2010/main" val="38209926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8.09.12"/>
  <p:tag name="AS_TITLE" val="Aspose.Slides for .NET 2.0"/>
  <p:tag name="AS_VERSION" val="18.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1029</Words>
  <Application>Microsoft Office PowerPoint</Application>
  <PresentationFormat>Custom</PresentationFormat>
  <Paragraphs>95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DIN Alternate</vt:lpstr>
      <vt:lpstr>Wingdings</vt:lpstr>
      <vt:lpstr>1_Office Theme</vt:lpstr>
      <vt:lpstr>Name :Bipasha Chakraborty  Admission Id: SPJ1111  Company Name: Linde India Limited  Industry type: EPC</vt:lpstr>
      <vt:lpstr>             Case Study on a Live project to consider following aspects :  Project Vision  Project Objective  NTCP Diamond Framework  SWOT Analysis </vt:lpstr>
      <vt:lpstr>PowerPoint Presentation</vt:lpstr>
      <vt:lpstr>Project Objective  </vt:lpstr>
      <vt:lpstr>NTCP Diamond Framework Analysis</vt:lpstr>
      <vt:lpstr>PowerPoint Presentation</vt:lpstr>
      <vt:lpstr>SWOT Analysis</vt:lpstr>
      <vt:lpstr>STRENGTH</vt:lpstr>
      <vt:lpstr>WEAKNESS</vt:lpstr>
      <vt:lpstr>OPPURTUNITY</vt:lpstr>
      <vt:lpstr>THREAT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prabhakaran</dc:creator>
  <cp:lastModifiedBy>Bipasha Chakraborty</cp:lastModifiedBy>
  <cp:revision>987</cp:revision>
  <cp:lastPrinted>2018-04-09T11:39:28Z</cp:lastPrinted>
  <dcterms:created xsi:type="dcterms:W3CDTF">2011-06-14T06:27:51Z</dcterms:created>
  <dcterms:modified xsi:type="dcterms:W3CDTF">2020-03-15T07:23:53Z</dcterms:modified>
</cp:coreProperties>
</file>