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4" r:id="rId4"/>
    <p:sldId id="265" r:id="rId5"/>
    <p:sldId id="266" r:id="rId6"/>
    <p:sldId id="257" r:id="rId7"/>
    <p:sldId id="267" r:id="rId8"/>
    <p:sldId id="268"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153E4-22B1-4064-9995-FB952E0C0B5B}" type="datetimeFigureOut">
              <a:rPr lang="en-IN" smtClean="0"/>
              <a:t>13-03-2020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4F4EE-7F13-433A-BFBB-9CB496625F62}" type="slidenum">
              <a:rPr lang="en-IN" smtClean="0"/>
              <a:t>‹#›</a:t>
            </a:fld>
            <a:endParaRPr lang="en-IN"/>
          </a:p>
        </p:txBody>
      </p:sp>
    </p:spTree>
    <p:extLst>
      <p:ext uri="{BB962C8B-B14F-4D97-AF65-F5344CB8AC3E}">
        <p14:creationId xmlns:p14="http://schemas.microsoft.com/office/powerpoint/2010/main" val="1174107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94F4EE-7F13-433A-BFBB-9CB496625F62}" type="slidenum">
              <a:rPr lang="en-IN" smtClean="0"/>
              <a:t>4</a:t>
            </a:fld>
            <a:endParaRPr lang="en-IN"/>
          </a:p>
        </p:txBody>
      </p:sp>
    </p:spTree>
    <p:extLst>
      <p:ext uri="{BB962C8B-B14F-4D97-AF65-F5344CB8AC3E}">
        <p14:creationId xmlns:p14="http://schemas.microsoft.com/office/powerpoint/2010/main" val="1036963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2519-B072-4548-BE00-0B52929301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FB3A16-5B33-42A7-BF0F-B49D795F8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6DA354-9F85-4104-B06F-CEEC75EA50B0}"/>
              </a:ext>
            </a:extLst>
          </p:cNvPr>
          <p:cNvSpPr>
            <a:spLocks noGrp="1"/>
          </p:cNvSpPr>
          <p:nvPr>
            <p:ph type="dt" sz="half" idx="10"/>
          </p:nvPr>
        </p:nvSpPr>
        <p:spPr/>
        <p:txBody>
          <a:bodyPr/>
          <a:lstStyle/>
          <a:p>
            <a:fld id="{C34A1EA7-0ADD-4C1B-8D6B-492ACC449E84}" type="datetimeFigureOut">
              <a:rPr lang="en-IN" smtClean="0"/>
              <a:t>13-03-2020</a:t>
            </a:fld>
            <a:endParaRPr lang="en-IN"/>
          </a:p>
        </p:txBody>
      </p:sp>
      <p:sp>
        <p:nvSpPr>
          <p:cNvPr id="5" name="Footer Placeholder 4">
            <a:extLst>
              <a:ext uri="{FF2B5EF4-FFF2-40B4-BE49-F238E27FC236}">
                <a16:creationId xmlns:a16="http://schemas.microsoft.com/office/drawing/2014/main" id="{56DB2681-0390-441C-ADF3-D9F1A89F7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212AA-0FD9-43FF-884F-2355686A1A69}"/>
              </a:ext>
            </a:extLst>
          </p:cNvPr>
          <p:cNvSpPr>
            <a:spLocks noGrp="1"/>
          </p:cNvSpPr>
          <p:nvPr>
            <p:ph type="sldNum" sz="quarter" idx="12"/>
          </p:nvPr>
        </p:nvSpPr>
        <p:spPr/>
        <p:txBody>
          <a:bodyPr/>
          <a:lstStyle/>
          <a:p>
            <a:fld id="{EF9F266F-D441-4A61-B9B0-F20D3F035A39}" type="slidenum">
              <a:rPr lang="en-IN" smtClean="0"/>
              <a:t>‹#›</a:t>
            </a:fld>
            <a:endParaRPr lang="en-IN"/>
          </a:p>
        </p:txBody>
      </p:sp>
    </p:spTree>
    <p:extLst>
      <p:ext uri="{BB962C8B-B14F-4D97-AF65-F5344CB8AC3E}">
        <p14:creationId xmlns:p14="http://schemas.microsoft.com/office/powerpoint/2010/main" val="2744597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62BF-52AB-4E01-99DF-8F0B27BD65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298781-6450-4C08-BD8E-A1B189ADA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FF3C0-ED4F-49C5-88EA-76DB796CCA59}"/>
              </a:ext>
            </a:extLst>
          </p:cNvPr>
          <p:cNvSpPr>
            <a:spLocks noGrp="1"/>
          </p:cNvSpPr>
          <p:nvPr>
            <p:ph type="dt" sz="half" idx="10"/>
          </p:nvPr>
        </p:nvSpPr>
        <p:spPr/>
        <p:txBody>
          <a:bodyPr/>
          <a:lstStyle/>
          <a:p>
            <a:fld id="{C34A1EA7-0ADD-4C1B-8D6B-492ACC449E84}" type="datetimeFigureOut">
              <a:rPr lang="en-IN" smtClean="0"/>
              <a:t>13-03-2020</a:t>
            </a:fld>
            <a:endParaRPr lang="en-IN"/>
          </a:p>
        </p:txBody>
      </p:sp>
      <p:sp>
        <p:nvSpPr>
          <p:cNvPr id="5" name="Footer Placeholder 4">
            <a:extLst>
              <a:ext uri="{FF2B5EF4-FFF2-40B4-BE49-F238E27FC236}">
                <a16:creationId xmlns:a16="http://schemas.microsoft.com/office/drawing/2014/main" id="{1B7D47A8-500B-4ACE-9D16-12AD3A1B8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EC95F-0F1B-48A8-9419-7A26D892A925}"/>
              </a:ext>
            </a:extLst>
          </p:cNvPr>
          <p:cNvSpPr>
            <a:spLocks noGrp="1"/>
          </p:cNvSpPr>
          <p:nvPr>
            <p:ph type="sldNum" sz="quarter" idx="12"/>
          </p:nvPr>
        </p:nvSpPr>
        <p:spPr/>
        <p:txBody>
          <a:bodyPr/>
          <a:lstStyle/>
          <a:p>
            <a:fld id="{EF9F266F-D441-4A61-B9B0-F20D3F035A39}" type="slidenum">
              <a:rPr lang="en-IN" smtClean="0"/>
              <a:t>‹#›</a:t>
            </a:fld>
            <a:endParaRPr lang="en-IN"/>
          </a:p>
        </p:txBody>
      </p:sp>
    </p:spTree>
    <p:extLst>
      <p:ext uri="{BB962C8B-B14F-4D97-AF65-F5344CB8AC3E}">
        <p14:creationId xmlns:p14="http://schemas.microsoft.com/office/powerpoint/2010/main" val="116847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66E5B-B573-4F70-88C5-1A541948CD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B344D8-501A-4391-A61E-FE40978B79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B8CD9E-50EF-404D-AD25-EE1B7AD14F70}"/>
              </a:ext>
            </a:extLst>
          </p:cNvPr>
          <p:cNvSpPr>
            <a:spLocks noGrp="1"/>
          </p:cNvSpPr>
          <p:nvPr>
            <p:ph type="dt" sz="half" idx="10"/>
          </p:nvPr>
        </p:nvSpPr>
        <p:spPr/>
        <p:txBody>
          <a:bodyPr/>
          <a:lstStyle/>
          <a:p>
            <a:fld id="{C34A1EA7-0ADD-4C1B-8D6B-492ACC449E84}" type="datetimeFigureOut">
              <a:rPr lang="en-IN" smtClean="0"/>
              <a:t>13-03-2020</a:t>
            </a:fld>
            <a:endParaRPr lang="en-IN"/>
          </a:p>
        </p:txBody>
      </p:sp>
      <p:sp>
        <p:nvSpPr>
          <p:cNvPr id="5" name="Footer Placeholder 4">
            <a:extLst>
              <a:ext uri="{FF2B5EF4-FFF2-40B4-BE49-F238E27FC236}">
                <a16:creationId xmlns:a16="http://schemas.microsoft.com/office/drawing/2014/main" id="{F5EFE034-6CEA-4CA4-92EB-12D997830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878CDE-552A-45B9-B816-BD834A5311AF}"/>
              </a:ext>
            </a:extLst>
          </p:cNvPr>
          <p:cNvSpPr>
            <a:spLocks noGrp="1"/>
          </p:cNvSpPr>
          <p:nvPr>
            <p:ph type="sldNum" sz="quarter" idx="12"/>
          </p:nvPr>
        </p:nvSpPr>
        <p:spPr/>
        <p:txBody>
          <a:bodyPr/>
          <a:lstStyle/>
          <a:p>
            <a:fld id="{EF9F266F-D441-4A61-B9B0-F20D3F035A39}" type="slidenum">
              <a:rPr lang="en-IN" smtClean="0"/>
              <a:t>‹#›</a:t>
            </a:fld>
            <a:endParaRPr lang="en-IN"/>
          </a:p>
        </p:txBody>
      </p:sp>
    </p:spTree>
    <p:extLst>
      <p:ext uri="{BB962C8B-B14F-4D97-AF65-F5344CB8AC3E}">
        <p14:creationId xmlns:p14="http://schemas.microsoft.com/office/powerpoint/2010/main" val="264018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51CA-0D13-4ED2-813E-B13676E0EA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A45146-EC96-462F-AEB7-79F66DAF38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13E84F-DCF9-4E75-8A24-85F0D544F020}"/>
              </a:ext>
            </a:extLst>
          </p:cNvPr>
          <p:cNvSpPr>
            <a:spLocks noGrp="1"/>
          </p:cNvSpPr>
          <p:nvPr>
            <p:ph type="dt" sz="half" idx="10"/>
          </p:nvPr>
        </p:nvSpPr>
        <p:spPr/>
        <p:txBody>
          <a:bodyPr/>
          <a:lstStyle/>
          <a:p>
            <a:fld id="{C34A1EA7-0ADD-4C1B-8D6B-492ACC449E84}" type="datetimeFigureOut">
              <a:rPr lang="en-IN" smtClean="0"/>
              <a:t>13-03-2020</a:t>
            </a:fld>
            <a:endParaRPr lang="en-IN"/>
          </a:p>
        </p:txBody>
      </p:sp>
      <p:sp>
        <p:nvSpPr>
          <p:cNvPr id="5" name="Footer Placeholder 4">
            <a:extLst>
              <a:ext uri="{FF2B5EF4-FFF2-40B4-BE49-F238E27FC236}">
                <a16:creationId xmlns:a16="http://schemas.microsoft.com/office/drawing/2014/main" id="{030B4CFB-DC6D-488D-8718-9C5B763C7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33AC2-4C64-4AFC-AB83-966DDF20D09B}"/>
              </a:ext>
            </a:extLst>
          </p:cNvPr>
          <p:cNvSpPr>
            <a:spLocks noGrp="1"/>
          </p:cNvSpPr>
          <p:nvPr>
            <p:ph type="sldNum" sz="quarter" idx="12"/>
          </p:nvPr>
        </p:nvSpPr>
        <p:spPr/>
        <p:txBody>
          <a:bodyPr/>
          <a:lstStyle/>
          <a:p>
            <a:fld id="{EF9F266F-D441-4A61-B9B0-F20D3F035A39}" type="slidenum">
              <a:rPr lang="en-IN" smtClean="0"/>
              <a:t>‹#›</a:t>
            </a:fld>
            <a:endParaRPr lang="en-IN"/>
          </a:p>
        </p:txBody>
      </p:sp>
    </p:spTree>
    <p:extLst>
      <p:ext uri="{BB962C8B-B14F-4D97-AF65-F5344CB8AC3E}">
        <p14:creationId xmlns:p14="http://schemas.microsoft.com/office/powerpoint/2010/main" val="205145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B856-66BB-4DF5-A5CF-FCBE5B6E0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0336D9-EA8E-46B8-AD81-E7A1247603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0E1AC-E5A5-4323-8697-B05F466B20AB}"/>
              </a:ext>
            </a:extLst>
          </p:cNvPr>
          <p:cNvSpPr>
            <a:spLocks noGrp="1"/>
          </p:cNvSpPr>
          <p:nvPr>
            <p:ph type="dt" sz="half" idx="10"/>
          </p:nvPr>
        </p:nvSpPr>
        <p:spPr/>
        <p:txBody>
          <a:bodyPr/>
          <a:lstStyle/>
          <a:p>
            <a:fld id="{C34A1EA7-0ADD-4C1B-8D6B-492ACC449E84}" type="datetimeFigureOut">
              <a:rPr lang="en-IN" smtClean="0"/>
              <a:t>13-03-2020</a:t>
            </a:fld>
            <a:endParaRPr lang="en-IN"/>
          </a:p>
        </p:txBody>
      </p:sp>
      <p:sp>
        <p:nvSpPr>
          <p:cNvPr id="5" name="Footer Placeholder 4">
            <a:extLst>
              <a:ext uri="{FF2B5EF4-FFF2-40B4-BE49-F238E27FC236}">
                <a16:creationId xmlns:a16="http://schemas.microsoft.com/office/drawing/2014/main" id="{95A4E51D-A9EA-4723-AC6A-A9C02B317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D2BEC-3167-4357-9E70-94FA38004805}"/>
              </a:ext>
            </a:extLst>
          </p:cNvPr>
          <p:cNvSpPr>
            <a:spLocks noGrp="1"/>
          </p:cNvSpPr>
          <p:nvPr>
            <p:ph type="sldNum" sz="quarter" idx="12"/>
          </p:nvPr>
        </p:nvSpPr>
        <p:spPr/>
        <p:txBody>
          <a:bodyPr/>
          <a:lstStyle/>
          <a:p>
            <a:fld id="{EF9F266F-D441-4A61-B9B0-F20D3F035A39}" type="slidenum">
              <a:rPr lang="en-IN" smtClean="0"/>
              <a:t>‹#›</a:t>
            </a:fld>
            <a:endParaRPr lang="en-IN"/>
          </a:p>
        </p:txBody>
      </p:sp>
    </p:spTree>
    <p:extLst>
      <p:ext uri="{BB962C8B-B14F-4D97-AF65-F5344CB8AC3E}">
        <p14:creationId xmlns:p14="http://schemas.microsoft.com/office/powerpoint/2010/main" val="350936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1B25-12FE-4621-8B84-984E405898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E99407-4463-4C94-B225-EE809DCF0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52FA4D-BBE8-464A-BA2A-B8C8C41245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5699B8-866A-43D1-813B-D6BBF2EF2E3F}"/>
              </a:ext>
            </a:extLst>
          </p:cNvPr>
          <p:cNvSpPr>
            <a:spLocks noGrp="1"/>
          </p:cNvSpPr>
          <p:nvPr>
            <p:ph type="dt" sz="half" idx="10"/>
          </p:nvPr>
        </p:nvSpPr>
        <p:spPr/>
        <p:txBody>
          <a:bodyPr/>
          <a:lstStyle/>
          <a:p>
            <a:fld id="{C34A1EA7-0ADD-4C1B-8D6B-492ACC449E84}" type="datetimeFigureOut">
              <a:rPr lang="en-IN" smtClean="0"/>
              <a:t>13-03-2020</a:t>
            </a:fld>
            <a:endParaRPr lang="en-IN"/>
          </a:p>
        </p:txBody>
      </p:sp>
      <p:sp>
        <p:nvSpPr>
          <p:cNvPr id="6" name="Footer Placeholder 5">
            <a:extLst>
              <a:ext uri="{FF2B5EF4-FFF2-40B4-BE49-F238E27FC236}">
                <a16:creationId xmlns:a16="http://schemas.microsoft.com/office/drawing/2014/main" id="{07F9296D-0B5C-40EE-9EE5-46409A4F0B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3C057A-DD7A-4781-ACD4-89A4F4C15D14}"/>
              </a:ext>
            </a:extLst>
          </p:cNvPr>
          <p:cNvSpPr>
            <a:spLocks noGrp="1"/>
          </p:cNvSpPr>
          <p:nvPr>
            <p:ph type="sldNum" sz="quarter" idx="12"/>
          </p:nvPr>
        </p:nvSpPr>
        <p:spPr/>
        <p:txBody>
          <a:bodyPr/>
          <a:lstStyle/>
          <a:p>
            <a:fld id="{EF9F266F-D441-4A61-B9B0-F20D3F035A39}" type="slidenum">
              <a:rPr lang="en-IN" smtClean="0"/>
              <a:t>‹#›</a:t>
            </a:fld>
            <a:endParaRPr lang="en-IN"/>
          </a:p>
        </p:txBody>
      </p:sp>
    </p:spTree>
    <p:extLst>
      <p:ext uri="{BB962C8B-B14F-4D97-AF65-F5344CB8AC3E}">
        <p14:creationId xmlns:p14="http://schemas.microsoft.com/office/powerpoint/2010/main" val="305913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8654-E02C-485B-BEA6-7C4F31C0C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8C832A-35FD-418E-AF48-18F4655BF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8D0554-169E-4AD5-B055-CC3DA42A8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781AA2-DC99-4365-BD52-D3D85CBED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6831BF-D41E-410B-879F-4D7C9E7687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756112-33DC-47F4-8026-3362FC43C1D6}"/>
              </a:ext>
            </a:extLst>
          </p:cNvPr>
          <p:cNvSpPr>
            <a:spLocks noGrp="1"/>
          </p:cNvSpPr>
          <p:nvPr>
            <p:ph type="dt" sz="half" idx="10"/>
          </p:nvPr>
        </p:nvSpPr>
        <p:spPr/>
        <p:txBody>
          <a:bodyPr/>
          <a:lstStyle/>
          <a:p>
            <a:fld id="{C34A1EA7-0ADD-4C1B-8D6B-492ACC449E84}" type="datetimeFigureOut">
              <a:rPr lang="en-IN" smtClean="0"/>
              <a:t>13-03-2020</a:t>
            </a:fld>
            <a:endParaRPr lang="en-IN"/>
          </a:p>
        </p:txBody>
      </p:sp>
      <p:sp>
        <p:nvSpPr>
          <p:cNvPr id="8" name="Footer Placeholder 7">
            <a:extLst>
              <a:ext uri="{FF2B5EF4-FFF2-40B4-BE49-F238E27FC236}">
                <a16:creationId xmlns:a16="http://schemas.microsoft.com/office/drawing/2014/main" id="{3A5D56A2-CB3A-4D0A-8483-651AA7E547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770AAC-DF9F-428C-8EC9-8102E42F86C0}"/>
              </a:ext>
            </a:extLst>
          </p:cNvPr>
          <p:cNvSpPr>
            <a:spLocks noGrp="1"/>
          </p:cNvSpPr>
          <p:nvPr>
            <p:ph type="sldNum" sz="quarter" idx="12"/>
          </p:nvPr>
        </p:nvSpPr>
        <p:spPr/>
        <p:txBody>
          <a:bodyPr/>
          <a:lstStyle/>
          <a:p>
            <a:fld id="{EF9F266F-D441-4A61-B9B0-F20D3F035A39}" type="slidenum">
              <a:rPr lang="en-IN" smtClean="0"/>
              <a:t>‹#›</a:t>
            </a:fld>
            <a:endParaRPr lang="en-IN"/>
          </a:p>
        </p:txBody>
      </p:sp>
    </p:spTree>
    <p:extLst>
      <p:ext uri="{BB962C8B-B14F-4D97-AF65-F5344CB8AC3E}">
        <p14:creationId xmlns:p14="http://schemas.microsoft.com/office/powerpoint/2010/main" val="184834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1F75-2F8E-4030-8F5E-507BE28E2E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1C01C7-FCB4-4671-B02D-F377E90E9510}"/>
              </a:ext>
            </a:extLst>
          </p:cNvPr>
          <p:cNvSpPr>
            <a:spLocks noGrp="1"/>
          </p:cNvSpPr>
          <p:nvPr>
            <p:ph type="dt" sz="half" idx="10"/>
          </p:nvPr>
        </p:nvSpPr>
        <p:spPr/>
        <p:txBody>
          <a:bodyPr/>
          <a:lstStyle/>
          <a:p>
            <a:fld id="{C34A1EA7-0ADD-4C1B-8D6B-492ACC449E84}" type="datetimeFigureOut">
              <a:rPr lang="en-IN" smtClean="0"/>
              <a:t>13-03-2020</a:t>
            </a:fld>
            <a:endParaRPr lang="en-IN"/>
          </a:p>
        </p:txBody>
      </p:sp>
      <p:sp>
        <p:nvSpPr>
          <p:cNvPr id="4" name="Footer Placeholder 3">
            <a:extLst>
              <a:ext uri="{FF2B5EF4-FFF2-40B4-BE49-F238E27FC236}">
                <a16:creationId xmlns:a16="http://schemas.microsoft.com/office/drawing/2014/main" id="{CB411E57-0807-48A6-B1EF-1B0A2BF344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64E1DA-6206-442F-A80F-160F9740F7D5}"/>
              </a:ext>
            </a:extLst>
          </p:cNvPr>
          <p:cNvSpPr>
            <a:spLocks noGrp="1"/>
          </p:cNvSpPr>
          <p:nvPr>
            <p:ph type="sldNum" sz="quarter" idx="12"/>
          </p:nvPr>
        </p:nvSpPr>
        <p:spPr/>
        <p:txBody>
          <a:bodyPr/>
          <a:lstStyle/>
          <a:p>
            <a:fld id="{EF9F266F-D441-4A61-B9B0-F20D3F035A39}" type="slidenum">
              <a:rPr lang="en-IN" smtClean="0"/>
              <a:t>‹#›</a:t>
            </a:fld>
            <a:endParaRPr lang="en-IN"/>
          </a:p>
        </p:txBody>
      </p:sp>
    </p:spTree>
    <p:extLst>
      <p:ext uri="{BB962C8B-B14F-4D97-AF65-F5344CB8AC3E}">
        <p14:creationId xmlns:p14="http://schemas.microsoft.com/office/powerpoint/2010/main" val="53341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EBA2E5-EA51-45D1-B826-084C0A7ECC2F}"/>
              </a:ext>
            </a:extLst>
          </p:cNvPr>
          <p:cNvSpPr>
            <a:spLocks noGrp="1"/>
          </p:cNvSpPr>
          <p:nvPr>
            <p:ph type="dt" sz="half" idx="10"/>
          </p:nvPr>
        </p:nvSpPr>
        <p:spPr/>
        <p:txBody>
          <a:bodyPr/>
          <a:lstStyle/>
          <a:p>
            <a:fld id="{C34A1EA7-0ADD-4C1B-8D6B-492ACC449E84}" type="datetimeFigureOut">
              <a:rPr lang="en-IN" smtClean="0"/>
              <a:t>13-03-2020</a:t>
            </a:fld>
            <a:endParaRPr lang="en-IN"/>
          </a:p>
        </p:txBody>
      </p:sp>
      <p:sp>
        <p:nvSpPr>
          <p:cNvPr id="3" name="Footer Placeholder 2">
            <a:extLst>
              <a:ext uri="{FF2B5EF4-FFF2-40B4-BE49-F238E27FC236}">
                <a16:creationId xmlns:a16="http://schemas.microsoft.com/office/drawing/2014/main" id="{76E0C017-53A4-45A6-8B79-1352D2651A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3FD5A0-DB35-4423-87A5-90E977F44726}"/>
              </a:ext>
            </a:extLst>
          </p:cNvPr>
          <p:cNvSpPr>
            <a:spLocks noGrp="1"/>
          </p:cNvSpPr>
          <p:nvPr>
            <p:ph type="sldNum" sz="quarter" idx="12"/>
          </p:nvPr>
        </p:nvSpPr>
        <p:spPr/>
        <p:txBody>
          <a:bodyPr/>
          <a:lstStyle/>
          <a:p>
            <a:fld id="{EF9F266F-D441-4A61-B9B0-F20D3F035A39}" type="slidenum">
              <a:rPr lang="en-IN" smtClean="0"/>
              <a:t>‹#›</a:t>
            </a:fld>
            <a:endParaRPr lang="en-IN"/>
          </a:p>
        </p:txBody>
      </p:sp>
    </p:spTree>
    <p:extLst>
      <p:ext uri="{BB962C8B-B14F-4D97-AF65-F5344CB8AC3E}">
        <p14:creationId xmlns:p14="http://schemas.microsoft.com/office/powerpoint/2010/main" val="1289821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8D56-6E7A-487E-BA7E-F89F255A4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A69DB3-5F0D-44CC-8302-8B24A9C396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21A418-154F-45C7-BABF-8F2FF5C3A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FBEEFE-AF1C-4791-8A07-63A80EB64985}"/>
              </a:ext>
            </a:extLst>
          </p:cNvPr>
          <p:cNvSpPr>
            <a:spLocks noGrp="1"/>
          </p:cNvSpPr>
          <p:nvPr>
            <p:ph type="dt" sz="half" idx="10"/>
          </p:nvPr>
        </p:nvSpPr>
        <p:spPr/>
        <p:txBody>
          <a:bodyPr/>
          <a:lstStyle/>
          <a:p>
            <a:fld id="{C34A1EA7-0ADD-4C1B-8D6B-492ACC449E84}" type="datetimeFigureOut">
              <a:rPr lang="en-IN" smtClean="0"/>
              <a:t>13-03-2020</a:t>
            </a:fld>
            <a:endParaRPr lang="en-IN"/>
          </a:p>
        </p:txBody>
      </p:sp>
      <p:sp>
        <p:nvSpPr>
          <p:cNvPr id="6" name="Footer Placeholder 5">
            <a:extLst>
              <a:ext uri="{FF2B5EF4-FFF2-40B4-BE49-F238E27FC236}">
                <a16:creationId xmlns:a16="http://schemas.microsoft.com/office/drawing/2014/main" id="{D7EE0B8D-5EA6-43B4-AA79-C7E74CD3E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125156-2D15-4306-B32A-C0748D531B6F}"/>
              </a:ext>
            </a:extLst>
          </p:cNvPr>
          <p:cNvSpPr>
            <a:spLocks noGrp="1"/>
          </p:cNvSpPr>
          <p:nvPr>
            <p:ph type="sldNum" sz="quarter" idx="12"/>
          </p:nvPr>
        </p:nvSpPr>
        <p:spPr/>
        <p:txBody>
          <a:bodyPr/>
          <a:lstStyle/>
          <a:p>
            <a:fld id="{EF9F266F-D441-4A61-B9B0-F20D3F035A39}" type="slidenum">
              <a:rPr lang="en-IN" smtClean="0"/>
              <a:t>‹#›</a:t>
            </a:fld>
            <a:endParaRPr lang="en-IN"/>
          </a:p>
        </p:txBody>
      </p:sp>
    </p:spTree>
    <p:extLst>
      <p:ext uri="{BB962C8B-B14F-4D97-AF65-F5344CB8AC3E}">
        <p14:creationId xmlns:p14="http://schemas.microsoft.com/office/powerpoint/2010/main" val="128875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240E-77A5-4CAC-9072-745815FB9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848140-59E7-4930-A51E-40D5DEEC2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5CB66F-FCF0-4149-B5C9-3947B16D7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FA69A-6664-4CA6-8A5A-FC8EA9D0C885}"/>
              </a:ext>
            </a:extLst>
          </p:cNvPr>
          <p:cNvSpPr>
            <a:spLocks noGrp="1"/>
          </p:cNvSpPr>
          <p:nvPr>
            <p:ph type="dt" sz="half" idx="10"/>
          </p:nvPr>
        </p:nvSpPr>
        <p:spPr/>
        <p:txBody>
          <a:bodyPr/>
          <a:lstStyle/>
          <a:p>
            <a:fld id="{C34A1EA7-0ADD-4C1B-8D6B-492ACC449E84}" type="datetimeFigureOut">
              <a:rPr lang="en-IN" smtClean="0"/>
              <a:t>13-03-2020</a:t>
            </a:fld>
            <a:endParaRPr lang="en-IN"/>
          </a:p>
        </p:txBody>
      </p:sp>
      <p:sp>
        <p:nvSpPr>
          <p:cNvPr id="6" name="Footer Placeholder 5">
            <a:extLst>
              <a:ext uri="{FF2B5EF4-FFF2-40B4-BE49-F238E27FC236}">
                <a16:creationId xmlns:a16="http://schemas.microsoft.com/office/drawing/2014/main" id="{3CE492A6-53C1-46B0-834F-BE26EBF43E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6490DD-8DA7-4467-867E-FCB93291426E}"/>
              </a:ext>
            </a:extLst>
          </p:cNvPr>
          <p:cNvSpPr>
            <a:spLocks noGrp="1"/>
          </p:cNvSpPr>
          <p:nvPr>
            <p:ph type="sldNum" sz="quarter" idx="12"/>
          </p:nvPr>
        </p:nvSpPr>
        <p:spPr/>
        <p:txBody>
          <a:bodyPr/>
          <a:lstStyle/>
          <a:p>
            <a:fld id="{EF9F266F-D441-4A61-B9B0-F20D3F035A39}" type="slidenum">
              <a:rPr lang="en-IN" smtClean="0"/>
              <a:t>‹#›</a:t>
            </a:fld>
            <a:endParaRPr lang="en-IN"/>
          </a:p>
        </p:txBody>
      </p:sp>
    </p:spTree>
    <p:extLst>
      <p:ext uri="{BB962C8B-B14F-4D97-AF65-F5344CB8AC3E}">
        <p14:creationId xmlns:p14="http://schemas.microsoft.com/office/powerpoint/2010/main" val="1328288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04F2C-B883-4342-A9D9-7E5555CFA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4A941A-8180-4420-90D9-1AC1FFD9C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094C3C-0FD2-461E-A799-366FDA35C6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A1EA7-0ADD-4C1B-8D6B-492ACC449E84}" type="datetimeFigureOut">
              <a:rPr lang="en-IN" smtClean="0"/>
              <a:t>13-03-2020</a:t>
            </a:fld>
            <a:endParaRPr lang="en-IN"/>
          </a:p>
        </p:txBody>
      </p:sp>
      <p:sp>
        <p:nvSpPr>
          <p:cNvPr id="5" name="Footer Placeholder 4">
            <a:extLst>
              <a:ext uri="{FF2B5EF4-FFF2-40B4-BE49-F238E27FC236}">
                <a16:creationId xmlns:a16="http://schemas.microsoft.com/office/drawing/2014/main" id="{6F23A16A-E3EC-4E1A-BF70-2DB5A1343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8F2296-7C23-4874-AE7F-478FEDF280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F266F-D441-4A61-B9B0-F20D3F035A39}" type="slidenum">
              <a:rPr lang="en-IN" smtClean="0"/>
              <a:t>‹#›</a:t>
            </a:fld>
            <a:endParaRPr lang="en-IN"/>
          </a:p>
        </p:txBody>
      </p:sp>
    </p:spTree>
    <p:extLst>
      <p:ext uri="{BB962C8B-B14F-4D97-AF65-F5344CB8AC3E}">
        <p14:creationId xmlns:p14="http://schemas.microsoft.com/office/powerpoint/2010/main" val="4166400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D94F-4576-41CC-9DD8-42A92FA7C826}"/>
              </a:ext>
            </a:extLst>
          </p:cNvPr>
          <p:cNvSpPr>
            <a:spLocks noGrp="1"/>
          </p:cNvSpPr>
          <p:nvPr>
            <p:ph type="ctrTitle"/>
          </p:nvPr>
        </p:nvSpPr>
        <p:spPr>
          <a:xfrm>
            <a:off x="1410878" y="881407"/>
            <a:ext cx="8430705" cy="1956633"/>
          </a:xfrm>
        </p:spPr>
        <p:txBody>
          <a:bodyPr>
            <a:normAutofit fontScale="90000"/>
          </a:bodyPr>
          <a:lstStyle/>
          <a:p>
            <a:pPr algn="l"/>
            <a:r>
              <a:rPr lang="en-IN" sz="4000" b="1" dirty="0"/>
              <a:t> </a:t>
            </a:r>
            <a:br>
              <a:rPr lang="en-IN" sz="4000" b="1" dirty="0"/>
            </a:br>
            <a:r>
              <a:rPr lang="en-IN" sz="2700" b="1" dirty="0"/>
              <a:t>Company Name</a:t>
            </a:r>
            <a:r>
              <a:rPr lang="en-IN" sz="2700" dirty="0"/>
              <a:t>: </a:t>
            </a:r>
            <a:r>
              <a:rPr lang="en-IN" sz="2700" dirty="0">
                <a:solidFill>
                  <a:schemeClr val="bg2">
                    <a:lumMod val="50000"/>
                  </a:schemeClr>
                </a:solidFill>
              </a:rPr>
              <a:t>XYZ-Wind turnkey India Pvt Ltd</a:t>
            </a:r>
            <a:r>
              <a:rPr lang="en-IN" sz="2700" dirty="0"/>
              <a:t>.</a:t>
            </a:r>
            <a:br>
              <a:rPr lang="en-IN" sz="2700" dirty="0"/>
            </a:br>
            <a:r>
              <a:rPr lang="en-IN" sz="2700" b="1" dirty="0"/>
              <a:t>Industry type</a:t>
            </a:r>
            <a:r>
              <a:rPr lang="en-IN" sz="2700" dirty="0"/>
              <a:t>: </a:t>
            </a:r>
            <a:r>
              <a:rPr lang="en-IN" sz="2700" b="1" dirty="0">
                <a:solidFill>
                  <a:schemeClr val="bg2">
                    <a:lumMod val="50000"/>
                  </a:schemeClr>
                </a:solidFill>
              </a:rPr>
              <a:t>Renewables</a:t>
            </a:r>
            <a:br>
              <a:rPr lang="en-IN" sz="2700" dirty="0"/>
            </a:br>
            <a:br>
              <a:rPr lang="en-IN" sz="2700" dirty="0"/>
            </a:br>
            <a:endParaRPr lang="en-IN" dirty="0"/>
          </a:p>
        </p:txBody>
      </p:sp>
      <p:pic>
        <p:nvPicPr>
          <p:cNvPr id="3" name="Picture 2">
            <a:extLst>
              <a:ext uri="{FF2B5EF4-FFF2-40B4-BE49-F238E27FC236}">
                <a16:creationId xmlns:a16="http://schemas.microsoft.com/office/drawing/2014/main" id="{D8C310DB-996C-49BE-AAE8-63F854841903}"/>
              </a:ext>
            </a:extLst>
          </p:cNvPr>
          <p:cNvPicPr>
            <a:picLocks noChangeAspect="1"/>
          </p:cNvPicPr>
          <p:nvPr/>
        </p:nvPicPr>
        <p:blipFill rotWithShape="1">
          <a:blip r:embed="rId2"/>
          <a:srcRect l="64716" t="35189" r="9921" b="39794"/>
          <a:stretch/>
        </p:blipFill>
        <p:spPr>
          <a:xfrm>
            <a:off x="7695415" y="4019961"/>
            <a:ext cx="3617709" cy="2007190"/>
          </a:xfrm>
          <a:prstGeom prst="rect">
            <a:avLst/>
          </a:prstGeom>
        </p:spPr>
      </p:pic>
      <p:sp>
        <p:nvSpPr>
          <p:cNvPr id="4" name="TextBox 3">
            <a:extLst>
              <a:ext uri="{FF2B5EF4-FFF2-40B4-BE49-F238E27FC236}">
                <a16:creationId xmlns:a16="http://schemas.microsoft.com/office/drawing/2014/main" id="{FAEDAF00-72A1-49FF-838D-30A4A1EC5E53}"/>
              </a:ext>
            </a:extLst>
          </p:cNvPr>
          <p:cNvSpPr txBox="1"/>
          <p:nvPr/>
        </p:nvSpPr>
        <p:spPr>
          <a:xfrm>
            <a:off x="1410878" y="2875002"/>
            <a:ext cx="8656948" cy="369332"/>
          </a:xfrm>
          <a:prstGeom prst="rect">
            <a:avLst/>
          </a:prstGeom>
          <a:noFill/>
        </p:spPr>
        <p:txBody>
          <a:bodyPr wrap="square" rtlCol="0">
            <a:spAutoFit/>
          </a:bodyPr>
          <a:lstStyle/>
          <a:p>
            <a:r>
              <a:rPr lang="en-US" b="1" dirty="0"/>
              <a:t>Assignment 01 : NTCP/ Diamond framework Session dated 01.03.2020</a:t>
            </a:r>
            <a:endParaRPr lang="en-IN" b="1" dirty="0"/>
          </a:p>
        </p:txBody>
      </p:sp>
      <p:sp>
        <p:nvSpPr>
          <p:cNvPr id="5" name="TextBox 4">
            <a:extLst>
              <a:ext uri="{FF2B5EF4-FFF2-40B4-BE49-F238E27FC236}">
                <a16:creationId xmlns:a16="http://schemas.microsoft.com/office/drawing/2014/main" id="{BE3DA4FB-FEED-4609-8709-8921E1CB236E}"/>
              </a:ext>
            </a:extLst>
          </p:cNvPr>
          <p:cNvSpPr txBox="1"/>
          <p:nvPr/>
        </p:nvSpPr>
        <p:spPr>
          <a:xfrm>
            <a:off x="1379456" y="4392321"/>
            <a:ext cx="6315959" cy="1754326"/>
          </a:xfrm>
          <a:prstGeom prst="rect">
            <a:avLst/>
          </a:prstGeom>
          <a:noFill/>
        </p:spPr>
        <p:txBody>
          <a:bodyPr wrap="square" rtlCol="0">
            <a:spAutoFit/>
          </a:bodyPr>
          <a:lstStyle/>
          <a:p>
            <a:r>
              <a:rPr lang="en-US" b="1" dirty="0"/>
              <a:t>NAME</a:t>
            </a:r>
            <a:r>
              <a:rPr lang="en-US" dirty="0"/>
              <a:t> :</a:t>
            </a:r>
            <a:r>
              <a:rPr lang="en-US" dirty="0">
                <a:solidFill>
                  <a:schemeClr val="bg2">
                    <a:lumMod val="50000"/>
                  </a:schemeClr>
                </a:solidFill>
              </a:rPr>
              <a:t>Reena Vyas</a:t>
            </a:r>
          </a:p>
          <a:p>
            <a:r>
              <a:rPr lang="en-IN" b="1" dirty="0"/>
              <a:t>Admission Id</a:t>
            </a:r>
            <a:r>
              <a:rPr lang="en-IN" dirty="0"/>
              <a:t>: </a:t>
            </a:r>
            <a:r>
              <a:rPr lang="en-IN" dirty="0">
                <a:solidFill>
                  <a:schemeClr val="bg2">
                    <a:lumMod val="50000"/>
                  </a:schemeClr>
                </a:solidFill>
              </a:rPr>
              <a:t>SPJ1125</a:t>
            </a:r>
          </a:p>
          <a:p>
            <a:endParaRPr lang="en-IN" dirty="0"/>
          </a:p>
          <a:p>
            <a:r>
              <a:rPr lang="en-US" b="1" dirty="0"/>
              <a:t>Post Graduate in Advanced Project Management Blended </a:t>
            </a:r>
            <a:r>
              <a:rPr lang="en-US" b="1" dirty="0" err="1"/>
              <a:t>Programme</a:t>
            </a:r>
            <a:r>
              <a:rPr lang="en-US" b="1" dirty="0"/>
              <a:t> Batch 33 – PG-APM</a:t>
            </a:r>
          </a:p>
          <a:p>
            <a:endParaRPr lang="en-IN" dirty="0"/>
          </a:p>
        </p:txBody>
      </p:sp>
    </p:spTree>
    <p:extLst>
      <p:ext uri="{BB962C8B-B14F-4D97-AF65-F5344CB8AC3E}">
        <p14:creationId xmlns:p14="http://schemas.microsoft.com/office/powerpoint/2010/main" val="330262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0844-42BB-4BEC-816B-EEAF8111F5C0}"/>
              </a:ext>
            </a:extLst>
          </p:cNvPr>
          <p:cNvSpPr>
            <a:spLocks noGrp="1"/>
          </p:cNvSpPr>
          <p:nvPr>
            <p:ph type="title"/>
          </p:nvPr>
        </p:nvSpPr>
        <p:spPr/>
        <p:txBody>
          <a:bodyPr/>
          <a:lstStyle/>
          <a:p>
            <a:r>
              <a:rPr lang="en-US" b="1" dirty="0"/>
              <a:t>Project Vision</a:t>
            </a:r>
            <a:endParaRPr lang="en-IN" b="1" dirty="0"/>
          </a:p>
        </p:txBody>
      </p:sp>
      <p:sp>
        <p:nvSpPr>
          <p:cNvPr id="3" name="Content Placeholder 2">
            <a:extLst>
              <a:ext uri="{FF2B5EF4-FFF2-40B4-BE49-F238E27FC236}">
                <a16:creationId xmlns:a16="http://schemas.microsoft.com/office/drawing/2014/main" id="{168DCC6C-45D8-43E5-A7DE-CCCA324A34AB}"/>
              </a:ext>
            </a:extLst>
          </p:cNvPr>
          <p:cNvSpPr>
            <a:spLocks noGrp="1"/>
          </p:cNvSpPr>
          <p:nvPr>
            <p:ph idx="1"/>
          </p:nvPr>
        </p:nvSpPr>
        <p:spPr>
          <a:xfrm>
            <a:off x="838200" y="1682799"/>
            <a:ext cx="10200588" cy="4810076"/>
          </a:xfrm>
        </p:spPr>
        <p:txBody>
          <a:bodyPr>
            <a:normAutofit/>
          </a:bodyPr>
          <a:lstStyle/>
          <a:p>
            <a:r>
              <a:rPr lang="en-US" sz="1600" dirty="0"/>
              <a:t>To meet the future of Indian electricity demand</a:t>
            </a:r>
          </a:p>
          <a:p>
            <a:r>
              <a:rPr lang="en-US" sz="1600" dirty="0"/>
              <a:t>The  future electricity demand may grow between 3.9 and 4.2 percent CAGR</a:t>
            </a:r>
          </a:p>
          <a:p>
            <a:r>
              <a:rPr lang="en-US" sz="1600" dirty="0"/>
              <a:t>As of 2017, 73 percent of electricity generation in India was based on coal (Central Electricity Authority, 2017).</a:t>
            </a:r>
          </a:p>
          <a:p>
            <a:pPr marL="0" indent="0">
              <a:buNone/>
            </a:pPr>
            <a:r>
              <a:rPr lang="en-US" sz="1600" dirty="0"/>
              <a:t>     The electricity sector (grid and captive generation) consumes over 80 percent of the domestic coal off-take in India      </a:t>
            </a:r>
          </a:p>
          <a:p>
            <a:pPr marL="0" indent="0">
              <a:buNone/>
            </a:pPr>
            <a:r>
              <a:rPr lang="en-US" sz="1600" dirty="0"/>
              <a:t>     (Ministry of Coal, 2017)</a:t>
            </a:r>
          </a:p>
          <a:p>
            <a:r>
              <a:rPr lang="en-US" sz="1600" dirty="0"/>
              <a:t>Thermal power plants have been operating at low plant load factors (PLFs) owing to suppressed demand growth and utility-offtake, in addition to coal linkage issues, also not very climate friendly hence renewables is the future</a:t>
            </a:r>
          </a:p>
          <a:p>
            <a:r>
              <a:rPr lang="en-US" sz="1600" dirty="0"/>
              <a:t>renewable energy (RE) capacity additions have picked up pace as new solar tariffs &amp; Wind farm tariffs keep falling under reverse-bidding</a:t>
            </a:r>
          </a:p>
          <a:p>
            <a:r>
              <a:rPr lang="en-US" sz="1600" dirty="0"/>
              <a:t>The key demand sectors— industry, residential, commercial and agriculture—continue to be significant contributors to electricity demand growth, whilst also offering the highest potential for energy efficiency</a:t>
            </a:r>
          </a:p>
          <a:p>
            <a:r>
              <a:rPr lang="en-US" sz="1600" dirty="0"/>
              <a:t>Our company vision is to develop projects of 1000MW to meet  energy demand of 2500000 household by this year end</a:t>
            </a:r>
          </a:p>
          <a:p>
            <a:endParaRPr lang="en-US" sz="1600" dirty="0"/>
          </a:p>
          <a:p>
            <a:endParaRPr lang="en-IN" sz="1600" dirty="0"/>
          </a:p>
        </p:txBody>
      </p:sp>
    </p:spTree>
    <p:extLst>
      <p:ext uri="{BB962C8B-B14F-4D97-AF65-F5344CB8AC3E}">
        <p14:creationId xmlns:p14="http://schemas.microsoft.com/office/powerpoint/2010/main" val="413326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9D06-6D1D-4D7C-9BAC-045166A07EDD}"/>
              </a:ext>
            </a:extLst>
          </p:cNvPr>
          <p:cNvSpPr>
            <a:spLocks noGrp="1"/>
          </p:cNvSpPr>
          <p:nvPr>
            <p:ph type="title"/>
          </p:nvPr>
        </p:nvSpPr>
        <p:spPr>
          <a:xfrm>
            <a:off x="838200" y="365125"/>
            <a:ext cx="10515600" cy="1039469"/>
          </a:xfrm>
        </p:spPr>
        <p:txBody>
          <a:bodyPr/>
          <a:lstStyle/>
          <a:p>
            <a:r>
              <a:rPr lang="en-US" b="1" dirty="0"/>
              <a:t>Past Vs future energy demand</a:t>
            </a:r>
            <a:endParaRPr lang="en-IN" b="1" dirty="0"/>
          </a:p>
        </p:txBody>
      </p:sp>
      <p:pic>
        <p:nvPicPr>
          <p:cNvPr id="4" name="Content Placeholder 3">
            <a:extLst>
              <a:ext uri="{FF2B5EF4-FFF2-40B4-BE49-F238E27FC236}">
                <a16:creationId xmlns:a16="http://schemas.microsoft.com/office/drawing/2014/main" id="{C86D947D-E274-4C07-9F75-20E7E5B1EEDB}"/>
              </a:ext>
            </a:extLst>
          </p:cNvPr>
          <p:cNvPicPr>
            <a:picLocks noGrp="1" noChangeAspect="1"/>
          </p:cNvPicPr>
          <p:nvPr>
            <p:ph idx="1"/>
          </p:nvPr>
        </p:nvPicPr>
        <p:blipFill rotWithShape="1">
          <a:blip r:embed="rId2"/>
          <a:srcRect l="16933" t="23879" r="21521" b="20000"/>
          <a:stretch/>
        </p:blipFill>
        <p:spPr>
          <a:xfrm>
            <a:off x="1520298" y="1602555"/>
            <a:ext cx="8792626" cy="4509909"/>
          </a:xfrm>
          <a:prstGeom prst="rect">
            <a:avLst/>
          </a:prstGeom>
        </p:spPr>
      </p:pic>
    </p:spTree>
    <p:extLst>
      <p:ext uri="{BB962C8B-B14F-4D97-AF65-F5344CB8AC3E}">
        <p14:creationId xmlns:p14="http://schemas.microsoft.com/office/powerpoint/2010/main" val="26779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4656-2295-48BE-B615-E33D4D495312}"/>
              </a:ext>
            </a:extLst>
          </p:cNvPr>
          <p:cNvSpPr>
            <a:spLocks noGrp="1"/>
          </p:cNvSpPr>
          <p:nvPr>
            <p:ph type="title"/>
          </p:nvPr>
        </p:nvSpPr>
        <p:spPr>
          <a:xfrm>
            <a:off x="545969" y="252004"/>
            <a:ext cx="10515600" cy="888640"/>
          </a:xfrm>
        </p:spPr>
        <p:txBody>
          <a:bodyPr/>
          <a:lstStyle/>
          <a:p>
            <a:r>
              <a:rPr lang="en-US" b="1" dirty="0"/>
              <a:t>Renewable Energy industry in India</a:t>
            </a:r>
            <a:endParaRPr lang="en-IN" b="1" dirty="0"/>
          </a:p>
        </p:txBody>
      </p:sp>
      <p:pic>
        <p:nvPicPr>
          <p:cNvPr id="4" name="Content Placeholder 3">
            <a:extLst>
              <a:ext uri="{FF2B5EF4-FFF2-40B4-BE49-F238E27FC236}">
                <a16:creationId xmlns:a16="http://schemas.microsoft.com/office/drawing/2014/main" id="{2D611C05-9233-41CD-91EC-D7AE437876DB}"/>
              </a:ext>
            </a:extLst>
          </p:cNvPr>
          <p:cNvPicPr>
            <a:picLocks noGrp="1" noChangeAspect="1"/>
          </p:cNvPicPr>
          <p:nvPr>
            <p:ph idx="1"/>
          </p:nvPr>
        </p:nvPicPr>
        <p:blipFill rotWithShape="1">
          <a:blip r:embed="rId3"/>
          <a:srcRect l="11776" t="40982" r="48253" b="22153"/>
          <a:stretch/>
        </p:blipFill>
        <p:spPr>
          <a:xfrm>
            <a:off x="545969" y="1537309"/>
            <a:ext cx="4751895" cy="2465281"/>
          </a:xfrm>
          <a:prstGeom prst="rect">
            <a:avLst/>
          </a:prstGeom>
        </p:spPr>
      </p:pic>
      <p:pic>
        <p:nvPicPr>
          <p:cNvPr id="5" name="Picture 4">
            <a:extLst>
              <a:ext uri="{FF2B5EF4-FFF2-40B4-BE49-F238E27FC236}">
                <a16:creationId xmlns:a16="http://schemas.microsoft.com/office/drawing/2014/main" id="{836CEB7E-C91A-47F3-AB51-72EA1BE58930}"/>
              </a:ext>
            </a:extLst>
          </p:cNvPr>
          <p:cNvPicPr>
            <a:picLocks noChangeAspect="1"/>
          </p:cNvPicPr>
          <p:nvPr/>
        </p:nvPicPr>
        <p:blipFill rotWithShape="1">
          <a:blip r:embed="rId4"/>
          <a:srcRect l="33634" t="30230" r="19201" b="31822"/>
          <a:stretch/>
        </p:blipFill>
        <p:spPr>
          <a:xfrm>
            <a:off x="5439016" y="1537310"/>
            <a:ext cx="5622553" cy="2544670"/>
          </a:xfrm>
          <a:prstGeom prst="rect">
            <a:avLst/>
          </a:prstGeom>
        </p:spPr>
      </p:pic>
      <p:sp>
        <p:nvSpPr>
          <p:cNvPr id="6" name="TextBox 5">
            <a:extLst>
              <a:ext uri="{FF2B5EF4-FFF2-40B4-BE49-F238E27FC236}">
                <a16:creationId xmlns:a16="http://schemas.microsoft.com/office/drawing/2014/main" id="{27F4D1CD-66FA-4BC9-9521-4F9508457B1B}"/>
              </a:ext>
            </a:extLst>
          </p:cNvPr>
          <p:cNvSpPr txBox="1"/>
          <p:nvPr/>
        </p:nvSpPr>
        <p:spPr>
          <a:xfrm>
            <a:off x="545969" y="4675695"/>
            <a:ext cx="10166023"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22.41% of renewables installed capacity is to supply the demand of 225 GW by 2022</a:t>
            </a:r>
          </a:p>
          <a:p>
            <a:pPr marL="285750" indent="-285750">
              <a:buFont typeface="Arial" panose="020B0604020202020204" pitchFamily="34" charset="0"/>
              <a:buChar char="•"/>
            </a:pPr>
            <a:r>
              <a:rPr lang="en-US" sz="1400" dirty="0"/>
              <a:t>The Indian renewable energy sector is the fourth most attractive</a:t>
            </a:r>
            <a:r>
              <a:rPr lang="en-US" sz="1400" baseline="30000" dirty="0"/>
              <a:t>1</a:t>
            </a:r>
            <a:r>
              <a:rPr lang="en-US" sz="1400" dirty="0"/>
              <a:t> renewable energy market in the world</a:t>
            </a:r>
          </a:p>
          <a:p>
            <a:pPr marL="285750" indent="-285750">
              <a:buFont typeface="Arial" panose="020B0604020202020204" pitchFamily="34" charset="0"/>
              <a:buChar char="•"/>
            </a:pPr>
            <a:r>
              <a:rPr lang="en-US" sz="1400" dirty="0"/>
              <a:t>India is among the emerging economies to lead to transition to clean energy</a:t>
            </a:r>
          </a:p>
          <a:p>
            <a:pPr marL="285750" indent="-285750">
              <a:buFont typeface="Arial" panose="020B0604020202020204" pitchFamily="34" charset="0"/>
              <a:buChar char="•"/>
            </a:pPr>
            <a:r>
              <a:rPr lang="en-US" sz="1400" dirty="0"/>
              <a:t>As of October, 31, 2019, the installed renewable energy capacity is 83.37 GW, of which solar and wind comprises 31.7 GW and 37 GW respectively. Biomass and small hydro power constitute 9.80 GW and 4.6 GW, respectively</a:t>
            </a:r>
            <a:endParaRPr lang="en-IN" sz="1400" dirty="0"/>
          </a:p>
        </p:txBody>
      </p:sp>
    </p:spTree>
    <p:extLst>
      <p:ext uri="{BB962C8B-B14F-4D97-AF65-F5344CB8AC3E}">
        <p14:creationId xmlns:p14="http://schemas.microsoft.com/office/powerpoint/2010/main" val="113654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D8F2-67E7-455E-A9A7-82E082DF5186}"/>
              </a:ext>
            </a:extLst>
          </p:cNvPr>
          <p:cNvSpPr>
            <a:spLocks noGrp="1"/>
          </p:cNvSpPr>
          <p:nvPr>
            <p:ph type="title"/>
          </p:nvPr>
        </p:nvSpPr>
        <p:spPr>
          <a:xfrm>
            <a:off x="838200" y="365126"/>
            <a:ext cx="10515600" cy="1096030"/>
          </a:xfrm>
        </p:spPr>
        <p:txBody>
          <a:bodyPr>
            <a:normAutofit/>
          </a:bodyPr>
          <a:lstStyle/>
          <a:p>
            <a:r>
              <a:rPr lang="en-US" sz="4000" b="1" dirty="0"/>
              <a:t>Project objective</a:t>
            </a:r>
            <a:endParaRPr lang="en-IN" sz="4000" b="1" dirty="0"/>
          </a:p>
        </p:txBody>
      </p:sp>
      <p:sp>
        <p:nvSpPr>
          <p:cNvPr id="3" name="Content Placeholder 2">
            <a:extLst>
              <a:ext uri="{FF2B5EF4-FFF2-40B4-BE49-F238E27FC236}">
                <a16:creationId xmlns:a16="http://schemas.microsoft.com/office/drawing/2014/main" id="{C2E16842-A1AE-4D50-BED1-12B22EB874B1}"/>
              </a:ext>
            </a:extLst>
          </p:cNvPr>
          <p:cNvSpPr>
            <a:spLocks noGrp="1"/>
          </p:cNvSpPr>
          <p:nvPr>
            <p:ph idx="1"/>
          </p:nvPr>
        </p:nvSpPr>
        <p:spPr>
          <a:xfrm>
            <a:off x="838200" y="1461156"/>
            <a:ext cx="10379697" cy="4715807"/>
          </a:xfrm>
        </p:spPr>
        <p:txBody>
          <a:bodyPr/>
          <a:lstStyle/>
          <a:p>
            <a:pPr marL="0" indent="0">
              <a:buNone/>
            </a:pPr>
            <a:r>
              <a:rPr lang="en-US" dirty="0"/>
              <a:t>To meet the vision the project objective is divided 5 departments</a:t>
            </a:r>
          </a:p>
          <a:p>
            <a:pPr marL="0" indent="0">
              <a:buNone/>
            </a:pPr>
            <a:endParaRPr lang="en-US" dirty="0"/>
          </a:p>
          <a:p>
            <a:r>
              <a:rPr lang="en-US" sz="1800" dirty="0"/>
              <a:t>Origination Team : The objective of origination team is to identify sites/ land with proposed PLF &gt;= 40%. The team is required to get in touch with the vendors to identify the revenue land &amp; private land</a:t>
            </a:r>
          </a:p>
          <a:p>
            <a:r>
              <a:rPr lang="en-IN" sz="2000" dirty="0"/>
              <a:t>WRA team : </a:t>
            </a:r>
            <a:r>
              <a:rPr lang="en-IN" sz="1800" dirty="0"/>
              <a:t>Wind resource assessment team, </a:t>
            </a:r>
            <a:r>
              <a:rPr lang="en-IN" sz="1800" dirty="0" err="1"/>
              <a:t>analyiz</a:t>
            </a:r>
            <a:r>
              <a:rPr lang="en-IN" sz="1800" dirty="0"/>
              <a:t> for the wind speed in those identified location, a wind mast of height 120 m is installed in few locations and wind speed is monitored for 12 months. The data thus collected is used to calculate the amount of power generated, as  power generated by wind turbine is direct function of wind speed</a:t>
            </a:r>
          </a:p>
          <a:p>
            <a:r>
              <a:rPr lang="en-IN" sz="1800" dirty="0"/>
              <a:t>Electrical Team : To identify the nearest PGCIL s/s,  to be connected through their bay to the wind power plant. And to seek necessary approval for bay construction</a:t>
            </a:r>
          </a:p>
          <a:p>
            <a:r>
              <a:rPr lang="en-IN" sz="1800" dirty="0"/>
              <a:t>Land team: To vet the locations approved by WRA team on basis of wind speed. Land team need to ensure the land is not tribal/wild life sanctuary/on shore</a:t>
            </a:r>
          </a:p>
          <a:p>
            <a:endParaRPr lang="en-IN" sz="1800" dirty="0"/>
          </a:p>
        </p:txBody>
      </p:sp>
    </p:spTree>
    <p:extLst>
      <p:ext uri="{BB962C8B-B14F-4D97-AF65-F5344CB8AC3E}">
        <p14:creationId xmlns:p14="http://schemas.microsoft.com/office/powerpoint/2010/main" val="409394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2">
            <a:extLst>
              <a:ext uri="{FF2B5EF4-FFF2-40B4-BE49-F238E27FC236}">
                <a16:creationId xmlns:a16="http://schemas.microsoft.com/office/drawing/2014/main" id="{847D408F-31ED-4765-8FDF-520A4A979990}"/>
              </a:ext>
            </a:extLst>
          </p:cNvPr>
          <p:cNvSpPr txBox="1">
            <a:spLocks noGrp="1"/>
          </p:cNvSpPr>
          <p:nvPr>
            <p:ph type="title"/>
          </p:nvPr>
        </p:nvSpPr>
        <p:spPr>
          <a:xfrm>
            <a:off x="838198" y="245096"/>
            <a:ext cx="10276003" cy="994617"/>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200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NTCP Diamond Frame Work  Wind farm 300MW Project</a:t>
            </a:r>
          </a:p>
        </p:txBody>
      </p:sp>
      <p:pic>
        <p:nvPicPr>
          <p:cNvPr id="2" name="Picture 1">
            <a:extLst>
              <a:ext uri="{FF2B5EF4-FFF2-40B4-BE49-F238E27FC236}">
                <a16:creationId xmlns:a16="http://schemas.microsoft.com/office/drawing/2014/main" id="{73F77545-F4E3-4B1E-84D0-C643878C4B21}"/>
              </a:ext>
            </a:extLst>
          </p:cNvPr>
          <p:cNvPicPr>
            <a:picLocks noChangeAspect="1"/>
          </p:cNvPicPr>
          <p:nvPr/>
        </p:nvPicPr>
        <p:blipFill rotWithShape="1">
          <a:blip r:embed="rId2"/>
          <a:srcRect l="38815" t="29828" r="24227" b="17458"/>
          <a:stretch/>
        </p:blipFill>
        <p:spPr>
          <a:xfrm>
            <a:off x="2978082" y="1409396"/>
            <a:ext cx="5996236" cy="4810788"/>
          </a:xfrm>
          <a:prstGeom prst="rect">
            <a:avLst/>
          </a:prstGeom>
        </p:spPr>
      </p:pic>
    </p:spTree>
    <p:extLst>
      <p:ext uri="{BB962C8B-B14F-4D97-AF65-F5344CB8AC3E}">
        <p14:creationId xmlns:p14="http://schemas.microsoft.com/office/powerpoint/2010/main" val="107888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4D94-0CBE-4E6B-B7FA-6B04377154C1}"/>
              </a:ext>
            </a:extLst>
          </p:cNvPr>
          <p:cNvSpPr>
            <a:spLocks noGrp="1"/>
          </p:cNvSpPr>
          <p:nvPr>
            <p:ph type="title"/>
          </p:nvPr>
        </p:nvSpPr>
        <p:spPr/>
        <p:txBody>
          <a:bodyPr>
            <a:normAutofit/>
          </a:bodyPr>
          <a:lstStyle/>
          <a:p>
            <a:r>
              <a:rPr lang="en-US" sz="3200" b="1" dirty="0"/>
              <a:t>Analysis NTCP  model for the current project in Planned mode</a:t>
            </a:r>
            <a:endParaRPr lang="en-IN" sz="3200" b="1" dirty="0"/>
          </a:p>
        </p:txBody>
      </p:sp>
      <p:sp>
        <p:nvSpPr>
          <p:cNvPr id="3" name="Content Placeholder 2">
            <a:extLst>
              <a:ext uri="{FF2B5EF4-FFF2-40B4-BE49-F238E27FC236}">
                <a16:creationId xmlns:a16="http://schemas.microsoft.com/office/drawing/2014/main" id="{B83F64C1-C1F5-4563-9620-EAC3F5DF9212}"/>
              </a:ext>
            </a:extLst>
          </p:cNvPr>
          <p:cNvSpPr>
            <a:spLocks noGrp="1"/>
          </p:cNvSpPr>
          <p:nvPr>
            <p:ph idx="1"/>
          </p:nvPr>
        </p:nvSpPr>
        <p:spPr>
          <a:xfrm>
            <a:off x="838200" y="1690688"/>
            <a:ext cx="10515600" cy="4351338"/>
          </a:xfrm>
        </p:spPr>
        <p:txBody>
          <a:bodyPr>
            <a:normAutofit/>
          </a:bodyPr>
          <a:lstStyle/>
          <a:p>
            <a:pPr marL="0" indent="0">
              <a:buNone/>
            </a:pPr>
            <a:endParaRPr lang="en-US" sz="1600" dirty="0"/>
          </a:p>
          <a:p>
            <a:r>
              <a:rPr lang="en-US" sz="1600" dirty="0"/>
              <a:t>Novelty – a 50 MW WIND FARM PROJECT was first installed in Karnataka, hence the current 300MW project was launched after market  research and analysis for the providing renewable energy solutions to the country and to gain competitive edge amongst the rival companies. There fore  the project is categorized as a new platform</a:t>
            </a:r>
          </a:p>
          <a:p>
            <a:r>
              <a:rPr lang="en-US" sz="1600" dirty="0"/>
              <a:t>Technology - With respect to technology this project is categorized as medium  tech because of the existing software tools which are menu-driven to conduct required analysis for line losses of wind farm</a:t>
            </a:r>
          </a:p>
          <a:p>
            <a:r>
              <a:rPr lang="en-US" sz="1600" dirty="0"/>
              <a:t>Complexity - The project is categorized  as assembly because company is the OEM of several key electrical component like Wind turbine, power transformer, current transformer &amp; potential transformer and  other components as per the BOQ for the wind farm can be readily procured from other OEMS.  Thus, direct commissioning &amp; installation of these components in the field is “assembling the Wind farm”</a:t>
            </a:r>
          </a:p>
          <a:p>
            <a:r>
              <a:rPr lang="en-US" sz="1600" dirty="0"/>
              <a:t>Pace - Since the company consider it self to be startup for a 300 MW, the pace is set up at Fast/competitive,  to have the competitive edge in the  in the market of providing renewable energy solution</a:t>
            </a:r>
          </a:p>
          <a:p>
            <a:pPr marL="0" indent="0">
              <a:buNone/>
            </a:pPr>
            <a:r>
              <a:rPr lang="en-US" sz="1600" dirty="0"/>
              <a:t>                 </a:t>
            </a:r>
            <a:endParaRPr lang="en-IN" sz="1600" dirty="0"/>
          </a:p>
        </p:txBody>
      </p:sp>
    </p:spTree>
    <p:extLst>
      <p:ext uri="{BB962C8B-B14F-4D97-AF65-F5344CB8AC3E}">
        <p14:creationId xmlns:p14="http://schemas.microsoft.com/office/powerpoint/2010/main" val="18506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3DD2-2B10-4D28-B733-F99FE306365D}"/>
              </a:ext>
            </a:extLst>
          </p:cNvPr>
          <p:cNvSpPr>
            <a:spLocks noGrp="1"/>
          </p:cNvSpPr>
          <p:nvPr>
            <p:ph type="title"/>
          </p:nvPr>
        </p:nvSpPr>
        <p:spPr>
          <a:xfrm>
            <a:off x="838200" y="365126"/>
            <a:ext cx="10515600" cy="813226"/>
          </a:xfrm>
        </p:spPr>
        <p:txBody>
          <a:bodyPr>
            <a:normAutofit/>
          </a:bodyPr>
          <a:lstStyle/>
          <a:p>
            <a:r>
              <a:rPr lang="en-US" sz="3200" b="1" dirty="0"/>
              <a:t>Analysis NTCP  model for the current project in Actual mode</a:t>
            </a:r>
            <a:endParaRPr lang="en-IN" sz="3200" dirty="0"/>
          </a:p>
        </p:txBody>
      </p:sp>
      <p:sp>
        <p:nvSpPr>
          <p:cNvPr id="3" name="Content Placeholder 2">
            <a:extLst>
              <a:ext uri="{FF2B5EF4-FFF2-40B4-BE49-F238E27FC236}">
                <a16:creationId xmlns:a16="http://schemas.microsoft.com/office/drawing/2014/main" id="{4DF455CE-E891-42FA-A5E5-E371D80DD69F}"/>
              </a:ext>
            </a:extLst>
          </p:cNvPr>
          <p:cNvSpPr>
            <a:spLocks noGrp="1"/>
          </p:cNvSpPr>
          <p:nvPr>
            <p:ph idx="1"/>
          </p:nvPr>
        </p:nvSpPr>
        <p:spPr>
          <a:xfrm>
            <a:off x="743932" y="1178352"/>
            <a:ext cx="10515600" cy="4351338"/>
          </a:xfrm>
        </p:spPr>
        <p:txBody>
          <a:bodyPr>
            <a:normAutofit fontScale="92500" lnSpcReduction="10000"/>
          </a:bodyPr>
          <a:lstStyle/>
          <a:p>
            <a:pPr marL="0" indent="0">
              <a:buNone/>
            </a:pPr>
            <a:endParaRPr lang="en-US" dirty="0"/>
          </a:p>
          <a:p>
            <a:r>
              <a:rPr lang="en-US" sz="1600" dirty="0"/>
              <a:t>Novelty – a 50 MW WIND FARM PROJECT was first installed in Karnataka, hence the current 300MW project was launched after market  research and analysis for the providing renewable energy solutions to the country and to gain competitive edge amongst the rival companies. There fore  the project is a platform</a:t>
            </a:r>
          </a:p>
          <a:p>
            <a:r>
              <a:rPr lang="en-US" sz="1600" dirty="0"/>
              <a:t>Technology - With respect to technology this project is a medium  tech because of the existing software tools which are menu-driven to conduct required analysis for line losses of wind farm</a:t>
            </a:r>
          </a:p>
          <a:p>
            <a:r>
              <a:rPr lang="en-US" sz="1600" dirty="0"/>
              <a:t>Complexity - The project is coming to  as system because SCADA system which is a system of software and hardware elements that allows industrial organizations to </a:t>
            </a:r>
          </a:p>
          <a:p>
            <a:pPr lvl="6" algn="just"/>
            <a:r>
              <a:rPr lang="en-US" sz="1400" dirty="0"/>
              <a:t>Control industrial processes locally or at remote locations</a:t>
            </a:r>
          </a:p>
          <a:p>
            <a:pPr lvl="6" algn="just"/>
            <a:r>
              <a:rPr lang="en-US" sz="1400" dirty="0"/>
              <a:t>Monitor, gather, and process real-time data</a:t>
            </a:r>
          </a:p>
          <a:p>
            <a:pPr lvl="6" algn="just"/>
            <a:r>
              <a:rPr lang="en-US" sz="1400" dirty="0"/>
              <a:t>Directly interact with devices such as sensors, valves, pumps, motors, and more through human-machine interface (HMI) software</a:t>
            </a:r>
          </a:p>
          <a:p>
            <a:pPr lvl="6" algn="just"/>
            <a:r>
              <a:rPr lang="en-US" sz="1400" dirty="0"/>
              <a:t>Record events into a log file</a:t>
            </a:r>
          </a:p>
          <a:p>
            <a:pPr lvl="6" algn="just"/>
            <a:endParaRPr lang="en-US" sz="1100" dirty="0"/>
          </a:p>
          <a:p>
            <a:r>
              <a:rPr lang="en-US" sz="1600" dirty="0"/>
              <a:t>Pace - Since the company consider it self to be startup for a 300 MW,  and the lack of process excellence delayed certain field activities like commissioning &amp; testing of equipment's/components. The pace turned into at time critical, to the already lost time and maintain a competitive edge by thin margin as the rival’s Wind farm in the same locality were already up &amp; running. </a:t>
            </a:r>
          </a:p>
          <a:p>
            <a:pPr marL="0" indent="0">
              <a:buNone/>
            </a:pPr>
            <a:endParaRPr lang="en-IN" dirty="0"/>
          </a:p>
        </p:txBody>
      </p:sp>
    </p:spTree>
    <p:extLst>
      <p:ext uri="{BB962C8B-B14F-4D97-AF65-F5344CB8AC3E}">
        <p14:creationId xmlns:p14="http://schemas.microsoft.com/office/powerpoint/2010/main" val="304194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36B0-CD3E-4182-AC0E-F93FB46B7507}"/>
              </a:ext>
            </a:extLst>
          </p:cNvPr>
          <p:cNvSpPr>
            <a:spLocks noGrp="1"/>
          </p:cNvSpPr>
          <p:nvPr>
            <p:ph type="title"/>
          </p:nvPr>
        </p:nvSpPr>
        <p:spPr>
          <a:xfrm>
            <a:off x="838200" y="125992"/>
            <a:ext cx="10213159" cy="594383"/>
          </a:xfrm>
        </p:spPr>
        <p:txBody>
          <a:bodyPr>
            <a:normAutofit fontScale="90000"/>
          </a:bodyPr>
          <a:lstStyle/>
          <a:p>
            <a:br>
              <a:rPr lang="en-IN" dirty="0"/>
            </a:br>
            <a:r>
              <a:rPr lang="en-IN" u="sng" dirty="0"/>
              <a:t>SWOT Analysis of Company</a:t>
            </a:r>
            <a:br>
              <a:rPr lang="en-IN" dirty="0"/>
            </a:br>
            <a:endParaRPr lang="en-IN" dirty="0"/>
          </a:p>
        </p:txBody>
      </p:sp>
      <p:sp>
        <p:nvSpPr>
          <p:cNvPr id="4" name="Rectangle: Rounded Corners 3">
            <a:extLst>
              <a:ext uri="{FF2B5EF4-FFF2-40B4-BE49-F238E27FC236}">
                <a16:creationId xmlns:a16="http://schemas.microsoft.com/office/drawing/2014/main" id="{3DB1A96E-EE6C-44DB-863F-6089C2357446}"/>
              </a:ext>
            </a:extLst>
          </p:cNvPr>
          <p:cNvSpPr/>
          <p:nvPr/>
        </p:nvSpPr>
        <p:spPr>
          <a:xfrm>
            <a:off x="838200" y="1348966"/>
            <a:ext cx="4251489" cy="20800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Execution team</a:t>
            </a:r>
          </a:p>
          <a:p>
            <a:pPr marL="285750" indent="-285750">
              <a:buFont typeface="Arial" panose="020B0604020202020204" pitchFamily="34" charset="0"/>
              <a:buChar char="•"/>
            </a:pPr>
            <a:r>
              <a:rPr lang="en-US" sz="1600" dirty="0"/>
              <a:t>Huge allotted budget for purchasing software's </a:t>
            </a:r>
            <a:r>
              <a:rPr lang="en-US" sz="1600" dirty="0" err="1"/>
              <a:t>etc</a:t>
            </a:r>
            <a:endParaRPr lang="en-US" sz="1600" dirty="0"/>
          </a:p>
          <a:p>
            <a:pPr marL="285750" indent="-285750">
              <a:buFont typeface="Arial" panose="020B0604020202020204" pitchFamily="34" charset="0"/>
              <a:buChar char="•"/>
            </a:pPr>
            <a:r>
              <a:rPr lang="en-US" sz="1600" dirty="0"/>
              <a:t>Experienced COE with 24 years of experience</a:t>
            </a:r>
          </a:p>
          <a:p>
            <a:pPr marL="285750" indent="-285750">
              <a:buFont typeface="Arial" panose="020B0604020202020204" pitchFamily="34" charset="0"/>
              <a:buChar char="•"/>
            </a:pPr>
            <a:r>
              <a:rPr lang="en-US" sz="1600" dirty="0"/>
              <a:t>Individual travel budget to visit sites/vendors/clients</a:t>
            </a:r>
          </a:p>
          <a:p>
            <a:pPr marL="285750" indent="-285750" algn="ctr">
              <a:buFont typeface="Arial" panose="020B0604020202020204" pitchFamily="34" charset="0"/>
              <a:buChar char="•"/>
            </a:pPr>
            <a:endParaRPr lang="en-IN" dirty="0"/>
          </a:p>
        </p:txBody>
      </p:sp>
      <p:sp>
        <p:nvSpPr>
          <p:cNvPr id="5" name="Rectangle: Rounded Corners 4">
            <a:extLst>
              <a:ext uri="{FF2B5EF4-FFF2-40B4-BE49-F238E27FC236}">
                <a16:creationId xmlns:a16="http://schemas.microsoft.com/office/drawing/2014/main" id="{1BBE3809-95E3-41E5-84FF-F20B63226554}"/>
              </a:ext>
            </a:extLst>
          </p:cNvPr>
          <p:cNvSpPr/>
          <p:nvPr/>
        </p:nvSpPr>
        <p:spPr>
          <a:xfrm>
            <a:off x="6202838" y="1363796"/>
            <a:ext cx="4848521" cy="2278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As per the CEA report there is 220GW energy deficit to be met by 2022</a:t>
            </a:r>
          </a:p>
          <a:p>
            <a:pPr marL="285750" indent="-285750">
              <a:buFont typeface="Arial" panose="020B0604020202020204" pitchFamily="34" charset="0"/>
              <a:buChar char="•"/>
            </a:pPr>
            <a:r>
              <a:rPr lang="en-US" dirty="0"/>
              <a:t>Our target is cover 1000MW by year end</a:t>
            </a:r>
          </a:p>
          <a:p>
            <a:pPr marL="285750" indent="-285750">
              <a:buFont typeface="Arial" panose="020B0604020202020204" pitchFamily="34" charset="0"/>
              <a:buChar char="•"/>
            </a:pPr>
            <a:r>
              <a:rPr lang="en-US" dirty="0"/>
              <a:t>There are 7 wind states identified in </a:t>
            </a:r>
            <a:r>
              <a:rPr lang="en-US" dirty="0" err="1"/>
              <a:t>india</a:t>
            </a:r>
            <a:r>
              <a:rPr lang="en-US" dirty="0"/>
              <a:t>, where wind speed is optimum to generate the electricity to meet the plant capacity of 50MW or 300MW</a:t>
            </a:r>
            <a:endParaRPr lang="en-IN" dirty="0"/>
          </a:p>
        </p:txBody>
      </p:sp>
      <p:sp>
        <p:nvSpPr>
          <p:cNvPr id="6" name="Rectangle: Rounded Corners 5">
            <a:extLst>
              <a:ext uri="{FF2B5EF4-FFF2-40B4-BE49-F238E27FC236}">
                <a16:creationId xmlns:a16="http://schemas.microsoft.com/office/drawing/2014/main" id="{0B176E4D-C0E5-4FF0-9E83-C8808D9D898F}"/>
              </a:ext>
            </a:extLst>
          </p:cNvPr>
          <p:cNvSpPr/>
          <p:nvPr/>
        </p:nvSpPr>
        <p:spPr>
          <a:xfrm>
            <a:off x="6304179" y="4190525"/>
            <a:ext cx="5309644" cy="2278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Competitors vying for the feasible land as they are completion their projects much faster</a:t>
            </a:r>
          </a:p>
          <a:p>
            <a:pPr marL="285750" indent="-285750">
              <a:buFont typeface="Arial" panose="020B0604020202020204" pitchFamily="34" charset="0"/>
              <a:buChar char="•"/>
            </a:pPr>
            <a:r>
              <a:rPr lang="en-US" dirty="0"/>
              <a:t>Huge Losses  painting the sorry picture of performance</a:t>
            </a:r>
          </a:p>
          <a:p>
            <a:pPr marL="285750" indent="-285750">
              <a:buFont typeface="Arial" panose="020B0604020202020204" pitchFamily="34" charset="0"/>
              <a:buChar char="•"/>
            </a:pPr>
            <a:r>
              <a:rPr lang="en-US" dirty="0"/>
              <a:t>Internal audit is being demanded</a:t>
            </a:r>
          </a:p>
          <a:p>
            <a:pPr marL="285750" indent="-285750">
              <a:buFont typeface="Arial" panose="020B0604020202020204" pitchFamily="34" charset="0"/>
              <a:buChar char="•"/>
            </a:pPr>
            <a:r>
              <a:rPr lang="en-US" dirty="0"/>
              <a:t>Image is tarnished hence vendors shying from giving quotation of electrical work / civil work</a:t>
            </a:r>
          </a:p>
          <a:p>
            <a:pPr marL="285750" indent="-285750" algn="ctr">
              <a:buFont typeface="Arial" panose="020B0604020202020204" pitchFamily="34" charset="0"/>
              <a:buChar char="•"/>
            </a:pPr>
            <a:endParaRPr lang="en-IN" dirty="0"/>
          </a:p>
        </p:txBody>
      </p:sp>
      <p:sp>
        <p:nvSpPr>
          <p:cNvPr id="7" name="Rectangle: Rounded Corners 6">
            <a:extLst>
              <a:ext uri="{FF2B5EF4-FFF2-40B4-BE49-F238E27FC236}">
                <a16:creationId xmlns:a16="http://schemas.microsoft.com/office/drawing/2014/main" id="{75785D24-257D-4483-A54D-A8D2E344ABA9}"/>
              </a:ext>
            </a:extLst>
          </p:cNvPr>
          <p:cNvSpPr/>
          <p:nvPr/>
        </p:nvSpPr>
        <p:spPr>
          <a:xfrm>
            <a:off x="914399" y="4190525"/>
            <a:ext cx="4402316" cy="2195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NO induction/orientation</a:t>
            </a:r>
          </a:p>
          <a:p>
            <a:pPr marL="285750" indent="-285750">
              <a:buFont typeface="Arial" panose="020B0604020202020204" pitchFamily="34" charset="0"/>
              <a:buChar char="•"/>
            </a:pPr>
            <a:r>
              <a:rPr lang="en-US" dirty="0"/>
              <a:t>No training/ discouraging he culture of training</a:t>
            </a:r>
          </a:p>
          <a:p>
            <a:pPr marL="285750" indent="-285750">
              <a:buFont typeface="Arial" panose="020B0604020202020204" pitchFamily="34" charset="0"/>
              <a:buChar char="•"/>
            </a:pPr>
            <a:r>
              <a:rPr lang="en-US" dirty="0"/>
              <a:t>No process excellence</a:t>
            </a:r>
          </a:p>
          <a:p>
            <a:pPr marL="285750" indent="-285750">
              <a:buFont typeface="Arial" panose="020B0604020202020204" pitchFamily="34" charset="0"/>
              <a:buChar char="•"/>
            </a:pPr>
            <a:r>
              <a:rPr lang="en-US" dirty="0"/>
              <a:t>No SOP</a:t>
            </a:r>
          </a:p>
          <a:p>
            <a:pPr marL="285750" indent="-285750">
              <a:buFont typeface="Arial" panose="020B0604020202020204" pitchFamily="34" charset="0"/>
              <a:buChar char="•"/>
            </a:pPr>
            <a:r>
              <a:rPr lang="en-US" dirty="0"/>
              <a:t>NO collaboration &amp; synergy </a:t>
            </a:r>
            <a:endParaRPr lang="en-IN" dirty="0"/>
          </a:p>
        </p:txBody>
      </p:sp>
      <p:sp>
        <p:nvSpPr>
          <p:cNvPr id="8" name="TextBox 7">
            <a:extLst>
              <a:ext uri="{FF2B5EF4-FFF2-40B4-BE49-F238E27FC236}">
                <a16:creationId xmlns:a16="http://schemas.microsoft.com/office/drawing/2014/main" id="{7464515B-BF5C-4880-B330-FD63BA96C592}"/>
              </a:ext>
            </a:extLst>
          </p:cNvPr>
          <p:cNvSpPr txBox="1"/>
          <p:nvPr/>
        </p:nvSpPr>
        <p:spPr>
          <a:xfrm>
            <a:off x="989814" y="978268"/>
            <a:ext cx="2846895" cy="369332"/>
          </a:xfrm>
          <a:prstGeom prst="rect">
            <a:avLst/>
          </a:prstGeom>
          <a:noFill/>
        </p:spPr>
        <p:txBody>
          <a:bodyPr wrap="square" rtlCol="0">
            <a:spAutoFit/>
          </a:bodyPr>
          <a:lstStyle/>
          <a:p>
            <a:r>
              <a:rPr lang="en-US" dirty="0"/>
              <a:t>Strengths</a:t>
            </a:r>
            <a:endParaRPr lang="en-IN" dirty="0"/>
          </a:p>
        </p:txBody>
      </p:sp>
      <p:sp>
        <p:nvSpPr>
          <p:cNvPr id="9" name="TextBox 8">
            <a:extLst>
              <a:ext uri="{FF2B5EF4-FFF2-40B4-BE49-F238E27FC236}">
                <a16:creationId xmlns:a16="http://schemas.microsoft.com/office/drawing/2014/main" id="{A8BD300B-1B3D-4C56-8973-A1D1D339709B}"/>
              </a:ext>
            </a:extLst>
          </p:cNvPr>
          <p:cNvSpPr txBox="1"/>
          <p:nvPr/>
        </p:nvSpPr>
        <p:spPr>
          <a:xfrm>
            <a:off x="6484072" y="937760"/>
            <a:ext cx="2234152" cy="369332"/>
          </a:xfrm>
          <a:prstGeom prst="rect">
            <a:avLst/>
          </a:prstGeom>
          <a:noFill/>
        </p:spPr>
        <p:txBody>
          <a:bodyPr wrap="square" rtlCol="0">
            <a:spAutoFit/>
          </a:bodyPr>
          <a:lstStyle/>
          <a:p>
            <a:r>
              <a:rPr lang="en-US" dirty="0"/>
              <a:t>Opportunities</a:t>
            </a:r>
            <a:endParaRPr lang="en-IN" dirty="0"/>
          </a:p>
        </p:txBody>
      </p:sp>
      <p:sp>
        <p:nvSpPr>
          <p:cNvPr id="10" name="TextBox 9">
            <a:extLst>
              <a:ext uri="{FF2B5EF4-FFF2-40B4-BE49-F238E27FC236}">
                <a16:creationId xmlns:a16="http://schemas.microsoft.com/office/drawing/2014/main" id="{1CFE0DC3-F8E9-4FFB-BB65-82E623457AFA}"/>
              </a:ext>
            </a:extLst>
          </p:cNvPr>
          <p:cNvSpPr txBox="1"/>
          <p:nvPr/>
        </p:nvSpPr>
        <p:spPr>
          <a:xfrm>
            <a:off x="1164211" y="3698624"/>
            <a:ext cx="2234152" cy="369332"/>
          </a:xfrm>
          <a:prstGeom prst="rect">
            <a:avLst/>
          </a:prstGeom>
          <a:noFill/>
        </p:spPr>
        <p:txBody>
          <a:bodyPr wrap="square" rtlCol="0">
            <a:spAutoFit/>
          </a:bodyPr>
          <a:lstStyle/>
          <a:p>
            <a:r>
              <a:rPr lang="en-US" dirty="0"/>
              <a:t>Weakness </a:t>
            </a:r>
            <a:endParaRPr lang="en-IN" dirty="0"/>
          </a:p>
        </p:txBody>
      </p:sp>
      <p:sp>
        <p:nvSpPr>
          <p:cNvPr id="11" name="TextBox 10">
            <a:extLst>
              <a:ext uri="{FF2B5EF4-FFF2-40B4-BE49-F238E27FC236}">
                <a16:creationId xmlns:a16="http://schemas.microsoft.com/office/drawing/2014/main" id="{26742A7B-8799-4A3D-A2A5-9338E66BF481}"/>
              </a:ext>
            </a:extLst>
          </p:cNvPr>
          <p:cNvSpPr txBox="1"/>
          <p:nvPr/>
        </p:nvSpPr>
        <p:spPr>
          <a:xfrm>
            <a:off x="6906705" y="3698624"/>
            <a:ext cx="2234152" cy="369332"/>
          </a:xfrm>
          <a:prstGeom prst="rect">
            <a:avLst/>
          </a:prstGeom>
          <a:noFill/>
        </p:spPr>
        <p:txBody>
          <a:bodyPr wrap="square" rtlCol="0">
            <a:spAutoFit/>
          </a:bodyPr>
          <a:lstStyle/>
          <a:p>
            <a:r>
              <a:rPr lang="en-US" dirty="0"/>
              <a:t>Threat </a:t>
            </a:r>
            <a:endParaRPr lang="en-IN" dirty="0"/>
          </a:p>
        </p:txBody>
      </p:sp>
    </p:spTree>
    <p:extLst>
      <p:ext uri="{BB962C8B-B14F-4D97-AF65-F5344CB8AC3E}">
        <p14:creationId xmlns:p14="http://schemas.microsoft.com/office/powerpoint/2010/main" val="1286121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3673</TotalTime>
  <Words>1117</Words>
  <Application>Microsoft Office PowerPoint</Application>
  <PresentationFormat>Widescreen</PresentationFormat>
  <Paragraphs>71</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Company Name: XYZ-Wind turnkey India Pvt Ltd. Industry type: Renewables  </vt:lpstr>
      <vt:lpstr>Project Vision</vt:lpstr>
      <vt:lpstr>Past Vs future energy demand</vt:lpstr>
      <vt:lpstr>Renewable Energy industry in India</vt:lpstr>
      <vt:lpstr>Project objective</vt:lpstr>
      <vt:lpstr>NTCP Diamond Frame Work  Wind farm 300MW Project</vt:lpstr>
      <vt:lpstr>Analysis NTCP  model for the current project in Planned mode</vt:lpstr>
      <vt:lpstr>Analysis NTCP  model for the current project in Actual mode</vt:lpstr>
      <vt:lpstr> SWOT Analysis of Company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Company Name: Wind turnkey India Pvt Ltd. Industry type: Manufacturing, Healthcare, Renewables Prepared by : Reena Vyas Admission Id: SPJ1125 </dc:title>
  <dc:creator>Surendra Vyas</dc:creator>
  <cp:lastModifiedBy>Surendra Vyas</cp:lastModifiedBy>
  <cp:revision>213</cp:revision>
  <dcterms:created xsi:type="dcterms:W3CDTF">2020-03-06T15:04:37Z</dcterms:created>
  <dcterms:modified xsi:type="dcterms:W3CDTF">2020-03-13T13:37:23Z</dcterms:modified>
</cp:coreProperties>
</file>