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
  </p:notesMasterIdLst>
  <p:handoutMasterIdLst>
    <p:handoutMasterId r:id="rId4"/>
  </p:handoutMasterIdLst>
  <p:sldIdLst>
    <p:sldId id="299" r:id="rId2"/>
  </p:sldIdLst>
  <p:sldSz cx="12190413" cy="6858000"/>
  <p:notesSz cx="9296400" cy="7010400"/>
  <p:custDataLst>
    <p:tags r:id="rId5"/>
  </p:custDataLst>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2416" autoAdjust="0"/>
  </p:normalViewPr>
  <p:slideViewPr>
    <p:cSldViewPr>
      <p:cViewPr varScale="1">
        <p:scale>
          <a:sx n="68" d="100"/>
          <a:sy n="68" d="100"/>
        </p:scale>
        <p:origin x="72" y="108"/>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Header Placeholder 1"/>
          <p:cNvSpPr>
            <a:spLocks noGrp="1" noChangeArrowheads="1"/>
          </p:cNvSpPr>
          <p:nvPr>
            <p:ph type="hdr" sz="quarter"/>
          </p:nvPr>
        </p:nvSpPr>
        <p:spPr bwMode="auto">
          <a:xfrm>
            <a:off x="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panose="020B0604020202020204" pitchFamily="34" charset="0"/>
                <a:cs typeface="Arial" panose="020B0604020202020204" pitchFamily="34" charset="0"/>
              </a:defRPr>
            </a:lvl1pPr>
          </a:lstStyle>
          <a:p>
            <a:pPr>
              <a:defRPr/>
            </a:pPr>
            <a:endParaRPr lang="en-IN" altLang="en-US"/>
          </a:p>
        </p:txBody>
      </p:sp>
      <p:sp>
        <p:nvSpPr>
          <p:cNvPr id="69635" name="Date Placeholder 2"/>
          <p:cNvSpPr>
            <a:spLocks noGrp="1" noChangeArrowheads="1"/>
          </p:cNvSpPr>
          <p:nvPr>
            <p:ph type="dt" sz="quarter" idx="2"/>
          </p:nvPr>
        </p:nvSpPr>
        <p:spPr bwMode="auto">
          <a:xfrm>
            <a:off x="526415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panose="020B0604020202020204" pitchFamily="34" charset="0"/>
                <a:cs typeface="Arial" panose="020B0604020202020204" pitchFamily="34" charset="0"/>
              </a:defRPr>
            </a:lvl1pPr>
          </a:lstStyle>
          <a:p>
            <a:pPr>
              <a:defRPr/>
            </a:pPr>
            <a:fld id="{0010AF0A-1340-47D7-BE5C-5245FEDE524D}" type="datetime1">
              <a:rPr lang="en-IN" altLang="en-US"/>
              <a:pPr>
                <a:defRPr/>
              </a:pPr>
              <a:t>04-03-2020</a:t>
            </a:fld>
            <a:endParaRPr lang="en-IN" altLang="en-US"/>
          </a:p>
        </p:txBody>
      </p:sp>
      <p:sp>
        <p:nvSpPr>
          <p:cNvPr id="69636" name="Footer Placeholder 3"/>
          <p:cNvSpPr>
            <a:spLocks noGrp="1" noChangeArrowheads="1"/>
          </p:cNvSpPr>
          <p:nvPr>
            <p:ph type="ftr" sz="quarter" idx="3"/>
          </p:nvPr>
        </p:nvSpPr>
        <p:spPr bwMode="auto">
          <a:xfrm>
            <a:off x="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panose="020B0604020202020204" pitchFamily="34" charset="0"/>
                <a:cs typeface="Arial" panose="020B0604020202020204" pitchFamily="34" charset="0"/>
              </a:defRPr>
            </a:lvl1pPr>
          </a:lstStyle>
          <a:p>
            <a:pPr>
              <a:defRPr/>
            </a:pPr>
            <a:endParaRPr lang="en-IN" altLang="en-US"/>
          </a:p>
        </p:txBody>
      </p:sp>
      <p:sp>
        <p:nvSpPr>
          <p:cNvPr id="69637" name="Slide Number Placeholder 4"/>
          <p:cNvSpPr>
            <a:spLocks noGrp="1" noChangeArrowheads="1"/>
          </p:cNvSpPr>
          <p:nvPr>
            <p:ph type="sldNum" sz="quarter" idx="4"/>
          </p:nvPr>
        </p:nvSpPr>
        <p:spPr bwMode="auto">
          <a:xfrm>
            <a:off x="526415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fld id="{0BC287CB-01F1-48BB-A32D-58597FA1D503}" type="slidenum">
              <a:rPr lang="en-IN" altLang="en-US"/>
              <a:pPr/>
              <a:t>‹#›</a:t>
            </a:fld>
            <a:endParaRPr lang="en-I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Header Placeholder 1"/>
          <p:cNvSpPr>
            <a:spLocks noGrp="1" noChangeArrowheads="1"/>
          </p:cNvSpPr>
          <p:nvPr>
            <p:ph type="hdr" sz="quarter"/>
          </p:nvPr>
        </p:nvSpPr>
        <p:spPr bwMode="auto">
          <a:xfrm>
            <a:off x="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8611" name="Date Placeholder 2"/>
          <p:cNvSpPr>
            <a:spLocks noGrp="1" noChangeArrowheads="1"/>
          </p:cNvSpPr>
          <p:nvPr>
            <p:ph type="dt" idx="2"/>
          </p:nvPr>
        </p:nvSpPr>
        <p:spPr bwMode="auto">
          <a:xfrm>
            <a:off x="5264150" y="0"/>
            <a:ext cx="4029075" cy="350838"/>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Calibri" panose="020F0502020204030204" pitchFamily="34" charset="0"/>
                <a:cs typeface="Arial" panose="020B0604020202020204" pitchFamily="34" charset="0"/>
              </a:defRPr>
            </a:lvl1pPr>
          </a:lstStyle>
          <a:p>
            <a:pPr>
              <a:defRPr/>
            </a:pPr>
            <a:fld id="{BCE23537-472C-45A1-B26E-D358E55D6CFC}" type="datetime1">
              <a:rPr lang="en-US" altLang="en-US"/>
              <a:pPr>
                <a:defRPr/>
              </a:pPr>
              <a:t>3/4/2020</a:t>
            </a:fld>
            <a:endParaRPr lang="en-US" altLang="en-US"/>
          </a:p>
        </p:txBody>
      </p:sp>
      <p:sp>
        <p:nvSpPr>
          <p:cNvPr id="5124" name="Slide Image Placeholder 3"/>
          <p:cNvSpPr>
            <a:spLocks noGrp="1" noRot="1" noChangeAspect="1" noChangeArrowheads="1"/>
          </p:cNvSpPr>
          <p:nvPr>
            <p:ph type="sldImg" idx="5"/>
          </p:nvPr>
        </p:nvSpPr>
        <p:spPr bwMode="auto">
          <a:xfrm>
            <a:off x="2312988" y="527050"/>
            <a:ext cx="4670425" cy="2627313"/>
          </a:xfrm>
          <a:prstGeom prst="rect">
            <a:avLst/>
          </a:prstGeom>
          <a:noFill/>
          <a:ln w="12700" algn="ctr">
            <a:solidFill>
              <a:srgbClr val="000000"/>
            </a:solidFill>
            <a:miter lim="800000"/>
            <a:headEnd/>
            <a:tailEnd/>
          </a:ln>
        </p:spPr>
      </p:sp>
      <p:sp>
        <p:nvSpPr>
          <p:cNvPr id="68613" name="Notes Placeholder 4"/>
          <p:cNvSpPr>
            <a:spLocks noGrp="1" noChangeArrowheads="1"/>
          </p:cNvSpPr>
          <p:nvPr>
            <p:ph type="body" sz="quarter" idx="1"/>
          </p:nvPr>
        </p:nvSpPr>
        <p:spPr bwMode="auto">
          <a:xfrm>
            <a:off x="928688" y="3330575"/>
            <a:ext cx="7437437" cy="3154363"/>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8614" name="Footer Placeholder 5"/>
          <p:cNvSpPr>
            <a:spLocks noGrp="1" noChangeArrowheads="1"/>
          </p:cNvSpPr>
          <p:nvPr>
            <p:ph type="ftr" sz="quarter" idx="3"/>
          </p:nvPr>
        </p:nvSpPr>
        <p:spPr bwMode="auto">
          <a:xfrm>
            <a:off x="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8615" name="Slide Number Placeholder 6"/>
          <p:cNvSpPr>
            <a:spLocks noGrp="1" noChangeArrowheads="1"/>
          </p:cNvSpPr>
          <p:nvPr>
            <p:ph type="sldNum" sz="quarter" idx="4"/>
          </p:nvPr>
        </p:nvSpPr>
        <p:spPr bwMode="auto">
          <a:xfrm>
            <a:off x="5264150" y="6657975"/>
            <a:ext cx="4029075" cy="350838"/>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35C17AF-37F3-43C5-A3A0-65B44FB4E4D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r>
              <a:rPr lang="en-US" altLang="en-US"/>
              <a:t>The NTCP model is a structured framework developed by Aaron J. Shenhar and Dov Dvir to enable project mangers to use for making decisions in terms of selecting the right projects, the right people, allocating resources, planning &amp; risk assessment building processes and choosing the right tools. It helps decide  on how projects should be run. Each dimension includes four levels. </a:t>
            </a:r>
          </a:p>
          <a:p>
            <a:endParaRPr lang="en-US" altLang="en-US"/>
          </a:p>
          <a:p>
            <a:r>
              <a:rPr lang="en-US" altLang="en-US"/>
              <a:t>Product Novelty has 4 levels. Derivative products are extensions and improvements of existing products (e.g., HUL adding a Jasmine soap in its portfolio). Platform products new generations of existing product lines (e.g., a new car model). Breakthrough products – something that customers have never seen before (e.g., 3M Post-it notes or the first 3D television). It can be of two types – new to market in which the project operates or new to the world. Next comes role of technology in the innovation. Low-tech projects rely on existing and well-established technologies – these are mostly the construction projects. Medium-tech projects use existing or base technologies, but incorporate a new technology in the form of incremental innovation. Typical examples would be appliances, automobiles, etc. High-tech projects use mostly new technologies (like defense development projects). Super-high-tech projects are based on new technologies that do not exist at project initiation (like the Mars landing program). Complexity of the project has the initial level of component – which implies a collection of basic components combined to a single unit or entity that form a single function of the project (such as an electronic toy). Assembly projects is a collection of elements and components and modules combined to a single unit – like a coffee machine. System projects involve a complex collection of interactive elements and systems, jointly performing multiple functions – such as cars, computers, buildings, etc. And lastly, Array projects deal with a large and widely dispersed collection of systems that function together top achieve a common purpose – like MTNL, or national power distribution system, etc. Last, but, not the least, is Pace. Regular implies where time is not crucial to immediate organizational success. Fast/Competitive are the most common projects carried out by industrial and profit-driven organizations, sometimes to form new business lines. Time-critical projects are like the Y2K project, which must be completed within a definite date or within a given event window. Blitz projects are the most urgent ones and most time critical – like evacuation of human being from a building caught by fire or earthquake. </a:t>
            </a:r>
          </a:p>
          <a:p>
            <a:endParaRPr lang="en-US" altLang="en-US"/>
          </a:p>
        </p:txBody>
      </p:sp>
      <p:sp>
        <p:nvSpPr>
          <p:cNvPr id="35844" name="Slide Number Placeholder 3"/>
          <p:cNvSpPr>
            <a:spLocks noGrp="1"/>
          </p:cNvSpPr>
          <p:nvPr>
            <p:ph type="sldNum" sz="quarter" idx="4"/>
          </p:nvPr>
        </p:nvSpPr>
        <p:spPr>
          <a:noFill/>
          <a:ln>
            <a:miter lim="800000"/>
            <a:headEnd/>
            <a:tailEnd/>
          </a:ln>
        </p:spPr>
        <p:txBody>
          <a:bodyPr/>
          <a:lstStyle/>
          <a:p>
            <a:fld id="{DBBCC53D-2BAD-458E-AD78-FC8344E7666B}"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FAD0DD78-8151-4167-BC9A-B9862828EDCD}" type="datetime1">
              <a:rPr lang="en-US" altLang="en-US"/>
              <a:pPr>
                <a:defRPr/>
              </a:pPr>
              <a:t>3/4/2020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40EB44C2-B26A-4719-B2E2-2EA7CDBAD7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4BD30B6-285B-4EE4-AF46-29EAFC305EF5}" type="datetime1">
              <a:rPr lang="en-US" altLang="en-US"/>
              <a:pPr>
                <a:defRPr/>
              </a:pPr>
              <a:t>3/4/2020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C880D92F-84E1-4B11-91D6-334854CF44E1}"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1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24291C18-ED11-4C5B-8D51-A6BDE9F938C1}" type="datetime1">
              <a:rPr lang="en-US" altLang="en-US"/>
              <a:pPr>
                <a:defRPr/>
              </a:pPr>
              <a:t>3/4/2020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12453CA8-6899-4BBA-B9E5-996DA997DD1F}"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2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C7F9474D-4F9D-4A15-B88F-16099FC8592E}" type="datetime1">
              <a:rPr lang="en-US" altLang="en-US"/>
              <a:pPr>
                <a:defRPr/>
              </a:pPr>
              <a:t>3/4/2020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FB29EAE1-860E-4BC8-B91C-0BD448735DA6}"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363"/>
            <a:ext cx="9142810" cy="2387600"/>
          </a:xfrm>
        </p:spPr>
        <p:txBody>
          <a:bodyPr anchor="b"/>
          <a:lstStyle>
            <a:lvl1pPr algn="ctr">
              <a:defRPr sz="5999"/>
            </a:lvl1pPr>
          </a:lstStyle>
          <a:p>
            <a:r>
              <a:rPr lang="en-US"/>
              <a:t>Click to edit Master title style</a:t>
            </a:r>
          </a:p>
        </p:txBody>
      </p:sp>
      <p:sp>
        <p:nvSpPr>
          <p:cNvPr id="3" name="Subtitle 2"/>
          <p:cNvSpPr>
            <a:spLocks noGrp="1"/>
          </p:cNvSpPr>
          <p:nvPr>
            <p:ph type="subTitle" idx="1"/>
          </p:nvPr>
        </p:nvSpPr>
        <p:spPr>
          <a:xfrm>
            <a:off x="1523802" y="3602038"/>
            <a:ext cx="914281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06DC3FF4-67E7-4AAD-88A3-4CDA7497CF9A}" type="datetime1">
              <a:rPr lang="en-US" altLang="en-US"/>
              <a:pPr>
                <a:defRPr/>
              </a:pPr>
              <a:t>3/4/2020</a:t>
            </a:fld>
            <a:endParaRPr lang="en-US"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p:cNvSpPr>
            <a:spLocks noGrp="1" noChangeArrowheads="1"/>
          </p:cNvSpPr>
          <p:nvPr>
            <p:ph type="sldNum" sz="quarter" idx="12"/>
          </p:nvPr>
        </p:nvSpPr>
        <p:spPr>
          <a:ln/>
        </p:spPr>
        <p:txBody>
          <a:bodyPr/>
          <a:lstStyle>
            <a:lvl1pPr>
              <a:defRPr/>
            </a:lvl1pPr>
          </a:lstStyle>
          <a:p>
            <a:fld id="{F8A36476-FA0B-42BB-BCC7-11A1A0DFCBF6}"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713EF23-84F8-41E5-AE5F-AE71FDF7038B}" type="datetime1">
              <a:rPr lang="en-US" altLang="en-US"/>
              <a:pPr>
                <a:defRPr/>
              </a:pPr>
              <a:t>3/4/2020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5BE48F2B-4190-41DA-8C68-37470A9A8B22}"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2104E8EC-DA71-4104-91A6-0575C0151C6D}" type="datetime1">
              <a:rPr lang="en-US" altLang="en-US"/>
              <a:pPr>
                <a:defRPr/>
              </a:pPr>
              <a:t>3/4/2020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714A9F8D-3CF9-4505-99B9-9EBEEA8D2842}"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609C85B-8224-4812-A337-4AACB937C3B9}" type="datetime1">
              <a:rPr lang="en-US" altLang="en-US"/>
              <a:pPr>
                <a:defRPr/>
              </a:pPr>
              <a:t>3/4/2020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9F078A34-EC63-4635-825F-E38A40BD0BC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387AD75D-25D3-4708-AD20-491081EE1986}" type="datetime1">
              <a:rPr lang="en-US" altLang="en-US"/>
              <a:pPr>
                <a:defRPr/>
              </a:pPr>
              <a:t>3/4/2020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4087103F-97DB-4170-A597-EA95C35D05F9}"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6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85843F33-DD58-463D-8BBD-9C2CB948D29F}" type="datetime1">
              <a:rPr lang="en-US" altLang="en-US"/>
              <a:pPr>
                <a:defRPr/>
              </a:pPr>
              <a:t>3/4/2020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FCCE6A95-243D-4F4B-8AC4-CA5A7B2EEB05}"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7_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8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863B7AF7-681B-4EDB-8347-88592732A394}" type="datetime1">
              <a:rPr lang="en-US" altLang="en-US"/>
              <a:pPr>
                <a:defRPr/>
              </a:pPr>
              <a:t>3/4/2020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F849FDE9-BF70-4588-9393-872D8BA9798E}"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3604467B-672E-4F50-8A37-B588CDA1DC75}" type="datetime1">
              <a:rPr lang="en-US" altLang="en-US"/>
              <a:pPr>
                <a:defRPr/>
              </a:pPr>
              <a:t>3/4/2020</a:t>
            </a:fld>
            <a:endParaRPr lang="en-US"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a:ln/>
        </p:spPr>
        <p:txBody>
          <a:bodyPr/>
          <a:lstStyle>
            <a:lvl1pPr>
              <a:defRPr/>
            </a:lvl1pPr>
          </a:lstStyle>
          <a:p>
            <a:fld id="{8854E4F8-F50D-4D1D-BAEB-46586ABF13E2}"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4013" cy="1325563"/>
          </a:xfrm>
          <a:prstGeom prst="rect">
            <a:avLst/>
          </a:prstGeom>
          <a:noFill/>
          <a:ln w="9525" algn="ctr">
            <a:noFill/>
            <a:round/>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838200" y="1825625"/>
            <a:ext cx="10514013" cy="4351338"/>
          </a:xfrm>
          <a:prstGeom prst="rect">
            <a:avLst/>
          </a:prstGeom>
          <a:noFill/>
          <a:ln w="9525" algn="ctr">
            <a:noFill/>
            <a:round/>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Arial" panose="020B0604020202020204" pitchFamily="34" charset="0"/>
                <a:cs typeface="Arial" panose="020B0604020202020204" pitchFamily="34" charset="0"/>
              </a:defRPr>
            </a:lvl1pPr>
          </a:lstStyle>
          <a:p>
            <a:pPr>
              <a:defRPr/>
            </a:pPr>
            <a:fld id="{CB55F354-DE07-4886-8468-72FD07C57B2C}" type="datetime1">
              <a:rPr lang="en-US" altLang="en-US"/>
              <a:pPr>
                <a:defRPr/>
              </a:pPr>
              <a:t>3/4/2020</a:t>
            </a:fld>
            <a:endParaRPr lang="en-US" altLang="en-US"/>
          </a:p>
        </p:txBody>
      </p:sp>
      <p:sp>
        <p:nvSpPr>
          <p:cNvPr id="1029" name="Footer Placeholder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Arial" panose="020B0604020202020204" pitchFamily="34" charset="0"/>
                <a:cs typeface="Arial" panose="020B0604020202020204" pitchFamily="34" charset="0"/>
              </a:defRPr>
            </a:lvl1pPr>
          </a:lstStyle>
          <a:p>
            <a:pPr>
              <a:defRPr/>
            </a:pPr>
            <a:endParaRPr lang="en-US" altLang="en-US"/>
          </a:p>
        </p:txBody>
      </p:sp>
      <p:sp>
        <p:nvSpPr>
          <p:cNvPr id="1030" name="Slide Number Placeholder 5"/>
          <p:cNvSpPr>
            <a:spLocks noGrp="1" noChangeArrowheads="1"/>
          </p:cNvSpPr>
          <p:nvPr>
            <p:ph type="sldNum" sz="quarter" idx="4"/>
          </p:nvPr>
        </p:nvSpPr>
        <p:spPr bwMode="auto">
          <a:xfrm>
            <a:off x="8609013"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lvl1pPr>
          </a:lstStyle>
          <a:p>
            <a:fld id="{DB3D0275-BB4F-4AAC-8712-5A00AA184129}" type="slidenum">
              <a:rPr lang="en-US" altLang="en-US"/>
              <a:pPr/>
              <a:t>‹#›</a:t>
            </a:fld>
            <a:endParaRPr lang="en-US" altLang="en-US"/>
          </a:p>
        </p:txBody>
      </p:sp>
      <p:sp>
        <p:nvSpPr>
          <p:cNvPr id="1031" name="TextBox 6"/>
          <p:cNvSpPr>
            <a:spLocks noChangeArrowheads="1"/>
          </p:cNvSpPr>
          <p:nvPr/>
        </p:nvSpPr>
        <p:spPr bwMode="auto">
          <a:xfrm>
            <a:off x="0" y="6388100"/>
            <a:ext cx="12190413" cy="461963"/>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eaLnBrk="0" hangingPunct="0">
              <a:defRPr>
                <a:solidFill>
                  <a:schemeClr val="tx1"/>
                </a:solidFill>
                <a:latin typeface="Arial" panose="020B0604020202020204" pitchFamily="34" charset="0"/>
                <a:cs typeface="Arial" panose="020B0604020202020204" pitchFamily="34" charset="0"/>
              </a:defRPr>
            </a:lvl4pPr>
            <a:lvl5pPr eaLnBrk="0" hangingPunct="0">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SzPct val="100000"/>
              <a:defRPr/>
            </a:pPr>
            <a:r>
              <a:rPr lang="en-US" altLang="en-US" sz="1100" i="1">
                <a:solidFill>
                  <a:schemeClr val="bg1"/>
                </a:solidFill>
                <a:latin typeface="Calibri" panose="020F0502020204030204" pitchFamily="34" charset="0"/>
                <a:sym typeface="Symbol" panose="05050102010706020507" pitchFamily="18" charset="2"/>
              </a:rPr>
              <a:t>@SPJIMR</a:t>
            </a:r>
            <a:r>
              <a:rPr lang="en-US" altLang="en-US" sz="1100" i="1">
                <a:solidFill>
                  <a:schemeClr val="bg1"/>
                </a:solidFill>
                <a:latin typeface="DIN Alternate" charset="0"/>
                <a:cs typeface="DIN Alternate" charset="0"/>
              </a:rPr>
              <a:t>	</a:t>
            </a:r>
            <a:r>
              <a:rPr lang="en-US" altLang="en-US" sz="2400" i="1">
                <a:solidFill>
                  <a:schemeClr val="bg1"/>
                </a:solidFill>
                <a:latin typeface="DIN Alternate" charset="0"/>
                <a:cs typeface="DIN Alternate" charset="0"/>
              </a:rPr>
              <a:t>									</a:t>
            </a:r>
            <a:r>
              <a:rPr lang="en-US" altLang="en-US" sz="2400" b="1" i="1">
                <a:solidFill>
                  <a:schemeClr val="bg1"/>
                </a:solidFill>
                <a:latin typeface="DIN Alternate" charset="0"/>
                <a:cs typeface="DIN Alternate" charset="0"/>
              </a:rPr>
              <a:t>         </a:t>
            </a:r>
            <a:r>
              <a:rPr lang="en-US" altLang="en-US" b="1" i="1">
                <a:solidFill>
                  <a:schemeClr val="bg1"/>
                </a:solidFill>
              </a:rPr>
              <a:t>Courage . Heart</a:t>
            </a:r>
            <a:endParaRPr lang="en-US" altLang="en-US" b="1">
              <a:solidFill>
                <a:schemeClr val="bg1"/>
              </a:solidFill>
            </a:endParaRPr>
          </a:p>
        </p:txBody>
      </p:sp>
      <p:pic>
        <p:nvPicPr>
          <p:cNvPr id="1032" name="Picture 9"/>
          <p:cNvPicPr>
            <a:picLocks noChangeAspect="1" noChangeArrowheads="1"/>
          </p:cNvPicPr>
          <p:nvPr/>
        </p:nvPicPr>
        <p:blipFill>
          <a:blip r:embed="rId16"/>
          <a:srcRect l="386" t="24976" r="386" b="18735"/>
          <a:stretch>
            <a:fillRect/>
          </a:stretch>
        </p:blipFill>
        <p:spPr bwMode="auto">
          <a:xfrm>
            <a:off x="28575" y="30163"/>
            <a:ext cx="1955800" cy="1119187"/>
          </a:xfrm>
          <a:prstGeom prst="rect">
            <a:avLst/>
          </a:prstGeom>
          <a:noFill/>
          <a:ln w="9525" algn="ctr">
            <a:noFill/>
            <a:miter lim="800000"/>
            <a:headEnd/>
            <a:tailEnd/>
          </a:ln>
        </p:spPr>
      </p:pic>
    </p:spTree>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72" r:id="rId7"/>
    <p:sldLayoutId id="2147483966" r:id="rId8"/>
    <p:sldLayoutId id="2147483967" r:id="rId9"/>
    <p:sldLayoutId id="2147483968" r:id="rId10"/>
    <p:sldLayoutId id="2147483969" r:id="rId11"/>
    <p:sldLayoutId id="2147483970" r:id="rId12"/>
    <p:sldLayoutId id="2147483973" r:id="rId13"/>
    <p:sldLayoutId id="2147483971" r:id="rId1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4"/>
          <p:cNvSpPr txBox="1">
            <a:spLocks noChangeArrowheads="1"/>
          </p:cNvSpPr>
          <p:nvPr/>
        </p:nvSpPr>
        <p:spPr bwMode="auto">
          <a:xfrm>
            <a:off x="1524000" y="2871936"/>
            <a:ext cx="1371600" cy="369888"/>
          </a:xfrm>
          <a:prstGeom prst="rect">
            <a:avLst/>
          </a:prstGeom>
          <a:noFill/>
          <a:ln w="9525">
            <a:noFill/>
            <a:miter lim="800000"/>
            <a:headEnd/>
            <a:tailEnd/>
          </a:ln>
        </p:spPr>
        <p:txBody>
          <a:bodyPr>
            <a:spAutoFit/>
          </a:bodyPr>
          <a:lstStyle/>
          <a:p>
            <a:pPr algn="ctr"/>
            <a:r>
              <a:rPr lang="en-US" altLang="en-US"/>
              <a:t>Complexity</a:t>
            </a:r>
          </a:p>
        </p:txBody>
      </p:sp>
      <p:sp>
        <p:nvSpPr>
          <p:cNvPr id="34819" name="TextBox 12"/>
          <p:cNvSpPr txBox="1">
            <a:spLocks noChangeArrowheads="1"/>
          </p:cNvSpPr>
          <p:nvPr/>
        </p:nvSpPr>
        <p:spPr bwMode="auto">
          <a:xfrm>
            <a:off x="5029200" y="-23664"/>
            <a:ext cx="2132013" cy="369888"/>
          </a:xfrm>
          <a:prstGeom prst="rect">
            <a:avLst/>
          </a:prstGeom>
          <a:noFill/>
          <a:ln w="9525">
            <a:noFill/>
            <a:miter lim="800000"/>
            <a:headEnd/>
            <a:tailEnd/>
          </a:ln>
        </p:spPr>
        <p:txBody>
          <a:bodyPr>
            <a:spAutoFit/>
          </a:bodyPr>
          <a:lstStyle/>
          <a:p>
            <a:pPr algn="ctr"/>
            <a:r>
              <a:rPr lang="en-US" altLang="en-US"/>
              <a:t>Technology</a:t>
            </a:r>
          </a:p>
        </p:txBody>
      </p:sp>
      <p:sp>
        <p:nvSpPr>
          <p:cNvPr id="34820" name="TextBox 13"/>
          <p:cNvSpPr txBox="1">
            <a:spLocks noChangeArrowheads="1"/>
          </p:cNvSpPr>
          <p:nvPr/>
        </p:nvSpPr>
        <p:spPr bwMode="auto">
          <a:xfrm>
            <a:off x="5029200" y="6083449"/>
            <a:ext cx="2132013" cy="369887"/>
          </a:xfrm>
          <a:prstGeom prst="rect">
            <a:avLst/>
          </a:prstGeom>
          <a:noFill/>
          <a:ln w="9525">
            <a:noFill/>
            <a:miter lim="800000"/>
            <a:headEnd/>
            <a:tailEnd/>
          </a:ln>
        </p:spPr>
        <p:txBody>
          <a:bodyPr>
            <a:spAutoFit/>
          </a:bodyPr>
          <a:lstStyle/>
          <a:p>
            <a:pPr algn="ctr"/>
            <a:r>
              <a:rPr lang="en-US" altLang="en-US" dirty="0"/>
              <a:t>Pace</a:t>
            </a:r>
          </a:p>
        </p:txBody>
      </p:sp>
      <p:cxnSp>
        <p:nvCxnSpPr>
          <p:cNvPr id="6" name="Straight Connector 5"/>
          <p:cNvCxnSpPr/>
          <p:nvPr/>
        </p:nvCxnSpPr>
        <p:spPr>
          <a:xfrm rot="5400000">
            <a:off x="3314701" y="3214836"/>
            <a:ext cx="5561012" cy="1587"/>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19400" y="3100536"/>
            <a:ext cx="6399213"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4824" name="TextBox 30"/>
          <p:cNvSpPr txBox="1">
            <a:spLocks noChangeArrowheads="1"/>
          </p:cNvSpPr>
          <p:nvPr/>
        </p:nvSpPr>
        <p:spPr bwMode="auto">
          <a:xfrm>
            <a:off x="9142413" y="2883049"/>
            <a:ext cx="1371600" cy="369887"/>
          </a:xfrm>
          <a:prstGeom prst="rect">
            <a:avLst/>
          </a:prstGeom>
          <a:noFill/>
          <a:ln w="9525">
            <a:noFill/>
            <a:miter lim="800000"/>
            <a:headEnd/>
            <a:tailEnd/>
          </a:ln>
        </p:spPr>
        <p:txBody>
          <a:bodyPr>
            <a:spAutoFit/>
          </a:bodyPr>
          <a:lstStyle/>
          <a:p>
            <a:pPr algn="ctr"/>
            <a:r>
              <a:rPr lang="en-US" altLang="en-US"/>
              <a:t>Novelty</a:t>
            </a:r>
          </a:p>
        </p:txBody>
      </p:sp>
      <p:sp>
        <p:nvSpPr>
          <p:cNvPr id="46" name="TextBox 45"/>
          <p:cNvSpPr txBox="1"/>
          <p:nvPr/>
        </p:nvSpPr>
        <p:spPr>
          <a:xfrm>
            <a:off x="6094413" y="3405336"/>
            <a:ext cx="990600" cy="276999"/>
          </a:xfrm>
          <a:prstGeom prst="rect">
            <a:avLst/>
          </a:prstGeom>
          <a:noFill/>
        </p:spPr>
        <p:txBody>
          <a:bodyPr>
            <a:spAutoFit/>
          </a:bodyPr>
          <a:lstStyle/>
          <a:p>
            <a:pPr>
              <a:defRPr/>
            </a:pPr>
            <a:r>
              <a:rPr lang="en-US" sz="1200" dirty="0"/>
              <a:t>Derivative</a:t>
            </a:r>
          </a:p>
        </p:txBody>
      </p:sp>
      <p:sp>
        <p:nvSpPr>
          <p:cNvPr id="49" name="TextBox 48"/>
          <p:cNvSpPr txBox="1"/>
          <p:nvPr/>
        </p:nvSpPr>
        <p:spPr>
          <a:xfrm>
            <a:off x="6932613" y="3405336"/>
            <a:ext cx="914400" cy="315913"/>
          </a:xfrm>
          <a:prstGeom prst="rect">
            <a:avLst/>
          </a:prstGeom>
          <a:noFill/>
        </p:spPr>
        <p:txBody>
          <a:bodyPr>
            <a:spAutoFit/>
          </a:bodyPr>
          <a:lstStyle/>
          <a:p>
            <a:pPr>
              <a:defRPr/>
            </a:pPr>
            <a:r>
              <a:rPr lang="en-US" sz="1450" dirty="0"/>
              <a:t>Platform</a:t>
            </a:r>
          </a:p>
        </p:txBody>
      </p:sp>
      <p:sp>
        <p:nvSpPr>
          <p:cNvPr id="51" name="TextBox 50"/>
          <p:cNvSpPr txBox="1"/>
          <p:nvPr/>
        </p:nvSpPr>
        <p:spPr>
          <a:xfrm>
            <a:off x="7770813" y="3405336"/>
            <a:ext cx="914400" cy="538163"/>
          </a:xfrm>
          <a:prstGeom prst="rect">
            <a:avLst/>
          </a:prstGeom>
          <a:noFill/>
        </p:spPr>
        <p:txBody>
          <a:bodyPr>
            <a:spAutoFit/>
          </a:bodyPr>
          <a:lstStyle/>
          <a:p>
            <a:pPr>
              <a:defRPr/>
            </a:pPr>
            <a:r>
              <a:rPr lang="en-US" sz="1450" dirty="0"/>
              <a:t>New to Market</a:t>
            </a:r>
          </a:p>
        </p:txBody>
      </p:sp>
      <p:sp>
        <p:nvSpPr>
          <p:cNvPr id="53" name="TextBox 52"/>
          <p:cNvSpPr txBox="1"/>
          <p:nvPr/>
        </p:nvSpPr>
        <p:spPr>
          <a:xfrm>
            <a:off x="8532813" y="3405336"/>
            <a:ext cx="914400" cy="538163"/>
          </a:xfrm>
          <a:prstGeom prst="rect">
            <a:avLst/>
          </a:prstGeom>
          <a:noFill/>
        </p:spPr>
        <p:txBody>
          <a:bodyPr>
            <a:spAutoFit/>
          </a:bodyPr>
          <a:lstStyle/>
          <a:p>
            <a:pPr>
              <a:defRPr/>
            </a:pPr>
            <a:r>
              <a:rPr lang="en-US" sz="1450" dirty="0"/>
              <a:t>New to World</a:t>
            </a:r>
          </a:p>
        </p:txBody>
      </p:sp>
      <p:cxnSp>
        <p:nvCxnSpPr>
          <p:cNvPr id="56" name="Straight Connector 55"/>
          <p:cNvCxnSpPr/>
          <p:nvPr/>
        </p:nvCxnSpPr>
        <p:spPr>
          <a:xfrm>
            <a:off x="5867400" y="2490936"/>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23013" y="2338536"/>
            <a:ext cx="1287460" cy="315471"/>
          </a:xfrm>
          <a:prstGeom prst="rect">
            <a:avLst/>
          </a:prstGeom>
          <a:noFill/>
        </p:spPr>
        <p:txBody>
          <a:bodyPr wrap="square">
            <a:spAutoFit/>
          </a:bodyPr>
          <a:lstStyle/>
          <a:p>
            <a:pPr>
              <a:defRPr/>
            </a:pPr>
            <a:r>
              <a:rPr lang="en-US" sz="1450" dirty="0"/>
              <a:t>  Low-Tech</a:t>
            </a:r>
          </a:p>
        </p:txBody>
      </p:sp>
      <p:sp>
        <p:nvSpPr>
          <p:cNvPr id="60" name="TextBox 59"/>
          <p:cNvSpPr txBox="1"/>
          <p:nvPr/>
        </p:nvSpPr>
        <p:spPr>
          <a:xfrm>
            <a:off x="6323013" y="1881336"/>
            <a:ext cx="1524000" cy="315471"/>
          </a:xfrm>
          <a:prstGeom prst="rect">
            <a:avLst/>
          </a:prstGeom>
          <a:noFill/>
        </p:spPr>
        <p:txBody>
          <a:bodyPr wrap="square">
            <a:spAutoFit/>
          </a:bodyPr>
          <a:lstStyle/>
          <a:p>
            <a:pPr>
              <a:defRPr/>
            </a:pPr>
            <a:r>
              <a:rPr lang="en-US" sz="1450" dirty="0"/>
              <a:t>  Medium-Tech</a:t>
            </a:r>
          </a:p>
        </p:txBody>
      </p:sp>
      <p:sp>
        <p:nvSpPr>
          <p:cNvPr id="62" name="TextBox 61"/>
          <p:cNvSpPr txBox="1"/>
          <p:nvPr/>
        </p:nvSpPr>
        <p:spPr>
          <a:xfrm>
            <a:off x="6323013" y="1424136"/>
            <a:ext cx="1371600" cy="315913"/>
          </a:xfrm>
          <a:prstGeom prst="rect">
            <a:avLst/>
          </a:prstGeom>
          <a:noFill/>
        </p:spPr>
        <p:txBody>
          <a:bodyPr>
            <a:spAutoFit/>
          </a:bodyPr>
          <a:lstStyle/>
          <a:p>
            <a:pPr>
              <a:defRPr/>
            </a:pPr>
            <a:r>
              <a:rPr lang="en-US" sz="1450" dirty="0"/>
              <a:t>  High-Tech</a:t>
            </a:r>
          </a:p>
        </p:txBody>
      </p:sp>
      <p:sp>
        <p:nvSpPr>
          <p:cNvPr id="65" name="TextBox 64"/>
          <p:cNvSpPr txBox="1"/>
          <p:nvPr/>
        </p:nvSpPr>
        <p:spPr>
          <a:xfrm>
            <a:off x="6323013" y="966936"/>
            <a:ext cx="1828800" cy="315913"/>
          </a:xfrm>
          <a:prstGeom prst="rect">
            <a:avLst/>
          </a:prstGeom>
          <a:noFill/>
        </p:spPr>
        <p:txBody>
          <a:bodyPr>
            <a:spAutoFit/>
          </a:bodyPr>
          <a:lstStyle/>
          <a:p>
            <a:pPr>
              <a:defRPr/>
            </a:pPr>
            <a:r>
              <a:rPr lang="en-US" sz="1450" dirty="0"/>
              <a:t>  Super - High-Tech</a:t>
            </a:r>
          </a:p>
        </p:txBody>
      </p:sp>
      <p:cxnSp>
        <p:nvCxnSpPr>
          <p:cNvPr id="66" name="Straight Connector 65"/>
          <p:cNvCxnSpPr/>
          <p:nvPr/>
        </p:nvCxnSpPr>
        <p:spPr>
          <a:xfrm rot="5400000">
            <a:off x="5447507" y="3137842"/>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105400" y="2632224"/>
            <a:ext cx="1141413" cy="276999"/>
          </a:xfrm>
          <a:prstGeom prst="rect">
            <a:avLst/>
          </a:prstGeom>
          <a:noFill/>
        </p:spPr>
        <p:txBody>
          <a:bodyPr>
            <a:spAutoFit/>
          </a:bodyPr>
          <a:lstStyle/>
          <a:p>
            <a:pPr>
              <a:defRPr/>
            </a:pPr>
            <a:r>
              <a:rPr lang="en-US" sz="1200" dirty="0"/>
              <a:t>Component</a:t>
            </a:r>
          </a:p>
        </p:txBody>
      </p:sp>
      <p:cxnSp>
        <p:nvCxnSpPr>
          <p:cNvPr id="71" name="Straight Connector 70"/>
          <p:cNvCxnSpPr/>
          <p:nvPr/>
        </p:nvCxnSpPr>
        <p:spPr>
          <a:xfrm rot="5400000">
            <a:off x="6285707" y="3137842"/>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123907" y="3137842"/>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7960519" y="313784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8724107" y="3137842"/>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67400" y="2033736"/>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7400" y="1576536"/>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867400" y="1119336"/>
            <a:ext cx="4556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534694" y="3137842"/>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267200" y="2643336"/>
            <a:ext cx="990600" cy="315913"/>
          </a:xfrm>
          <a:prstGeom prst="rect">
            <a:avLst/>
          </a:prstGeom>
          <a:noFill/>
        </p:spPr>
        <p:txBody>
          <a:bodyPr>
            <a:spAutoFit/>
          </a:bodyPr>
          <a:lstStyle/>
          <a:p>
            <a:pPr>
              <a:defRPr/>
            </a:pPr>
            <a:r>
              <a:rPr lang="en-US" sz="1450" dirty="0"/>
              <a:t>Assembly</a:t>
            </a:r>
          </a:p>
        </p:txBody>
      </p:sp>
      <p:cxnSp>
        <p:nvCxnSpPr>
          <p:cNvPr id="82" name="Straight Connector 81"/>
          <p:cNvCxnSpPr/>
          <p:nvPr/>
        </p:nvCxnSpPr>
        <p:spPr>
          <a:xfrm rot="5400000">
            <a:off x="3771107" y="3137842"/>
            <a:ext cx="381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81400" y="2643336"/>
            <a:ext cx="762000" cy="276999"/>
          </a:xfrm>
          <a:prstGeom prst="rect">
            <a:avLst/>
          </a:prstGeom>
          <a:noFill/>
        </p:spPr>
        <p:txBody>
          <a:bodyPr>
            <a:spAutoFit/>
          </a:bodyPr>
          <a:lstStyle/>
          <a:p>
            <a:pPr>
              <a:defRPr/>
            </a:pPr>
            <a:r>
              <a:rPr lang="en-US" sz="1200" dirty="0"/>
              <a:t>System</a:t>
            </a:r>
          </a:p>
        </p:txBody>
      </p:sp>
      <p:cxnSp>
        <p:nvCxnSpPr>
          <p:cNvPr id="84" name="Straight Connector 83"/>
          <p:cNvCxnSpPr/>
          <p:nvPr/>
        </p:nvCxnSpPr>
        <p:spPr>
          <a:xfrm rot="5400000">
            <a:off x="3010694" y="3137842"/>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895600" y="2643336"/>
            <a:ext cx="762000" cy="315913"/>
          </a:xfrm>
          <a:prstGeom prst="rect">
            <a:avLst/>
          </a:prstGeom>
          <a:noFill/>
        </p:spPr>
        <p:txBody>
          <a:bodyPr>
            <a:spAutoFit/>
          </a:bodyPr>
          <a:lstStyle/>
          <a:p>
            <a:pPr>
              <a:defRPr/>
            </a:pPr>
            <a:r>
              <a:rPr lang="en-US" sz="1450" dirty="0"/>
              <a:t>Array</a:t>
            </a:r>
          </a:p>
        </p:txBody>
      </p:sp>
      <p:cxnSp>
        <p:nvCxnSpPr>
          <p:cNvPr id="86" name="Straight Connector 85"/>
          <p:cNvCxnSpPr/>
          <p:nvPr/>
        </p:nvCxnSpPr>
        <p:spPr>
          <a:xfrm>
            <a:off x="5867400" y="3786336"/>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953000" y="3633936"/>
            <a:ext cx="990600" cy="538163"/>
          </a:xfrm>
          <a:prstGeom prst="rect">
            <a:avLst/>
          </a:prstGeom>
          <a:noFill/>
        </p:spPr>
        <p:txBody>
          <a:bodyPr>
            <a:spAutoFit/>
          </a:bodyPr>
          <a:lstStyle/>
          <a:p>
            <a:pPr>
              <a:defRPr/>
            </a:pPr>
            <a:r>
              <a:rPr lang="en-US" sz="1450" dirty="0"/>
              <a:t>     Regular</a:t>
            </a:r>
          </a:p>
        </p:txBody>
      </p:sp>
      <p:cxnSp>
        <p:nvCxnSpPr>
          <p:cNvPr id="88" name="Straight Connector 87"/>
          <p:cNvCxnSpPr/>
          <p:nvPr/>
        </p:nvCxnSpPr>
        <p:spPr>
          <a:xfrm>
            <a:off x="5867400" y="4394349"/>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419600" y="4010174"/>
            <a:ext cx="1600200" cy="538162"/>
          </a:xfrm>
          <a:prstGeom prst="rect">
            <a:avLst/>
          </a:prstGeom>
          <a:noFill/>
        </p:spPr>
        <p:txBody>
          <a:bodyPr>
            <a:spAutoFit/>
          </a:bodyPr>
          <a:lstStyle/>
          <a:p>
            <a:pPr>
              <a:defRPr/>
            </a:pPr>
            <a:r>
              <a:rPr lang="en-US" sz="1450" dirty="0"/>
              <a:t>    Fast/Competitive</a:t>
            </a:r>
          </a:p>
        </p:txBody>
      </p:sp>
      <p:cxnSp>
        <p:nvCxnSpPr>
          <p:cNvPr id="90" name="Straight Connector 89"/>
          <p:cNvCxnSpPr/>
          <p:nvPr/>
        </p:nvCxnSpPr>
        <p:spPr>
          <a:xfrm>
            <a:off x="5867400" y="5005536"/>
            <a:ext cx="4556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19600" y="4853136"/>
            <a:ext cx="1600200" cy="315913"/>
          </a:xfrm>
          <a:prstGeom prst="rect">
            <a:avLst/>
          </a:prstGeom>
          <a:noFill/>
        </p:spPr>
        <p:txBody>
          <a:bodyPr>
            <a:spAutoFit/>
          </a:bodyPr>
          <a:lstStyle/>
          <a:p>
            <a:pPr>
              <a:defRPr/>
            </a:pPr>
            <a:r>
              <a:rPr lang="en-US" sz="1450" dirty="0"/>
              <a:t>    Time - Critical</a:t>
            </a:r>
          </a:p>
        </p:txBody>
      </p:sp>
      <p:cxnSp>
        <p:nvCxnSpPr>
          <p:cNvPr id="92" name="Straight Connector 91"/>
          <p:cNvCxnSpPr/>
          <p:nvPr/>
        </p:nvCxnSpPr>
        <p:spPr>
          <a:xfrm>
            <a:off x="5867400" y="5613549"/>
            <a:ext cx="4556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419600" y="5451624"/>
            <a:ext cx="1600200" cy="315912"/>
          </a:xfrm>
          <a:prstGeom prst="rect">
            <a:avLst/>
          </a:prstGeom>
          <a:noFill/>
        </p:spPr>
        <p:txBody>
          <a:bodyPr>
            <a:spAutoFit/>
          </a:bodyPr>
          <a:lstStyle/>
          <a:p>
            <a:pPr>
              <a:defRPr/>
            </a:pPr>
            <a:r>
              <a:rPr lang="en-US" sz="1450" dirty="0"/>
              <a:t>	Blitz</a:t>
            </a:r>
          </a:p>
        </p:txBody>
      </p:sp>
      <p:sp>
        <p:nvSpPr>
          <p:cNvPr id="2" name="TextBox 1">
            <a:extLst>
              <a:ext uri="{FF2B5EF4-FFF2-40B4-BE49-F238E27FC236}">
                <a16:creationId xmlns:a16="http://schemas.microsoft.com/office/drawing/2014/main" id="{85A644FA-DC11-42D7-A98D-45AF8793FBB2}"/>
              </a:ext>
            </a:extLst>
          </p:cNvPr>
          <p:cNvSpPr txBox="1"/>
          <p:nvPr/>
        </p:nvSpPr>
        <p:spPr>
          <a:xfrm>
            <a:off x="8529638" y="163381"/>
            <a:ext cx="3249436" cy="646331"/>
          </a:xfrm>
          <a:prstGeom prst="rect">
            <a:avLst/>
          </a:prstGeom>
          <a:noFill/>
          <a:ln>
            <a:solidFill>
              <a:schemeClr val="accent1"/>
            </a:solidFill>
          </a:ln>
        </p:spPr>
        <p:txBody>
          <a:bodyPr wrap="square" rtlCol="0">
            <a:spAutoFit/>
          </a:bodyPr>
          <a:lstStyle/>
          <a:p>
            <a:r>
              <a:rPr lang="en-US" sz="1200" dirty="0">
                <a:solidFill>
                  <a:srgbClr val="0070C0"/>
                </a:solidFill>
              </a:rPr>
              <a:t>Participant Name:</a:t>
            </a:r>
          </a:p>
          <a:p>
            <a:r>
              <a:rPr lang="en-US" sz="1200" dirty="0">
                <a:solidFill>
                  <a:srgbClr val="0070C0"/>
                </a:solidFill>
              </a:rPr>
              <a:t>Date:</a:t>
            </a:r>
          </a:p>
          <a:p>
            <a:r>
              <a:rPr lang="en-US" sz="1200" dirty="0">
                <a:solidFill>
                  <a:srgbClr val="0070C0"/>
                </a:solidFill>
              </a:rPr>
              <a:t>Project Name:</a:t>
            </a:r>
          </a:p>
        </p:txBody>
      </p:sp>
    </p:spTree>
  </p:cSld>
  <p:clrMapOvr>
    <a:masterClrMapping/>
  </p:clrMapOvr>
  <p:transition>
    <p:wipe dir="d"/>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8.09.12"/>
  <p:tag name="AS_TITLE" val="Aspose.Slides for .NET 2.0"/>
  <p:tag name="AS_VERSION" val="18.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17633</TotalTime>
  <Words>514</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DIN Alternate</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prabhakaran</dc:creator>
  <cp:lastModifiedBy>DELL</cp:lastModifiedBy>
  <cp:revision>967</cp:revision>
  <cp:lastPrinted>2018-04-09T11:39:28Z</cp:lastPrinted>
  <dcterms:created xsi:type="dcterms:W3CDTF">2011-06-14T06:27:51Z</dcterms:created>
  <dcterms:modified xsi:type="dcterms:W3CDTF">2020-03-04T16:03:58Z</dcterms:modified>
</cp:coreProperties>
</file>