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61" r:id="rId2"/>
    <p:sldId id="256"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 pos="29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1712c4fd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1712c4fd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1712c4fd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1712c4fd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1298e3db9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1298e3db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298e616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1298e616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62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851E"/>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666750" y="4572000"/>
            <a:ext cx="81654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mes New Roman"/>
                <a:ea typeface="Times New Roman"/>
                <a:cs typeface="Times New Roman"/>
                <a:sym typeface="Times New Roman"/>
              </a:rPr>
              <a:t>C</a:t>
            </a:r>
            <a:r>
              <a:rPr lang="en">
                <a:solidFill>
                  <a:schemeClr val="lt1"/>
                </a:solidFill>
                <a:latin typeface="Times New Roman"/>
                <a:ea typeface="Times New Roman"/>
                <a:cs typeface="Times New Roman"/>
                <a:sym typeface="Times New Roman"/>
              </a:rPr>
              <a:t>oming together is a beginning; </a:t>
            </a:r>
            <a:r>
              <a:rPr lang="en" sz="3000">
                <a:solidFill>
                  <a:schemeClr val="lt1"/>
                </a:solidFill>
                <a:latin typeface="Times New Roman"/>
                <a:ea typeface="Times New Roman"/>
                <a:cs typeface="Times New Roman"/>
                <a:sym typeface="Times New Roman"/>
              </a:rPr>
              <a:t>K</a:t>
            </a:r>
            <a:r>
              <a:rPr lang="en">
                <a:solidFill>
                  <a:schemeClr val="lt1"/>
                </a:solidFill>
                <a:latin typeface="Times New Roman"/>
                <a:ea typeface="Times New Roman"/>
                <a:cs typeface="Times New Roman"/>
                <a:sym typeface="Times New Roman"/>
              </a:rPr>
              <a:t>eeping together is progress; </a:t>
            </a:r>
            <a:r>
              <a:rPr lang="en" sz="3000">
                <a:solidFill>
                  <a:schemeClr val="lt1"/>
                </a:solidFill>
                <a:latin typeface="Times New Roman"/>
                <a:ea typeface="Times New Roman"/>
                <a:cs typeface="Times New Roman"/>
                <a:sym typeface="Times New Roman"/>
              </a:rPr>
              <a:t>W</a:t>
            </a:r>
            <a:r>
              <a:rPr lang="en">
                <a:solidFill>
                  <a:schemeClr val="lt1"/>
                </a:solidFill>
                <a:latin typeface="Times New Roman"/>
                <a:ea typeface="Times New Roman"/>
                <a:cs typeface="Times New Roman"/>
                <a:sym typeface="Times New Roman"/>
              </a:rPr>
              <a:t>orking together is success.</a:t>
            </a:r>
            <a:endParaRPr>
              <a:solidFill>
                <a:schemeClr val="lt1"/>
              </a:solidFill>
              <a:latin typeface="Times New Roman"/>
              <a:ea typeface="Times New Roman"/>
              <a:cs typeface="Times New Roman"/>
              <a:sym typeface="Times New Roman"/>
            </a:endParaRPr>
          </a:p>
        </p:txBody>
      </p:sp>
      <p:sp>
        <p:nvSpPr>
          <p:cNvPr id="55" name="Google Shape;55;p13"/>
          <p:cNvSpPr/>
          <p:nvPr/>
        </p:nvSpPr>
        <p:spPr>
          <a:xfrm>
            <a:off x="502225" y="476250"/>
            <a:ext cx="7983000" cy="3885900"/>
          </a:xfrm>
          <a:prstGeom prst="roundRect">
            <a:avLst>
              <a:gd name="adj" fmla="val 14260"/>
            </a:avLst>
          </a:prstGeom>
          <a:solidFill>
            <a:srgbClr val="F4851E"/>
          </a:solidFill>
          <a:ln w="9525" cap="flat"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SWOT Analysis</a:t>
            </a:r>
            <a:r>
              <a:rPr lang="en" sz="2400">
                <a:solidFill>
                  <a:schemeClr val="lt1"/>
                </a:solidFill>
                <a:latin typeface="Times New Roman"/>
                <a:ea typeface="Times New Roman"/>
                <a:cs typeface="Times New Roman"/>
                <a:sym typeface="Times New Roman"/>
              </a:rPr>
              <a:t> - Swiggy</a:t>
            </a:r>
            <a:endParaRPr b="1">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S.W.O.T. is an acronym that stands for Strengths, Weaknesses, Opportunities, and Threats. A SWOT analysis is an organized list of your business’s greatest strengths, weaknesses, opportunities, and threats.</a:t>
            </a: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Strengths and weaknesses are internal to the company (think: reputation, patents, location). You can change them over time but not without some work. Opportunities and threats are external (think: suppliers, competitors, prices)—they are out there in the market, happening whether you like it or not. You can’t change them.</a:t>
            </a: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Existing businesses can use a SWOT analysis, at any time, to assess a changing environment and respond proactively. In fact, I recommend conducting a strategy review meeting at least once a year that begins with a SWOT analysis.</a:t>
            </a: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200">
                <a:solidFill>
                  <a:schemeClr val="lt1"/>
                </a:solidFill>
                <a:latin typeface="Times New Roman"/>
                <a:ea typeface="Times New Roman"/>
                <a:cs typeface="Times New Roman"/>
                <a:sym typeface="Times New Roman"/>
              </a:rPr>
              <a:t>New businesses should use a SWOT analysis as a part of their planning process. There is no “one size fits all” plan for your business, and thinking about your new business in terms of its unique “SWOTs” will put you on the right track right away, and save you from a lot of headaches later on.</a:t>
            </a: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7826075" y="112725"/>
            <a:ext cx="1013125" cy="101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851E"/>
        </a:solidFill>
        <a:effectLst/>
      </p:bgPr>
    </p:bg>
    <p:spTree>
      <p:nvGrpSpPr>
        <p:cNvPr id="1" name="Shape 60"/>
        <p:cNvGrpSpPr/>
        <p:nvPr/>
      </p:nvGrpSpPr>
      <p:grpSpPr>
        <a:xfrm>
          <a:off x="0" y="0"/>
          <a:ext cx="0" cy="0"/>
          <a:chOff x="0" y="0"/>
          <a:chExt cx="0" cy="0"/>
        </a:xfrm>
      </p:grpSpPr>
      <p:sp>
        <p:nvSpPr>
          <p:cNvPr id="61" name="Google Shape;61;p14"/>
          <p:cNvSpPr txBox="1"/>
          <p:nvPr/>
        </p:nvSpPr>
        <p:spPr>
          <a:xfrm>
            <a:off x="666750" y="4572000"/>
            <a:ext cx="81654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mes New Roman"/>
                <a:ea typeface="Times New Roman"/>
                <a:cs typeface="Times New Roman"/>
                <a:sym typeface="Times New Roman"/>
              </a:rPr>
              <a:t>C</a:t>
            </a:r>
            <a:r>
              <a:rPr lang="en">
                <a:solidFill>
                  <a:schemeClr val="lt1"/>
                </a:solidFill>
                <a:latin typeface="Times New Roman"/>
                <a:ea typeface="Times New Roman"/>
                <a:cs typeface="Times New Roman"/>
                <a:sym typeface="Times New Roman"/>
              </a:rPr>
              <a:t>oming together is a beginning; </a:t>
            </a:r>
            <a:r>
              <a:rPr lang="en" sz="3000">
                <a:solidFill>
                  <a:schemeClr val="lt1"/>
                </a:solidFill>
                <a:latin typeface="Times New Roman"/>
                <a:ea typeface="Times New Roman"/>
                <a:cs typeface="Times New Roman"/>
                <a:sym typeface="Times New Roman"/>
              </a:rPr>
              <a:t>K</a:t>
            </a:r>
            <a:r>
              <a:rPr lang="en">
                <a:solidFill>
                  <a:schemeClr val="lt1"/>
                </a:solidFill>
                <a:latin typeface="Times New Roman"/>
                <a:ea typeface="Times New Roman"/>
                <a:cs typeface="Times New Roman"/>
                <a:sym typeface="Times New Roman"/>
              </a:rPr>
              <a:t>eeping together is progress; </a:t>
            </a:r>
            <a:r>
              <a:rPr lang="en" sz="3000">
                <a:solidFill>
                  <a:schemeClr val="lt1"/>
                </a:solidFill>
                <a:latin typeface="Times New Roman"/>
                <a:ea typeface="Times New Roman"/>
                <a:cs typeface="Times New Roman"/>
                <a:sym typeface="Times New Roman"/>
              </a:rPr>
              <a:t>W</a:t>
            </a:r>
            <a:r>
              <a:rPr lang="en">
                <a:solidFill>
                  <a:schemeClr val="lt1"/>
                </a:solidFill>
                <a:latin typeface="Times New Roman"/>
                <a:ea typeface="Times New Roman"/>
                <a:cs typeface="Times New Roman"/>
                <a:sym typeface="Times New Roman"/>
              </a:rPr>
              <a:t>orking together is success.</a:t>
            </a:r>
            <a:endParaRPr>
              <a:solidFill>
                <a:schemeClr val="lt1"/>
              </a:solidFill>
              <a:latin typeface="Times New Roman"/>
              <a:ea typeface="Times New Roman"/>
              <a:cs typeface="Times New Roman"/>
              <a:sym typeface="Times New Roman"/>
            </a:endParaRPr>
          </a:p>
        </p:txBody>
      </p:sp>
      <p:sp>
        <p:nvSpPr>
          <p:cNvPr id="62" name="Google Shape;62;p14"/>
          <p:cNvSpPr/>
          <p:nvPr/>
        </p:nvSpPr>
        <p:spPr>
          <a:xfrm>
            <a:off x="285750" y="285750"/>
            <a:ext cx="8546400" cy="4286100"/>
          </a:xfrm>
          <a:prstGeom prst="roundRect">
            <a:avLst>
              <a:gd name="adj" fmla="val 10707"/>
            </a:avLst>
          </a:prstGeom>
          <a:solidFill>
            <a:srgbClr val="F4851E"/>
          </a:solidFill>
          <a:ln w="9525" cap="flat"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a:solidFill>
                  <a:srgbClr val="FFFFFF"/>
                </a:solidFill>
                <a:latin typeface="Times New Roman"/>
                <a:ea typeface="Times New Roman"/>
                <a:cs typeface="Times New Roman"/>
                <a:sym typeface="Times New Roman"/>
              </a:rPr>
              <a:t>Swiggy Story</a:t>
            </a:r>
            <a:endParaRPr sz="2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chemeClr val="lt1"/>
                </a:solidFill>
                <a:latin typeface="Times New Roman"/>
                <a:ea typeface="Times New Roman"/>
                <a:cs typeface="Times New Roman"/>
                <a:sym typeface="Times New Roman"/>
              </a:rPr>
              <a:t>It all started back in 2014 when two BITS Pilani graduates, Sriharsha Majety and Nandan Reddy decided they wanted to make life easier by </a:t>
            </a:r>
            <a:r>
              <a:rPr lang="en" sz="1200" b="1">
                <a:solidFill>
                  <a:schemeClr val="lt1"/>
                </a:solidFill>
                <a:latin typeface="Times New Roman"/>
                <a:ea typeface="Times New Roman"/>
                <a:cs typeface="Times New Roman"/>
                <a:sym typeface="Times New Roman"/>
              </a:rPr>
              <a:t>changing the way India eats</a:t>
            </a:r>
            <a:r>
              <a:rPr lang="en" sz="1200">
                <a:solidFill>
                  <a:schemeClr val="lt1"/>
                </a:solidFill>
                <a:latin typeface="Times New Roman"/>
                <a:ea typeface="Times New Roman"/>
                <a:cs typeface="Times New Roman"/>
                <a:sym typeface="Times New Roman"/>
              </a:rPr>
              <a:t> - all with just a tap! With their idea of ’</a:t>
            </a:r>
            <a:r>
              <a:rPr lang="en" sz="1200" b="1">
                <a:solidFill>
                  <a:schemeClr val="lt1"/>
                </a:solidFill>
                <a:latin typeface="Times New Roman"/>
                <a:ea typeface="Times New Roman"/>
                <a:cs typeface="Times New Roman"/>
                <a:sym typeface="Times New Roman"/>
              </a:rPr>
              <a:t>hyperlocal food delivery</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r>
              <a:rPr lang="en" sz="1200">
                <a:solidFill>
                  <a:schemeClr val="lt1"/>
                </a:solidFill>
                <a:latin typeface="Times New Roman"/>
                <a:ea typeface="Times New Roman"/>
                <a:cs typeface="Times New Roman"/>
                <a:sym typeface="Times New Roman"/>
              </a:rPr>
              <a:t>Later they met Rahul Jaimini, who brought this vision to life with the first website. And with this, Swiggy was launched as a food ordering &amp; delivery platform. Swiggy's Story.</a:t>
            </a: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r>
              <a:rPr lang="en" sz="2400" b="1">
                <a:solidFill>
                  <a:schemeClr val="lt1"/>
                </a:solidFill>
                <a:latin typeface="Times New Roman"/>
                <a:ea typeface="Times New Roman"/>
                <a:cs typeface="Times New Roman"/>
                <a:sym typeface="Times New Roman"/>
              </a:rPr>
              <a:t>Our mission</a:t>
            </a:r>
            <a:r>
              <a:rPr lang="en" sz="1800">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is to change the way India eats apart from servicing the customer better than last year and widening the assortment to enable users to order on a higher frequency. Swiggy wants to be like a utility app for every Indian. We want people to order food at least 15-20 times a month. That can only happen if you solve deep problems and not just act as an occasional food delivery provider. For us, it is about how we balance growth and customer service in the long run.</a:t>
            </a: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r>
              <a:rPr lang="en" sz="2400" b="1">
                <a:solidFill>
                  <a:schemeClr val="lt1"/>
                </a:solidFill>
                <a:latin typeface="Times New Roman"/>
                <a:ea typeface="Times New Roman"/>
                <a:cs typeface="Times New Roman"/>
                <a:sym typeface="Times New Roman"/>
              </a:rPr>
              <a:t>"Swiggy's vision</a:t>
            </a:r>
            <a:r>
              <a:rPr lang="en" sz="1800" b="1">
                <a:solidFill>
                  <a:schemeClr val="lt1"/>
                </a:solidFill>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is to elevate the quality of life of consumers by offering unparalleled convenience. As we work towards enabling this for a billion Indians, expanding to tier-3 and tier-4 cities is a critical step.</a:t>
            </a:r>
            <a:endParaRPr sz="1200">
              <a:solidFill>
                <a:schemeClr val="lt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63" name="Google Shape;63;p14"/>
          <p:cNvPicPr preferRelativeResize="0"/>
          <p:nvPr/>
        </p:nvPicPr>
        <p:blipFill>
          <a:blip r:embed="rId3">
            <a:alphaModFix/>
          </a:blip>
          <a:stretch>
            <a:fillRect/>
          </a:stretch>
        </p:blipFill>
        <p:spPr>
          <a:xfrm>
            <a:off x="8186450" y="0"/>
            <a:ext cx="957550" cy="95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851E"/>
        </a:solidFill>
        <a:effectLst/>
      </p:bgPr>
    </p:bg>
    <p:spTree>
      <p:nvGrpSpPr>
        <p:cNvPr id="1" name="Shape 67"/>
        <p:cNvGrpSpPr/>
        <p:nvPr/>
      </p:nvGrpSpPr>
      <p:grpSpPr>
        <a:xfrm>
          <a:off x="0" y="0"/>
          <a:ext cx="0" cy="0"/>
          <a:chOff x="0" y="0"/>
          <a:chExt cx="0" cy="0"/>
        </a:xfrm>
      </p:grpSpPr>
      <p:sp>
        <p:nvSpPr>
          <p:cNvPr id="68" name="Google Shape;68;p15"/>
          <p:cNvSpPr txBox="1"/>
          <p:nvPr/>
        </p:nvSpPr>
        <p:spPr>
          <a:xfrm>
            <a:off x="666750" y="4572000"/>
            <a:ext cx="81654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mes New Roman"/>
                <a:ea typeface="Times New Roman"/>
                <a:cs typeface="Times New Roman"/>
                <a:sym typeface="Times New Roman"/>
              </a:rPr>
              <a:t>C</a:t>
            </a:r>
            <a:r>
              <a:rPr lang="en">
                <a:solidFill>
                  <a:schemeClr val="lt1"/>
                </a:solidFill>
                <a:latin typeface="Times New Roman"/>
                <a:ea typeface="Times New Roman"/>
                <a:cs typeface="Times New Roman"/>
                <a:sym typeface="Times New Roman"/>
              </a:rPr>
              <a:t>oming together is a beginning; </a:t>
            </a:r>
            <a:r>
              <a:rPr lang="en" sz="3000">
                <a:solidFill>
                  <a:schemeClr val="lt1"/>
                </a:solidFill>
                <a:latin typeface="Times New Roman"/>
                <a:ea typeface="Times New Roman"/>
                <a:cs typeface="Times New Roman"/>
                <a:sym typeface="Times New Roman"/>
              </a:rPr>
              <a:t>K</a:t>
            </a:r>
            <a:r>
              <a:rPr lang="en">
                <a:solidFill>
                  <a:schemeClr val="lt1"/>
                </a:solidFill>
                <a:latin typeface="Times New Roman"/>
                <a:ea typeface="Times New Roman"/>
                <a:cs typeface="Times New Roman"/>
                <a:sym typeface="Times New Roman"/>
              </a:rPr>
              <a:t>eeping together is progress; </a:t>
            </a:r>
            <a:r>
              <a:rPr lang="en" sz="3000">
                <a:solidFill>
                  <a:schemeClr val="lt1"/>
                </a:solidFill>
                <a:latin typeface="Times New Roman"/>
                <a:ea typeface="Times New Roman"/>
                <a:cs typeface="Times New Roman"/>
                <a:sym typeface="Times New Roman"/>
              </a:rPr>
              <a:t>W</a:t>
            </a:r>
            <a:r>
              <a:rPr lang="en">
                <a:solidFill>
                  <a:schemeClr val="lt1"/>
                </a:solidFill>
                <a:latin typeface="Times New Roman"/>
                <a:ea typeface="Times New Roman"/>
                <a:cs typeface="Times New Roman"/>
                <a:sym typeface="Times New Roman"/>
              </a:rPr>
              <a:t>orking together is success.</a:t>
            </a:r>
            <a:endParaRPr>
              <a:solidFill>
                <a:schemeClr val="lt1"/>
              </a:solidFill>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4153427" y="2154925"/>
            <a:ext cx="957200" cy="957200"/>
          </a:xfrm>
          <a:prstGeom prst="rect">
            <a:avLst/>
          </a:prstGeom>
          <a:noFill/>
          <a:ln>
            <a:noFill/>
          </a:ln>
        </p:spPr>
      </p:pic>
      <p:sp>
        <p:nvSpPr>
          <p:cNvPr id="70" name="Google Shape;70;p15"/>
          <p:cNvSpPr/>
          <p:nvPr/>
        </p:nvSpPr>
        <p:spPr>
          <a:xfrm rot="10800000">
            <a:off x="5186825" y="204150"/>
            <a:ext cx="3610800" cy="2069400"/>
          </a:xfrm>
          <a:prstGeom prst="round1Rect">
            <a:avLst>
              <a:gd name="adj" fmla="val 16667"/>
            </a:avLst>
          </a:prstGeom>
          <a:solidFill>
            <a:srgbClr val="F4851E"/>
          </a:solidFill>
          <a:ln w="9525" cap="flat"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10800000" flipH="1">
            <a:off x="216475" y="169425"/>
            <a:ext cx="3853200" cy="2086800"/>
          </a:xfrm>
          <a:prstGeom prst="round1Rect">
            <a:avLst>
              <a:gd name="adj" fmla="val 16667"/>
            </a:avLst>
          </a:prstGeom>
          <a:solidFill>
            <a:srgbClr val="F4851E"/>
          </a:solidFill>
          <a:ln w="9525" cap="flat"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flipH="1">
            <a:off x="5299325" y="2841675"/>
            <a:ext cx="3498300" cy="1835700"/>
          </a:xfrm>
          <a:prstGeom prst="round1Rect">
            <a:avLst>
              <a:gd name="adj" fmla="val 16667"/>
            </a:avLst>
          </a:prstGeom>
          <a:solidFill>
            <a:srgbClr val="F4851E"/>
          </a:solidFill>
          <a:ln w="9525" cap="flat"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16475" y="2869300"/>
            <a:ext cx="3888000" cy="1835700"/>
          </a:xfrm>
          <a:prstGeom prst="round1Rect">
            <a:avLst>
              <a:gd name="adj" fmla="val 16667"/>
            </a:avLst>
          </a:prstGeom>
          <a:solidFill>
            <a:srgbClr val="F4851E"/>
          </a:solidFill>
          <a:ln w="9525" cap="flat"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p:nvPr/>
        </p:nvSpPr>
        <p:spPr>
          <a:xfrm>
            <a:off x="161000" y="178225"/>
            <a:ext cx="3745800" cy="20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Times New Roman"/>
                <a:ea typeface="Times New Roman"/>
                <a:cs typeface="Times New Roman"/>
                <a:sym typeface="Times New Roman"/>
              </a:rPr>
              <a:t>  Executive Summary</a:t>
            </a:r>
            <a:endParaRPr sz="1800" b="1">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Swiggy is food ordering and delivering company. </a:t>
            </a:r>
            <a:endParaRPr sz="1200">
              <a:solidFill>
                <a:srgbClr val="FFFFFF"/>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 single window for ordering from a wide range of restaurants. </a:t>
            </a:r>
            <a:endParaRPr sz="1200">
              <a:solidFill>
                <a:srgbClr val="FFFFFF"/>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Exclusive fleet of delivery personnel to pickup orders from restaurants and deliver its customers.</a:t>
            </a:r>
            <a:endParaRPr sz="1200">
              <a:solidFill>
                <a:srgbClr val="FFFFFF"/>
              </a:solidFill>
              <a:latin typeface="Times New Roman"/>
              <a:ea typeface="Times New Roman"/>
              <a:cs typeface="Times New Roman"/>
              <a:sym typeface="Times New Roman"/>
            </a:endParaRPr>
          </a:p>
        </p:txBody>
      </p:sp>
      <p:sp>
        <p:nvSpPr>
          <p:cNvPr id="75" name="Google Shape;75;p15"/>
          <p:cNvSpPr txBox="1"/>
          <p:nvPr/>
        </p:nvSpPr>
        <p:spPr>
          <a:xfrm>
            <a:off x="5091550" y="273300"/>
            <a:ext cx="3593400" cy="20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Times New Roman"/>
                <a:ea typeface="Times New Roman"/>
                <a:cs typeface="Times New Roman"/>
                <a:sym typeface="Times New Roman"/>
              </a:rPr>
              <a:t>   Our USP</a:t>
            </a:r>
            <a:endParaRPr sz="1800" b="1">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b="1">
              <a:solidFill>
                <a:srgbClr val="FFFFFF"/>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No minimum Order Value.</a:t>
            </a:r>
            <a:endParaRPr sz="1200">
              <a:solidFill>
                <a:srgbClr val="FFFFFF"/>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Live Tracking.</a:t>
            </a:r>
            <a:endParaRPr sz="1200">
              <a:solidFill>
                <a:srgbClr val="FFFFFF"/>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Lighting-fast-delivery. </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6" name="Google Shape;76;p15"/>
          <p:cNvSpPr txBox="1"/>
          <p:nvPr/>
        </p:nvSpPr>
        <p:spPr>
          <a:xfrm>
            <a:off x="230600" y="2869300"/>
            <a:ext cx="3745800" cy="19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Times New Roman"/>
                <a:ea typeface="Times New Roman"/>
                <a:cs typeface="Times New Roman"/>
                <a:sym typeface="Times New Roman"/>
              </a:rPr>
              <a:t> Target Customers</a:t>
            </a:r>
            <a:endParaRPr sz="1800" b="1">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b="1">
              <a:solidFill>
                <a:srgbClr val="FFFFFF"/>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18-55 years old College Students. </a:t>
            </a:r>
            <a:endParaRPr sz="1200">
              <a:solidFill>
                <a:srgbClr val="FFFFFF"/>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Working Professionals. </a:t>
            </a:r>
            <a:endParaRPr sz="1200">
              <a:solidFill>
                <a:srgbClr val="FFFFFF"/>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E-Commerce Savvy. </a:t>
            </a:r>
            <a:endParaRPr sz="1200">
              <a:solidFill>
                <a:srgbClr val="FFFFFF"/>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Crowd that is living away from their hometown.</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7" name="Google Shape;77;p15"/>
          <p:cNvSpPr txBox="1"/>
          <p:nvPr/>
        </p:nvSpPr>
        <p:spPr>
          <a:xfrm>
            <a:off x="5247400" y="2992250"/>
            <a:ext cx="3593400" cy="141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Times New Roman"/>
                <a:ea typeface="Times New Roman"/>
                <a:cs typeface="Times New Roman"/>
                <a:sym typeface="Times New Roman"/>
              </a:rPr>
              <a:t>  Presence</a:t>
            </a:r>
            <a:endParaRPr sz="1800" b="1">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b="1">
              <a:solidFill>
                <a:srgbClr val="FFFFFF"/>
              </a:solidFill>
              <a:latin typeface="Times New Roman"/>
              <a:ea typeface="Times New Roman"/>
              <a:cs typeface="Times New Roman"/>
              <a:sym typeface="Times New Roman"/>
            </a:endParaRPr>
          </a:p>
          <a:p>
            <a:pPr marL="457200" lvl="0" indent="-304800" algn="l" rtl="0">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Ahmedabad, Bangalore, Chennai, Delhi, Gurgaon, Hyderabad, Kolkata, Mumbai, Pune and 527 more cities</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851E"/>
        </a:solidFill>
        <a:effectLst/>
      </p:bgPr>
    </p:bg>
    <p:spTree>
      <p:nvGrpSpPr>
        <p:cNvPr id="1" name="Shape 81"/>
        <p:cNvGrpSpPr/>
        <p:nvPr/>
      </p:nvGrpSpPr>
      <p:grpSpPr>
        <a:xfrm>
          <a:off x="0" y="0"/>
          <a:ext cx="0" cy="0"/>
          <a:chOff x="0" y="0"/>
          <a:chExt cx="0" cy="0"/>
        </a:xfrm>
      </p:grpSpPr>
      <p:sp>
        <p:nvSpPr>
          <p:cNvPr id="82" name="Google Shape;82;p16"/>
          <p:cNvSpPr txBox="1"/>
          <p:nvPr/>
        </p:nvSpPr>
        <p:spPr>
          <a:xfrm>
            <a:off x="527200" y="285725"/>
            <a:ext cx="467700" cy="752700"/>
          </a:xfrm>
          <a:prstGeom prst="rect">
            <a:avLst/>
          </a:prstGeom>
          <a:noFill/>
          <a:ln>
            <a:noFill/>
          </a:ln>
          <a:effectLst>
            <a:outerShdw dist="9525" algn="bl" rotWithShape="0">
              <a:srgbClr val="000000"/>
            </a:outerShdw>
            <a:reflection stA="24000" endPos="1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r>
              <a:rPr lang="en" sz="4000"/>
              <a:t>S</a:t>
            </a:r>
            <a:endParaRPr sz="4000"/>
          </a:p>
        </p:txBody>
      </p:sp>
      <p:grpSp>
        <p:nvGrpSpPr>
          <p:cNvPr id="83" name="Google Shape;83;p16"/>
          <p:cNvGrpSpPr/>
          <p:nvPr/>
        </p:nvGrpSpPr>
        <p:grpSpPr>
          <a:xfrm>
            <a:off x="3043" y="25"/>
            <a:ext cx="4620788" cy="2362751"/>
            <a:chOff x="2096306" y="825714"/>
            <a:chExt cx="3846490" cy="1694700"/>
          </a:xfrm>
        </p:grpSpPr>
        <p:pic>
          <p:nvPicPr>
            <p:cNvPr id="84" name="Google Shape;84;p16"/>
            <p:cNvPicPr preferRelativeResize="0"/>
            <p:nvPr/>
          </p:nvPicPr>
          <p:blipFill rotWithShape="1">
            <a:blip r:embed="rId3">
              <a:alphaModFix/>
            </a:blip>
            <a:srcRect t="-351"/>
            <a:stretch/>
          </p:blipFill>
          <p:spPr>
            <a:xfrm>
              <a:off x="2109946" y="825717"/>
              <a:ext cx="3781915" cy="1677425"/>
            </a:xfrm>
            <a:prstGeom prst="rect">
              <a:avLst/>
            </a:prstGeom>
            <a:noFill/>
            <a:ln>
              <a:noFill/>
            </a:ln>
            <a:effectLst>
              <a:outerShdw blurRad="57150" dist="19050" dir="5400000" algn="bl" rotWithShape="0">
                <a:srgbClr val="B45F06">
                  <a:alpha val="46000"/>
                </a:srgbClr>
              </a:outerShdw>
              <a:reflection stA="66000" endPos="9000" dist="19050" dir="5400000" fadeDir="5400012" sy="-100000" algn="bl" rotWithShape="0"/>
            </a:effectLst>
          </p:spPr>
        </p:pic>
        <p:sp>
          <p:nvSpPr>
            <p:cNvPr id="85" name="Google Shape;85;p16"/>
            <p:cNvSpPr txBox="1"/>
            <p:nvPr/>
          </p:nvSpPr>
          <p:spPr>
            <a:xfrm>
              <a:off x="2803296" y="825714"/>
              <a:ext cx="3139500" cy="16947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rgbClr val="FFFFFF"/>
                </a:buClr>
                <a:buSzPts val="1100"/>
                <a:buFont typeface="Times New Roman"/>
                <a:buAutoNum type="arabicPeriod"/>
              </a:pPr>
              <a:r>
                <a:rPr lang="en" sz="1100" b="1">
                  <a:solidFill>
                    <a:srgbClr val="CC0000"/>
                  </a:solidFill>
                  <a:latin typeface="Times New Roman"/>
                  <a:ea typeface="Times New Roman"/>
                  <a:cs typeface="Times New Roman"/>
                  <a:sym typeface="Times New Roman"/>
                </a:rPr>
                <a:t>Fast Delivery: </a:t>
              </a:r>
              <a:r>
                <a:rPr lang="en" sz="1100">
                  <a:solidFill>
                    <a:srgbClr val="FFFFFF"/>
                  </a:solidFill>
                  <a:latin typeface="Times New Roman"/>
                  <a:ea typeface="Times New Roman"/>
                  <a:cs typeface="Times New Roman"/>
                  <a:sym typeface="Times New Roman"/>
                </a:rPr>
                <a:t>Swiggy is always known for it. It has always taken care of their customers by delivering their order in time.</a:t>
              </a:r>
              <a:endParaRPr sz="1100">
                <a:solidFill>
                  <a:srgbClr val="FFFFFF"/>
                </a:solidFill>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AutoNum type="arabicPeriod"/>
              </a:pPr>
              <a:r>
                <a:rPr lang="en" sz="1100" b="1">
                  <a:solidFill>
                    <a:srgbClr val="CC0000"/>
                  </a:solidFill>
                  <a:latin typeface="Times New Roman"/>
                  <a:ea typeface="Times New Roman"/>
                  <a:cs typeface="Times New Roman"/>
                  <a:sym typeface="Times New Roman"/>
                </a:rPr>
                <a:t>Sensible complete Image:</a:t>
              </a:r>
              <a:r>
                <a:rPr lang="en" sz="1100" b="1">
                  <a:solidFill>
                    <a:srgbClr val="980000"/>
                  </a:solidFill>
                  <a:latin typeface="Times New Roman"/>
                  <a:ea typeface="Times New Roman"/>
                  <a:cs typeface="Times New Roman"/>
                  <a:sym typeface="Times New Roman"/>
                </a:rPr>
                <a:t> </a:t>
              </a:r>
              <a:r>
                <a:rPr lang="en" sz="1100">
                  <a:solidFill>
                    <a:srgbClr val="FFFFFF"/>
                  </a:solidFill>
                  <a:latin typeface="Times New Roman"/>
                  <a:ea typeface="Times New Roman"/>
                  <a:cs typeface="Times New Roman"/>
                  <a:sym typeface="Times New Roman"/>
                </a:rPr>
                <a:t>We think of ordering food the First Name which click is Swiggy. It has developed clean and crystal image among people.</a:t>
              </a:r>
              <a:endParaRPr sz="1100">
                <a:solidFill>
                  <a:srgbClr val="FFFFFF"/>
                </a:solidFill>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AutoNum type="arabicPeriod"/>
              </a:pPr>
              <a:r>
                <a:rPr lang="en" sz="1100" b="1">
                  <a:solidFill>
                    <a:srgbClr val="CC0000"/>
                  </a:solidFill>
                  <a:latin typeface="Times New Roman"/>
                  <a:ea typeface="Times New Roman"/>
                  <a:cs typeface="Times New Roman"/>
                  <a:sym typeface="Times New Roman"/>
                </a:rPr>
                <a:t>Trained folks for creating Delivery:</a:t>
              </a:r>
              <a:r>
                <a:rPr lang="en" sz="1100">
                  <a:solidFill>
                    <a:srgbClr val="CC0000"/>
                  </a:solidFill>
                  <a:latin typeface="Times New Roman"/>
                  <a:ea typeface="Times New Roman"/>
                  <a:cs typeface="Times New Roman"/>
                  <a:sym typeface="Times New Roman"/>
                </a:rPr>
                <a:t> </a:t>
              </a:r>
              <a:r>
                <a:rPr lang="en" sz="1100">
                  <a:solidFill>
                    <a:srgbClr val="FFFFFF"/>
                  </a:solidFill>
                  <a:latin typeface="Times New Roman"/>
                  <a:ea typeface="Times New Roman"/>
                  <a:cs typeface="Times New Roman"/>
                  <a:sym typeface="Times New Roman"/>
                </a:rPr>
                <a:t>Swiggy has well trained their team to March in the market.</a:t>
              </a:r>
              <a:endParaRPr sz="1100">
                <a:solidFill>
                  <a:srgbClr val="FFFFFF"/>
                </a:solidFill>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AutoNum type="arabicPeriod"/>
              </a:pPr>
              <a:r>
                <a:rPr lang="en" sz="1100" b="1">
                  <a:solidFill>
                    <a:srgbClr val="CC0000"/>
                  </a:solidFill>
                  <a:latin typeface="Times New Roman"/>
                  <a:ea typeface="Times New Roman"/>
                  <a:cs typeface="Times New Roman"/>
                  <a:sym typeface="Times New Roman"/>
                </a:rPr>
                <a:t>Wide selection of eating place Offered: </a:t>
              </a:r>
              <a:r>
                <a:rPr lang="en" sz="1100">
                  <a:solidFill>
                    <a:srgbClr val="FFFFFF"/>
                  </a:solidFill>
                  <a:latin typeface="Times New Roman"/>
                  <a:ea typeface="Times New Roman"/>
                  <a:cs typeface="Times New Roman"/>
                  <a:sym typeface="Times New Roman"/>
                </a:rPr>
                <a:t>The main USP Point of Swiggy is that they provide eating options from various places and wide ranges.</a:t>
              </a:r>
              <a:endParaRPr sz="1100">
                <a:solidFill>
                  <a:srgbClr val="FFFFFF"/>
                </a:solidFill>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AutoNum type="arabicPeriod"/>
              </a:pPr>
              <a:r>
                <a:rPr lang="en" sz="1100" b="1">
                  <a:solidFill>
                    <a:srgbClr val="CC0000"/>
                  </a:solidFill>
                  <a:latin typeface="Times New Roman"/>
                  <a:ea typeface="Times New Roman"/>
                  <a:cs typeface="Times New Roman"/>
                  <a:sym typeface="Times New Roman"/>
                </a:rPr>
                <a:t>Neat Packaging: </a:t>
              </a:r>
              <a:r>
                <a:rPr lang="en" sz="1100">
                  <a:solidFill>
                    <a:srgbClr val="FFFFFF"/>
                  </a:solidFill>
                  <a:latin typeface="Times New Roman"/>
                  <a:ea typeface="Times New Roman"/>
                  <a:cs typeface="Times New Roman"/>
                  <a:sym typeface="Times New Roman"/>
                </a:rPr>
                <a:t>Swiggy delivers the food with neat and hygienic packaging.</a:t>
              </a:r>
              <a:endParaRPr sz="11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800"/>
            </a:p>
          </p:txBody>
        </p:sp>
        <p:pic>
          <p:nvPicPr>
            <p:cNvPr id="86" name="Google Shape;86;p16"/>
            <p:cNvPicPr preferRelativeResize="0"/>
            <p:nvPr/>
          </p:nvPicPr>
          <p:blipFill>
            <a:blip r:embed="rId4">
              <a:alphaModFix/>
            </a:blip>
            <a:stretch>
              <a:fillRect/>
            </a:stretch>
          </p:blipFill>
          <p:spPr>
            <a:xfrm>
              <a:off x="2096306" y="1698057"/>
              <a:ext cx="706980" cy="749296"/>
            </a:xfrm>
            <a:prstGeom prst="rect">
              <a:avLst/>
            </a:prstGeom>
            <a:noFill/>
            <a:ln>
              <a:noFill/>
            </a:ln>
          </p:spPr>
        </p:pic>
      </p:grpSp>
      <p:grpSp>
        <p:nvGrpSpPr>
          <p:cNvPr id="87" name="Google Shape;87;p16"/>
          <p:cNvGrpSpPr/>
          <p:nvPr/>
        </p:nvGrpSpPr>
        <p:grpSpPr>
          <a:xfrm>
            <a:off x="8652" y="2577646"/>
            <a:ext cx="4563530" cy="2372750"/>
            <a:chOff x="723476" y="2994173"/>
            <a:chExt cx="3550556" cy="1878662"/>
          </a:xfrm>
        </p:grpSpPr>
        <p:pic>
          <p:nvPicPr>
            <p:cNvPr id="88" name="Google Shape;88;p16"/>
            <p:cNvPicPr preferRelativeResize="0"/>
            <p:nvPr/>
          </p:nvPicPr>
          <p:blipFill>
            <a:blip r:embed="rId5">
              <a:alphaModFix/>
            </a:blip>
            <a:stretch>
              <a:fillRect/>
            </a:stretch>
          </p:blipFill>
          <p:spPr>
            <a:xfrm>
              <a:off x="723476" y="2994173"/>
              <a:ext cx="3550419" cy="1870744"/>
            </a:xfrm>
            <a:prstGeom prst="rect">
              <a:avLst/>
            </a:prstGeom>
            <a:noFill/>
            <a:ln>
              <a:noFill/>
            </a:ln>
            <a:effectLst>
              <a:outerShdw blurRad="57150" dist="19050" dir="5400000" algn="bl" rotWithShape="0">
                <a:srgbClr val="B45F06">
                  <a:alpha val="46000"/>
                </a:srgbClr>
              </a:outerShdw>
              <a:reflection stA="66000" endPos="9000" dist="19050" dir="5400000" fadeDir="5400012" sy="-100000" algn="bl" rotWithShape="0"/>
            </a:effectLst>
          </p:spPr>
        </p:pic>
        <p:sp>
          <p:nvSpPr>
            <p:cNvPr id="89" name="Google Shape;89;p16"/>
            <p:cNvSpPr txBox="1"/>
            <p:nvPr/>
          </p:nvSpPr>
          <p:spPr>
            <a:xfrm>
              <a:off x="924825" y="3086150"/>
              <a:ext cx="521100" cy="752700"/>
            </a:xfrm>
            <a:prstGeom prst="rect">
              <a:avLst/>
            </a:prstGeom>
            <a:noFill/>
            <a:ln>
              <a:noFill/>
            </a:ln>
            <a:effectLst>
              <a:outerShdw dist="9525" algn="bl" rotWithShape="0">
                <a:srgbClr val="000000"/>
              </a:outerShdw>
              <a:reflection stA="24000" endPos="1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r>
                <a:rPr lang="en" sz="4000"/>
                <a:t>O</a:t>
              </a:r>
              <a:endParaRPr sz="4000"/>
            </a:p>
          </p:txBody>
        </p:sp>
        <p:sp>
          <p:nvSpPr>
            <p:cNvPr id="90" name="Google Shape;90;p16"/>
            <p:cNvSpPr txBox="1"/>
            <p:nvPr/>
          </p:nvSpPr>
          <p:spPr>
            <a:xfrm>
              <a:off x="1445932" y="3002035"/>
              <a:ext cx="2828100" cy="18708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Pioneer in Food Delivery Business: Swiggy was the first Platform to introduce this concept in the Market. They have shown a new way to Home –Delivery with minimal charges.</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Growing marketplace for Potential Customers. They have shown People to rise and grow in the market.</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Increase in Market Share </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Value Effective and sensible Quality Food.: They need to increase their Zonal Restaurant Base to compete in Market.</a:t>
              </a:r>
              <a:endParaRPr sz="1000">
                <a:latin typeface="Times New Roman"/>
                <a:ea typeface="Times New Roman"/>
                <a:cs typeface="Times New Roman"/>
                <a:sym typeface="Times New Roman"/>
              </a:endParaRPr>
            </a:p>
            <a:p>
              <a:pPr marL="457200" lvl="0" indent="-292100" algn="l" rtl="0">
                <a:spcBef>
                  <a:spcPts val="0"/>
                </a:spcBef>
                <a:spcAft>
                  <a:spcPts val="0"/>
                </a:spcAft>
                <a:buSzPts val="1000"/>
                <a:buFont typeface="Times New Roman"/>
                <a:buAutoNum type="arabicPeriod"/>
              </a:pPr>
              <a:r>
                <a:rPr lang="en" sz="1000">
                  <a:latin typeface="Times New Roman"/>
                  <a:ea typeface="Times New Roman"/>
                  <a:cs typeface="Times New Roman"/>
                  <a:sym typeface="Times New Roman"/>
                </a:rPr>
                <a:t>Give higher Service: Delivery should be more quick and no charges.</a:t>
              </a:r>
              <a:endParaRPr sz="1000">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p>
          </p:txBody>
        </p:sp>
        <p:pic>
          <p:nvPicPr>
            <p:cNvPr id="91" name="Google Shape;91;p16"/>
            <p:cNvPicPr preferRelativeResize="0"/>
            <p:nvPr/>
          </p:nvPicPr>
          <p:blipFill>
            <a:blip r:embed="rId6">
              <a:alphaModFix/>
            </a:blip>
            <a:stretch>
              <a:fillRect/>
            </a:stretch>
          </p:blipFill>
          <p:spPr>
            <a:xfrm>
              <a:off x="851350" y="4076058"/>
              <a:ext cx="668049" cy="685743"/>
            </a:xfrm>
            <a:prstGeom prst="rect">
              <a:avLst/>
            </a:prstGeom>
            <a:noFill/>
            <a:ln>
              <a:noFill/>
            </a:ln>
          </p:spPr>
        </p:pic>
      </p:grpSp>
      <p:grpSp>
        <p:nvGrpSpPr>
          <p:cNvPr id="92" name="Google Shape;92;p16"/>
          <p:cNvGrpSpPr/>
          <p:nvPr/>
        </p:nvGrpSpPr>
        <p:grpSpPr>
          <a:xfrm>
            <a:off x="4858093" y="17308"/>
            <a:ext cx="4286217" cy="2337924"/>
            <a:chOff x="5186800" y="394875"/>
            <a:chExt cx="3269675" cy="1841175"/>
          </a:xfrm>
        </p:grpSpPr>
        <p:pic>
          <p:nvPicPr>
            <p:cNvPr id="93" name="Google Shape;93;p16"/>
            <p:cNvPicPr preferRelativeResize="0"/>
            <p:nvPr/>
          </p:nvPicPr>
          <p:blipFill>
            <a:blip r:embed="rId7">
              <a:alphaModFix/>
            </a:blip>
            <a:stretch>
              <a:fillRect/>
            </a:stretch>
          </p:blipFill>
          <p:spPr>
            <a:xfrm>
              <a:off x="5186800" y="394875"/>
              <a:ext cx="3269675" cy="1841175"/>
            </a:xfrm>
            <a:prstGeom prst="rect">
              <a:avLst/>
            </a:prstGeom>
            <a:noFill/>
            <a:ln>
              <a:noFill/>
            </a:ln>
            <a:effectLst>
              <a:outerShdw blurRad="57150" dist="19050" dir="5400000" algn="bl" rotWithShape="0">
                <a:srgbClr val="B45F06">
                  <a:alpha val="46000"/>
                </a:srgbClr>
              </a:outerShdw>
              <a:reflection stA="66000" endPos="9000" dist="19050" dir="5400000" fadeDir="5400012" sy="-100000" algn="bl" rotWithShape="0"/>
            </a:effectLst>
          </p:spPr>
        </p:pic>
        <p:sp>
          <p:nvSpPr>
            <p:cNvPr id="94" name="Google Shape;94;p16"/>
            <p:cNvSpPr txBox="1"/>
            <p:nvPr/>
          </p:nvSpPr>
          <p:spPr>
            <a:xfrm>
              <a:off x="5230050" y="472825"/>
              <a:ext cx="592500" cy="752700"/>
            </a:xfrm>
            <a:prstGeom prst="rect">
              <a:avLst/>
            </a:prstGeom>
            <a:noFill/>
            <a:ln>
              <a:noFill/>
            </a:ln>
            <a:effectLst>
              <a:outerShdw dist="9525" algn="bl" rotWithShape="0">
                <a:srgbClr val="000000"/>
              </a:outerShdw>
              <a:reflection stA="24000" endPos="1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r>
                <a:rPr lang="en" sz="4000"/>
                <a:t>W</a:t>
              </a:r>
              <a:endParaRPr sz="4000"/>
            </a:p>
          </p:txBody>
        </p:sp>
        <p:sp>
          <p:nvSpPr>
            <p:cNvPr id="95" name="Google Shape;95;p16"/>
            <p:cNvSpPr txBox="1"/>
            <p:nvPr/>
          </p:nvSpPr>
          <p:spPr>
            <a:xfrm>
              <a:off x="5880108" y="396719"/>
              <a:ext cx="2576100" cy="1839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mes New Roman"/>
                <a:buAutoNum type="arabicPeriod"/>
              </a:pPr>
              <a:r>
                <a:rPr lang="en" sz="1200">
                  <a:solidFill>
                    <a:srgbClr val="FFFFFF"/>
                  </a:solidFill>
                  <a:latin typeface="Times New Roman"/>
                  <a:ea typeface="Times New Roman"/>
                  <a:cs typeface="Times New Roman"/>
                  <a:sym typeface="Times New Roman"/>
                </a:rPr>
                <a:t>Orders solely on the market from the restaurants that are within the zone of the order placed. : Swiggy is targeting on the zonal restaurants. As their competitors are increasing they need to expand their restaurant.</a:t>
              </a:r>
              <a:endParaRPr sz="1200">
                <a:solidFill>
                  <a:srgbClr val="FFFFFF"/>
                </a:solidFill>
                <a:latin typeface="Times New Roman"/>
                <a:ea typeface="Times New Roman"/>
                <a:cs typeface="Times New Roman"/>
                <a:sym typeface="Times New Roman"/>
              </a:endParaRPr>
            </a:p>
            <a:p>
              <a:pPr marL="457200" lvl="0" indent="-304800" algn="l" rtl="0">
                <a:spcBef>
                  <a:spcPts val="0"/>
                </a:spcBef>
                <a:spcAft>
                  <a:spcPts val="0"/>
                </a:spcAft>
                <a:buClr>
                  <a:srgbClr val="FFFFFF"/>
                </a:buClr>
                <a:buSzPts val="1200"/>
                <a:buFont typeface="Times New Roman"/>
                <a:buAutoNum type="arabicPeriod"/>
              </a:pPr>
              <a:r>
                <a:rPr lang="en" sz="1200">
                  <a:solidFill>
                    <a:srgbClr val="FFFFFF"/>
                  </a:solidFill>
                  <a:latin typeface="Times New Roman"/>
                  <a:ea typeface="Times New Roman"/>
                  <a:cs typeface="Times New Roman"/>
                  <a:sym typeface="Times New Roman"/>
                </a:rPr>
                <a:t>Premium restaurant are not present on them which can increase their Average Order value. </a:t>
              </a:r>
              <a:endParaRPr sz="1200">
                <a:solidFill>
                  <a:srgbClr val="FFFFFF"/>
                </a:solidFill>
                <a:latin typeface="Times New Roman"/>
                <a:ea typeface="Times New Roman"/>
                <a:cs typeface="Times New Roman"/>
                <a:sym typeface="Times New Roman"/>
              </a:endParaRPr>
            </a:p>
            <a:p>
              <a:pPr marL="457200" lvl="0" indent="-304800" algn="l" rtl="0">
                <a:spcBef>
                  <a:spcPts val="0"/>
                </a:spcBef>
                <a:spcAft>
                  <a:spcPts val="0"/>
                </a:spcAft>
                <a:buClr>
                  <a:srgbClr val="FFFFFF"/>
                </a:buClr>
                <a:buSzPts val="1200"/>
                <a:buFont typeface="Times New Roman"/>
                <a:buAutoNum type="arabicPeriod"/>
              </a:pPr>
              <a:r>
                <a:rPr lang="en" sz="1200">
                  <a:solidFill>
                    <a:srgbClr val="FFFFFF"/>
                  </a:solidFill>
                  <a:latin typeface="Times New Roman"/>
                  <a:ea typeface="Times New Roman"/>
                  <a:cs typeface="Times New Roman"/>
                  <a:sym typeface="Times New Roman"/>
                </a:rPr>
                <a:t>AOV-(Average Order Value) of order is between 200 to 250.</a:t>
              </a:r>
              <a:endParaRPr sz="12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96" name="Google Shape;96;p16"/>
            <p:cNvPicPr preferRelativeResize="0"/>
            <p:nvPr/>
          </p:nvPicPr>
          <p:blipFill>
            <a:blip r:embed="rId8">
              <a:alphaModFix/>
            </a:blip>
            <a:stretch>
              <a:fillRect/>
            </a:stretch>
          </p:blipFill>
          <p:spPr>
            <a:xfrm>
              <a:off x="5327475" y="1378725"/>
              <a:ext cx="668049" cy="668049"/>
            </a:xfrm>
            <a:prstGeom prst="rect">
              <a:avLst/>
            </a:prstGeom>
            <a:noFill/>
            <a:ln>
              <a:noFill/>
            </a:ln>
          </p:spPr>
        </p:pic>
      </p:grpSp>
      <p:grpSp>
        <p:nvGrpSpPr>
          <p:cNvPr id="97" name="Google Shape;97;p16"/>
          <p:cNvGrpSpPr/>
          <p:nvPr/>
        </p:nvGrpSpPr>
        <p:grpSpPr>
          <a:xfrm>
            <a:off x="4953209" y="2585432"/>
            <a:ext cx="4191397" cy="2320617"/>
            <a:chOff x="5230100" y="3023750"/>
            <a:chExt cx="3269675" cy="1841175"/>
          </a:xfrm>
        </p:grpSpPr>
        <p:pic>
          <p:nvPicPr>
            <p:cNvPr id="98" name="Google Shape;98;p16"/>
            <p:cNvPicPr preferRelativeResize="0"/>
            <p:nvPr/>
          </p:nvPicPr>
          <p:blipFill>
            <a:blip r:embed="rId9">
              <a:alphaModFix/>
            </a:blip>
            <a:stretch>
              <a:fillRect/>
            </a:stretch>
          </p:blipFill>
          <p:spPr>
            <a:xfrm>
              <a:off x="5230100" y="3023750"/>
              <a:ext cx="3269675" cy="1841175"/>
            </a:xfrm>
            <a:prstGeom prst="rect">
              <a:avLst/>
            </a:prstGeom>
            <a:noFill/>
            <a:ln>
              <a:noFill/>
            </a:ln>
            <a:effectLst>
              <a:outerShdw blurRad="57150" dist="19050" dir="5400000" algn="bl" rotWithShape="0">
                <a:srgbClr val="B45F06">
                  <a:alpha val="46000"/>
                </a:srgbClr>
              </a:outerShdw>
              <a:reflection stA="66000" endPos="9000" dist="19050" dir="5400000" fadeDir="5400012" sy="-100000" algn="bl" rotWithShape="0"/>
            </a:effectLst>
          </p:spPr>
        </p:pic>
        <p:sp>
          <p:nvSpPr>
            <p:cNvPr id="99" name="Google Shape;99;p16"/>
            <p:cNvSpPr txBox="1"/>
            <p:nvPr/>
          </p:nvSpPr>
          <p:spPr>
            <a:xfrm>
              <a:off x="5503839" y="3040910"/>
              <a:ext cx="467700" cy="752700"/>
            </a:xfrm>
            <a:prstGeom prst="rect">
              <a:avLst/>
            </a:prstGeom>
            <a:noFill/>
            <a:ln>
              <a:noFill/>
            </a:ln>
            <a:effectLst>
              <a:outerShdw dist="9525" algn="bl" rotWithShape="0">
                <a:srgbClr val="000000"/>
              </a:outerShdw>
              <a:reflection stA="24000" endPos="1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r>
                <a:rPr lang="en" sz="4000"/>
                <a:t>T</a:t>
              </a:r>
              <a:endParaRPr sz="4000"/>
            </a:p>
          </p:txBody>
        </p:sp>
        <p:sp>
          <p:nvSpPr>
            <p:cNvPr id="100" name="Google Shape;100;p16"/>
            <p:cNvSpPr txBox="1"/>
            <p:nvPr/>
          </p:nvSpPr>
          <p:spPr>
            <a:xfrm>
              <a:off x="6130268" y="3040904"/>
              <a:ext cx="2369400" cy="18069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Increasing Health consciousness.</a:t>
              </a:r>
              <a:endParaRPr sz="1200">
                <a:latin typeface="Times New Roman"/>
                <a:ea typeface="Times New Roman"/>
                <a:cs typeface="Times New Roman"/>
                <a:sym typeface="Times New Roman"/>
              </a:endParaRPr>
            </a:p>
            <a:p>
              <a:pPr marL="457200" lvl="0" indent="-304800" algn="l" rtl="0">
                <a:lnSpc>
                  <a:spcPct val="15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Increasing potential competitors.</a:t>
              </a:r>
              <a:endParaRPr sz="1200">
                <a:latin typeface="Times New Roman"/>
                <a:ea typeface="Times New Roman"/>
                <a:cs typeface="Times New Roman"/>
                <a:sym typeface="Times New Roman"/>
              </a:endParaRPr>
            </a:p>
            <a:p>
              <a:pPr marL="457200" lvl="0" indent="-304800" algn="l" rtl="0">
                <a:lnSpc>
                  <a:spcPct val="150000"/>
                </a:lnSpc>
                <a:spcBef>
                  <a:spcPts val="0"/>
                </a:spcBef>
                <a:spcAft>
                  <a:spcPts val="0"/>
                </a:spcAft>
                <a:buSzPts val="1200"/>
                <a:buFont typeface="Times New Roman"/>
                <a:buAutoNum type="arabicPeriod"/>
              </a:pPr>
              <a:r>
                <a:rPr lang="en" sz="1200">
                  <a:latin typeface="Times New Roman"/>
                  <a:ea typeface="Times New Roman"/>
                  <a:cs typeface="Times New Roman"/>
                  <a:sym typeface="Times New Roman"/>
                </a:rPr>
                <a:t>Negligence of potential competitors.</a:t>
              </a:r>
              <a:endParaRPr b="1"/>
            </a:p>
          </p:txBody>
        </p:sp>
        <p:pic>
          <p:nvPicPr>
            <p:cNvPr id="101" name="Google Shape;101;p16"/>
            <p:cNvPicPr preferRelativeResize="0"/>
            <p:nvPr/>
          </p:nvPicPr>
          <p:blipFill>
            <a:blip r:embed="rId10">
              <a:alphaModFix/>
            </a:blip>
            <a:stretch>
              <a:fillRect/>
            </a:stretch>
          </p:blipFill>
          <p:spPr>
            <a:xfrm>
              <a:off x="5403676" y="4147534"/>
              <a:ext cx="668051" cy="542792"/>
            </a:xfrm>
            <a:prstGeom prst="rect">
              <a:avLst/>
            </a:prstGeom>
            <a:noFill/>
            <a:ln>
              <a:noFill/>
            </a:ln>
          </p:spPr>
        </p:pic>
      </p:grpSp>
      <p:pic>
        <p:nvPicPr>
          <p:cNvPr id="102" name="Google Shape;102;p16"/>
          <p:cNvPicPr preferRelativeResize="0"/>
          <p:nvPr/>
        </p:nvPicPr>
        <p:blipFill>
          <a:blip r:embed="rId11">
            <a:alphaModFix/>
          </a:blip>
          <a:stretch>
            <a:fillRect/>
          </a:stretch>
        </p:blipFill>
        <p:spPr>
          <a:xfrm>
            <a:off x="4429972" y="2126675"/>
            <a:ext cx="633275" cy="63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851E"/>
        </a:solidFill>
        <a:effectLst/>
      </p:bgPr>
    </p:bg>
    <p:spTree>
      <p:nvGrpSpPr>
        <p:cNvPr id="1" name="Shape 106"/>
        <p:cNvGrpSpPr/>
        <p:nvPr/>
      </p:nvGrpSpPr>
      <p:grpSpPr>
        <a:xfrm>
          <a:off x="0" y="0"/>
          <a:ext cx="0" cy="0"/>
          <a:chOff x="0" y="0"/>
          <a:chExt cx="0" cy="0"/>
        </a:xfrm>
      </p:grpSpPr>
      <p:sp>
        <p:nvSpPr>
          <p:cNvPr id="107" name="Google Shape;107;p17"/>
          <p:cNvSpPr txBox="1"/>
          <p:nvPr/>
        </p:nvSpPr>
        <p:spPr>
          <a:xfrm>
            <a:off x="666750" y="4572000"/>
            <a:ext cx="81654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Times New Roman"/>
                <a:ea typeface="Times New Roman"/>
                <a:cs typeface="Times New Roman"/>
                <a:sym typeface="Times New Roman"/>
              </a:rPr>
              <a:t>C</a:t>
            </a:r>
            <a:r>
              <a:rPr lang="en">
                <a:solidFill>
                  <a:schemeClr val="lt1"/>
                </a:solidFill>
                <a:latin typeface="Times New Roman"/>
                <a:ea typeface="Times New Roman"/>
                <a:cs typeface="Times New Roman"/>
                <a:sym typeface="Times New Roman"/>
              </a:rPr>
              <a:t>oming together is a beginning; </a:t>
            </a:r>
            <a:r>
              <a:rPr lang="en" sz="3000">
                <a:solidFill>
                  <a:schemeClr val="lt1"/>
                </a:solidFill>
                <a:latin typeface="Times New Roman"/>
                <a:ea typeface="Times New Roman"/>
                <a:cs typeface="Times New Roman"/>
                <a:sym typeface="Times New Roman"/>
              </a:rPr>
              <a:t>K</a:t>
            </a:r>
            <a:r>
              <a:rPr lang="en">
                <a:solidFill>
                  <a:schemeClr val="lt1"/>
                </a:solidFill>
                <a:latin typeface="Times New Roman"/>
                <a:ea typeface="Times New Roman"/>
                <a:cs typeface="Times New Roman"/>
                <a:sym typeface="Times New Roman"/>
              </a:rPr>
              <a:t>eeping together is progress; </a:t>
            </a:r>
            <a:r>
              <a:rPr lang="en" sz="3000">
                <a:solidFill>
                  <a:schemeClr val="lt1"/>
                </a:solidFill>
                <a:latin typeface="Times New Roman"/>
                <a:ea typeface="Times New Roman"/>
                <a:cs typeface="Times New Roman"/>
                <a:sym typeface="Times New Roman"/>
              </a:rPr>
              <a:t>W</a:t>
            </a:r>
            <a:r>
              <a:rPr lang="en">
                <a:solidFill>
                  <a:schemeClr val="lt1"/>
                </a:solidFill>
                <a:latin typeface="Times New Roman"/>
                <a:ea typeface="Times New Roman"/>
                <a:cs typeface="Times New Roman"/>
                <a:sym typeface="Times New Roman"/>
              </a:rPr>
              <a:t>orking together is success.</a:t>
            </a:r>
            <a:endParaRPr>
              <a:solidFill>
                <a:schemeClr val="lt1"/>
              </a:solidFill>
              <a:latin typeface="Times New Roman"/>
              <a:ea typeface="Times New Roman"/>
              <a:cs typeface="Times New Roman"/>
              <a:sym typeface="Times New Roman"/>
            </a:endParaRPr>
          </a:p>
        </p:txBody>
      </p:sp>
      <p:pic>
        <p:nvPicPr>
          <p:cNvPr id="108" name="Google Shape;108;p17"/>
          <p:cNvPicPr preferRelativeResize="0"/>
          <p:nvPr/>
        </p:nvPicPr>
        <p:blipFill>
          <a:blip r:embed="rId3">
            <a:alphaModFix amt="47000"/>
          </a:blip>
          <a:stretch>
            <a:fillRect/>
          </a:stretch>
        </p:blipFill>
        <p:spPr>
          <a:xfrm>
            <a:off x="2952750" y="753325"/>
            <a:ext cx="3212525" cy="3671450"/>
          </a:xfrm>
          <a:prstGeom prst="rect">
            <a:avLst/>
          </a:prstGeom>
          <a:noFill/>
          <a:ln>
            <a:noFill/>
          </a:ln>
        </p:spPr>
      </p:pic>
      <p:pic>
        <p:nvPicPr>
          <p:cNvPr id="109" name="Google Shape;109;p17"/>
          <p:cNvPicPr preferRelativeResize="0"/>
          <p:nvPr/>
        </p:nvPicPr>
        <p:blipFill>
          <a:blip r:embed="rId4">
            <a:alphaModFix/>
          </a:blip>
          <a:stretch>
            <a:fillRect/>
          </a:stretch>
        </p:blipFill>
        <p:spPr>
          <a:xfrm>
            <a:off x="8186450" y="0"/>
            <a:ext cx="957550" cy="957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878</Words>
  <Application>Microsoft Macintosh PowerPoint</Application>
  <PresentationFormat>On-screen Show (16:9)</PresentationFormat>
  <Paragraphs>63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Stephen Salve</cp:lastModifiedBy>
  <cp:revision>3</cp:revision>
  <dcterms:modified xsi:type="dcterms:W3CDTF">2020-03-18T08:38:23Z</dcterms:modified>
</cp:coreProperties>
</file>