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99" r:id="rId2"/>
    <p:sldId id="300" r:id="rId3"/>
  </p:sldIdLst>
  <p:sldSz cx="12190413" cy="6858000"/>
  <p:notesSz cx="9296400" cy="7010400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6" autoAdjust="0"/>
    <p:restoredTop sz="82429" autoAdjust="0"/>
  </p:normalViewPr>
  <p:slideViewPr>
    <p:cSldViewPr>
      <p:cViewPr varScale="1">
        <p:scale>
          <a:sx n="126" d="100"/>
          <a:sy n="126" d="100"/>
        </p:scale>
        <p:origin x="9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9635" name="Date Placeholder 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26415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010AF0A-1340-47D7-BE5C-5245FEDE524D}" type="datetime1">
              <a:rPr lang="en-IN" altLang="en-US"/>
              <a:pPr>
                <a:defRPr/>
              </a:pPr>
              <a:t>07/03/20</a:t>
            </a:fld>
            <a:endParaRPr lang="en-IN" altLang="en-US"/>
          </a:p>
        </p:txBody>
      </p:sp>
      <p:sp>
        <p:nvSpPr>
          <p:cNvPr id="69636" name="Footer Placeholder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9637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64150" y="6657975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C287CB-01F1-48BB-A32D-58597FA1D503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1" name="Date Placeholder 2"/>
          <p:cNvSpPr>
            <a:spLocks noGrp="1" noChangeArrowheads="1"/>
          </p:cNvSpPr>
          <p:nvPr>
            <p:ph type="dt" idx="2"/>
          </p:nvPr>
        </p:nvSpPr>
        <p:spPr bwMode="auto">
          <a:xfrm>
            <a:off x="526415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CE23537-472C-45A1-B26E-D358E55D6CFC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5124" name="Slide Image Placeholder 3"/>
          <p:cNvSpPr>
            <a:spLocks noGrp="1" noRot="1" noChangeAspect="1" noChangeArrowheads="1"/>
          </p:cNvSpPr>
          <p:nvPr>
            <p:ph type="sldImg" idx="5"/>
          </p:nvPr>
        </p:nvSpPr>
        <p:spPr bwMode="auto">
          <a:xfrm>
            <a:off x="2312988" y="527050"/>
            <a:ext cx="4670425" cy="262731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Notes Placeholder 4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28688" y="3330575"/>
            <a:ext cx="7437437" cy="31543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8614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5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64150" y="6657975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35C17AF-37F3-43C5-A3A0-65B44FB4E4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The NTCP model is a structured framework developed by Aaron J. </a:t>
            </a:r>
            <a:r>
              <a:rPr lang="en-US" altLang="en-US" dirty="0" err="1"/>
              <a:t>Shenhar</a:t>
            </a:r>
            <a:r>
              <a:rPr lang="en-US" altLang="en-US" dirty="0"/>
              <a:t> and </a:t>
            </a:r>
            <a:r>
              <a:rPr lang="en-US" altLang="en-US" dirty="0" err="1"/>
              <a:t>Dov</a:t>
            </a:r>
            <a:r>
              <a:rPr lang="en-US" altLang="en-US" dirty="0"/>
              <a:t> </a:t>
            </a:r>
            <a:r>
              <a:rPr lang="en-US" altLang="en-US" dirty="0" err="1"/>
              <a:t>Dvir</a:t>
            </a:r>
            <a:r>
              <a:rPr lang="en-US" altLang="en-US" dirty="0"/>
              <a:t> to enable project mangers to use for making decisions in terms of selecting the right projects, the right people, allocating resources, planning &amp; risk assessment building processes and choosing the right tools. It helps decide  on how projects should be run. Each dimension includes four levels. </a:t>
            </a:r>
          </a:p>
          <a:p>
            <a:endParaRPr lang="en-US" altLang="en-US" dirty="0"/>
          </a:p>
          <a:p>
            <a:r>
              <a:rPr lang="en-US" altLang="en-US" dirty="0"/>
              <a:t>Product Novelty has 4 levels. Derivative products are extensions and improvements of existing products (e.g., HUL adding a Jasmine soap in its portfolio). Platform products new generations of existing product lines (e.g., a new car model). Breakthrough products – something that customers have never seen before (e.g., 3M Post-it notes or the first 3D television). It can be of two types – new to market in which the project operates or new to the world. Next comes role of technology in the innovation. Low-tech projects rely on existing and well-established technologies – these are mostly the construction projects. Medium-tech projects use existing or base technologies, but incorporate a new technology in the form of incremental innovation. Typical examples would be appliances, automobiles, etc. High-tech projects use mostly new technologies (like defense development projects). Super-high-tech projects are based on new technologies that do not exist at project initiation (like the Mars landing program). Complexity of the project has the initial level of component – which implies a collection of basic components combined to a single unit or entity that form a single function of the project (such as an electronic toy). Assembly projects is a collection of elements and components and modules combined to a single unit – like a coffee machine. System projects involve a complex collection of interactive elements and systems, jointly performing multiple functions – such as cars, computers, buildings, etc. And lastly, Array projects deal with a large and widely dispersed collection of systems that function together top achieve a common purpose – like MTNL, or national power distribution system, etc. Last, but, not the least, is Pace. Regular implies where time is not crucial to immediate organizational success. Fast/Competitive are the most common projects carried out by industrial and profit-driven organizations, sometimes to form new business lines. Time-critical projects are like the Y2K project, which must be completed within a definite date or within a given event window. Blitz projects are the most urgent ones and most time critical – like evacuation of human being from a building caught by fire or earthquake. </a:t>
            </a:r>
          </a:p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BCC53D-2BAD-458E-AD78-FC8344E7666B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0DD78-8151-4167-BC9A-B9862828EDCD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B44C2-B26A-4719-B2E2-2EA7CDBAD7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30B6-285B-4EE4-AF46-29EAFC305EF5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0D92F-84E1-4B11-91D6-334854CF44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91C18-ED11-4C5B-8D51-A6BDE9F938C1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53CA8-6899-4BBA-B9E5-996DA997DD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9474D-4F9D-4A15-B88F-16099FC8592E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9EAE1-860E-4BC8-B91C-0BD448735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3FF4-67E7-4AAD-88A3-4CDA7497CF9A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36476-FA0B-42BB-BCC7-11A1A0DFCB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3EF23-84F8-41E5-AE5F-AE71FDF7038B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48F2B-4190-41DA-8C68-37470A9A8B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4E8EC-DA71-4104-91A6-0575C0151C6D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A9F8D-3CF9-4505-99B9-9EBEEA8D2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C85B-8224-4812-A337-4AACB937C3B9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78A34-EC63-4635-825F-E38A40BD0B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AD75D-25D3-4708-AD20-491081EE1986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87103F-97DB-4170-A597-EA95C35D05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3F33-DD58-463D-8BBD-9C2CB948D29F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E6A95-243D-4F4B-8AC4-CA5A7B2EEB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7AF7-681B-4EDB-8347-88592732A394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9FDE9-BF70-4588-9393-872D8BA979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4467B-672E-4F50-8A37-B588CDA1DC75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4E4F8-F50D-4D1D-BAEB-46586ABF13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13255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4013" cy="43513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55F354-DE07-4886-8468-72FD07C57B2C}" type="datetime1">
              <a:rPr lang="en-US" altLang="en-US"/>
              <a:pPr>
                <a:defRPr/>
              </a:pPr>
              <a:t>3/7/20</a:t>
            </a:fld>
            <a:endParaRPr lang="en-US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90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3D0275-BB4F-4AAC-8712-5A00AA1841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Box 6"/>
          <p:cNvSpPr>
            <a:spLocks noChangeArrowheads="1"/>
          </p:cNvSpPr>
          <p:nvPr/>
        </p:nvSpPr>
        <p:spPr bwMode="auto">
          <a:xfrm>
            <a:off x="0" y="6388100"/>
            <a:ext cx="12190413" cy="461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1100" i="1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@SPJIMR</a:t>
            </a:r>
            <a:r>
              <a:rPr lang="en-US" altLang="en-US" sz="1100" i="1">
                <a:solidFill>
                  <a:schemeClr val="bg1"/>
                </a:solidFill>
                <a:latin typeface="DIN Alternate" charset="0"/>
                <a:cs typeface="DIN Alternate" charset="0"/>
              </a:rPr>
              <a:t>	</a:t>
            </a:r>
            <a:r>
              <a:rPr lang="en-US" altLang="en-US" sz="2400" i="1">
                <a:solidFill>
                  <a:schemeClr val="bg1"/>
                </a:solidFill>
                <a:latin typeface="DIN Alternate" charset="0"/>
                <a:cs typeface="DIN Alternate" charset="0"/>
              </a:rPr>
              <a:t>									</a:t>
            </a:r>
            <a:r>
              <a:rPr lang="en-US" altLang="en-US" sz="2400" b="1" i="1">
                <a:solidFill>
                  <a:schemeClr val="bg1"/>
                </a:solidFill>
                <a:latin typeface="DIN Alternate" charset="0"/>
                <a:cs typeface="DIN Alternate" charset="0"/>
              </a:rPr>
              <a:t>         </a:t>
            </a:r>
            <a:r>
              <a:rPr lang="en-US" altLang="en-US" b="1" i="1">
                <a:solidFill>
                  <a:schemeClr val="bg1"/>
                </a:solidFill>
              </a:rPr>
              <a:t>Courage . Heart</a:t>
            </a:r>
            <a:endParaRPr lang="en-US" altLang="en-US" b="1">
              <a:solidFill>
                <a:schemeClr val="bg1"/>
              </a:solidFill>
            </a:endParaRPr>
          </a:p>
        </p:txBody>
      </p:sp>
      <p:pic>
        <p:nvPicPr>
          <p:cNvPr id="1032" name="Picture 9"/>
          <p:cNvPicPr>
            <a:picLocks noChangeAspect="1" noChangeArrowheads="1"/>
          </p:cNvPicPr>
          <p:nvPr/>
        </p:nvPicPr>
        <p:blipFill>
          <a:blip r:embed="rId16"/>
          <a:srcRect l="386" t="24976" r="386" b="18735"/>
          <a:stretch>
            <a:fillRect/>
          </a:stretch>
        </p:blipFill>
        <p:spPr bwMode="auto">
          <a:xfrm>
            <a:off x="28575" y="30163"/>
            <a:ext cx="1955800" cy="1119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3" r:id="rId13"/>
    <p:sldLayoutId id="2147483971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4"/>
          <p:cNvSpPr txBox="1">
            <a:spLocks noChangeArrowheads="1"/>
          </p:cNvSpPr>
          <p:nvPr/>
        </p:nvSpPr>
        <p:spPr bwMode="auto">
          <a:xfrm>
            <a:off x="1524000" y="2871936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Complexity</a:t>
            </a:r>
          </a:p>
        </p:txBody>
      </p:sp>
      <p:sp>
        <p:nvSpPr>
          <p:cNvPr id="34819" name="TextBox 12"/>
          <p:cNvSpPr txBox="1">
            <a:spLocks noChangeArrowheads="1"/>
          </p:cNvSpPr>
          <p:nvPr/>
        </p:nvSpPr>
        <p:spPr bwMode="auto">
          <a:xfrm>
            <a:off x="5029200" y="-23664"/>
            <a:ext cx="2132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Technology</a:t>
            </a:r>
          </a:p>
        </p:txBody>
      </p:sp>
      <p:sp>
        <p:nvSpPr>
          <p:cNvPr id="34820" name="TextBox 13"/>
          <p:cNvSpPr txBox="1">
            <a:spLocks noChangeArrowheads="1"/>
          </p:cNvSpPr>
          <p:nvPr/>
        </p:nvSpPr>
        <p:spPr bwMode="auto">
          <a:xfrm>
            <a:off x="5029200" y="6083449"/>
            <a:ext cx="2132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Pace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314701" y="3214836"/>
            <a:ext cx="5561012" cy="158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19400" y="3100536"/>
            <a:ext cx="6399213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4" name="TextBox 30"/>
          <p:cNvSpPr txBox="1">
            <a:spLocks noChangeArrowheads="1"/>
          </p:cNvSpPr>
          <p:nvPr/>
        </p:nvSpPr>
        <p:spPr bwMode="auto">
          <a:xfrm>
            <a:off x="9142413" y="2883049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Novelty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94413" y="3405336"/>
            <a:ext cx="990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Derivative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32613" y="3405336"/>
            <a:ext cx="914400" cy="31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Platform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0813" y="3405336"/>
            <a:ext cx="914400" cy="538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New to Market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32813" y="3405336"/>
            <a:ext cx="914400" cy="538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New to World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5867400" y="2490936"/>
            <a:ext cx="4556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3013" y="2338536"/>
            <a:ext cx="1287460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50" dirty="0"/>
              <a:t>  Low-Tech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23013" y="1881336"/>
            <a:ext cx="1524000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50" dirty="0"/>
              <a:t>  Medium-Tech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23013" y="1424136"/>
            <a:ext cx="1371600" cy="31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  High-Tech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23013" y="966936"/>
            <a:ext cx="1828800" cy="31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  Super - High-Tech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5447507" y="3137842"/>
            <a:ext cx="381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05400" y="2632224"/>
            <a:ext cx="114141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Component</a:t>
            </a:r>
          </a:p>
        </p:txBody>
      </p:sp>
      <p:cxnSp>
        <p:nvCxnSpPr>
          <p:cNvPr id="71" name="Straight Connector 70"/>
          <p:cNvCxnSpPr/>
          <p:nvPr/>
        </p:nvCxnSpPr>
        <p:spPr>
          <a:xfrm rot="5400000">
            <a:off x="6285707" y="3137842"/>
            <a:ext cx="381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7123907" y="3137842"/>
            <a:ext cx="381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7960519" y="313784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8724107" y="3137842"/>
            <a:ext cx="381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867400" y="2033736"/>
            <a:ext cx="4556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1576536"/>
            <a:ext cx="4556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867400" y="1119336"/>
            <a:ext cx="4556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4534694" y="313784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267200" y="2643336"/>
            <a:ext cx="990600" cy="31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Assembly</a:t>
            </a: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3771107" y="3137842"/>
            <a:ext cx="381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81400" y="2643336"/>
            <a:ext cx="7620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System</a:t>
            </a:r>
          </a:p>
        </p:txBody>
      </p:sp>
      <p:cxnSp>
        <p:nvCxnSpPr>
          <p:cNvPr id="84" name="Straight Connector 83"/>
          <p:cNvCxnSpPr/>
          <p:nvPr/>
        </p:nvCxnSpPr>
        <p:spPr>
          <a:xfrm rot="5400000">
            <a:off x="3010694" y="313784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95600" y="2643336"/>
            <a:ext cx="762000" cy="31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Array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5867400" y="3786336"/>
            <a:ext cx="4556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953000" y="3633936"/>
            <a:ext cx="990600" cy="538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     Regular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867400" y="4394349"/>
            <a:ext cx="4556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19600" y="4010174"/>
            <a:ext cx="1600200" cy="538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    Fast/Competitive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5867400" y="5005536"/>
            <a:ext cx="4556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19600" y="4853136"/>
            <a:ext cx="1600200" cy="31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    Time - Critical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5867400" y="5613549"/>
            <a:ext cx="4556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19600" y="5451624"/>
            <a:ext cx="1600200" cy="315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	Blitz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644FA-DC11-42D7-A98D-45AF8793FBB2}"/>
              </a:ext>
            </a:extLst>
          </p:cNvPr>
          <p:cNvSpPr txBox="1"/>
          <p:nvPr/>
        </p:nvSpPr>
        <p:spPr>
          <a:xfrm>
            <a:off x="8529638" y="163381"/>
            <a:ext cx="3249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Participant Name:  Stephen Salve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Date: 7 March. 2020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Project Name: Delivery Executive App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F17424-E4E8-E64A-ADAF-B747E894A287}"/>
              </a:ext>
            </a:extLst>
          </p:cNvPr>
          <p:cNvCxnSpPr>
            <a:cxnSpLocks/>
          </p:cNvCxnSpPr>
          <p:nvPr/>
        </p:nvCxnSpPr>
        <p:spPr>
          <a:xfrm>
            <a:off x="6094413" y="1576536"/>
            <a:ext cx="1219200" cy="152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5E8852-24EC-7F46-846B-9B637830ADD3}"/>
              </a:ext>
            </a:extLst>
          </p:cNvPr>
          <p:cNvCxnSpPr/>
          <p:nvPr/>
        </p:nvCxnSpPr>
        <p:spPr>
          <a:xfrm flipV="1">
            <a:off x="6094413" y="3100536"/>
            <a:ext cx="121920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2022AC-C81E-3D4A-88EA-CE05C284E9AF}"/>
              </a:ext>
            </a:extLst>
          </p:cNvPr>
          <p:cNvCxnSpPr/>
          <p:nvPr/>
        </p:nvCxnSpPr>
        <p:spPr>
          <a:xfrm>
            <a:off x="3960813" y="3100536"/>
            <a:ext cx="213360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5D2E99-98E1-E84D-BA70-DC5FB85A1686}"/>
              </a:ext>
            </a:extLst>
          </p:cNvPr>
          <p:cNvCxnSpPr/>
          <p:nvPr/>
        </p:nvCxnSpPr>
        <p:spPr>
          <a:xfrm flipH="1">
            <a:off x="3960813" y="1576536"/>
            <a:ext cx="2133600" cy="152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E0CD-B107-7547-8C19-842C7A29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686" y="260648"/>
            <a:ext cx="9142810" cy="504056"/>
          </a:xfrm>
        </p:spPr>
        <p:txBody>
          <a:bodyPr/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Delivery Executive App - (Rider App for delivering your food)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2231B-C7E3-6E4D-97AF-70D7D91FA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90" y="1412776"/>
            <a:ext cx="10945216" cy="4392488"/>
          </a:xfrm>
        </p:spPr>
        <p:txBody>
          <a:bodyPr/>
          <a:lstStyle/>
          <a:p>
            <a:pPr algn="l"/>
            <a:r>
              <a:rPr lang="en-US" sz="1200" dirty="0"/>
              <a:t>Summary on the Project.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This App is used by Rider/Delivery Executives(DE) to delivery your food.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This App help them start /end their shits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This app helps them know their money earned on and </a:t>
            </a:r>
            <a:r>
              <a:rPr lang="en-US" sz="1200" dirty="0" err="1"/>
              <a:t>hr</a:t>
            </a:r>
            <a:r>
              <a:rPr lang="en-US" sz="1200" dirty="0"/>
              <a:t>/day/weekly bases with Incentive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All Incentive programs currently active for the Delivery Executive is listed on the App.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A 5</a:t>
            </a:r>
            <a:r>
              <a:rPr lang="en-US" sz="1200" baseline="30000" dirty="0"/>
              <a:t>th</a:t>
            </a:r>
            <a:r>
              <a:rPr lang="en-US" sz="1200" dirty="0"/>
              <a:t> STD passed DE can also use this app.[Supports Multi Language. Picture Friendly]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Does all the Validation necessary for an Optimal Flow for the Delivery from the app itself.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User at any time has a real time update on where their food. [ETA for food reaching, any delays]</a:t>
            </a:r>
          </a:p>
          <a:p>
            <a:pPr algn="l"/>
            <a:endParaRPr lang="en-US" sz="1200" dirty="0"/>
          </a:p>
          <a:p>
            <a:pPr marL="228600" indent="-228600" algn="l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6877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09.12"/>
  <p:tag name="AS_TITLE" val="Aspose.Slides for .NET 2.0"/>
  <p:tag name="AS_VERSION" val="18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17661</TotalTime>
  <Words>657</Words>
  <Application>Microsoft Macintosh PowerPoint</Application>
  <PresentationFormat>Custom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DIN Alternate</vt:lpstr>
      <vt:lpstr>1_Office Theme</vt:lpstr>
      <vt:lpstr>PowerPoint Presentation</vt:lpstr>
      <vt:lpstr>Delivery Executive App - (Rider App for delivering your food)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prabhakaran</dc:creator>
  <cp:lastModifiedBy>Stephen Salve</cp:lastModifiedBy>
  <cp:revision>971</cp:revision>
  <cp:lastPrinted>2018-04-09T11:39:28Z</cp:lastPrinted>
  <dcterms:created xsi:type="dcterms:W3CDTF">2011-06-14T06:27:51Z</dcterms:created>
  <dcterms:modified xsi:type="dcterms:W3CDTF">2020-03-07T06:15:11Z</dcterms:modified>
</cp:coreProperties>
</file>