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9" r:id="rId6"/>
    <p:sldId id="280" r:id="rId7"/>
    <p:sldId id="263" r:id="rId8"/>
    <p:sldId id="281" r:id="rId9"/>
    <p:sldId id="265" r:id="rId10"/>
    <p:sldId id="282" r:id="rId11"/>
    <p:sldId id="283" r:id="rId12"/>
    <p:sldId id="284" r:id="rId13"/>
    <p:sldId id="285" r:id="rId14"/>
    <p:sldId id="271" r:id="rId15"/>
    <p:sldId id="272" r:id="rId16"/>
    <p:sldId id="286" r:id="rId17"/>
    <p:sldId id="274" r:id="rId18"/>
    <p:sldId id="289" r:id="rId19"/>
    <p:sldId id="275" r:id="rId20"/>
    <p:sldId id="287" r:id="rId21"/>
    <p:sldId id="288" r:id="rId22"/>
    <p:sldId id="290"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660"/>
  </p:normalViewPr>
  <p:slideViewPr>
    <p:cSldViewPr snapToGrid="0">
      <p:cViewPr varScale="1">
        <p:scale>
          <a:sx n="108" d="100"/>
          <a:sy n="108"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1ADA5-7487-783F-0B48-466D686E2D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594241-9878-6C15-0DE8-86071E268E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81CC13-82CE-E09A-D0A0-3AAACA3843C7}"/>
              </a:ext>
            </a:extLst>
          </p:cNvPr>
          <p:cNvSpPr>
            <a:spLocks noGrp="1"/>
          </p:cNvSpPr>
          <p:nvPr>
            <p:ph type="dt" sz="half" idx="10"/>
          </p:nvPr>
        </p:nvSpPr>
        <p:spPr/>
        <p:txBody>
          <a:bodyPr/>
          <a:lstStyle/>
          <a:p>
            <a:fld id="{E5E1D56D-78DE-429A-9385-8E0D55EF6616}" type="datetimeFigureOut">
              <a:rPr lang="en-US" smtClean="0"/>
              <a:t>1/4/2024</a:t>
            </a:fld>
            <a:endParaRPr lang="en-US"/>
          </a:p>
        </p:txBody>
      </p:sp>
      <p:sp>
        <p:nvSpPr>
          <p:cNvPr id="5" name="Footer Placeholder 4">
            <a:extLst>
              <a:ext uri="{FF2B5EF4-FFF2-40B4-BE49-F238E27FC236}">
                <a16:creationId xmlns:a16="http://schemas.microsoft.com/office/drawing/2014/main" id="{E5E5CFED-2280-7798-6283-D973ED9879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0A8509-62E4-0797-3264-6EAE92D87604}"/>
              </a:ext>
            </a:extLst>
          </p:cNvPr>
          <p:cNvSpPr>
            <a:spLocks noGrp="1"/>
          </p:cNvSpPr>
          <p:nvPr>
            <p:ph type="sldNum" sz="quarter" idx="12"/>
          </p:nvPr>
        </p:nvSpPr>
        <p:spPr/>
        <p:txBody>
          <a:bodyPr/>
          <a:lstStyle/>
          <a:p>
            <a:fld id="{925E92BA-348C-491D-99DC-B6B2A7076E83}" type="slidenum">
              <a:rPr lang="en-US" smtClean="0"/>
              <a:t>‹#›</a:t>
            </a:fld>
            <a:endParaRPr lang="en-US"/>
          </a:p>
        </p:txBody>
      </p:sp>
    </p:spTree>
    <p:extLst>
      <p:ext uri="{BB962C8B-B14F-4D97-AF65-F5344CB8AC3E}">
        <p14:creationId xmlns:p14="http://schemas.microsoft.com/office/powerpoint/2010/main" val="387033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75DFA-0D3C-6272-5E3C-155423B726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3DB6E8-5519-2C4D-0A1C-AF6F25F8B5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C85F7-F272-2576-2E8C-55998C0A7434}"/>
              </a:ext>
            </a:extLst>
          </p:cNvPr>
          <p:cNvSpPr>
            <a:spLocks noGrp="1"/>
          </p:cNvSpPr>
          <p:nvPr>
            <p:ph type="dt" sz="half" idx="10"/>
          </p:nvPr>
        </p:nvSpPr>
        <p:spPr/>
        <p:txBody>
          <a:bodyPr/>
          <a:lstStyle/>
          <a:p>
            <a:fld id="{E5E1D56D-78DE-429A-9385-8E0D55EF6616}" type="datetimeFigureOut">
              <a:rPr lang="en-US" smtClean="0"/>
              <a:t>1/4/2024</a:t>
            </a:fld>
            <a:endParaRPr lang="en-US"/>
          </a:p>
        </p:txBody>
      </p:sp>
      <p:sp>
        <p:nvSpPr>
          <p:cNvPr id="5" name="Footer Placeholder 4">
            <a:extLst>
              <a:ext uri="{FF2B5EF4-FFF2-40B4-BE49-F238E27FC236}">
                <a16:creationId xmlns:a16="http://schemas.microsoft.com/office/drawing/2014/main" id="{0CDD6ED6-C4BD-E50F-31B8-08FE7EF6A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D8190-2748-4EE3-0338-DB302C22B915}"/>
              </a:ext>
            </a:extLst>
          </p:cNvPr>
          <p:cNvSpPr>
            <a:spLocks noGrp="1"/>
          </p:cNvSpPr>
          <p:nvPr>
            <p:ph type="sldNum" sz="quarter" idx="12"/>
          </p:nvPr>
        </p:nvSpPr>
        <p:spPr/>
        <p:txBody>
          <a:bodyPr/>
          <a:lstStyle/>
          <a:p>
            <a:fld id="{925E92BA-348C-491D-99DC-B6B2A7076E83}" type="slidenum">
              <a:rPr lang="en-US" smtClean="0"/>
              <a:t>‹#›</a:t>
            </a:fld>
            <a:endParaRPr lang="en-US"/>
          </a:p>
        </p:txBody>
      </p:sp>
    </p:spTree>
    <p:extLst>
      <p:ext uri="{BB962C8B-B14F-4D97-AF65-F5344CB8AC3E}">
        <p14:creationId xmlns:p14="http://schemas.microsoft.com/office/powerpoint/2010/main" val="3900652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0ABEE8-94CA-14D0-6B98-4108266FA5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485046-7DC5-596F-FA9D-F7B0DD1D30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F2F4B2-2896-C5F5-76CF-844B9C16C6E8}"/>
              </a:ext>
            </a:extLst>
          </p:cNvPr>
          <p:cNvSpPr>
            <a:spLocks noGrp="1"/>
          </p:cNvSpPr>
          <p:nvPr>
            <p:ph type="dt" sz="half" idx="10"/>
          </p:nvPr>
        </p:nvSpPr>
        <p:spPr/>
        <p:txBody>
          <a:bodyPr/>
          <a:lstStyle/>
          <a:p>
            <a:fld id="{E5E1D56D-78DE-429A-9385-8E0D55EF6616}" type="datetimeFigureOut">
              <a:rPr lang="en-US" smtClean="0"/>
              <a:t>1/4/2024</a:t>
            </a:fld>
            <a:endParaRPr lang="en-US"/>
          </a:p>
        </p:txBody>
      </p:sp>
      <p:sp>
        <p:nvSpPr>
          <p:cNvPr id="5" name="Footer Placeholder 4">
            <a:extLst>
              <a:ext uri="{FF2B5EF4-FFF2-40B4-BE49-F238E27FC236}">
                <a16:creationId xmlns:a16="http://schemas.microsoft.com/office/drawing/2014/main" id="{C092A094-D646-D4BB-60D2-ED838CEB4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B9AA6-FC9D-71C7-AF96-977484A18BA8}"/>
              </a:ext>
            </a:extLst>
          </p:cNvPr>
          <p:cNvSpPr>
            <a:spLocks noGrp="1"/>
          </p:cNvSpPr>
          <p:nvPr>
            <p:ph type="sldNum" sz="quarter" idx="12"/>
          </p:nvPr>
        </p:nvSpPr>
        <p:spPr/>
        <p:txBody>
          <a:bodyPr/>
          <a:lstStyle/>
          <a:p>
            <a:fld id="{925E92BA-348C-491D-99DC-B6B2A7076E83}" type="slidenum">
              <a:rPr lang="en-US" smtClean="0"/>
              <a:t>‹#›</a:t>
            </a:fld>
            <a:endParaRPr lang="en-US"/>
          </a:p>
        </p:txBody>
      </p:sp>
    </p:spTree>
    <p:extLst>
      <p:ext uri="{BB962C8B-B14F-4D97-AF65-F5344CB8AC3E}">
        <p14:creationId xmlns:p14="http://schemas.microsoft.com/office/powerpoint/2010/main" val="35770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DFEA-EC46-59C9-3FCC-FE8B39B347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C88C3A-3729-B45D-DEAC-991F05D7C7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CEF47-3892-73C4-6E69-E9E9B652E946}"/>
              </a:ext>
            </a:extLst>
          </p:cNvPr>
          <p:cNvSpPr>
            <a:spLocks noGrp="1"/>
          </p:cNvSpPr>
          <p:nvPr>
            <p:ph type="dt" sz="half" idx="10"/>
          </p:nvPr>
        </p:nvSpPr>
        <p:spPr/>
        <p:txBody>
          <a:bodyPr/>
          <a:lstStyle/>
          <a:p>
            <a:fld id="{E5E1D56D-78DE-429A-9385-8E0D55EF6616}" type="datetimeFigureOut">
              <a:rPr lang="en-US" smtClean="0"/>
              <a:t>1/4/2024</a:t>
            </a:fld>
            <a:endParaRPr lang="en-US"/>
          </a:p>
        </p:txBody>
      </p:sp>
      <p:sp>
        <p:nvSpPr>
          <p:cNvPr id="5" name="Footer Placeholder 4">
            <a:extLst>
              <a:ext uri="{FF2B5EF4-FFF2-40B4-BE49-F238E27FC236}">
                <a16:creationId xmlns:a16="http://schemas.microsoft.com/office/drawing/2014/main" id="{48ECC8D9-D7A9-0C40-04F9-875ACD2BD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98D835-A44D-8E5A-A3C3-6F944DCFE3D4}"/>
              </a:ext>
            </a:extLst>
          </p:cNvPr>
          <p:cNvSpPr>
            <a:spLocks noGrp="1"/>
          </p:cNvSpPr>
          <p:nvPr>
            <p:ph type="sldNum" sz="quarter" idx="12"/>
          </p:nvPr>
        </p:nvSpPr>
        <p:spPr/>
        <p:txBody>
          <a:bodyPr/>
          <a:lstStyle/>
          <a:p>
            <a:fld id="{925E92BA-348C-491D-99DC-B6B2A7076E83}" type="slidenum">
              <a:rPr lang="en-US" smtClean="0"/>
              <a:t>‹#›</a:t>
            </a:fld>
            <a:endParaRPr lang="en-US"/>
          </a:p>
        </p:txBody>
      </p:sp>
    </p:spTree>
    <p:extLst>
      <p:ext uri="{BB962C8B-B14F-4D97-AF65-F5344CB8AC3E}">
        <p14:creationId xmlns:p14="http://schemas.microsoft.com/office/powerpoint/2010/main" val="1141733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E2734-C358-A550-6708-0D36E0D388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6FB84D-E16C-EE63-35B5-A20C751E36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C1D029-C524-1BD9-4BC5-1138DD2D32F4}"/>
              </a:ext>
            </a:extLst>
          </p:cNvPr>
          <p:cNvSpPr>
            <a:spLocks noGrp="1"/>
          </p:cNvSpPr>
          <p:nvPr>
            <p:ph type="dt" sz="half" idx="10"/>
          </p:nvPr>
        </p:nvSpPr>
        <p:spPr/>
        <p:txBody>
          <a:bodyPr/>
          <a:lstStyle/>
          <a:p>
            <a:fld id="{E5E1D56D-78DE-429A-9385-8E0D55EF6616}" type="datetimeFigureOut">
              <a:rPr lang="en-US" smtClean="0"/>
              <a:t>1/4/2024</a:t>
            </a:fld>
            <a:endParaRPr lang="en-US"/>
          </a:p>
        </p:txBody>
      </p:sp>
      <p:sp>
        <p:nvSpPr>
          <p:cNvPr id="5" name="Footer Placeholder 4">
            <a:extLst>
              <a:ext uri="{FF2B5EF4-FFF2-40B4-BE49-F238E27FC236}">
                <a16:creationId xmlns:a16="http://schemas.microsoft.com/office/drawing/2014/main" id="{966AC2CD-445B-91A0-4337-357B27B3CA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3E66C-1BFD-DD3C-19DD-D566C0BF1702}"/>
              </a:ext>
            </a:extLst>
          </p:cNvPr>
          <p:cNvSpPr>
            <a:spLocks noGrp="1"/>
          </p:cNvSpPr>
          <p:nvPr>
            <p:ph type="sldNum" sz="quarter" idx="12"/>
          </p:nvPr>
        </p:nvSpPr>
        <p:spPr/>
        <p:txBody>
          <a:bodyPr/>
          <a:lstStyle/>
          <a:p>
            <a:fld id="{925E92BA-348C-491D-99DC-B6B2A7076E83}" type="slidenum">
              <a:rPr lang="en-US" smtClean="0"/>
              <a:t>‹#›</a:t>
            </a:fld>
            <a:endParaRPr lang="en-US"/>
          </a:p>
        </p:txBody>
      </p:sp>
    </p:spTree>
    <p:extLst>
      <p:ext uri="{BB962C8B-B14F-4D97-AF65-F5344CB8AC3E}">
        <p14:creationId xmlns:p14="http://schemas.microsoft.com/office/powerpoint/2010/main" val="2284361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1D87B-B386-B962-D44F-35A847A259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8FB324-C915-1C74-EF70-85BECA52BB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90782B-9ED7-8609-BB37-9725485082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923FC4-5662-3F9A-F3B4-CE09AB20B67F}"/>
              </a:ext>
            </a:extLst>
          </p:cNvPr>
          <p:cNvSpPr>
            <a:spLocks noGrp="1"/>
          </p:cNvSpPr>
          <p:nvPr>
            <p:ph type="dt" sz="half" idx="10"/>
          </p:nvPr>
        </p:nvSpPr>
        <p:spPr/>
        <p:txBody>
          <a:bodyPr/>
          <a:lstStyle/>
          <a:p>
            <a:fld id="{E5E1D56D-78DE-429A-9385-8E0D55EF6616}" type="datetimeFigureOut">
              <a:rPr lang="en-US" smtClean="0"/>
              <a:t>1/4/2024</a:t>
            </a:fld>
            <a:endParaRPr lang="en-US"/>
          </a:p>
        </p:txBody>
      </p:sp>
      <p:sp>
        <p:nvSpPr>
          <p:cNvPr id="6" name="Footer Placeholder 5">
            <a:extLst>
              <a:ext uri="{FF2B5EF4-FFF2-40B4-BE49-F238E27FC236}">
                <a16:creationId xmlns:a16="http://schemas.microsoft.com/office/drawing/2014/main" id="{D10DF124-26B5-6DE7-24E7-B8BCFF0A8F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0567D8-2969-022F-ECE3-43B26859F784}"/>
              </a:ext>
            </a:extLst>
          </p:cNvPr>
          <p:cNvSpPr>
            <a:spLocks noGrp="1"/>
          </p:cNvSpPr>
          <p:nvPr>
            <p:ph type="sldNum" sz="quarter" idx="12"/>
          </p:nvPr>
        </p:nvSpPr>
        <p:spPr/>
        <p:txBody>
          <a:bodyPr/>
          <a:lstStyle/>
          <a:p>
            <a:fld id="{925E92BA-348C-491D-99DC-B6B2A7076E83}" type="slidenum">
              <a:rPr lang="en-US" smtClean="0"/>
              <a:t>‹#›</a:t>
            </a:fld>
            <a:endParaRPr lang="en-US"/>
          </a:p>
        </p:txBody>
      </p:sp>
    </p:spTree>
    <p:extLst>
      <p:ext uri="{BB962C8B-B14F-4D97-AF65-F5344CB8AC3E}">
        <p14:creationId xmlns:p14="http://schemas.microsoft.com/office/powerpoint/2010/main" val="542692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573F6-5F8D-EDE9-6C5D-8123B2E88C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C1FE77-78AA-83C2-8295-02EDDD71B0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8251CC-324C-5B19-5E50-4239FA4326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702C95-96A3-F3D0-BB23-9748787B40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E5E822-5AD1-5D53-BC71-9FC7664FEE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9FBF84-CF63-77E1-5D22-2711FAF44C50}"/>
              </a:ext>
            </a:extLst>
          </p:cNvPr>
          <p:cNvSpPr>
            <a:spLocks noGrp="1"/>
          </p:cNvSpPr>
          <p:nvPr>
            <p:ph type="dt" sz="half" idx="10"/>
          </p:nvPr>
        </p:nvSpPr>
        <p:spPr/>
        <p:txBody>
          <a:bodyPr/>
          <a:lstStyle/>
          <a:p>
            <a:fld id="{E5E1D56D-78DE-429A-9385-8E0D55EF6616}" type="datetimeFigureOut">
              <a:rPr lang="en-US" smtClean="0"/>
              <a:t>1/4/2024</a:t>
            </a:fld>
            <a:endParaRPr lang="en-US"/>
          </a:p>
        </p:txBody>
      </p:sp>
      <p:sp>
        <p:nvSpPr>
          <p:cNvPr id="8" name="Footer Placeholder 7">
            <a:extLst>
              <a:ext uri="{FF2B5EF4-FFF2-40B4-BE49-F238E27FC236}">
                <a16:creationId xmlns:a16="http://schemas.microsoft.com/office/drawing/2014/main" id="{62795B4B-82CA-2530-F59D-5AD2149E32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D0076A-39CE-ABFC-6C54-CC9BF6F2B332}"/>
              </a:ext>
            </a:extLst>
          </p:cNvPr>
          <p:cNvSpPr>
            <a:spLocks noGrp="1"/>
          </p:cNvSpPr>
          <p:nvPr>
            <p:ph type="sldNum" sz="quarter" idx="12"/>
          </p:nvPr>
        </p:nvSpPr>
        <p:spPr/>
        <p:txBody>
          <a:bodyPr/>
          <a:lstStyle/>
          <a:p>
            <a:fld id="{925E92BA-348C-491D-99DC-B6B2A7076E83}" type="slidenum">
              <a:rPr lang="en-US" smtClean="0"/>
              <a:t>‹#›</a:t>
            </a:fld>
            <a:endParaRPr lang="en-US"/>
          </a:p>
        </p:txBody>
      </p:sp>
    </p:spTree>
    <p:extLst>
      <p:ext uri="{BB962C8B-B14F-4D97-AF65-F5344CB8AC3E}">
        <p14:creationId xmlns:p14="http://schemas.microsoft.com/office/powerpoint/2010/main" val="2311027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91308-3876-404C-B81D-3C2AC9BF9B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54622D-D046-0FEB-535D-E995B8DD3E6C}"/>
              </a:ext>
            </a:extLst>
          </p:cNvPr>
          <p:cNvSpPr>
            <a:spLocks noGrp="1"/>
          </p:cNvSpPr>
          <p:nvPr>
            <p:ph type="dt" sz="half" idx="10"/>
          </p:nvPr>
        </p:nvSpPr>
        <p:spPr/>
        <p:txBody>
          <a:bodyPr/>
          <a:lstStyle/>
          <a:p>
            <a:fld id="{E5E1D56D-78DE-429A-9385-8E0D55EF6616}" type="datetimeFigureOut">
              <a:rPr lang="en-US" smtClean="0"/>
              <a:t>1/4/2024</a:t>
            </a:fld>
            <a:endParaRPr lang="en-US"/>
          </a:p>
        </p:txBody>
      </p:sp>
      <p:sp>
        <p:nvSpPr>
          <p:cNvPr id="4" name="Footer Placeholder 3">
            <a:extLst>
              <a:ext uri="{FF2B5EF4-FFF2-40B4-BE49-F238E27FC236}">
                <a16:creationId xmlns:a16="http://schemas.microsoft.com/office/drawing/2014/main" id="{EAF8653A-823D-612B-C20C-AD5F0E27E9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9FA025-A9E0-B124-A4F1-2231AEFAB697}"/>
              </a:ext>
            </a:extLst>
          </p:cNvPr>
          <p:cNvSpPr>
            <a:spLocks noGrp="1"/>
          </p:cNvSpPr>
          <p:nvPr>
            <p:ph type="sldNum" sz="quarter" idx="12"/>
          </p:nvPr>
        </p:nvSpPr>
        <p:spPr/>
        <p:txBody>
          <a:bodyPr/>
          <a:lstStyle/>
          <a:p>
            <a:fld id="{925E92BA-348C-491D-99DC-B6B2A7076E83}" type="slidenum">
              <a:rPr lang="en-US" smtClean="0"/>
              <a:t>‹#›</a:t>
            </a:fld>
            <a:endParaRPr lang="en-US"/>
          </a:p>
        </p:txBody>
      </p:sp>
    </p:spTree>
    <p:extLst>
      <p:ext uri="{BB962C8B-B14F-4D97-AF65-F5344CB8AC3E}">
        <p14:creationId xmlns:p14="http://schemas.microsoft.com/office/powerpoint/2010/main" val="3229887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64B9E6-A30B-8007-96D0-7277E294D01E}"/>
              </a:ext>
            </a:extLst>
          </p:cNvPr>
          <p:cNvSpPr>
            <a:spLocks noGrp="1"/>
          </p:cNvSpPr>
          <p:nvPr>
            <p:ph type="dt" sz="half" idx="10"/>
          </p:nvPr>
        </p:nvSpPr>
        <p:spPr/>
        <p:txBody>
          <a:bodyPr/>
          <a:lstStyle/>
          <a:p>
            <a:fld id="{E5E1D56D-78DE-429A-9385-8E0D55EF6616}" type="datetimeFigureOut">
              <a:rPr lang="en-US" smtClean="0"/>
              <a:t>1/4/2024</a:t>
            </a:fld>
            <a:endParaRPr lang="en-US"/>
          </a:p>
        </p:txBody>
      </p:sp>
      <p:sp>
        <p:nvSpPr>
          <p:cNvPr id="3" name="Footer Placeholder 2">
            <a:extLst>
              <a:ext uri="{FF2B5EF4-FFF2-40B4-BE49-F238E27FC236}">
                <a16:creationId xmlns:a16="http://schemas.microsoft.com/office/drawing/2014/main" id="{47286676-5182-E81B-50E1-FFCDF9F1F7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676081-DF77-7007-8B70-9486B72564E4}"/>
              </a:ext>
            </a:extLst>
          </p:cNvPr>
          <p:cNvSpPr>
            <a:spLocks noGrp="1"/>
          </p:cNvSpPr>
          <p:nvPr>
            <p:ph type="sldNum" sz="quarter" idx="12"/>
          </p:nvPr>
        </p:nvSpPr>
        <p:spPr/>
        <p:txBody>
          <a:bodyPr/>
          <a:lstStyle/>
          <a:p>
            <a:fld id="{925E92BA-348C-491D-99DC-B6B2A7076E83}" type="slidenum">
              <a:rPr lang="en-US" smtClean="0"/>
              <a:t>‹#›</a:t>
            </a:fld>
            <a:endParaRPr lang="en-US"/>
          </a:p>
        </p:txBody>
      </p:sp>
    </p:spTree>
    <p:extLst>
      <p:ext uri="{BB962C8B-B14F-4D97-AF65-F5344CB8AC3E}">
        <p14:creationId xmlns:p14="http://schemas.microsoft.com/office/powerpoint/2010/main" val="1937793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EA46-9466-BAEB-A227-F1EACC2256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2AE99B-31D5-A655-5BE4-2EB41EE024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75F43F-00A1-F859-1EA8-205834EF6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EB0612-FBA6-81CA-F99F-AE7B54974D0E}"/>
              </a:ext>
            </a:extLst>
          </p:cNvPr>
          <p:cNvSpPr>
            <a:spLocks noGrp="1"/>
          </p:cNvSpPr>
          <p:nvPr>
            <p:ph type="dt" sz="half" idx="10"/>
          </p:nvPr>
        </p:nvSpPr>
        <p:spPr/>
        <p:txBody>
          <a:bodyPr/>
          <a:lstStyle/>
          <a:p>
            <a:fld id="{E5E1D56D-78DE-429A-9385-8E0D55EF6616}" type="datetimeFigureOut">
              <a:rPr lang="en-US" smtClean="0"/>
              <a:t>1/4/2024</a:t>
            </a:fld>
            <a:endParaRPr lang="en-US"/>
          </a:p>
        </p:txBody>
      </p:sp>
      <p:sp>
        <p:nvSpPr>
          <p:cNvPr id="6" name="Footer Placeholder 5">
            <a:extLst>
              <a:ext uri="{FF2B5EF4-FFF2-40B4-BE49-F238E27FC236}">
                <a16:creationId xmlns:a16="http://schemas.microsoft.com/office/drawing/2014/main" id="{B39B771D-8668-1303-0FED-1B9C9F2AF3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289F9C-E9B6-7445-4CE7-549D4190F1E7}"/>
              </a:ext>
            </a:extLst>
          </p:cNvPr>
          <p:cNvSpPr>
            <a:spLocks noGrp="1"/>
          </p:cNvSpPr>
          <p:nvPr>
            <p:ph type="sldNum" sz="quarter" idx="12"/>
          </p:nvPr>
        </p:nvSpPr>
        <p:spPr/>
        <p:txBody>
          <a:bodyPr/>
          <a:lstStyle/>
          <a:p>
            <a:fld id="{925E92BA-348C-491D-99DC-B6B2A7076E83}" type="slidenum">
              <a:rPr lang="en-US" smtClean="0"/>
              <a:t>‹#›</a:t>
            </a:fld>
            <a:endParaRPr lang="en-US"/>
          </a:p>
        </p:txBody>
      </p:sp>
    </p:spTree>
    <p:extLst>
      <p:ext uri="{BB962C8B-B14F-4D97-AF65-F5344CB8AC3E}">
        <p14:creationId xmlns:p14="http://schemas.microsoft.com/office/powerpoint/2010/main" val="3659195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BCF85-ABAF-952D-F37F-8C68DBD2F2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02A4B5-D834-4BF7-CDC5-D85ED5D9F6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BCD2AD-BD32-E87F-308E-65C7F3CB8D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476E76-2AF7-5CCF-8312-30F7ECE56531}"/>
              </a:ext>
            </a:extLst>
          </p:cNvPr>
          <p:cNvSpPr>
            <a:spLocks noGrp="1"/>
          </p:cNvSpPr>
          <p:nvPr>
            <p:ph type="dt" sz="half" idx="10"/>
          </p:nvPr>
        </p:nvSpPr>
        <p:spPr/>
        <p:txBody>
          <a:bodyPr/>
          <a:lstStyle/>
          <a:p>
            <a:fld id="{E5E1D56D-78DE-429A-9385-8E0D55EF6616}" type="datetimeFigureOut">
              <a:rPr lang="en-US" smtClean="0"/>
              <a:t>1/4/2024</a:t>
            </a:fld>
            <a:endParaRPr lang="en-US"/>
          </a:p>
        </p:txBody>
      </p:sp>
      <p:sp>
        <p:nvSpPr>
          <p:cNvPr id="6" name="Footer Placeholder 5">
            <a:extLst>
              <a:ext uri="{FF2B5EF4-FFF2-40B4-BE49-F238E27FC236}">
                <a16:creationId xmlns:a16="http://schemas.microsoft.com/office/drawing/2014/main" id="{63469B5B-7911-0673-FD61-E5F8AAB887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2C1961-15A3-A1A9-06C4-6C0B751D7ED2}"/>
              </a:ext>
            </a:extLst>
          </p:cNvPr>
          <p:cNvSpPr>
            <a:spLocks noGrp="1"/>
          </p:cNvSpPr>
          <p:nvPr>
            <p:ph type="sldNum" sz="quarter" idx="12"/>
          </p:nvPr>
        </p:nvSpPr>
        <p:spPr/>
        <p:txBody>
          <a:bodyPr/>
          <a:lstStyle/>
          <a:p>
            <a:fld id="{925E92BA-348C-491D-99DC-B6B2A7076E83}" type="slidenum">
              <a:rPr lang="en-US" smtClean="0"/>
              <a:t>‹#›</a:t>
            </a:fld>
            <a:endParaRPr lang="en-US"/>
          </a:p>
        </p:txBody>
      </p:sp>
    </p:spTree>
    <p:extLst>
      <p:ext uri="{BB962C8B-B14F-4D97-AF65-F5344CB8AC3E}">
        <p14:creationId xmlns:p14="http://schemas.microsoft.com/office/powerpoint/2010/main" val="1694960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289E9B-FA5F-A7ED-0441-55B177F927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C48235-C2B3-83EC-61B5-5D93C2A13D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D47ADD-C83B-7DCD-6BDC-16EE86BD6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E1D56D-78DE-429A-9385-8E0D55EF6616}" type="datetimeFigureOut">
              <a:rPr lang="en-US" smtClean="0"/>
              <a:t>1/4/2024</a:t>
            </a:fld>
            <a:endParaRPr lang="en-US"/>
          </a:p>
        </p:txBody>
      </p:sp>
      <p:sp>
        <p:nvSpPr>
          <p:cNvPr id="5" name="Footer Placeholder 4">
            <a:extLst>
              <a:ext uri="{FF2B5EF4-FFF2-40B4-BE49-F238E27FC236}">
                <a16:creationId xmlns:a16="http://schemas.microsoft.com/office/drawing/2014/main" id="{E6F4BAA1-0D38-78AB-A6B8-E71D73C53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B4CC7B-9151-DBD4-6F71-74C25B472B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5E92BA-348C-491D-99DC-B6B2A7076E83}" type="slidenum">
              <a:rPr lang="en-US" smtClean="0"/>
              <a:t>‹#›</a:t>
            </a:fld>
            <a:endParaRPr lang="en-US"/>
          </a:p>
        </p:txBody>
      </p:sp>
    </p:spTree>
    <p:extLst>
      <p:ext uri="{BB962C8B-B14F-4D97-AF65-F5344CB8AC3E}">
        <p14:creationId xmlns:p14="http://schemas.microsoft.com/office/powerpoint/2010/main" val="1392355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jaydevs.com/top-javascript-testing-framework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30" name="Freeform: Shape 29">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Freeform: Shape 45">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Freeform: Shape 46">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Freeform: Shape 47">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Freeform: Shape 48">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50" name="Freeform: Shape 49">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35">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F8603EF3-A0E7-F749-130C-BBD5FAA2D0C1}"/>
              </a:ext>
            </a:extLst>
          </p:cNvPr>
          <p:cNvSpPr>
            <a:spLocks noGrp="1"/>
          </p:cNvSpPr>
          <p:nvPr>
            <p:ph type="ctrTitle"/>
          </p:nvPr>
        </p:nvSpPr>
        <p:spPr>
          <a:xfrm>
            <a:off x="3215729" y="1764407"/>
            <a:ext cx="5760846" cy="2310312"/>
          </a:xfrm>
        </p:spPr>
        <p:txBody>
          <a:bodyPr>
            <a:normAutofit/>
          </a:bodyPr>
          <a:lstStyle/>
          <a:p>
            <a:r>
              <a:rPr lang="en-US" sz="5400" b="1" dirty="0">
                <a:solidFill>
                  <a:schemeClr val="tx2"/>
                </a:solidFill>
              </a:rPr>
              <a:t>Testing in Frontend</a:t>
            </a:r>
          </a:p>
        </p:txBody>
      </p:sp>
    </p:spTree>
    <p:extLst>
      <p:ext uri="{BB962C8B-B14F-4D97-AF65-F5344CB8AC3E}">
        <p14:creationId xmlns:p14="http://schemas.microsoft.com/office/powerpoint/2010/main" val="157669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2B98130-2943-0352-F906-D790F371FF49}"/>
              </a:ext>
            </a:extLst>
          </p:cNvPr>
          <p:cNvSpPr>
            <a:spLocks noGrp="1"/>
          </p:cNvSpPr>
          <p:nvPr>
            <p:ph type="title"/>
          </p:nvPr>
        </p:nvSpPr>
        <p:spPr>
          <a:xfrm>
            <a:off x="-25617" y="2053641"/>
            <a:ext cx="5140541" cy="2760098"/>
          </a:xfrm>
        </p:spPr>
        <p:txBody>
          <a:bodyPr>
            <a:normAutofit/>
          </a:bodyPr>
          <a:lstStyle/>
          <a:p>
            <a:pPr algn="ctr"/>
            <a:r>
              <a:rPr lang="en-US" sz="6000" b="1" dirty="0">
                <a:solidFill>
                  <a:schemeClr val="tx2"/>
                </a:solidFill>
              </a:rPr>
              <a:t>Testing Challenges</a:t>
            </a:r>
          </a:p>
        </p:txBody>
      </p:sp>
      <p:sp>
        <p:nvSpPr>
          <p:cNvPr id="3" name="Content Placeholder 2">
            <a:extLst>
              <a:ext uri="{FF2B5EF4-FFF2-40B4-BE49-F238E27FC236}">
                <a16:creationId xmlns:a16="http://schemas.microsoft.com/office/drawing/2014/main" id="{879C1193-C830-B800-8252-0F9C9E1B7960}"/>
              </a:ext>
            </a:extLst>
          </p:cNvPr>
          <p:cNvSpPr>
            <a:spLocks noGrp="1"/>
          </p:cNvSpPr>
          <p:nvPr>
            <p:ph idx="1"/>
          </p:nvPr>
        </p:nvSpPr>
        <p:spPr>
          <a:xfrm>
            <a:off x="6090574" y="801866"/>
            <a:ext cx="5306084" cy="5230634"/>
          </a:xfrm>
          <a:noFill/>
          <a:ln>
            <a:noFill/>
          </a:ln>
        </p:spPr>
        <p:txBody>
          <a:bodyPr anchor="ctr">
            <a:normAutofit lnSpcReduction="10000"/>
          </a:bodyPr>
          <a:lstStyle/>
          <a:p>
            <a:pPr marL="0" indent="0" algn="just">
              <a:buNone/>
            </a:pPr>
            <a:r>
              <a:rPr lang="en-US" sz="2400" b="1" i="1" dirty="0">
                <a:solidFill>
                  <a:schemeClr val="tx2"/>
                </a:solidFill>
              </a:rPr>
              <a:t>Determining the Crucial Elements</a:t>
            </a:r>
          </a:p>
          <a:p>
            <a:pPr algn="just"/>
            <a:r>
              <a:rPr lang="en-US" sz="2400" dirty="0">
                <a:solidFill>
                  <a:schemeClr val="tx2"/>
                </a:solidFill>
              </a:rPr>
              <a:t>Frontend testing normally includes testing lots of different user interface (UI) elements. These include formatting, visible text, graphics, and style/layout (CSS) as well as all the functional aspects of the app such as buttons, submit forms, and clickable links.</a:t>
            </a:r>
          </a:p>
          <a:p>
            <a:pPr algn="just"/>
            <a:endParaRPr lang="en-US" sz="2400" dirty="0">
              <a:solidFill>
                <a:schemeClr val="tx2"/>
              </a:solidFill>
            </a:endParaRPr>
          </a:p>
          <a:p>
            <a:pPr algn="just"/>
            <a:r>
              <a:rPr lang="en-US" sz="2400" dirty="0">
                <a:solidFill>
                  <a:schemeClr val="tx2"/>
                </a:solidFill>
              </a:rPr>
              <a:t>The process here involves testing how responsive these features are; how quickly do they load, what are the response times to user actions, and are they fast enough at executing user requests?</a:t>
            </a:r>
          </a:p>
        </p:txBody>
      </p:sp>
    </p:spTree>
    <p:extLst>
      <p:ext uri="{BB962C8B-B14F-4D97-AF65-F5344CB8AC3E}">
        <p14:creationId xmlns:p14="http://schemas.microsoft.com/office/powerpoint/2010/main" val="2890269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2B98130-2943-0352-F906-D790F371FF49}"/>
              </a:ext>
            </a:extLst>
          </p:cNvPr>
          <p:cNvSpPr>
            <a:spLocks noGrp="1"/>
          </p:cNvSpPr>
          <p:nvPr>
            <p:ph type="title"/>
          </p:nvPr>
        </p:nvSpPr>
        <p:spPr>
          <a:xfrm>
            <a:off x="-25617" y="2053641"/>
            <a:ext cx="5140541" cy="2760098"/>
          </a:xfrm>
        </p:spPr>
        <p:txBody>
          <a:bodyPr>
            <a:normAutofit/>
          </a:bodyPr>
          <a:lstStyle/>
          <a:p>
            <a:pPr algn="ctr"/>
            <a:r>
              <a:rPr lang="en-US" sz="6000" b="1" dirty="0">
                <a:solidFill>
                  <a:schemeClr val="tx2"/>
                </a:solidFill>
              </a:rPr>
              <a:t>Testing Challenges</a:t>
            </a:r>
          </a:p>
        </p:txBody>
      </p:sp>
      <p:sp>
        <p:nvSpPr>
          <p:cNvPr id="3" name="Content Placeholder 2">
            <a:extLst>
              <a:ext uri="{FF2B5EF4-FFF2-40B4-BE49-F238E27FC236}">
                <a16:creationId xmlns:a16="http://schemas.microsoft.com/office/drawing/2014/main" id="{879C1193-C830-B800-8252-0F9C9E1B7960}"/>
              </a:ext>
            </a:extLst>
          </p:cNvPr>
          <p:cNvSpPr>
            <a:spLocks noGrp="1"/>
          </p:cNvSpPr>
          <p:nvPr>
            <p:ph idx="1"/>
          </p:nvPr>
        </p:nvSpPr>
        <p:spPr>
          <a:xfrm>
            <a:off x="6090574" y="801866"/>
            <a:ext cx="5306084" cy="5230634"/>
          </a:xfrm>
          <a:noFill/>
          <a:ln>
            <a:noFill/>
          </a:ln>
        </p:spPr>
        <p:txBody>
          <a:bodyPr anchor="ctr">
            <a:normAutofit lnSpcReduction="10000"/>
          </a:bodyPr>
          <a:lstStyle/>
          <a:p>
            <a:pPr marL="0" indent="0" algn="just">
              <a:buNone/>
            </a:pPr>
            <a:r>
              <a:rPr lang="en-US" sz="2400" b="1" i="1" dirty="0">
                <a:solidFill>
                  <a:schemeClr val="tx2"/>
                </a:solidFill>
              </a:rPr>
              <a:t>Simulating the Real-world Environment</a:t>
            </a:r>
          </a:p>
          <a:p>
            <a:pPr algn="just"/>
            <a:r>
              <a:rPr lang="en-US" sz="2400" dirty="0">
                <a:solidFill>
                  <a:schemeClr val="tx2"/>
                </a:solidFill>
              </a:rPr>
              <a:t>One of the most common challenges of frontend testing is emulating how your app will work in the real world. Your test environment will always be controlled, so it’s hard to get an objective view of how the app is going to act outside of that controlled environment.</a:t>
            </a:r>
          </a:p>
          <a:p>
            <a:pPr marL="0" indent="0" algn="just">
              <a:buNone/>
            </a:pPr>
            <a:endParaRPr lang="en-US" sz="2400" dirty="0">
              <a:solidFill>
                <a:schemeClr val="tx2"/>
              </a:solidFill>
            </a:endParaRPr>
          </a:p>
          <a:p>
            <a:pPr algn="just"/>
            <a:r>
              <a:rPr lang="en-US" sz="2400" dirty="0">
                <a:solidFill>
                  <a:schemeClr val="tx2"/>
                </a:solidFill>
              </a:rPr>
              <a:t>While it’s very difficult to match the user’s exact real-world conditions, your testing team can </a:t>
            </a:r>
            <a:r>
              <a:rPr lang="en-US" sz="2400" b="1" dirty="0">
                <a:solidFill>
                  <a:schemeClr val="tx2"/>
                </a:solidFill>
              </a:rPr>
              <a:t>set up cases </a:t>
            </a:r>
            <a:r>
              <a:rPr lang="en-US" sz="2400" dirty="0">
                <a:solidFill>
                  <a:schemeClr val="tx2"/>
                </a:solidFill>
              </a:rPr>
              <a:t>that closely reflect them by customizing the environmental factors affecting page performance.</a:t>
            </a:r>
          </a:p>
        </p:txBody>
      </p:sp>
    </p:spTree>
    <p:extLst>
      <p:ext uri="{BB962C8B-B14F-4D97-AF65-F5344CB8AC3E}">
        <p14:creationId xmlns:p14="http://schemas.microsoft.com/office/powerpoint/2010/main" val="2785323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2B98130-2943-0352-F906-D790F371FF49}"/>
              </a:ext>
            </a:extLst>
          </p:cNvPr>
          <p:cNvSpPr>
            <a:spLocks noGrp="1"/>
          </p:cNvSpPr>
          <p:nvPr>
            <p:ph type="title"/>
          </p:nvPr>
        </p:nvSpPr>
        <p:spPr>
          <a:xfrm>
            <a:off x="-25617" y="2053641"/>
            <a:ext cx="5140541" cy="2760098"/>
          </a:xfrm>
        </p:spPr>
        <p:txBody>
          <a:bodyPr>
            <a:normAutofit/>
          </a:bodyPr>
          <a:lstStyle/>
          <a:p>
            <a:pPr algn="ctr"/>
            <a:r>
              <a:rPr lang="en-US" sz="6000" b="1" dirty="0">
                <a:solidFill>
                  <a:schemeClr val="tx2"/>
                </a:solidFill>
              </a:rPr>
              <a:t>Testing Challenges</a:t>
            </a:r>
          </a:p>
        </p:txBody>
      </p:sp>
      <p:sp>
        <p:nvSpPr>
          <p:cNvPr id="3" name="Content Placeholder 2">
            <a:extLst>
              <a:ext uri="{FF2B5EF4-FFF2-40B4-BE49-F238E27FC236}">
                <a16:creationId xmlns:a16="http://schemas.microsoft.com/office/drawing/2014/main" id="{879C1193-C830-B800-8252-0F9C9E1B7960}"/>
              </a:ext>
            </a:extLst>
          </p:cNvPr>
          <p:cNvSpPr>
            <a:spLocks noGrp="1"/>
          </p:cNvSpPr>
          <p:nvPr>
            <p:ph idx="1"/>
          </p:nvPr>
        </p:nvSpPr>
        <p:spPr>
          <a:xfrm>
            <a:off x="6090574" y="801866"/>
            <a:ext cx="5306084" cy="5230634"/>
          </a:xfrm>
          <a:noFill/>
          <a:ln>
            <a:noFill/>
          </a:ln>
        </p:spPr>
        <p:txBody>
          <a:bodyPr anchor="ctr">
            <a:normAutofit lnSpcReduction="10000"/>
          </a:bodyPr>
          <a:lstStyle/>
          <a:p>
            <a:pPr marL="0" indent="0" algn="just">
              <a:buNone/>
            </a:pPr>
            <a:r>
              <a:rPr lang="en-US" sz="2400" b="1" dirty="0">
                <a:solidFill>
                  <a:schemeClr val="tx2"/>
                </a:solidFill>
              </a:rPr>
              <a:t>Choosing Testing Tools</a:t>
            </a:r>
          </a:p>
          <a:p>
            <a:pPr marL="0" indent="0" algn="just">
              <a:buNone/>
            </a:pPr>
            <a:r>
              <a:rPr lang="en-US" sz="2400" dirty="0">
                <a:solidFill>
                  <a:schemeClr val="tx2"/>
                </a:solidFill>
              </a:rPr>
              <a:t>Frontend testing requires the use of different testing tools and kits, and you need to pick the right one for the task.</a:t>
            </a:r>
          </a:p>
          <a:p>
            <a:pPr marL="0" indent="0" algn="just">
              <a:buNone/>
            </a:pPr>
            <a:endParaRPr lang="en-US" sz="2400" dirty="0">
              <a:solidFill>
                <a:schemeClr val="tx2"/>
              </a:solidFill>
            </a:endParaRPr>
          </a:p>
          <a:p>
            <a:pPr marL="0" indent="0" algn="just">
              <a:buNone/>
            </a:pPr>
            <a:r>
              <a:rPr lang="en-US" sz="2400" dirty="0">
                <a:solidFill>
                  <a:schemeClr val="tx2"/>
                </a:solidFill>
              </a:rPr>
              <a:t>The best frontend testing tools though include:</a:t>
            </a:r>
          </a:p>
          <a:p>
            <a:pPr algn="just"/>
            <a:r>
              <a:rPr lang="en-US" sz="2400" dirty="0">
                <a:solidFill>
                  <a:schemeClr val="tx2"/>
                </a:solidFill>
              </a:rPr>
              <a:t>Easy creation and maintenance of test scripts</a:t>
            </a:r>
          </a:p>
          <a:p>
            <a:pPr algn="just"/>
            <a:r>
              <a:rPr lang="en-US" sz="2400" dirty="0">
                <a:solidFill>
                  <a:schemeClr val="tx2"/>
                </a:solidFill>
              </a:rPr>
              <a:t>Performance metrics insights</a:t>
            </a:r>
          </a:p>
          <a:p>
            <a:pPr algn="just"/>
            <a:r>
              <a:rPr lang="en-US" sz="2400" dirty="0">
                <a:solidFill>
                  <a:schemeClr val="tx2"/>
                </a:solidFill>
              </a:rPr>
              <a:t>High-end reporting capabilities</a:t>
            </a:r>
          </a:p>
          <a:p>
            <a:pPr algn="just"/>
            <a:r>
              <a:rPr lang="en-US" sz="2400" dirty="0">
                <a:solidFill>
                  <a:schemeClr val="tx2"/>
                </a:solidFill>
              </a:rPr>
              <a:t>Seamless integration</a:t>
            </a:r>
          </a:p>
          <a:p>
            <a:pPr algn="just"/>
            <a:r>
              <a:rPr lang="en-US" sz="2400" dirty="0">
                <a:solidFill>
                  <a:schemeClr val="tx2"/>
                </a:solidFill>
              </a:rPr>
              <a:t>Automation tools</a:t>
            </a:r>
          </a:p>
        </p:txBody>
      </p:sp>
    </p:spTree>
    <p:extLst>
      <p:ext uri="{BB962C8B-B14F-4D97-AF65-F5344CB8AC3E}">
        <p14:creationId xmlns:p14="http://schemas.microsoft.com/office/powerpoint/2010/main" val="1447335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2B98130-2943-0352-F906-D790F371FF49}"/>
              </a:ext>
            </a:extLst>
          </p:cNvPr>
          <p:cNvSpPr>
            <a:spLocks noGrp="1"/>
          </p:cNvSpPr>
          <p:nvPr>
            <p:ph type="title"/>
          </p:nvPr>
        </p:nvSpPr>
        <p:spPr>
          <a:xfrm>
            <a:off x="-25617" y="2053641"/>
            <a:ext cx="5140541" cy="2760098"/>
          </a:xfrm>
        </p:spPr>
        <p:txBody>
          <a:bodyPr>
            <a:normAutofit/>
          </a:bodyPr>
          <a:lstStyle/>
          <a:p>
            <a:pPr algn="ctr"/>
            <a:r>
              <a:rPr lang="en-US" sz="6000" b="1" dirty="0">
                <a:solidFill>
                  <a:schemeClr val="tx2"/>
                </a:solidFill>
              </a:rPr>
              <a:t>Testing Challenges</a:t>
            </a:r>
          </a:p>
        </p:txBody>
      </p:sp>
      <p:sp>
        <p:nvSpPr>
          <p:cNvPr id="3" name="Content Placeholder 2">
            <a:extLst>
              <a:ext uri="{FF2B5EF4-FFF2-40B4-BE49-F238E27FC236}">
                <a16:creationId xmlns:a16="http://schemas.microsoft.com/office/drawing/2014/main" id="{879C1193-C830-B800-8252-0F9C9E1B7960}"/>
              </a:ext>
            </a:extLst>
          </p:cNvPr>
          <p:cNvSpPr>
            <a:spLocks noGrp="1"/>
          </p:cNvSpPr>
          <p:nvPr>
            <p:ph idx="1"/>
          </p:nvPr>
        </p:nvSpPr>
        <p:spPr>
          <a:xfrm>
            <a:off x="6090574" y="801866"/>
            <a:ext cx="5306084" cy="5230634"/>
          </a:xfrm>
          <a:noFill/>
          <a:ln>
            <a:noFill/>
          </a:ln>
        </p:spPr>
        <p:txBody>
          <a:bodyPr anchor="ctr">
            <a:normAutofit lnSpcReduction="10000"/>
          </a:bodyPr>
          <a:lstStyle/>
          <a:p>
            <a:pPr marL="0" indent="0" algn="just">
              <a:buNone/>
            </a:pPr>
            <a:r>
              <a:rPr lang="en-US" sz="2400" b="1" dirty="0">
                <a:solidFill>
                  <a:schemeClr val="tx2"/>
                </a:solidFill>
              </a:rPr>
              <a:t>Human Factors</a:t>
            </a:r>
          </a:p>
          <a:p>
            <a:pPr algn="just"/>
            <a:r>
              <a:rPr lang="en-US" sz="2400" dirty="0">
                <a:solidFill>
                  <a:schemeClr val="tx2"/>
                </a:solidFill>
              </a:rPr>
              <a:t>Leading on from the importance of automation, there are “softer” challenges to take into account in the frontend testing process. And these are human factors.</a:t>
            </a:r>
          </a:p>
          <a:p>
            <a:pPr marL="0" indent="0" algn="just">
              <a:buNone/>
            </a:pPr>
            <a:endParaRPr lang="en-US" sz="2400" dirty="0">
              <a:solidFill>
                <a:schemeClr val="tx2"/>
              </a:solidFill>
            </a:endParaRPr>
          </a:p>
          <a:p>
            <a:pPr algn="just"/>
            <a:r>
              <a:rPr lang="en-US" sz="2400" dirty="0">
                <a:solidFill>
                  <a:schemeClr val="tx2"/>
                </a:solidFill>
              </a:rPr>
              <a:t>This doesn’t necessarily mean people making errors in testing, although that can happen. Sometimes, developers might be forced to skip tests for a number of different reasons. Customers may need to speed up the release or resources for it aren’t available at the moment.</a:t>
            </a:r>
          </a:p>
        </p:txBody>
      </p:sp>
    </p:spTree>
    <p:extLst>
      <p:ext uri="{BB962C8B-B14F-4D97-AF65-F5344CB8AC3E}">
        <p14:creationId xmlns:p14="http://schemas.microsoft.com/office/powerpoint/2010/main" val="1318157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2B98130-2943-0352-F906-D790F371FF49}"/>
              </a:ext>
            </a:extLst>
          </p:cNvPr>
          <p:cNvSpPr>
            <a:spLocks noGrp="1"/>
          </p:cNvSpPr>
          <p:nvPr>
            <p:ph type="title"/>
          </p:nvPr>
        </p:nvSpPr>
        <p:spPr>
          <a:xfrm>
            <a:off x="0" y="1441113"/>
            <a:ext cx="4495800" cy="4371974"/>
          </a:xfrm>
        </p:spPr>
        <p:txBody>
          <a:bodyPr>
            <a:normAutofit/>
          </a:bodyPr>
          <a:lstStyle/>
          <a:p>
            <a:pPr algn="ctr"/>
            <a:r>
              <a:rPr lang="en-US" sz="6000" b="1" dirty="0">
                <a:solidFill>
                  <a:schemeClr val="tx2"/>
                </a:solidFill>
              </a:rPr>
              <a:t>Best Practices</a:t>
            </a:r>
          </a:p>
        </p:txBody>
      </p:sp>
      <p:sp>
        <p:nvSpPr>
          <p:cNvPr id="3" name="Content Placeholder 2">
            <a:extLst>
              <a:ext uri="{FF2B5EF4-FFF2-40B4-BE49-F238E27FC236}">
                <a16:creationId xmlns:a16="http://schemas.microsoft.com/office/drawing/2014/main" id="{879C1193-C830-B800-8252-0F9C9E1B7960}"/>
              </a:ext>
            </a:extLst>
          </p:cNvPr>
          <p:cNvSpPr>
            <a:spLocks noGrp="1"/>
          </p:cNvSpPr>
          <p:nvPr>
            <p:ph idx="1"/>
          </p:nvPr>
        </p:nvSpPr>
        <p:spPr>
          <a:xfrm>
            <a:off x="6172200" y="804672"/>
            <a:ext cx="5221224" cy="5230368"/>
          </a:xfrm>
        </p:spPr>
        <p:txBody>
          <a:bodyPr anchor="ctr">
            <a:normAutofit/>
          </a:bodyPr>
          <a:lstStyle/>
          <a:p>
            <a:pPr marL="0" indent="0" algn="just">
              <a:buNone/>
            </a:pPr>
            <a:r>
              <a:rPr lang="en-US" sz="2400" dirty="0">
                <a:solidFill>
                  <a:schemeClr val="tx2"/>
                </a:solidFill>
              </a:rPr>
              <a:t>Frontend testing is vital, but it’s also important that you </a:t>
            </a:r>
            <a:r>
              <a:rPr lang="en-US" sz="2400" b="1" dirty="0">
                <a:solidFill>
                  <a:schemeClr val="tx2"/>
                </a:solidFill>
              </a:rPr>
              <a:t>stick to certain principles</a:t>
            </a:r>
            <a:r>
              <a:rPr lang="en-US" sz="2400" dirty="0">
                <a:solidFill>
                  <a:schemeClr val="tx2"/>
                </a:solidFill>
              </a:rPr>
              <a:t> to </a:t>
            </a:r>
            <a:r>
              <a:rPr lang="en-US" sz="2400" b="1" dirty="0">
                <a:solidFill>
                  <a:schemeClr val="tx2"/>
                </a:solidFill>
              </a:rPr>
              <a:t>ensure best practice </a:t>
            </a:r>
            <a:r>
              <a:rPr lang="en-US" sz="2400" dirty="0">
                <a:solidFill>
                  <a:schemeClr val="tx2"/>
                </a:solidFill>
              </a:rPr>
              <a:t>when running the tests, otherwise you may not be able to fully rely on the test results. Here are the best practices in frontend testing:</a:t>
            </a:r>
          </a:p>
          <a:p>
            <a:pPr marL="0" indent="0" algn="just">
              <a:buNone/>
            </a:pPr>
            <a:endParaRPr lang="en-US" sz="2400" dirty="0">
              <a:solidFill>
                <a:schemeClr val="tx2"/>
              </a:solidFill>
            </a:endParaRPr>
          </a:p>
          <a:p>
            <a:pPr algn="just"/>
            <a:r>
              <a:rPr lang="en-US" sz="2400" dirty="0">
                <a:solidFill>
                  <a:schemeClr val="tx2"/>
                </a:solidFill>
              </a:rPr>
              <a:t>F.I.R.S.T Principles</a:t>
            </a:r>
          </a:p>
          <a:p>
            <a:pPr algn="just"/>
            <a:r>
              <a:rPr lang="en-US" sz="2400" dirty="0">
                <a:solidFill>
                  <a:schemeClr val="tx2"/>
                </a:solidFill>
              </a:rPr>
              <a:t>Start with the Testing Pyramid</a:t>
            </a:r>
          </a:p>
          <a:p>
            <a:pPr algn="just"/>
            <a:r>
              <a:rPr lang="en-US" sz="2400" dirty="0">
                <a:solidFill>
                  <a:schemeClr val="tx2"/>
                </a:solidFill>
              </a:rPr>
              <a:t>Prioritize Frontend Elements</a:t>
            </a:r>
          </a:p>
          <a:p>
            <a:pPr algn="just"/>
            <a:r>
              <a:rPr lang="en-US" sz="2400" dirty="0">
                <a:solidFill>
                  <a:schemeClr val="tx2"/>
                </a:solidFill>
              </a:rPr>
              <a:t>Use Real Browsers and Devices</a:t>
            </a:r>
          </a:p>
        </p:txBody>
      </p:sp>
    </p:spTree>
    <p:extLst>
      <p:ext uri="{BB962C8B-B14F-4D97-AF65-F5344CB8AC3E}">
        <p14:creationId xmlns:p14="http://schemas.microsoft.com/office/powerpoint/2010/main" val="3890349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98130-2943-0352-F906-D790F371FF49}"/>
              </a:ext>
            </a:extLst>
          </p:cNvPr>
          <p:cNvSpPr>
            <a:spLocks noGrp="1"/>
          </p:cNvSpPr>
          <p:nvPr>
            <p:ph type="title"/>
          </p:nvPr>
        </p:nvSpPr>
        <p:spPr>
          <a:xfrm>
            <a:off x="804672" y="802955"/>
            <a:ext cx="4977976" cy="1454051"/>
          </a:xfrm>
        </p:spPr>
        <p:txBody>
          <a:bodyPr>
            <a:normAutofit/>
          </a:bodyPr>
          <a:lstStyle/>
          <a:p>
            <a:r>
              <a:rPr lang="en-US" sz="3600" b="1" dirty="0">
                <a:solidFill>
                  <a:schemeClr val="tx2"/>
                </a:solidFill>
              </a:rPr>
              <a:t>Best Practices</a:t>
            </a:r>
          </a:p>
        </p:txBody>
      </p:sp>
      <p:sp>
        <p:nvSpPr>
          <p:cNvPr id="3" name="Content Placeholder 2">
            <a:extLst>
              <a:ext uri="{FF2B5EF4-FFF2-40B4-BE49-F238E27FC236}">
                <a16:creationId xmlns:a16="http://schemas.microsoft.com/office/drawing/2014/main" id="{879C1193-C830-B800-8252-0F9C9E1B7960}"/>
              </a:ext>
            </a:extLst>
          </p:cNvPr>
          <p:cNvSpPr>
            <a:spLocks noGrp="1"/>
          </p:cNvSpPr>
          <p:nvPr>
            <p:ph idx="1"/>
          </p:nvPr>
        </p:nvSpPr>
        <p:spPr>
          <a:xfrm>
            <a:off x="804672" y="2421682"/>
            <a:ext cx="4977578" cy="3639289"/>
          </a:xfrm>
        </p:spPr>
        <p:txBody>
          <a:bodyPr anchor="ctr">
            <a:normAutofit fontScale="92500" lnSpcReduction="20000"/>
          </a:bodyPr>
          <a:lstStyle/>
          <a:p>
            <a:pPr algn="just"/>
            <a:r>
              <a:rPr lang="en-US" sz="1800" b="1" dirty="0">
                <a:solidFill>
                  <a:schemeClr val="tx2"/>
                </a:solidFill>
              </a:rPr>
              <a:t>F.I.R.S.T Principles</a:t>
            </a:r>
          </a:p>
          <a:p>
            <a:pPr marL="0" indent="0" algn="just">
              <a:buNone/>
            </a:pPr>
            <a:r>
              <a:rPr lang="en-US" sz="1800" dirty="0">
                <a:solidFill>
                  <a:schemeClr val="tx2"/>
                </a:solidFill>
              </a:rPr>
              <a:t>To ensure that you stick to the best practices of frontend testing, you need a framework to follow. Luckily, you can use the F.I.R.S.T. principles for it and it stands for:</a:t>
            </a:r>
          </a:p>
          <a:p>
            <a:pPr marL="0" indent="0" algn="just">
              <a:buNone/>
            </a:pPr>
            <a:r>
              <a:rPr lang="en-US" sz="1800" b="1" dirty="0">
                <a:solidFill>
                  <a:schemeClr val="tx2"/>
                </a:solidFill>
              </a:rPr>
              <a:t>F</a:t>
            </a:r>
            <a:r>
              <a:rPr lang="en-US" sz="1800" dirty="0">
                <a:solidFill>
                  <a:schemeClr val="tx2"/>
                </a:solidFill>
              </a:rPr>
              <a:t>ast, </a:t>
            </a:r>
            <a:r>
              <a:rPr lang="en-US" sz="1800" b="1" dirty="0">
                <a:solidFill>
                  <a:schemeClr val="tx2"/>
                </a:solidFill>
              </a:rPr>
              <a:t>I</a:t>
            </a:r>
            <a:r>
              <a:rPr lang="en-US" sz="1800" dirty="0">
                <a:solidFill>
                  <a:schemeClr val="tx2"/>
                </a:solidFill>
              </a:rPr>
              <a:t>solated, </a:t>
            </a:r>
            <a:r>
              <a:rPr lang="en-US" sz="1800" b="1" dirty="0">
                <a:solidFill>
                  <a:schemeClr val="tx2"/>
                </a:solidFill>
              </a:rPr>
              <a:t>R</a:t>
            </a:r>
            <a:r>
              <a:rPr lang="en-US" sz="1800" dirty="0">
                <a:solidFill>
                  <a:schemeClr val="tx2"/>
                </a:solidFill>
              </a:rPr>
              <a:t>epeatable, </a:t>
            </a:r>
            <a:r>
              <a:rPr lang="en-US" sz="1800" b="1" dirty="0">
                <a:solidFill>
                  <a:schemeClr val="tx2"/>
                </a:solidFill>
              </a:rPr>
              <a:t>S</a:t>
            </a:r>
            <a:r>
              <a:rPr lang="en-US" sz="1800" dirty="0">
                <a:solidFill>
                  <a:schemeClr val="tx2"/>
                </a:solidFill>
              </a:rPr>
              <a:t>elf-validating, </a:t>
            </a:r>
            <a:r>
              <a:rPr lang="en-US" sz="1800" b="1" dirty="0">
                <a:solidFill>
                  <a:schemeClr val="tx2"/>
                </a:solidFill>
              </a:rPr>
              <a:t>T</a:t>
            </a:r>
            <a:r>
              <a:rPr lang="en-US" sz="1800" dirty="0">
                <a:solidFill>
                  <a:schemeClr val="tx2"/>
                </a:solidFill>
              </a:rPr>
              <a:t>horough</a:t>
            </a:r>
          </a:p>
          <a:p>
            <a:pPr marL="0" indent="0" algn="just">
              <a:buNone/>
            </a:pPr>
            <a:endParaRPr lang="en-US" sz="1800" dirty="0">
              <a:solidFill>
                <a:schemeClr val="tx2"/>
              </a:solidFill>
            </a:endParaRPr>
          </a:p>
          <a:p>
            <a:pPr algn="just"/>
            <a:r>
              <a:rPr lang="en-US" sz="1800" b="1" dirty="0">
                <a:solidFill>
                  <a:schemeClr val="tx2"/>
                </a:solidFill>
              </a:rPr>
              <a:t>Start with the Testing Pyramid</a:t>
            </a:r>
            <a:endParaRPr lang="en-US" sz="1800" dirty="0">
              <a:solidFill>
                <a:schemeClr val="tx2"/>
              </a:solidFill>
            </a:endParaRPr>
          </a:p>
          <a:p>
            <a:pPr marL="0" indent="0" algn="just">
              <a:buNone/>
            </a:pPr>
            <a:r>
              <a:rPr lang="en-US" sz="1800" dirty="0">
                <a:solidFill>
                  <a:schemeClr val="tx2"/>
                </a:solidFill>
              </a:rPr>
              <a:t>The testing pyramid is sometimes referred to as the “test automation pyramid”. It sets out the test types that you should include in automated testing and outlines what sequences and frequency these tests should follow. The aim is to provide immediate feedback, ensuring that code changes do not disrupt existing features.</a:t>
            </a:r>
          </a:p>
        </p:txBody>
      </p:sp>
      <p:grpSp>
        <p:nvGrpSpPr>
          <p:cNvPr id="26" name="Group 25">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48" name="Freeform: Shape 47">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A diagram of a software testing process&#10;&#10;Description automatically generated">
            <a:extLst>
              <a:ext uri="{FF2B5EF4-FFF2-40B4-BE49-F238E27FC236}">
                <a16:creationId xmlns:a16="http://schemas.microsoft.com/office/drawing/2014/main" id="{198349F3-616C-B3EE-6E48-474CF91F9B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239" y="860105"/>
            <a:ext cx="4361014" cy="3760666"/>
          </a:xfrm>
          <a:prstGeom prst="rect">
            <a:avLst/>
          </a:prstGeom>
        </p:spPr>
      </p:pic>
    </p:spTree>
    <p:extLst>
      <p:ext uri="{BB962C8B-B14F-4D97-AF65-F5344CB8AC3E}">
        <p14:creationId xmlns:p14="http://schemas.microsoft.com/office/powerpoint/2010/main" val="2981590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2B98130-2943-0352-F906-D790F371FF49}"/>
              </a:ext>
            </a:extLst>
          </p:cNvPr>
          <p:cNvSpPr>
            <a:spLocks noGrp="1"/>
          </p:cNvSpPr>
          <p:nvPr>
            <p:ph type="title"/>
          </p:nvPr>
        </p:nvSpPr>
        <p:spPr>
          <a:xfrm>
            <a:off x="0" y="1451376"/>
            <a:ext cx="4495800" cy="4371974"/>
          </a:xfrm>
        </p:spPr>
        <p:txBody>
          <a:bodyPr>
            <a:normAutofit/>
          </a:bodyPr>
          <a:lstStyle/>
          <a:p>
            <a:pPr algn="ctr"/>
            <a:r>
              <a:rPr lang="en-US" sz="6000" b="1" dirty="0">
                <a:solidFill>
                  <a:schemeClr val="tx2"/>
                </a:solidFill>
              </a:rPr>
              <a:t>Best Practices</a:t>
            </a:r>
          </a:p>
        </p:txBody>
      </p:sp>
      <p:sp>
        <p:nvSpPr>
          <p:cNvPr id="3" name="Content Placeholder 2">
            <a:extLst>
              <a:ext uri="{FF2B5EF4-FFF2-40B4-BE49-F238E27FC236}">
                <a16:creationId xmlns:a16="http://schemas.microsoft.com/office/drawing/2014/main" id="{879C1193-C830-B800-8252-0F9C9E1B7960}"/>
              </a:ext>
            </a:extLst>
          </p:cNvPr>
          <p:cNvSpPr>
            <a:spLocks noGrp="1"/>
          </p:cNvSpPr>
          <p:nvPr>
            <p:ph idx="1"/>
          </p:nvPr>
        </p:nvSpPr>
        <p:spPr>
          <a:xfrm>
            <a:off x="6172200" y="804672"/>
            <a:ext cx="5221224" cy="5230368"/>
          </a:xfrm>
        </p:spPr>
        <p:txBody>
          <a:bodyPr anchor="ctr">
            <a:normAutofit fontScale="92500" lnSpcReduction="20000"/>
          </a:bodyPr>
          <a:lstStyle/>
          <a:p>
            <a:pPr algn="just"/>
            <a:r>
              <a:rPr lang="en-US" sz="1800" b="1" dirty="0">
                <a:solidFill>
                  <a:schemeClr val="tx2"/>
                </a:solidFill>
              </a:rPr>
              <a:t>Prioritize Frontend Elements</a:t>
            </a:r>
          </a:p>
          <a:p>
            <a:pPr marL="0" indent="0" algn="just">
              <a:buNone/>
            </a:pPr>
            <a:r>
              <a:rPr lang="en-US" sz="1800" dirty="0">
                <a:solidFill>
                  <a:schemeClr val="tx2"/>
                </a:solidFill>
              </a:rPr>
              <a:t>As we mentioned earlier, frontend testing means analyzing and verifying hundreds or thousands of UI and functional elements. UI elements include things like formatting, CSS, text, graphics, while functional elements include forms, links, buttons, and so on.</a:t>
            </a:r>
          </a:p>
          <a:p>
            <a:pPr algn="just"/>
            <a:endParaRPr lang="en-US" sz="1800" dirty="0">
              <a:solidFill>
                <a:schemeClr val="tx2"/>
              </a:solidFill>
            </a:endParaRPr>
          </a:p>
          <a:p>
            <a:pPr marL="0" indent="0" algn="just">
              <a:buNone/>
            </a:pPr>
            <a:r>
              <a:rPr lang="en-US" sz="1800" dirty="0">
                <a:solidFill>
                  <a:schemeClr val="tx2"/>
                </a:solidFill>
              </a:rPr>
              <a:t>You need to prioritize which of these are tested first to ensure an effective testing process. It’s sensible to test page load speed, basic text, images, and essential functions (e.g., adding items to a shopping cart, payment tools) first, and before moving on to graphics and pop-ups. Check that each of these elements are visible and responsive, and then move on to verifying graphics and layout.</a:t>
            </a:r>
          </a:p>
          <a:p>
            <a:pPr algn="just"/>
            <a:endParaRPr lang="en-US" sz="1800" b="1" dirty="0">
              <a:solidFill>
                <a:schemeClr val="tx2"/>
              </a:solidFill>
            </a:endParaRPr>
          </a:p>
          <a:p>
            <a:pPr algn="just"/>
            <a:r>
              <a:rPr lang="en-US" sz="1800" b="1" dirty="0">
                <a:solidFill>
                  <a:schemeClr val="tx2"/>
                </a:solidFill>
              </a:rPr>
              <a:t>Use Real Browsers and Devices</a:t>
            </a:r>
          </a:p>
          <a:p>
            <a:pPr marL="0" indent="0" algn="just">
              <a:buNone/>
            </a:pPr>
            <a:r>
              <a:rPr lang="en-US" sz="1800" dirty="0">
                <a:solidFill>
                  <a:schemeClr val="tx2"/>
                </a:solidFill>
              </a:rPr>
              <a:t>Using real browsers and devices is an essential aspect of conducting error-free, reliable frontend tests which reflect the real-world environment as much as possible. Avoid using emulators and simulators and save time and resources by using real browsers and devices - this way, you will be able to rely on your software testing results much more.</a:t>
            </a:r>
          </a:p>
        </p:txBody>
      </p:sp>
    </p:spTree>
    <p:extLst>
      <p:ext uri="{BB962C8B-B14F-4D97-AF65-F5344CB8AC3E}">
        <p14:creationId xmlns:p14="http://schemas.microsoft.com/office/powerpoint/2010/main" val="2619842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77" name="Group 76">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78" name="Freeform: Shape 77">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2B98130-2943-0352-F906-D790F371FF49}"/>
              </a:ext>
            </a:extLst>
          </p:cNvPr>
          <p:cNvSpPr>
            <a:spLocks noGrp="1"/>
          </p:cNvSpPr>
          <p:nvPr>
            <p:ph type="title"/>
          </p:nvPr>
        </p:nvSpPr>
        <p:spPr>
          <a:xfrm>
            <a:off x="-25616" y="2053641"/>
            <a:ext cx="4499450" cy="2760098"/>
          </a:xfrm>
        </p:spPr>
        <p:txBody>
          <a:bodyPr>
            <a:normAutofit/>
          </a:bodyPr>
          <a:lstStyle/>
          <a:p>
            <a:pPr algn="ctr"/>
            <a:r>
              <a:rPr lang="en-US" sz="5400" b="1" dirty="0">
                <a:solidFill>
                  <a:schemeClr val="tx2"/>
                </a:solidFill>
              </a:rPr>
              <a:t>Testing Types</a:t>
            </a:r>
          </a:p>
        </p:txBody>
      </p:sp>
      <p:sp>
        <p:nvSpPr>
          <p:cNvPr id="3" name="Content Placeholder 2">
            <a:extLst>
              <a:ext uri="{FF2B5EF4-FFF2-40B4-BE49-F238E27FC236}">
                <a16:creationId xmlns:a16="http://schemas.microsoft.com/office/drawing/2014/main" id="{879C1193-C830-B800-8252-0F9C9E1B7960}"/>
              </a:ext>
            </a:extLst>
          </p:cNvPr>
          <p:cNvSpPr>
            <a:spLocks noGrp="1"/>
          </p:cNvSpPr>
          <p:nvPr>
            <p:ph idx="1"/>
          </p:nvPr>
        </p:nvSpPr>
        <p:spPr>
          <a:xfrm>
            <a:off x="6090574" y="801866"/>
            <a:ext cx="5306084" cy="5230634"/>
          </a:xfrm>
          <a:noFill/>
          <a:ln>
            <a:noFill/>
          </a:ln>
        </p:spPr>
        <p:txBody>
          <a:bodyPr anchor="ctr">
            <a:normAutofit/>
          </a:bodyPr>
          <a:lstStyle/>
          <a:p>
            <a:pPr marL="0" indent="0" algn="just">
              <a:buNone/>
            </a:pPr>
            <a:r>
              <a:rPr lang="en-US" dirty="0">
                <a:solidFill>
                  <a:schemeClr val="tx2"/>
                </a:solidFill>
              </a:rPr>
              <a:t>Since there are different elements to test for the frontend, there are a few different types of tests you can consider running. Each of these focuses on a different component of your frontend and together will ensure successful frontend testing for your application.</a:t>
            </a:r>
          </a:p>
        </p:txBody>
      </p:sp>
    </p:spTree>
    <p:extLst>
      <p:ext uri="{BB962C8B-B14F-4D97-AF65-F5344CB8AC3E}">
        <p14:creationId xmlns:p14="http://schemas.microsoft.com/office/powerpoint/2010/main" val="1828163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4FD4A2AD-E2FD-4CAD-8DEF-75993D7E4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430E65E5-31AD-4B0E-8D4C-6526CAAE2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id="{1B65B678-A993-4BFF-AE12-E1A2FC66BB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21" y="0"/>
            <a:ext cx="5646974" cy="6483075"/>
            <a:chOff x="-19221" y="0"/>
            <a:chExt cx="5646974" cy="6483075"/>
          </a:xfrm>
        </p:grpSpPr>
        <p:sp>
          <p:nvSpPr>
            <p:cNvPr id="92" name="Freeform: Shape 91">
              <a:extLst>
                <a:ext uri="{FF2B5EF4-FFF2-40B4-BE49-F238E27FC236}">
                  <a16:creationId xmlns:a16="http://schemas.microsoft.com/office/drawing/2014/main" id="{265A95B7-D327-4B86-92B5-EC4B891D5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Shape 92">
              <a:extLst>
                <a:ext uri="{FF2B5EF4-FFF2-40B4-BE49-F238E27FC236}">
                  <a16:creationId xmlns:a16="http://schemas.microsoft.com/office/drawing/2014/main" id="{F1E75360-B005-450D-92A5-52D302149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Shape 93">
              <a:extLst>
                <a:ext uri="{FF2B5EF4-FFF2-40B4-BE49-F238E27FC236}">
                  <a16:creationId xmlns:a16="http://schemas.microsoft.com/office/drawing/2014/main" id="{B0436CEA-83DB-4E89-8B52-8D9168AD5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Shape 94">
              <a:extLst>
                <a:ext uri="{FF2B5EF4-FFF2-40B4-BE49-F238E27FC236}">
                  <a16:creationId xmlns:a16="http://schemas.microsoft.com/office/drawing/2014/main" id="{200AFA37-9373-4E36-8BDE-B16B248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2B98130-2943-0352-F906-D790F371FF49}"/>
              </a:ext>
            </a:extLst>
          </p:cNvPr>
          <p:cNvSpPr>
            <a:spLocks noGrp="1"/>
          </p:cNvSpPr>
          <p:nvPr>
            <p:ph type="title"/>
          </p:nvPr>
        </p:nvSpPr>
        <p:spPr>
          <a:xfrm>
            <a:off x="0" y="3002125"/>
            <a:ext cx="4462725" cy="853749"/>
          </a:xfrm>
        </p:spPr>
        <p:txBody>
          <a:bodyPr vert="horz" lIns="91440" tIns="45720" rIns="91440" bIns="45720" rtlCol="0" anchor="t">
            <a:normAutofit/>
          </a:bodyPr>
          <a:lstStyle/>
          <a:p>
            <a:pPr algn="ctr"/>
            <a:r>
              <a:rPr lang="en-US" sz="5400" b="1" kern="1200">
                <a:solidFill>
                  <a:schemeClr val="tx2"/>
                </a:solidFill>
                <a:latin typeface="+mj-lt"/>
                <a:ea typeface="+mj-ea"/>
                <a:cs typeface="+mj-cs"/>
              </a:rPr>
              <a:t>Testing Types</a:t>
            </a:r>
            <a:endParaRPr lang="en-US" sz="5400" b="1" kern="1200" dirty="0">
              <a:solidFill>
                <a:schemeClr val="tx2"/>
              </a:solidFill>
              <a:latin typeface="+mj-lt"/>
              <a:ea typeface="+mj-ea"/>
              <a:cs typeface="+mj-cs"/>
            </a:endParaRPr>
          </a:p>
        </p:txBody>
      </p:sp>
      <p:pic>
        <p:nvPicPr>
          <p:cNvPr id="6" name="Picture 5">
            <a:extLst>
              <a:ext uri="{FF2B5EF4-FFF2-40B4-BE49-F238E27FC236}">
                <a16:creationId xmlns:a16="http://schemas.microsoft.com/office/drawing/2014/main" id="{3C5E7533-FEFF-F876-3AF0-CF7B98AAFBDF}"/>
              </a:ext>
            </a:extLst>
          </p:cNvPr>
          <p:cNvPicPr>
            <a:picLocks noChangeAspect="1"/>
          </p:cNvPicPr>
          <p:nvPr/>
        </p:nvPicPr>
        <p:blipFill>
          <a:blip r:embed="rId2"/>
          <a:stretch>
            <a:fillRect/>
          </a:stretch>
        </p:blipFill>
        <p:spPr>
          <a:xfrm>
            <a:off x="5675994" y="153186"/>
            <a:ext cx="6516006" cy="6483075"/>
          </a:xfrm>
          <a:prstGeom prst="rect">
            <a:avLst/>
          </a:prstGeom>
        </p:spPr>
      </p:pic>
    </p:spTree>
    <p:extLst>
      <p:ext uri="{BB962C8B-B14F-4D97-AF65-F5344CB8AC3E}">
        <p14:creationId xmlns:p14="http://schemas.microsoft.com/office/powerpoint/2010/main" val="1816453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44" name="Freeform: Shape 4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2B98130-2943-0352-F906-D790F371FF49}"/>
              </a:ext>
            </a:extLst>
          </p:cNvPr>
          <p:cNvSpPr>
            <a:spLocks noGrp="1"/>
          </p:cNvSpPr>
          <p:nvPr>
            <p:ph type="title"/>
          </p:nvPr>
        </p:nvSpPr>
        <p:spPr>
          <a:xfrm>
            <a:off x="0" y="1441113"/>
            <a:ext cx="4495800" cy="4371974"/>
          </a:xfrm>
        </p:spPr>
        <p:txBody>
          <a:bodyPr>
            <a:normAutofit/>
          </a:bodyPr>
          <a:lstStyle/>
          <a:p>
            <a:pPr algn="ctr"/>
            <a:r>
              <a:rPr lang="en-US" sz="4000" b="1" dirty="0">
                <a:solidFill>
                  <a:schemeClr val="tx2"/>
                </a:solidFill>
              </a:rPr>
              <a:t>Navigating the Toolkit</a:t>
            </a:r>
          </a:p>
        </p:txBody>
      </p:sp>
      <p:sp>
        <p:nvSpPr>
          <p:cNvPr id="3" name="Content Placeholder 2">
            <a:extLst>
              <a:ext uri="{FF2B5EF4-FFF2-40B4-BE49-F238E27FC236}">
                <a16:creationId xmlns:a16="http://schemas.microsoft.com/office/drawing/2014/main" id="{879C1193-C830-B800-8252-0F9C9E1B7960}"/>
              </a:ext>
            </a:extLst>
          </p:cNvPr>
          <p:cNvSpPr>
            <a:spLocks noGrp="1"/>
          </p:cNvSpPr>
          <p:nvPr>
            <p:ph idx="1"/>
          </p:nvPr>
        </p:nvSpPr>
        <p:spPr>
          <a:xfrm>
            <a:off x="6172200" y="804672"/>
            <a:ext cx="5221224" cy="5230368"/>
          </a:xfrm>
        </p:spPr>
        <p:txBody>
          <a:bodyPr anchor="ctr">
            <a:normAutofit fontScale="92500" lnSpcReduction="20000"/>
          </a:bodyPr>
          <a:lstStyle/>
          <a:p>
            <a:pPr marL="0" indent="0" algn="just">
              <a:buNone/>
            </a:pPr>
            <a:r>
              <a:rPr lang="en-US" sz="1800" dirty="0">
                <a:solidFill>
                  <a:schemeClr val="tx2"/>
                </a:solidFill>
              </a:rPr>
              <a:t>There are hundreds - if not thousands - of different vendors out there supplying frontend testing tools, and it can be difficult to decide which one to choose. There is a list of some of the best and most common frontend testing tools for your needs.</a:t>
            </a:r>
          </a:p>
          <a:p>
            <a:pPr marL="0" indent="0" algn="just">
              <a:buNone/>
            </a:pPr>
            <a:endParaRPr lang="en-US" sz="1800" dirty="0">
              <a:solidFill>
                <a:schemeClr val="tx2"/>
              </a:solidFill>
            </a:endParaRPr>
          </a:p>
          <a:p>
            <a:pPr algn="just"/>
            <a:r>
              <a:rPr lang="en-US" sz="1900" b="1" i="1" dirty="0">
                <a:solidFill>
                  <a:schemeClr val="tx2"/>
                </a:solidFill>
              </a:rPr>
              <a:t>Jest</a:t>
            </a:r>
            <a:endParaRPr lang="en-US" sz="1800" b="1" i="1" dirty="0">
              <a:solidFill>
                <a:schemeClr val="tx2"/>
              </a:solidFill>
            </a:endParaRPr>
          </a:p>
          <a:p>
            <a:pPr marL="0" indent="0" algn="just">
              <a:buNone/>
            </a:pPr>
            <a:r>
              <a:rPr lang="en-US" sz="1800" dirty="0">
                <a:solidFill>
                  <a:schemeClr val="tx2"/>
                </a:solidFill>
              </a:rPr>
              <a:t>Framework with a focus on simplicity. By ensuring your tests have a unique global state, Jest can reliably run tests in parallel. To make things quick, Jest runs previously failed tests first and re-organizes runs based on how long test files take. It also offers powerful code coverage and easy mocking tools.</a:t>
            </a:r>
          </a:p>
          <a:p>
            <a:pPr marL="0" indent="0" algn="just">
              <a:buNone/>
            </a:pPr>
            <a:endParaRPr lang="en-US" sz="1800" dirty="0">
              <a:solidFill>
                <a:schemeClr val="tx2"/>
              </a:solidFill>
            </a:endParaRPr>
          </a:p>
          <a:p>
            <a:pPr algn="just"/>
            <a:r>
              <a:rPr lang="en-US" sz="1900" b="1" i="1" dirty="0" err="1">
                <a:solidFill>
                  <a:schemeClr val="tx2"/>
                </a:solidFill>
              </a:rPr>
              <a:t>MochaJS</a:t>
            </a:r>
            <a:endParaRPr lang="en-US" sz="1800" b="1" i="1" dirty="0">
              <a:solidFill>
                <a:schemeClr val="tx2"/>
              </a:solidFill>
            </a:endParaRPr>
          </a:p>
          <a:p>
            <a:pPr marL="0" indent="0" algn="just">
              <a:buNone/>
            </a:pPr>
            <a:r>
              <a:rPr lang="en-US" sz="1800" dirty="0">
                <a:solidFill>
                  <a:schemeClr val="tx2"/>
                </a:solidFill>
              </a:rPr>
              <a:t>It operates on Node.js and provides front-end and back-end asynchronous testing compatibility. Mocha has proven to be a well-established framework over the past few years with firm documentation support.</a:t>
            </a:r>
          </a:p>
          <a:p>
            <a:pPr marL="0" indent="0" algn="just">
              <a:buNone/>
            </a:pPr>
            <a:r>
              <a:rPr lang="en-US" sz="1800" dirty="0">
                <a:solidFill>
                  <a:schemeClr val="tx2"/>
                </a:solidFill>
              </a:rPr>
              <a:t>Hosted on </a:t>
            </a:r>
            <a:r>
              <a:rPr lang="en-US" sz="1800" dirty="0" err="1">
                <a:solidFill>
                  <a:schemeClr val="tx2"/>
                </a:solidFill>
              </a:rPr>
              <a:t>Github</a:t>
            </a:r>
            <a:r>
              <a:rPr lang="en-US" sz="1800" dirty="0">
                <a:solidFill>
                  <a:schemeClr val="tx2"/>
                </a:solidFill>
              </a:rPr>
              <a:t>, Mocha is recognized for its flexibility, and as a result, it has proven to be one of the most dependent libraries among JavaScript developers.</a:t>
            </a:r>
          </a:p>
        </p:txBody>
      </p:sp>
    </p:spTree>
    <p:extLst>
      <p:ext uri="{BB962C8B-B14F-4D97-AF65-F5344CB8AC3E}">
        <p14:creationId xmlns:p14="http://schemas.microsoft.com/office/powerpoint/2010/main" val="3954072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23C08A-6DE1-EB4B-92C6-57394FC30F11}"/>
              </a:ext>
            </a:extLst>
          </p:cNvPr>
          <p:cNvSpPr>
            <a:spLocks noGrp="1"/>
          </p:cNvSpPr>
          <p:nvPr>
            <p:ph type="title"/>
          </p:nvPr>
        </p:nvSpPr>
        <p:spPr>
          <a:xfrm>
            <a:off x="3027924" y="991261"/>
            <a:ext cx="5754696" cy="1837349"/>
          </a:xfrm>
        </p:spPr>
        <p:txBody>
          <a:bodyPr>
            <a:normAutofit/>
          </a:bodyPr>
          <a:lstStyle/>
          <a:p>
            <a:pPr algn="ctr"/>
            <a:r>
              <a:rPr lang="en-US" sz="6000" b="1" dirty="0">
                <a:solidFill>
                  <a:schemeClr val="tx2"/>
                </a:solidFill>
              </a:rPr>
              <a:t>Agenda</a:t>
            </a:r>
            <a:endParaRPr lang="en-US" sz="3600" b="1" dirty="0">
              <a:solidFill>
                <a:schemeClr val="tx2"/>
              </a:solidFill>
            </a:endParaRPr>
          </a:p>
        </p:txBody>
      </p:sp>
      <p:grpSp>
        <p:nvGrpSpPr>
          <p:cNvPr id="77" name="Group 76">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52" name="Freeform: Shape 51">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6B63221-0958-9795-5B94-CB2A454DE29A}"/>
              </a:ext>
            </a:extLst>
          </p:cNvPr>
          <p:cNvSpPr>
            <a:spLocks noGrp="1"/>
          </p:cNvSpPr>
          <p:nvPr>
            <p:ph idx="1"/>
          </p:nvPr>
        </p:nvSpPr>
        <p:spPr>
          <a:xfrm>
            <a:off x="3050412" y="2979335"/>
            <a:ext cx="5709721" cy="3488139"/>
          </a:xfrm>
        </p:spPr>
        <p:txBody>
          <a:bodyPr anchor="t">
            <a:normAutofit fontScale="92500" lnSpcReduction="20000"/>
          </a:bodyPr>
          <a:lstStyle/>
          <a:p>
            <a:r>
              <a:rPr lang="en-US" dirty="0">
                <a:solidFill>
                  <a:schemeClr val="tx2"/>
                </a:solidFill>
              </a:rPr>
              <a:t>Introduction</a:t>
            </a:r>
          </a:p>
          <a:p>
            <a:r>
              <a:rPr lang="en-US" dirty="0">
                <a:solidFill>
                  <a:schemeClr val="tx2"/>
                </a:solidFill>
              </a:rPr>
              <a:t>Importance of Frontend Testing</a:t>
            </a:r>
          </a:p>
          <a:p>
            <a:r>
              <a:rPr lang="en-US" dirty="0">
                <a:solidFill>
                  <a:schemeClr val="tx2"/>
                </a:solidFill>
              </a:rPr>
              <a:t>Testing Landscape in Frontend</a:t>
            </a:r>
          </a:p>
          <a:p>
            <a:r>
              <a:rPr lang="en-US" dirty="0">
                <a:solidFill>
                  <a:schemeClr val="tx2"/>
                </a:solidFill>
              </a:rPr>
              <a:t>Testing Challenges</a:t>
            </a:r>
          </a:p>
          <a:p>
            <a:r>
              <a:rPr lang="en-US" dirty="0">
                <a:solidFill>
                  <a:schemeClr val="tx2"/>
                </a:solidFill>
              </a:rPr>
              <a:t>Best Practices</a:t>
            </a:r>
          </a:p>
          <a:p>
            <a:r>
              <a:rPr lang="en-US" dirty="0">
                <a:solidFill>
                  <a:schemeClr val="tx2"/>
                </a:solidFill>
              </a:rPr>
              <a:t>Testing Types</a:t>
            </a:r>
          </a:p>
          <a:p>
            <a:r>
              <a:rPr lang="en-US" dirty="0">
                <a:solidFill>
                  <a:schemeClr val="tx2"/>
                </a:solidFill>
              </a:rPr>
              <a:t>Navigating the Toolkit</a:t>
            </a:r>
          </a:p>
          <a:p>
            <a:r>
              <a:rPr lang="en-US" dirty="0">
                <a:solidFill>
                  <a:schemeClr val="tx2"/>
                </a:solidFill>
              </a:rPr>
              <a:t>Demo</a:t>
            </a:r>
          </a:p>
        </p:txBody>
      </p:sp>
      <p:grpSp>
        <p:nvGrpSpPr>
          <p:cNvPr id="81" name="Group 80">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58" name="Freeform: Shape 57">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25046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44" name="Freeform: Shape 4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2B98130-2943-0352-F906-D790F371FF49}"/>
              </a:ext>
            </a:extLst>
          </p:cNvPr>
          <p:cNvSpPr>
            <a:spLocks noGrp="1"/>
          </p:cNvSpPr>
          <p:nvPr>
            <p:ph type="title"/>
          </p:nvPr>
        </p:nvSpPr>
        <p:spPr>
          <a:xfrm>
            <a:off x="0" y="1441113"/>
            <a:ext cx="4495800" cy="4371974"/>
          </a:xfrm>
        </p:spPr>
        <p:txBody>
          <a:bodyPr>
            <a:normAutofit/>
          </a:bodyPr>
          <a:lstStyle/>
          <a:p>
            <a:pPr algn="ctr"/>
            <a:r>
              <a:rPr lang="en-US" sz="4000" b="1" dirty="0">
                <a:solidFill>
                  <a:schemeClr val="tx2"/>
                </a:solidFill>
              </a:rPr>
              <a:t>Navigating the Toolkit</a:t>
            </a:r>
          </a:p>
        </p:txBody>
      </p:sp>
      <p:sp>
        <p:nvSpPr>
          <p:cNvPr id="3" name="Content Placeholder 2">
            <a:extLst>
              <a:ext uri="{FF2B5EF4-FFF2-40B4-BE49-F238E27FC236}">
                <a16:creationId xmlns:a16="http://schemas.microsoft.com/office/drawing/2014/main" id="{879C1193-C830-B800-8252-0F9C9E1B7960}"/>
              </a:ext>
            </a:extLst>
          </p:cNvPr>
          <p:cNvSpPr>
            <a:spLocks noGrp="1"/>
          </p:cNvSpPr>
          <p:nvPr>
            <p:ph idx="1"/>
          </p:nvPr>
        </p:nvSpPr>
        <p:spPr>
          <a:xfrm>
            <a:off x="6172200" y="804672"/>
            <a:ext cx="5221224" cy="5230368"/>
          </a:xfrm>
        </p:spPr>
        <p:txBody>
          <a:bodyPr anchor="ctr">
            <a:normAutofit fontScale="92500" lnSpcReduction="10000"/>
          </a:bodyPr>
          <a:lstStyle/>
          <a:p>
            <a:pPr algn="just"/>
            <a:r>
              <a:rPr lang="en-US" sz="1700" b="1" i="1" dirty="0">
                <a:solidFill>
                  <a:schemeClr val="tx2"/>
                </a:solidFill>
              </a:rPr>
              <a:t>Jasmine</a:t>
            </a:r>
            <a:endParaRPr lang="en-US" sz="1600" b="1" i="1" dirty="0">
              <a:solidFill>
                <a:schemeClr val="tx2"/>
              </a:solidFill>
            </a:endParaRPr>
          </a:p>
          <a:p>
            <a:pPr marL="0" indent="0" algn="just">
              <a:buNone/>
            </a:pPr>
            <a:r>
              <a:rPr lang="en-US" sz="1600" dirty="0">
                <a:solidFill>
                  <a:schemeClr val="tx2"/>
                </a:solidFill>
              </a:rPr>
              <a:t>Highly beneficial for front-end testing. It includes both visibility testing and the responsiveness testing of UI across various devices with different resolutions. One can also automate user behavior with custom delay and wait time for simulating the actual user behavior.</a:t>
            </a:r>
          </a:p>
          <a:p>
            <a:pPr marL="0" indent="0" algn="just">
              <a:buNone/>
            </a:pPr>
            <a:endParaRPr lang="en-US" sz="1600" dirty="0">
              <a:solidFill>
                <a:schemeClr val="tx2"/>
              </a:solidFill>
            </a:endParaRPr>
          </a:p>
          <a:p>
            <a:pPr algn="just"/>
            <a:r>
              <a:rPr lang="en-US" sz="1700" b="1" i="1" dirty="0">
                <a:solidFill>
                  <a:schemeClr val="tx2"/>
                </a:solidFill>
              </a:rPr>
              <a:t>Karma</a:t>
            </a:r>
            <a:endParaRPr lang="en-US" sz="1600" b="1" i="1" dirty="0">
              <a:solidFill>
                <a:schemeClr val="tx2"/>
              </a:solidFill>
            </a:endParaRPr>
          </a:p>
          <a:p>
            <a:pPr marL="0" indent="0" algn="just">
              <a:buNone/>
            </a:pPr>
            <a:r>
              <a:rPr lang="en-US" sz="1600" dirty="0">
                <a:solidFill>
                  <a:schemeClr val="tx2"/>
                </a:solidFill>
              </a:rPr>
              <a:t>Open-source productive testing environment. It allows a QA to perform tests for an application in different environments. Karma allows the application script to be executed on real browsers and devices like phones and tablets. Karma aims to provide a testing environment for developers wherein they don’t need to set up loads of configurations. Instead, they can just run the tests and get instant feedback.</a:t>
            </a:r>
          </a:p>
          <a:p>
            <a:pPr marL="0" indent="0" algn="just">
              <a:buNone/>
            </a:pPr>
            <a:endParaRPr lang="en-US" sz="1600" dirty="0">
              <a:solidFill>
                <a:schemeClr val="tx2"/>
              </a:solidFill>
            </a:endParaRPr>
          </a:p>
          <a:p>
            <a:pPr algn="just"/>
            <a:r>
              <a:rPr lang="en-US" sz="1700" b="1" i="1" dirty="0">
                <a:solidFill>
                  <a:schemeClr val="tx2"/>
                </a:solidFill>
              </a:rPr>
              <a:t>Cypress</a:t>
            </a:r>
            <a:endParaRPr lang="en-US" sz="1600" b="1" i="1" dirty="0">
              <a:solidFill>
                <a:schemeClr val="tx2"/>
              </a:solidFill>
            </a:endParaRPr>
          </a:p>
          <a:p>
            <a:pPr marL="0" indent="0" algn="just">
              <a:buNone/>
            </a:pPr>
            <a:r>
              <a:rPr lang="en-US" sz="1600" dirty="0">
                <a:solidFill>
                  <a:schemeClr val="tx2"/>
                </a:solidFill>
              </a:rPr>
              <a:t>End-to-end testing framework built on top of Mocha making asynchronous testing simple and convenient. Unit tests in Cypress are executed without even having to run a web server making it the ideal tool for testing a JS/TS library that is meant to be used in the browser.</a:t>
            </a:r>
          </a:p>
        </p:txBody>
      </p:sp>
    </p:spTree>
    <p:extLst>
      <p:ext uri="{BB962C8B-B14F-4D97-AF65-F5344CB8AC3E}">
        <p14:creationId xmlns:p14="http://schemas.microsoft.com/office/powerpoint/2010/main" val="431914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44" name="Freeform: Shape 4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2B98130-2943-0352-F906-D790F371FF49}"/>
              </a:ext>
            </a:extLst>
          </p:cNvPr>
          <p:cNvSpPr>
            <a:spLocks noGrp="1"/>
          </p:cNvSpPr>
          <p:nvPr>
            <p:ph type="title"/>
          </p:nvPr>
        </p:nvSpPr>
        <p:spPr>
          <a:xfrm>
            <a:off x="-305" y="1441113"/>
            <a:ext cx="4495800" cy="4371974"/>
          </a:xfrm>
        </p:spPr>
        <p:txBody>
          <a:bodyPr>
            <a:normAutofit/>
          </a:bodyPr>
          <a:lstStyle/>
          <a:p>
            <a:pPr algn="ctr"/>
            <a:r>
              <a:rPr lang="en-US" sz="4000" b="1" dirty="0">
                <a:solidFill>
                  <a:schemeClr val="tx2"/>
                </a:solidFill>
              </a:rPr>
              <a:t>Navigating the Toolkit</a:t>
            </a:r>
          </a:p>
        </p:txBody>
      </p:sp>
      <p:sp>
        <p:nvSpPr>
          <p:cNvPr id="3" name="Content Placeholder 2">
            <a:extLst>
              <a:ext uri="{FF2B5EF4-FFF2-40B4-BE49-F238E27FC236}">
                <a16:creationId xmlns:a16="http://schemas.microsoft.com/office/drawing/2014/main" id="{879C1193-C830-B800-8252-0F9C9E1B7960}"/>
              </a:ext>
            </a:extLst>
          </p:cNvPr>
          <p:cNvSpPr>
            <a:spLocks noGrp="1"/>
          </p:cNvSpPr>
          <p:nvPr>
            <p:ph idx="1"/>
          </p:nvPr>
        </p:nvSpPr>
        <p:spPr>
          <a:xfrm>
            <a:off x="6172200" y="804672"/>
            <a:ext cx="5221224" cy="5230368"/>
          </a:xfrm>
        </p:spPr>
        <p:txBody>
          <a:bodyPr anchor="ctr">
            <a:normAutofit/>
          </a:bodyPr>
          <a:lstStyle/>
          <a:p>
            <a:pPr algn="just"/>
            <a:r>
              <a:rPr lang="en-US" sz="1900" b="1" i="1" dirty="0">
                <a:solidFill>
                  <a:schemeClr val="tx2"/>
                </a:solidFill>
              </a:rPr>
              <a:t>Selenium</a:t>
            </a:r>
            <a:endParaRPr lang="en-US" sz="1800" b="1" i="1" dirty="0">
              <a:solidFill>
                <a:schemeClr val="tx2"/>
              </a:solidFill>
            </a:endParaRPr>
          </a:p>
          <a:p>
            <a:pPr marL="0" indent="0" algn="just">
              <a:buNone/>
            </a:pPr>
            <a:r>
              <a:rPr lang="en-US" sz="1800" dirty="0">
                <a:solidFill>
                  <a:schemeClr val="tx2"/>
                </a:solidFill>
              </a:rPr>
              <a:t>Open-source automation testing suite that is widely used for the automation testing of web applications. It automates browsers and interacts with UI elements to replicate user actions to test whether a web application is functioning as expected. Selenium framework allows the tester to write test scripts in different languages such as Java, </a:t>
            </a:r>
            <a:r>
              <a:rPr lang="en-US" sz="1800" dirty="0" err="1">
                <a:solidFill>
                  <a:schemeClr val="tx2"/>
                </a:solidFill>
              </a:rPr>
              <a:t>Javascript</a:t>
            </a:r>
            <a:r>
              <a:rPr lang="en-US" sz="1800" dirty="0">
                <a:solidFill>
                  <a:schemeClr val="tx2"/>
                </a:solidFill>
              </a:rPr>
              <a:t>, Ruby, Perl, C#, NodeJS, Python, and PHP, offering flexibility.</a:t>
            </a:r>
          </a:p>
          <a:p>
            <a:pPr marL="0" indent="0" algn="just">
              <a:buNone/>
            </a:pPr>
            <a:endParaRPr lang="en-US" sz="1800" dirty="0">
              <a:solidFill>
                <a:schemeClr val="tx2"/>
              </a:solidFill>
            </a:endParaRPr>
          </a:p>
          <a:p>
            <a:pPr algn="just"/>
            <a:r>
              <a:rPr lang="en-US" sz="1800" b="1" i="1" dirty="0">
                <a:solidFill>
                  <a:schemeClr val="tx2"/>
                </a:solidFill>
              </a:rPr>
              <a:t>Enzyme</a:t>
            </a:r>
          </a:p>
          <a:p>
            <a:pPr marL="0" indent="0" algn="just">
              <a:buNone/>
            </a:pPr>
            <a:r>
              <a:rPr lang="en-US" sz="1800" dirty="0">
                <a:solidFill>
                  <a:schemeClr val="tx2"/>
                </a:solidFill>
              </a:rPr>
              <a:t>A JavaScript testing utility for React that simplifies testing React components by providing shallow rendering and assertions.</a:t>
            </a:r>
          </a:p>
          <a:p>
            <a:pPr marL="0" indent="0" algn="just">
              <a:buNone/>
            </a:pPr>
            <a:endParaRPr lang="en-US" sz="1800" dirty="0">
              <a:solidFill>
                <a:schemeClr val="tx2"/>
              </a:solidFill>
            </a:endParaRPr>
          </a:p>
          <a:p>
            <a:pPr marL="0" indent="0" algn="just">
              <a:buNone/>
            </a:pPr>
            <a:r>
              <a:rPr lang="en-US" sz="1800" dirty="0">
                <a:solidFill>
                  <a:schemeClr val="tx2"/>
                </a:solidFill>
                <a:hlinkClick r:id="rId2"/>
              </a:rPr>
              <a:t>More Testing Libraries and Frameworks for Frontend</a:t>
            </a:r>
            <a:endParaRPr lang="en-US" sz="1800" dirty="0">
              <a:solidFill>
                <a:schemeClr val="tx2"/>
              </a:solidFill>
            </a:endParaRPr>
          </a:p>
        </p:txBody>
      </p:sp>
    </p:spTree>
    <p:extLst>
      <p:ext uri="{BB962C8B-B14F-4D97-AF65-F5344CB8AC3E}">
        <p14:creationId xmlns:p14="http://schemas.microsoft.com/office/powerpoint/2010/main" val="2394171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44" name="Freeform: Shape 4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2B98130-2943-0352-F906-D790F371FF49}"/>
              </a:ext>
            </a:extLst>
          </p:cNvPr>
          <p:cNvSpPr>
            <a:spLocks noGrp="1"/>
          </p:cNvSpPr>
          <p:nvPr>
            <p:ph type="title"/>
          </p:nvPr>
        </p:nvSpPr>
        <p:spPr>
          <a:xfrm>
            <a:off x="-305" y="1441113"/>
            <a:ext cx="4495800" cy="4371974"/>
          </a:xfrm>
        </p:spPr>
        <p:txBody>
          <a:bodyPr>
            <a:normAutofit/>
          </a:bodyPr>
          <a:lstStyle/>
          <a:p>
            <a:pPr algn="ctr"/>
            <a:r>
              <a:rPr lang="en-US" sz="4000" b="1" dirty="0">
                <a:solidFill>
                  <a:schemeClr val="tx2"/>
                </a:solidFill>
              </a:rPr>
              <a:t>Navigating the Toolkit</a:t>
            </a:r>
          </a:p>
        </p:txBody>
      </p:sp>
      <p:pic>
        <p:nvPicPr>
          <p:cNvPr id="6" name="Content Placeholder 5">
            <a:extLst>
              <a:ext uri="{FF2B5EF4-FFF2-40B4-BE49-F238E27FC236}">
                <a16:creationId xmlns:a16="http://schemas.microsoft.com/office/drawing/2014/main" id="{A2412D1C-AE8E-484B-EE45-A7F39279637E}"/>
              </a:ext>
            </a:extLst>
          </p:cNvPr>
          <p:cNvPicPr>
            <a:picLocks noGrp="1" noChangeAspect="1"/>
          </p:cNvPicPr>
          <p:nvPr>
            <p:ph idx="1"/>
          </p:nvPr>
        </p:nvPicPr>
        <p:blipFill rotWithShape="1">
          <a:blip r:embed="rId2"/>
          <a:srcRect b="21144"/>
          <a:stretch/>
        </p:blipFill>
        <p:spPr>
          <a:xfrm>
            <a:off x="5309118" y="0"/>
            <a:ext cx="6882577" cy="6857999"/>
          </a:xfrm>
          <a:prstGeom prst="rect">
            <a:avLst/>
          </a:prstGeom>
        </p:spPr>
      </p:pic>
    </p:spTree>
    <p:extLst>
      <p:ext uri="{BB962C8B-B14F-4D97-AF65-F5344CB8AC3E}">
        <p14:creationId xmlns:p14="http://schemas.microsoft.com/office/powerpoint/2010/main" val="2938859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8" name="Rectangle 27">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5CA9B-12FF-C030-6853-9B9CD5BF3DF4}"/>
              </a:ext>
            </a:extLst>
          </p:cNvPr>
          <p:cNvSpPr>
            <a:spLocks noGrp="1"/>
          </p:cNvSpPr>
          <p:nvPr>
            <p:ph type="ctrTitle"/>
          </p:nvPr>
        </p:nvSpPr>
        <p:spPr>
          <a:xfrm>
            <a:off x="3371787" y="1741337"/>
            <a:ext cx="5448730" cy="2387918"/>
          </a:xfrm>
        </p:spPr>
        <p:txBody>
          <a:bodyPr anchor="b">
            <a:normAutofit/>
          </a:bodyPr>
          <a:lstStyle/>
          <a:p>
            <a:r>
              <a:rPr lang="en-US" sz="5200">
                <a:solidFill>
                  <a:schemeClr val="tx2"/>
                </a:solidFill>
              </a:rPr>
              <a:t>Testing Demo</a:t>
            </a:r>
          </a:p>
        </p:txBody>
      </p:sp>
      <p:sp>
        <p:nvSpPr>
          <p:cNvPr id="3" name="Subtitle 2">
            <a:extLst>
              <a:ext uri="{FF2B5EF4-FFF2-40B4-BE49-F238E27FC236}">
                <a16:creationId xmlns:a16="http://schemas.microsoft.com/office/drawing/2014/main" id="{8D36D1F9-E5B8-9A53-1FFA-E928A775A10C}"/>
              </a:ext>
            </a:extLst>
          </p:cNvPr>
          <p:cNvSpPr>
            <a:spLocks noGrp="1"/>
          </p:cNvSpPr>
          <p:nvPr>
            <p:ph type="subTitle" idx="1"/>
          </p:nvPr>
        </p:nvSpPr>
        <p:spPr>
          <a:xfrm>
            <a:off x="3371161" y="4200522"/>
            <a:ext cx="5449982" cy="682079"/>
          </a:xfrm>
        </p:spPr>
        <p:txBody>
          <a:bodyPr>
            <a:normAutofit/>
          </a:bodyPr>
          <a:lstStyle/>
          <a:p>
            <a:r>
              <a:rPr lang="en-US" dirty="0">
                <a:solidFill>
                  <a:schemeClr val="tx2"/>
                </a:solidFill>
              </a:rPr>
              <a:t>Link to repo</a:t>
            </a:r>
          </a:p>
        </p:txBody>
      </p:sp>
      <p:grpSp>
        <p:nvGrpSpPr>
          <p:cNvPr id="30" name="Group 29">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31" name="Freeform: Shape 30">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946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7" name="Group 46">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48" name="Freeform: Shape 47">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9">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983EBF0-174E-4E89-ABB4-E892EEB4E42D}"/>
              </a:ext>
            </a:extLst>
          </p:cNvPr>
          <p:cNvSpPr>
            <a:spLocks noGrp="1"/>
          </p:cNvSpPr>
          <p:nvPr>
            <p:ph type="title"/>
          </p:nvPr>
        </p:nvSpPr>
        <p:spPr>
          <a:xfrm>
            <a:off x="0" y="1441113"/>
            <a:ext cx="4495800" cy="4371974"/>
          </a:xfrm>
        </p:spPr>
        <p:txBody>
          <a:bodyPr>
            <a:normAutofit/>
          </a:bodyPr>
          <a:lstStyle/>
          <a:p>
            <a:pPr algn="ctr"/>
            <a:r>
              <a:rPr lang="en-US" sz="5400" b="1" dirty="0">
                <a:solidFill>
                  <a:schemeClr val="tx2"/>
                </a:solidFill>
              </a:rPr>
              <a:t>Introduction</a:t>
            </a:r>
            <a:endParaRPr lang="en-US" sz="3600" b="1" dirty="0">
              <a:solidFill>
                <a:schemeClr val="tx2"/>
              </a:solidFill>
            </a:endParaRPr>
          </a:p>
        </p:txBody>
      </p:sp>
      <p:sp>
        <p:nvSpPr>
          <p:cNvPr id="3" name="Content Placeholder 2">
            <a:extLst>
              <a:ext uri="{FF2B5EF4-FFF2-40B4-BE49-F238E27FC236}">
                <a16:creationId xmlns:a16="http://schemas.microsoft.com/office/drawing/2014/main" id="{BAA21549-23B0-7460-4833-DC0C5D236790}"/>
              </a:ext>
            </a:extLst>
          </p:cNvPr>
          <p:cNvSpPr>
            <a:spLocks noGrp="1"/>
          </p:cNvSpPr>
          <p:nvPr>
            <p:ph idx="1"/>
          </p:nvPr>
        </p:nvSpPr>
        <p:spPr>
          <a:xfrm>
            <a:off x="6172200" y="804672"/>
            <a:ext cx="5221224" cy="5230368"/>
          </a:xfrm>
        </p:spPr>
        <p:txBody>
          <a:bodyPr anchor="ctr">
            <a:normAutofit fontScale="92500" lnSpcReduction="10000"/>
          </a:bodyPr>
          <a:lstStyle/>
          <a:p>
            <a:pPr marL="0" indent="0" algn="just">
              <a:buNone/>
            </a:pPr>
            <a:r>
              <a:rPr lang="en-US" sz="2400" dirty="0">
                <a:solidFill>
                  <a:schemeClr val="tx2"/>
                </a:solidFill>
              </a:rPr>
              <a:t>Frontend testing is </a:t>
            </a:r>
            <a:r>
              <a:rPr lang="en-US" sz="2400" b="1" dirty="0">
                <a:solidFill>
                  <a:schemeClr val="tx2"/>
                </a:solidFill>
              </a:rPr>
              <a:t>crucial</a:t>
            </a:r>
            <a:r>
              <a:rPr lang="en-US" sz="2400" dirty="0">
                <a:solidFill>
                  <a:schemeClr val="tx2"/>
                </a:solidFill>
              </a:rPr>
              <a:t> for delivering a user-friendly, high-performance, and secure web or mobile application that meets user expectations and industry standards.</a:t>
            </a:r>
          </a:p>
          <a:p>
            <a:pPr algn="just"/>
            <a:endParaRPr lang="en-US" sz="2400" dirty="0">
              <a:solidFill>
                <a:schemeClr val="tx2"/>
              </a:solidFill>
            </a:endParaRPr>
          </a:p>
          <a:p>
            <a:pPr marL="0" indent="0" algn="just">
              <a:buNone/>
            </a:pPr>
            <a:r>
              <a:rPr lang="en-US" sz="2400" dirty="0">
                <a:solidFill>
                  <a:schemeClr val="tx2"/>
                </a:solidFill>
              </a:rPr>
              <a:t>This is making frontend testing a must-have step of the workflow for software development teams to focus on, ensuring the quality of your technology throughout its lifecycle.</a:t>
            </a:r>
          </a:p>
          <a:p>
            <a:pPr marL="0" indent="0" algn="just">
              <a:buNone/>
            </a:pPr>
            <a:endParaRPr lang="en-US" sz="2400" dirty="0">
              <a:solidFill>
                <a:schemeClr val="tx2"/>
              </a:solidFill>
            </a:endParaRPr>
          </a:p>
          <a:p>
            <a:pPr marL="0" indent="0" algn="just">
              <a:buNone/>
            </a:pPr>
            <a:r>
              <a:rPr lang="en-US" sz="2400" dirty="0">
                <a:solidFill>
                  <a:schemeClr val="tx2"/>
                </a:solidFill>
              </a:rPr>
              <a:t>Frontend testing refers to the checks performed to test the </a:t>
            </a:r>
            <a:r>
              <a:rPr lang="en-US" sz="2400" b="1" dirty="0">
                <a:solidFill>
                  <a:schemeClr val="tx2"/>
                </a:solidFill>
              </a:rPr>
              <a:t>usability</a:t>
            </a:r>
            <a:r>
              <a:rPr lang="en-US" sz="2400" dirty="0">
                <a:solidFill>
                  <a:schemeClr val="tx2"/>
                </a:solidFill>
              </a:rPr>
              <a:t> and </a:t>
            </a:r>
            <a:r>
              <a:rPr lang="en-US" sz="2400" b="1" dirty="0">
                <a:solidFill>
                  <a:schemeClr val="tx2"/>
                </a:solidFill>
              </a:rPr>
              <a:t>functionality</a:t>
            </a:r>
            <a:r>
              <a:rPr lang="en-US" sz="2400" dirty="0">
                <a:solidFill>
                  <a:schemeClr val="tx2"/>
                </a:solidFill>
              </a:rPr>
              <a:t> of your application’s GUI. Usually, test cases include the validation of menus, forms, buttons, and other application elements visible to end users.</a:t>
            </a:r>
          </a:p>
        </p:txBody>
      </p:sp>
    </p:spTree>
    <p:extLst>
      <p:ext uri="{BB962C8B-B14F-4D97-AF65-F5344CB8AC3E}">
        <p14:creationId xmlns:p14="http://schemas.microsoft.com/office/powerpoint/2010/main" val="1289280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3" name="Group 32">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34" name="Freeform: Shape 33">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0C86AB3-41C4-D0D4-996B-D0CB10D4E844}"/>
              </a:ext>
            </a:extLst>
          </p:cNvPr>
          <p:cNvSpPr>
            <a:spLocks noGrp="1"/>
          </p:cNvSpPr>
          <p:nvPr>
            <p:ph type="title"/>
          </p:nvPr>
        </p:nvSpPr>
        <p:spPr>
          <a:xfrm>
            <a:off x="-371474" y="2053641"/>
            <a:ext cx="5314950" cy="2760098"/>
          </a:xfrm>
        </p:spPr>
        <p:txBody>
          <a:bodyPr>
            <a:normAutofit/>
          </a:bodyPr>
          <a:lstStyle/>
          <a:p>
            <a:pPr algn="ctr"/>
            <a:r>
              <a:rPr lang="en-US" sz="4800" b="1" dirty="0">
                <a:solidFill>
                  <a:schemeClr val="tx2"/>
                </a:solidFill>
              </a:rPr>
              <a:t>Importance of Frontend Testing</a:t>
            </a:r>
          </a:p>
        </p:txBody>
      </p:sp>
      <p:sp>
        <p:nvSpPr>
          <p:cNvPr id="3" name="Content Placeholder 2">
            <a:extLst>
              <a:ext uri="{FF2B5EF4-FFF2-40B4-BE49-F238E27FC236}">
                <a16:creationId xmlns:a16="http://schemas.microsoft.com/office/drawing/2014/main" id="{71892B51-4F3C-A07B-F4A5-0C84DA54183A}"/>
              </a:ext>
            </a:extLst>
          </p:cNvPr>
          <p:cNvSpPr>
            <a:spLocks noGrp="1"/>
          </p:cNvSpPr>
          <p:nvPr>
            <p:ph idx="1"/>
          </p:nvPr>
        </p:nvSpPr>
        <p:spPr>
          <a:xfrm>
            <a:off x="6090574" y="801866"/>
            <a:ext cx="5306084" cy="5230634"/>
          </a:xfrm>
          <a:noFill/>
          <a:ln>
            <a:noFill/>
          </a:ln>
        </p:spPr>
        <p:txBody>
          <a:bodyPr anchor="ctr">
            <a:normAutofit/>
          </a:bodyPr>
          <a:lstStyle/>
          <a:p>
            <a:pPr marL="0" indent="0" algn="just">
              <a:buNone/>
            </a:pPr>
            <a:r>
              <a:rPr lang="en-US" sz="2400" dirty="0">
                <a:solidFill>
                  <a:schemeClr val="tx2"/>
                </a:solidFill>
              </a:rPr>
              <a:t>When you’re developing an application, the most important thing is to ensure the developed application </a:t>
            </a:r>
            <a:r>
              <a:rPr lang="en-US" sz="2400" b="1" dirty="0">
                <a:solidFill>
                  <a:schemeClr val="tx2"/>
                </a:solidFill>
              </a:rPr>
              <a:t>works correctly </a:t>
            </a:r>
            <a:r>
              <a:rPr lang="en-US" sz="2400" dirty="0">
                <a:solidFill>
                  <a:schemeClr val="tx2"/>
                </a:solidFill>
              </a:rPr>
              <a:t>and is </a:t>
            </a:r>
            <a:r>
              <a:rPr lang="en-US" sz="2400" b="1" dirty="0">
                <a:solidFill>
                  <a:schemeClr val="tx2"/>
                </a:solidFill>
              </a:rPr>
              <a:t>safe for production deployment</a:t>
            </a:r>
            <a:r>
              <a:rPr lang="en-US" sz="2400" dirty="0">
                <a:solidFill>
                  <a:schemeClr val="tx2"/>
                </a:solidFill>
              </a:rPr>
              <a:t>.</a:t>
            </a:r>
          </a:p>
          <a:p>
            <a:pPr algn="just"/>
            <a:endParaRPr lang="en-US" sz="2400" dirty="0">
              <a:solidFill>
                <a:schemeClr val="tx2"/>
              </a:solidFill>
            </a:endParaRPr>
          </a:p>
          <a:p>
            <a:pPr marL="0" indent="0" algn="just">
              <a:buNone/>
            </a:pPr>
            <a:r>
              <a:rPr lang="en-US" sz="2400" dirty="0">
                <a:solidFill>
                  <a:schemeClr val="tx2"/>
                </a:solidFill>
              </a:rPr>
              <a:t>This can be achieved by thinking about the most seamless ways a user can take through your app, </a:t>
            </a:r>
            <a:r>
              <a:rPr lang="en-US" sz="2400" b="1" dirty="0">
                <a:solidFill>
                  <a:schemeClr val="tx2"/>
                </a:solidFill>
              </a:rPr>
              <a:t>optimizing the navigational experience</a:t>
            </a:r>
            <a:r>
              <a:rPr lang="en-US" sz="2400" dirty="0">
                <a:solidFill>
                  <a:schemeClr val="tx2"/>
                </a:solidFill>
              </a:rPr>
              <a:t>.</a:t>
            </a:r>
          </a:p>
        </p:txBody>
      </p:sp>
    </p:spTree>
    <p:extLst>
      <p:ext uri="{BB962C8B-B14F-4D97-AF65-F5344CB8AC3E}">
        <p14:creationId xmlns:p14="http://schemas.microsoft.com/office/powerpoint/2010/main" val="3219768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3" name="Group 32">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34" name="Freeform: Shape 33">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0C86AB3-41C4-D0D4-996B-D0CB10D4E844}"/>
              </a:ext>
            </a:extLst>
          </p:cNvPr>
          <p:cNvSpPr>
            <a:spLocks noGrp="1"/>
          </p:cNvSpPr>
          <p:nvPr>
            <p:ph type="title"/>
          </p:nvPr>
        </p:nvSpPr>
        <p:spPr>
          <a:xfrm>
            <a:off x="-371474" y="2053641"/>
            <a:ext cx="5314950" cy="2760098"/>
          </a:xfrm>
        </p:spPr>
        <p:txBody>
          <a:bodyPr>
            <a:normAutofit/>
          </a:bodyPr>
          <a:lstStyle/>
          <a:p>
            <a:pPr algn="ctr"/>
            <a:r>
              <a:rPr lang="en-US" sz="4800" b="1" dirty="0">
                <a:solidFill>
                  <a:schemeClr val="tx2"/>
                </a:solidFill>
              </a:rPr>
              <a:t>Importance of Frontend Testing</a:t>
            </a:r>
          </a:p>
        </p:txBody>
      </p:sp>
      <p:sp>
        <p:nvSpPr>
          <p:cNvPr id="3" name="Content Placeholder 2">
            <a:extLst>
              <a:ext uri="{FF2B5EF4-FFF2-40B4-BE49-F238E27FC236}">
                <a16:creationId xmlns:a16="http://schemas.microsoft.com/office/drawing/2014/main" id="{71892B51-4F3C-A07B-F4A5-0C84DA54183A}"/>
              </a:ext>
            </a:extLst>
          </p:cNvPr>
          <p:cNvSpPr>
            <a:spLocks noGrp="1"/>
          </p:cNvSpPr>
          <p:nvPr>
            <p:ph idx="1"/>
          </p:nvPr>
        </p:nvSpPr>
        <p:spPr>
          <a:xfrm>
            <a:off x="6090574" y="801866"/>
            <a:ext cx="5306084" cy="5230634"/>
          </a:xfrm>
          <a:noFill/>
          <a:ln>
            <a:noFill/>
          </a:ln>
        </p:spPr>
        <p:txBody>
          <a:bodyPr anchor="ctr">
            <a:normAutofit fontScale="92500"/>
          </a:body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1" i="1" u="none" strike="noStrike" kern="1200" cap="none" spc="0" normalizeH="0" baseline="0" noProof="0" dirty="0">
                <a:ln>
                  <a:noFill/>
                </a:ln>
                <a:solidFill>
                  <a:srgbClr val="44546A"/>
                </a:solidFill>
                <a:effectLst/>
                <a:uLnTx/>
                <a:uFillTx/>
                <a:latin typeface="Calibri" panose="020F0502020204030204"/>
                <a:ea typeface="+mn-ea"/>
                <a:cs typeface="+mn-cs"/>
              </a:rPr>
              <a:t>Protection Against Regression</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44546A"/>
                </a:solidFill>
                <a:effectLst/>
                <a:uLnTx/>
                <a:uFillTx/>
                <a:latin typeface="Calibri" panose="020F0502020204030204"/>
                <a:ea typeface="+mn-ea"/>
                <a:cs typeface="+mn-cs"/>
              </a:rPr>
              <a:t>There might be cases where you write code that helps you deploy huge or complex features but </a:t>
            </a:r>
            <a:r>
              <a:rPr kumimoji="0" lang="en-US" sz="2400" b="1" i="0" u="none" strike="noStrike" kern="1200" cap="none" spc="0" normalizeH="0" baseline="0" noProof="0" dirty="0">
                <a:ln>
                  <a:noFill/>
                </a:ln>
                <a:solidFill>
                  <a:srgbClr val="44546A"/>
                </a:solidFill>
                <a:effectLst/>
                <a:uLnTx/>
                <a:uFillTx/>
                <a:latin typeface="Calibri" panose="020F0502020204030204"/>
                <a:ea typeface="+mn-ea"/>
                <a:cs typeface="+mn-cs"/>
              </a:rPr>
              <a:t>might in return crash </a:t>
            </a:r>
            <a:r>
              <a:rPr kumimoji="0" lang="en-US" sz="2400" b="0" i="0" u="none" strike="noStrike" kern="1200" cap="none" spc="0" normalizeH="0" baseline="0" noProof="0" dirty="0">
                <a:ln>
                  <a:noFill/>
                </a:ln>
                <a:solidFill>
                  <a:srgbClr val="44546A"/>
                </a:solidFill>
                <a:effectLst/>
                <a:uLnTx/>
                <a:uFillTx/>
                <a:latin typeface="Calibri" panose="020F0502020204030204"/>
                <a:ea typeface="+mn-ea"/>
                <a:cs typeface="+mn-cs"/>
              </a:rPr>
              <a:t>some other part of the application that you weren’t aware of.</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rgbClr val="44546A"/>
              </a:solidFill>
              <a:effectLst/>
              <a:uLnTx/>
              <a:uFillTx/>
              <a:latin typeface="Calibri" panose="020F0502020204030204"/>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1" i="1" u="none" strike="noStrike" kern="1200" cap="none" spc="0" normalizeH="0" baseline="0" noProof="0" dirty="0">
                <a:ln>
                  <a:noFill/>
                </a:ln>
                <a:solidFill>
                  <a:srgbClr val="44546A"/>
                </a:solidFill>
                <a:effectLst/>
                <a:uLnTx/>
                <a:uFillTx/>
                <a:latin typeface="Calibri" panose="020F0502020204030204"/>
                <a:ea typeface="+mn-ea"/>
                <a:cs typeface="+mn-cs"/>
              </a:rPr>
              <a:t>Double Checking the Code</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44546A"/>
                </a:solidFill>
                <a:effectLst/>
                <a:uLnTx/>
                <a:uFillTx/>
                <a:latin typeface="Calibri" panose="020F0502020204030204"/>
                <a:ea typeface="+mn-ea"/>
                <a:cs typeface="+mn-cs"/>
              </a:rPr>
              <a:t>It’s rare that you’ll be able to deliver a big project alone. No one can simply know everything about every piece of code written by other programmers. And this is why frontend testing is so important - to double check that code is </a:t>
            </a:r>
            <a:r>
              <a:rPr kumimoji="0" lang="en-US" sz="2400" b="1" i="0" u="none" strike="noStrike" kern="1200" cap="none" spc="0" normalizeH="0" baseline="0" noProof="0" dirty="0">
                <a:ln>
                  <a:noFill/>
                </a:ln>
                <a:solidFill>
                  <a:srgbClr val="44546A"/>
                </a:solidFill>
                <a:effectLst/>
                <a:uLnTx/>
                <a:uFillTx/>
                <a:latin typeface="Calibri" panose="020F0502020204030204"/>
                <a:ea typeface="+mn-ea"/>
                <a:cs typeface="+mn-cs"/>
              </a:rPr>
              <a:t>not inconsistent</a:t>
            </a:r>
            <a:r>
              <a:rPr kumimoji="0" lang="en-US" sz="2400" b="0" i="0" u="none" strike="noStrike" kern="1200" cap="none" spc="0" normalizeH="0" baseline="0" noProof="0" dirty="0">
                <a:ln>
                  <a:noFill/>
                </a:ln>
                <a:solidFill>
                  <a:srgbClr val="44546A"/>
                </a:solidFill>
                <a:effectLst/>
                <a:uLnTx/>
                <a:uFillTx/>
                <a:latin typeface="Calibri" panose="020F0502020204030204"/>
                <a:ea typeface="+mn-ea"/>
                <a:cs typeface="+mn-cs"/>
              </a:rPr>
              <a:t>, and the </a:t>
            </a:r>
            <a:r>
              <a:rPr kumimoji="0" lang="en-US" sz="2400" b="1" i="0" u="none" strike="noStrike" kern="1200" cap="none" spc="0" normalizeH="0" baseline="0" noProof="0" dirty="0">
                <a:ln>
                  <a:noFill/>
                </a:ln>
                <a:solidFill>
                  <a:srgbClr val="44546A"/>
                </a:solidFill>
                <a:effectLst/>
                <a:uLnTx/>
                <a:uFillTx/>
                <a:latin typeface="Calibri" panose="020F0502020204030204"/>
                <a:ea typeface="+mn-ea"/>
                <a:cs typeface="+mn-cs"/>
              </a:rPr>
              <a:t>frontend functionality is intact</a:t>
            </a:r>
            <a:r>
              <a:rPr kumimoji="0" lang="en-US" sz="2400" b="0" i="0" u="none" strike="noStrike" kern="1200" cap="none" spc="0" normalizeH="0" baseline="0" noProof="0" dirty="0">
                <a:ln>
                  <a:noFill/>
                </a:ln>
                <a:solidFill>
                  <a:srgbClr val="44546A"/>
                </a:solidFill>
                <a:effectLst/>
                <a:uLnTx/>
                <a:uFillTx/>
                <a:latin typeface="Calibri" panose="020F0502020204030204"/>
                <a:ea typeface="+mn-ea"/>
                <a:cs typeface="+mn-cs"/>
              </a:rPr>
              <a:t>.</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44546A"/>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9677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3" name="Group 32">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34" name="Freeform: Shape 33">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0C86AB3-41C4-D0D4-996B-D0CB10D4E844}"/>
              </a:ext>
            </a:extLst>
          </p:cNvPr>
          <p:cNvSpPr>
            <a:spLocks noGrp="1"/>
          </p:cNvSpPr>
          <p:nvPr>
            <p:ph type="title"/>
          </p:nvPr>
        </p:nvSpPr>
        <p:spPr>
          <a:xfrm>
            <a:off x="-371474" y="2053641"/>
            <a:ext cx="5314950" cy="2760098"/>
          </a:xfrm>
        </p:spPr>
        <p:txBody>
          <a:bodyPr>
            <a:normAutofit/>
          </a:bodyPr>
          <a:lstStyle/>
          <a:p>
            <a:pPr algn="ctr"/>
            <a:r>
              <a:rPr lang="en-US" sz="4800" b="1" dirty="0">
                <a:solidFill>
                  <a:schemeClr val="tx2"/>
                </a:solidFill>
              </a:rPr>
              <a:t>Importance of Frontend Testing</a:t>
            </a:r>
          </a:p>
        </p:txBody>
      </p:sp>
      <p:sp>
        <p:nvSpPr>
          <p:cNvPr id="3" name="Content Placeholder 2">
            <a:extLst>
              <a:ext uri="{FF2B5EF4-FFF2-40B4-BE49-F238E27FC236}">
                <a16:creationId xmlns:a16="http://schemas.microsoft.com/office/drawing/2014/main" id="{71892B51-4F3C-A07B-F4A5-0C84DA54183A}"/>
              </a:ext>
            </a:extLst>
          </p:cNvPr>
          <p:cNvSpPr>
            <a:spLocks noGrp="1"/>
          </p:cNvSpPr>
          <p:nvPr>
            <p:ph idx="1"/>
          </p:nvPr>
        </p:nvSpPr>
        <p:spPr>
          <a:xfrm>
            <a:off x="6090574" y="801866"/>
            <a:ext cx="5306084" cy="5230634"/>
          </a:xfrm>
          <a:noFill/>
          <a:ln>
            <a:noFill/>
          </a:ln>
        </p:spPr>
        <p:txBody>
          <a:bodyPr anchor="ctr">
            <a:normAutofit fontScale="92500" lnSpcReduction="20000"/>
          </a:body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1" i="1" u="none" strike="noStrike" kern="1200" cap="none" spc="0" normalizeH="0" baseline="0" noProof="0" dirty="0">
                <a:ln>
                  <a:noFill/>
                </a:ln>
                <a:solidFill>
                  <a:srgbClr val="44546A"/>
                </a:solidFill>
                <a:effectLst/>
                <a:uLnTx/>
                <a:uFillTx/>
                <a:latin typeface="Calibri" panose="020F0502020204030204"/>
                <a:ea typeface="+mn-ea"/>
                <a:cs typeface="+mn-cs"/>
              </a:rPr>
              <a:t>Trust in the Code</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44546A"/>
                </a:solidFill>
                <a:effectLst/>
                <a:uLnTx/>
                <a:uFillTx/>
                <a:latin typeface="Calibri" panose="020F0502020204030204"/>
                <a:ea typeface="+mn-ea"/>
                <a:cs typeface="+mn-cs"/>
              </a:rPr>
              <a:t>The more you can trust your code, the easier and less stressful deployments will be. Additionally, business leaders will undoubtedly be happier knowing that their application is developing at a stable pace, enabling the company to plan and prepare roadmaps easier.</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44546A"/>
              </a:solidFill>
              <a:effectLst/>
              <a:uLnTx/>
              <a:uFillTx/>
              <a:latin typeface="Calibri" panose="020F0502020204030204"/>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44546A"/>
                </a:solidFill>
                <a:effectLst/>
                <a:uLnTx/>
                <a:uFillTx/>
                <a:latin typeface="Calibri" panose="020F0502020204030204"/>
                <a:ea typeface="+mn-ea"/>
                <a:cs typeface="+mn-cs"/>
              </a:rPr>
              <a:t>Live Documentation</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44546A"/>
                </a:solidFill>
                <a:effectLst/>
                <a:uLnTx/>
                <a:uFillTx/>
                <a:latin typeface="Calibri" panose="020F0502020204030204"/>
                <a:ea typeface="+mn-ea"/>
                <a:cs typeface="+mn-cs"/>
              </a:rPr>
              <a:t>Another good reason to keep well-maintained tests is that they serve as live documentation. </a:t>
            </a:r>
            <a:r>
              <a:rPr kumimoji="0" lang="en-US" sz="2400" b="1" i="0" u="none" strike="noStrike" kern="1200" cap="none" spc="0" normalizeH="0" baseline="0" noProof="0" dirty="0">
                <a:ln>
                  <a:noFill/>
                </a:ln>
                <a:solidFill>
                  <a:srgbClr val="44546A"/>
                </a:solidFill>
                <a:effectLst/>
                <a:uLnTx/>
                <a:uFillTx/>
                <a:latin typeface="Calibri" panose="020F0502020204030204"/>
                <a:ea typeface="+mn-ea"/>
                <a:cs typeface="+mn-cs"/>
              </a:rPr>
              <a:t>Writing tests requires a proper description</a:t>
            </a:r>
            <a:r>
              <a:rPr kumimoji="0" lang="en-US" sz="2400" b="0" i="0" u="none" strike="noStrike" kern="1200" cap="none" spc="0" normalizeH="0" baseline="0" noProof="0" dirty="0">
                <a:ln>
                  <a:noFill/>
                </a:ln>
                <a:solidFill>
                  <a:srgbClr val="44546A"/>
                </a:solidFill>
                <a:effectLst/>
                <a:uLnTx/>
                <a:uFillTx/>
                <a:latin typeface="Calibri" panose="020F0502020204030204"/>
                <a:ea typeface="+mn-ea"/>
                <a:cs typeface="+mn-cs"/>
              </a:rPr>
              <a:t> of what a specific test (and the component of your application it relates to) does.</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44546A"/>
                </a:solidFill>
                <a:effectLst/>
                <a:uLnTx/>
                <a:uFillTx/>
                <a:latin typeface="Calibri" panose="020F0502020204030204"/>
                <a:ea typeface="+mn-ea"/>
                <a:cs typeface="+mn-cs"/>
              </a:rPr>
              <a:t>Writing tests should also </a:t>
            </a:r>
            <a:r>
              <a:rPr kumimoji="0" lang="en-US" sz="2400" b="1" i="0" u="none" strike="noStrike" kern="1200" cap="none" spc="0" normalizeH="0" baseline="0" noProof="0" dirty="0">
                <a:ln>
                  <a:noFill/>
                </a:ln>
                <a:solidFill>
                  <a:srgbClr val="44546A"/>
                </a:solidFill>
                <a:effectLst/>
                <a:uLnTx/>
                <a:uFillTx/>
                <a:latin typeface="Calibri" panose="020F0502020204030204"/>
                <a:ea typeface="+mn-ea"/>
                <a:cs typeface="+mn-cs"/>
              </a:rPr>
              <a:t>improve readability </a:t>
            </a:r>
            <a:r>
              <a:rPr kumimoji="0" lang="en-US" sz="2400" b="0" i="0" u="none" strike="noStrike" kern="1200" cap="none" spc="0" normalizeH="0" baseline="0" noProof="0" dirty="0">
                <a:ln>
                  <a:noFill/>
                </a:ln>
                <a:solidFill>
                  <a:srgbClr val="44546A"/>
                </a:solidFill>
                <a:effectLst/>
                <a:uLnTx/>
                <a:uFillTx/>
                <a:latin typeface="Calibri" panose="020F0502020204030204"/>
                <a:ea typeface="+mn-ea"/>
                <a:cs typeface="+mn-cs"/>
              </a:rPr>
              <a:t>and </a:t>
            </a:r>
            <a:r>
              <a:rPr kumimoji="0" lang="en-US" sz="2400" b="1" i="0" u="none" strike="noStrike" kern="1200" cap="none" spc="0" normalizeH="0" baseline="0" noProof="0" dirty="0">
                <a:ln>
                  <a:noFill/>
                </a:ln>
                <a:solidFill>
                  <a:srgbClr val="44546A"/>
                </a:solidFill>
                <a:effectLst/>
                <a:uLnTx/>
                <a:uFillTx/>
                <a:latin typeface="Calibri" panose="020F0502020204030204"/>
                <a:ea typeface="+mn-ea"/>
                <a:cs typeface="+mn-cs"/>
              </a:rPr>
              <a:t>decrease coupling</a:t>
            </a:r>
            <a:r>
              <a:rPr kumimoji="0" lang="en-US" sz="2400" b="0" i="0" u="none" strike="noStrike" kern="1200" cap="none" spc="0" normalizeH="0" baseline="0" noProof="0" dirty="0">
                <a:ln>
                  <a:noFill/>
                </a:ln>
                <a:solidFill>
                  <a:srgbClr val="44546A"/>
                </a:solidFill>
                <a:effectLst/>
                <a:uLnTx/>
                <a:uFillTx/>
                <a:latin typeface="Calibri" panose="020F0502020204030204"/>
                <a:ea typeface="+mn-ea"/>
                <a:cs typeface="+mn-cs"/>
              </a:rPr>
              <a:t> in the application. </a:t>
            </a:r>
          </a:p>
        </p:txBody>
      </p:sp>
    </p:spTree>
    <p:extLst>
      <p:ext uri="{BB962C8B-B14F-4D97-AF65-F5344CB8AC3E}">
        <p14:creationId xmlns:p14="http://schemas.microsoft.com/office/powerpoint/2010/main" val="380736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2B98130-2943-0352-F906-D790F371FF49}"/>
              </a:ext>
            </a:extLst>
          </p:cNvPr>
          <p:cNvSpPr>
            <a:spLocks noGrp="1"/>
          </p:cNvSpPr>
          <p:nvPr>
            <p:ph type="title"/>
          </p:nvPr>
        </p:nvSpPr>
        <p:spPr>
          <a:xfrm>
            <a:off x="0" y="1663066"/>
            <a:ext cx="4557909" cy="4371974"/>
          </a:xfrm>
        </p:spPr>
        <p:txBody>
          <a:bodyPr>
            <a:normAutofit/>
          </a:bodyPr>
          <a:lstStyle/>
          <a:p>
            <a:pPr algn="ctr"/>
            <a:r>
              <a:rPr lang="en-US" b="1" dirty="0">
                <a:solidFill>
                  <a:schemeClr val="tx2"/>
                </a:solidFill>
              </a:rPr>
              <a:t>Testing Landscape in Frontend</a:t>
            </a:r>
          </a:p>
        </p:txBody>
      </p:sp>
      <p:sp>
        <p:nvSpPr>
          <p:cNvPr id="3" name="Content Placeholder 2">
            <a:extLst>
              <a:ext uri="{FF2B5EF4-FFF2-40B4-BE49-F238E27FC236}">
                <a16:creationId xmlns:a16="http://schemas.microsoft.com/office/drawing/2014/main" id="{879C1193-C830-B800-8252-0F9C9E1B7960}"/>
              </a:ext>
            </a:extLst>
          </p:cNvPr>
          <p:cNvSpPr>
            <a:spLocks noGrp="1"/>
          </p:cNvSpPr>
          <p:nvPr>
            <p:ph idx="1"/>
          </p:nvPr>
        </p:nvSpPr>
        <p:spPr>
          <a:xfrm>
            <a:off x="6172200" y="804672"/>
            <a:ext cx="5221224" cy="5230368"/>
          </a:xfrm>
        </p:spPr>
        <p:txBody>
          <a:bodyPr anchor="ctr">
            <a:normAutofit/>
          </a:bodyPr>
          <a:lstStyle/>
          <a:p>
            <a:pPr marL="0" indent="0" algn="just">
              <a:buNone/>
            </a:pPr>
            <a:r>
              <a:rPr lang="en-US" sz="2400" dirty="0">
                <a:solidFill>
                  <a:schemeClr val="tx2"/>
                </a:solidFill>
              </a:rPr>
              <a:t>Frontend testing is all geared towards </a:t>
            </a:r>
            <a:r>
              <a:rPr lang="en-US" sz="2400" b="1" dirty="0">
                <a:solidFill>
                  <a:schemeClr val="tx2"/>
                </a:solidFill>
              </a:rPr>
              <a:t>performance optimization </a:t>
            </a:r>
            <a:r>
              <a:rPr lang="en-US" sz="2400" dirty="0">
                <a:solidFill>
                  <a:schemeClr val="tx2"/>
                </a:solidFill>
              </a:rPr>
              <a:t>and </a:t>
            </a:r>
            <a:r>
              <a:rPr lang="en-US" sz="2400" b="1" dirty="0">
                <a:solidFill>
                  <a:schemeClr val="tx2"/>
                </a:solidFill>
              </a:rPr>
              <a:t>enhancing the user experience</a:t>
            </a:r>
            <a:r>
              <a:rPr lang="en-US" sz="2400" dirty="0">
                <a:solidFill>
                  <a:schemeClr val="tx2"/>
                </a:solidFill>
              </a:rPr>
              <a:t>. </a:t>
            </a:r>
          </a:p>
          <a:p>
            <a:pPr marL="0" indent="0" algn="just">
              <a:buNone/>
            </a:pPr>
            <a:endParaRPr lang="en-US" sz="2400" dirty="0">
              <a:solidFill>
                <a:schemeClr val="tx2"/>
              </a:solidFill>
            </a:endParaRPr>
          </a:p>
          <a:p>
            <a:pPr marL="0" indent="0" algn="just">
              <a:buNone/>
            </a:pPr>
            <a:r>
              <a:rPr lang="en-US" sz="2400" dirty="0">
                <a:solidFill>
                  <a:schemeClr val="tx2"/>
                </a:solidFill>
              </a:rPr>
              <a:t>That’s why most of the processing was done on the server side, meaning performance optimization was achieved through the backend. Now, with applications becoming more dynamic, there is a greater need to optimize the frontend code.</a:t>
            </a:r>
          </a:p>
        </p:txBody>
      </p:sp>
    </p:spTree>
    <p:extLst>
      <p:ext uri="{BB962C8B-B14F-4D97-AF65-F5344CB8AC3E}">
        <p14:creationId xmlns:p14="http://schemas.microsoft.com/office/powerpoint/2010/main" val="3546474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2B98130-2943-0352-F906-D790F371FF49}"/>
              </a:ext>
            </a:extLst>
          </p:cNvPr>
          <p:cNvSpPr>
            <a:spLocks noGrp="1"/>
          </p:cNvSpPr>
          <p:nvPr>
            <p:ph type="title"/>
          </p:nvPr>
        </p:nvSpPr>
        <p:spPr>
          <a:xfrm>
            <a:off x="-305" y="1663066"/>
            <a:ext cx="4557909" cy="4371974"/>
          </a:xfrm>
        </p:spPr>
        <p:txBody>
          <a:bodyPr>
            <a:normAutofit/>
          </a:bodyPr>
          <a:lstStyle/>
          <a:p>
            <a:pPr algn="ctr"/>
            <a:r>
              <a:rPr lang="en-US" b="1" dirty="0">
                <a:solidFill>
                  <a:schemeClr val="tx2"/>
                </a:solidFill>
              </a:rPr>
              <a:t>Testing Landscape in Frontend</a:t>
            </a:r>
          </a:p>
        </p:txBody>
      </p:sp>
      <p:sp>
        <p:nvSpPr>
          <p:cNvPr id="3" name="Content Placeholder 2">
            <a:extLst>
              <a:ext uri="{FF2B5EF4-FFF2-40B4-BE49-F238E27FC236}">
                <a16:creationId xmlns:a16="http://schemas.microsoft.com/office/drawing/2014/main" id="{879C1193-C830-B800-8252-0F9C9E1B7960}"/>
              </a:ext>
            </a:extLst>
          </p:cNvPr>
          <p:cNvSpPr>
            <a:spLocks noGrp="1"/>
          </p:cNvSpPr>
          <p:nvPr>
            <p:ph idx="1"/>
          </p:nvPr>
        </p:nvSpPr>
        <p:spPr>
          <a:xfrm>
            <a:off x="6172200" y="804672"/>
            <a:ext cx="5221224" cy="5230368"/>
          </a:xfrm>
        </p:spPr>
        <p:txBody>
          <a:bodyPr anchor="ctr">
            <a:normAutofit fontScale="92500" lnSpcReduction="20000"/>
          </a:bodyPr>
          <a:lstStyle/>
          <a:p>
            <a:r>
              <a:rPr lang="en-US" sz="2400" b="1" i="1" dirty="0">
                <a:solidFill>
                  <a:schemeClr val="tx2"/>
                </a:solidFill>
              </a:rPr>
              <a:t>Cross-browser Functionality</a:t>
            </a:r>
          </a:p>
          <a:p>
            <a:pPr marL="0" indent="0" algn="just">
              <a:buNone/>
            </a:pPr>
            <a:r>
              <a:rPr lang="en-US" sz="2400" dirty="0">
                <a:solidFill>
                  <a:schemeClr val="tx2"/>
                </a:solidFill>
              </a:rPr>
              <a:t>Checking both the features and responsiveness of your app on different browsers, platforms and devices</a:t>
            </a:r>
          </a:p>
          <a:p>
            <a:pPr marL="0" indent="0">
              <a:buNone/>
            </a:pPr>
            <a:endParaRPr lang="en-US" sz="2400" dirty="0">
              <a:solidFill>
                <a:schemeClr val="tx2"/>
              </a:solidFill>
            </a:endParaRPr>
          </a:p>
          <a:p>
            <a:r>
              <a:rPr lang="en-US" sz="2400" b="1" i="1" dirty="0">
                <a:solidFill>
                  <a:schemeClr val="tx2"/>
                </a:solidFill>
              </a:rPr>
              <a:t>Accessibility</a:t>
            </a:r>
          </a:p>
          <a:p>
            <a:pPr marL="0" indent="0" algn="just">
              <a:buNone/>
            </a:pPr>
            <a:r>
              <a:rPr lang="en-US" sz="2400" dirty="0">
                <a:solidFill>
                  <a:schemeClr val="tx2"/>
                </a:solidFill>
              </a:rPr>
              <a:t>You need to check that everyone can access your application, including those with visual or auditory impairments</a:t>
            </a:r>
          </a:p>
          <a:p>
            <a:pPr marL="0" indent="0">
              <a:buNone/>
            </a:pPr>
            <a:endParaRPr lang="en-US" sz="2400" dirty="0">
              <a:solidFill>
                <a:schemeClr val="tx2"/>
              </a:solidFill>
            </a:endParaRPr>
          </a:p>
          <a:p>
            <a:r>
              <a:rPr lang="en-US" sz="2400" b="1" i="1" dirty="0">
                <a:solidFill>
                  <a:schemeClr val="tx2"/>
                </a:solidFill>
              </a:rPr>
              <a:t>End-to-end Checks</a:t>
            </a:r>
          </a:p>
          <a:p>
            <a:pPr marL="0" indent="0" algn="just">
              <a:buNone/>
            </a:pPr>
            <a:r>
              <a:rPr lang="en-US" sz="2400" dirty="0">
                <a:solidFill>
                  <a:schemeClr val="tx2"/>
                </a:solidFill>
              </a:rPr>
              <a:t>They are required for checking and confirming the end-to-end workflow of the application (backend to frontend) by mimicking the real-world actions users are likely to take</a:t>
            </a:r>
          </a:p>
          <a:p>
            <a:endParaRPr lang="en-US" sz="2400" dirty="0">
              <a:solidFill>
                <a:schemeClr val="tx2"/>
              </a:solidFill>
            </a:endParaRPr>
          </a:p>
        </p:txBody>
      </p:sp>
    </p:spTree>
    <p:extLst>
      <p:ext uri="{BB962C8B-B14F-4D97-AF65-F5344CB8AC3E}">
        <p14:creationId xmlns:p14="http://schemas.microsoft.com/office/powerpoint/2010/main" val="2363179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2B98130-2943-0352-F906-D790F371FF49}"/>
              </a:ext>
            </a:extLst>
          </p:cNvPr>
          <p:cNvSpPr>
            <a:spLocks noGrp="1"/>
          </p:cNvSpPr>
          <p:nvPr>
            <p:ph type="title"/>
          </p:nvPr>
        </p:nvSpPr>
        <p:spPr>
          <a:xfrm>
            <a:off x="-25617" y="2053641"/>
            <a:ext cx="5140541" cy="2760098"/>
          </a:xfrm>
        </p:spPr>
        <p:txBody>
          <a:bodyPr>
            <a:normAutofit/>
          </a:bodyPr>
          <a:lstStyle/>
          <a:p>
            <a:pPr algn="ctr"/>
            <a:r>
              <a:rPr lang="en-US" sz="6000" b="1" dirty="0">
                <a:solidFill>
                  <a:schemeClr val="tx2"/>
                </a:solidFill>
              </a:rPr>
              <a:t>Testing Challenges</a:t>
            </a:r>
          </a:p>
        </p:txBody>
      </p:sp>
      <p:sp>
        <p:nvSpPr>
          <p:cNvPr id="3" name="Content Placeholder 2">
            <a:extLst>
              <a:ext uri="{FF2B5EF4-FFF2-40B4-BE49-F238E27FC236}">
                <a16:creationId xmlns:a16="http://schemas.microsoft.com/office/drawing/2014/main" id="{879C1193-C830-B800-8252-0F9C9E1B7960}"/>
              </a:ext>
            </a:extLst>
          </p:cNvPr>
          <p:cNvSpPr>
            <a:spLocks noGrp="1"/>
          </p:cNvSpPr>
          <p:nvPr>
            <p:ph idx="1"/>
          </p:nvPr>
        </p:nvSpPr>
        <p:spPr>
          <a:xfrm>
            <a:off x="6090574" y="801866"/>
            <a:ext cx="5306084" cy="5230634"/>
          </a:xfrm>
          <a:noFill/>
          <a:ln>
            <a:noFill/>
          </a:ln>
        </p:spPr>
        <p:txBody>
          <a:bodyPr anchor="ctr">
            <a:normAutofit/>
          </a:bodyPr>
          <a:lstStyle/>
          <a:p>
            <a:pPr marL="0" indent="0" algn="just">
              <a:buNone/>
            </a:pPr>
            <a:r>
              <a:rPr lang="en-US" sz="2400" dirty="0">
                <a:solidFill>
                  <a:schemeClr val="tx2"/>
                </a:solidFill>
              </a:rPr>
              <a:t>Frontend testing is essential. However, there are some common challenges you need to be aware of and prepare for when handling it.</a:t>
            </a:r>
          </a:p>
          <a:p>
            <a:pPr marL="0" indent="0" algn="just">
              <a:buNone/>
            </a:pPr>
            <a:endParaRPr lang="en-US" sz="2400" dirty="0">
              <a:solidFill>
                <a:schemeClr val="tx2"/>
              </a:solidFill>
            </a:endParaRPr>
          </a:p>
          <a:p>
            <a:pPr algn="just"/>
            <a:r>
              <a:rPr lang="en-US" sz="2400" dirty="0">
                <a:solidFill>
                  <a:schemeClr val="tx2"/>
                </a:solidFill>
              </a:rPr>
              <a:t>Determining the Crucial Elements</a:t>
            </a:r>
          </a:p>
          <a:p>
            <a:pPr algn="just"/>
            <a:r>
              <a:rPr lang="en-US" sz="2400" dirty="0">
                <a:solidFill>
                  <a:schemeClr val="tx2"/>
                </a:solidFill>
              </a:rPr>
              <a:t>Simulating the Real-world Environment</a:t>
            </a:r>
          </a:p>
          <a:p>
            <a:pPr algn="just"/>
            <a:r>
              <a:rPr lang="en-US" sz="2400" dirty="0">
                <a:solidFill>
                  <a:schemeClr val="tx2"/>
                </a:solidFill>
              </a:rPr>
              <a:t>Choosing Testing Tools</a:t>
            </a:r>
          </a:p>
          <a:p>
            <a:pPr algn="just"/>
            <a:r>
              <a:rPr lang="en-US" sz="2400" dirty="0">
                <a:solidFill>
                  <a:schemeClr val="tx2"/>
                </a:solidFill>
              </a:rPr>
              <a:t>Human Factors</a:t>
            </a:r>
          </a:p>
        </p:txBody>
      </p:sp>
    </p:spTree>
    <p:extLst>
      <p:ext uri="{BB962C8B-B14F-4D97-AF65-F5344CB8AC3E}">
        <p14:creationId xmlns:p14="http://schemas.microsoft.com/office/powerpoint/2010/main" val="521133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1771</Words>
  <Application>Microsoft Office PowerPoint</Application>
  <PresentationFormat>Widescreen</PresentationFormat>
  <Paragraphs>132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Testing in Frontend</vt:lpstr>
      <vt:lpstr>Agenda</vt:lpstr>
      <vt:lpstr>Introduction</vt:lpstr>
      <vt:lpstr>Importance of Frontend Testing</vt:lpstr>
      <vt:lpstr>Importance of Frontend Testing</vt:lpstr>
      <vt:lpstr>Importance of Frontend Testing</vt:lpstr>
      <vt:lpstr>Testing Landscape in Frontend</vt:lpstr>
      <vt:lpstr>Testing Landscape in Frontend</vt:lpstr>
      <vt:lpstr>Testing Challenges</vt:lpstr>
      <vt:lpstr>Testing Challenges</vt:lpstr>
      <vt:lpstr>Testing Challenges</vt:lpstr>
      <vt:lpstr>Testing Challenges</vt:lpstr>
      <vt:lpstr>Testing Challenges</vt:lpstr>
      <vt:lpstr>Best Practices</vt:lpstr>
      <vt:lpstr>Best Practices</vt:lpstr>
      <vt:lpstr>Best Practices</vt:lpstr>
      <vt:lpstr>Testing Types</vt:lpstr>
      <vt:lpstr>Testing Types</vt:lpstr>
      <vt:lpstr>Navigating the Toolkit</vt:lpstr>
      <vt:lpstr>Navigating the Toolkit</vt:lpstr>
      <vt:lpstr>Navigating the Toolkit</vt:lpstr>
      <vt:lpstr>Navigating the Toolkit</vt:lpstr>
      <vt:lpstr>Testing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in Frontend</dc:title>
  <dc:creator>ستيفن سمير فكرى مسعد</dc:creator>
  <cp:lastModifiedBy>ستيفن سمير فكرى مسعد</cp:lastModifiedBy>
  <cp:revision>6</cp:revision>
  <dcterms:created xsi:type="dcterms:W3CDTF">2024-01-02T12:56:53Z</dcterms:created>
  <dcterms:modified xsi:type="dcterms:W3CDTF">2024-01-03T23:37:12Z</dcterms:modified>
</cp:coreProperties>
</file>