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4" r:id="rId6"/>
    <p:sldId id="260"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4BB3E280-F39E-4E55-956D-B2E035E276DC}"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FC9544E-8AF4-44A5-806D-2ADCA1872FC4}">
      <dgm:prSet/>
      <dgm:spPr/>
      <dgm:t>
        <a:bodyPr/>
        <a:lstStyle/>
        <a:p>
          <a:pPr>
            <a:defRPr cap="all"/>
          </a:pPr>
          <a:r>
            <a:rPr lang="en-US"/>
            <a:t>Remote Modules</a:t>
          </a:r>
        </a:p>
      </dgm:t>
    </dgm:pt>
    <dgm:pt modelId="{95D40186-4198-4740-9566-130F5723390C}" type="parTrans" cxnId="{65E40DB4-DF1D-46AB-B8ED-8867313EC146}">
      <dgm:prSet/>
      <dgm:spPr/>
      <dgm:t>
        <a:bodyPr/>
        <a:lstStyle/>
        <a:p>
          <a:endParaRPr lang="en-US"/>
        </a:p>
      </dgm:t>
    </dgm:pt>
    <dgm:pt modelId="{D350FBB2-2888-490D-8289-7F9E74A2ED38}" type="sibTrans" cxnId="{65E40DB4-DF1D-46AB-B8ED-8867313EC146}">
      <dgm:prSet/>
      <dgm:spPr/>
      <dgm:t>
        <a:bodyPr/>
        <a:lstStyle/>
        <a:p>
          <a:endParaRPr lang="en-US"/>
        </a:p>
      </dgm:t>
    </dgm:pt>
    <dgm:pt modelId="{109F948B-657A-4249-9F1E-9D81019A1A54}">
      <dgm:prSet/>
      <dgm:spPr/>
      <dgm:t>
        <a:bodyPr/>
        <a:lstStyle/>
        <a:p>
          <a:pPr>
            <a:defRPr cap="all"/>
          </a:pPr>
          <a:r>
            <a:rPr lang="en-US"/>
            <a:t>Exposed Modules</a:t>
          </a:r>
        </a:p>
      </dgm:t>
    </dgm:pt>
    <dgm:pt modelId="{1FA439C7-4773-43E5-A650-08640D4457EE}" type="parTrans" cxnId="{784982B2-E31E-4ABC-8BDF-24F40E556DA4}">
      <dgm:prSet/>
      <dgm:spPr/>
      <dgm:t>
        <a:bodyPr/>
        <a:lstStyle/>
        <a:p>
          <a:endParaRPr lang="en-US"/>
        </a:p>
      </dgm:t>
    </dgm:pt>
    <dgm:pt modelId="{3DFA65D9-988E-49A1-9595-EE2675B1E477}" type="sibTrans" cxnId="{784982B2-E31E-4ABC-8BDF-24F40E556DA4}">
      <dgm:prSet/>
      <dgm:spPr/>
      <dgm:t>
        <a:bodyPr/>
        <a:lstStyle/>
        <a:p>
          <a:endParaRPr lang="en-US"/>
        </a:p>
      </dgm:t>
    </dgm:pt>
    <dgm:pt modelId="{A3F5B93B-3844-4BD7-8978-7F190F7A5D43}">
      <dgm:prSet/>
      <dgm:spPr/>
      <dgm:t>
        <a:bodyPr/>
        <a:lstStyle/>
        <a:p>
          <a:pPr>
            <a:defRPr cap="all"/>
          </a:pPr>
          <a:r>
            <a:rPr lang="en-US"/>
            <a:t>Shared Modules</a:t>
          </a:r>
        </a:p>
      </dgm:t>
    </dgm:pt>
    <dgm:pt modelId="{78665E28-FC2D-4CFF-84FA-6F2C6AC7C067}" type="parTrans" cxnId="{E13B6B86-750D-462E-B61A-E6DF671D534F}">
      <dgm:prSet/>
      <dgm:spPr/>
      <dgm:t>
        <a:bodyPr/>
        <a:lstStyle/>
        <a:p>
          <a:endParaRPr lang="en-US"/>
        </a:p>
      </dgm:t>
    </dgm:pt>
    <dgm:pt modelId="{A442C1AD-3126-4D0F-8CE2-1CD8D4172CE6}" type="sibTrans" cxnId="{E13B6B86-750D-462E-B61A-E6DF671D534F}">
      <dgm:prSet/>
      <dgm:spPr/>
      <dgm:t>
        <a:bodyPr/>
        <a:lstStyle/>
        <a:p>
          <a:endParaRPr lang="en-US"/>
        </a:p>
      </dgm:t>
    </dgm:pt>
    <dgm:pt modelId="{C35951FE-4E94-4EA5-869C-20ED82225738}" type="pres">
      <dgm:prSet presAssocID="{4BB3E280-F39E-4E55-956D-B2E035E276DC}" presName="root" presStyleCnt="0">
        <dgm:presLayoutVars>
          <dgm:dir/>
          <dgm:resizeHandles val="exact"/>
        </dgm:presLayoutVars>
      </dgm:prSet>
      <dgm:spPr/>
    </dgm:pt>
    <dgm:pt modelId="{A19ABA7C-B7C1-4FD8-B271-BF248940362A}" type="pres">
      <dgm:prSet presAssocID="{7FC9544E-8AF4-44A5-806D-2ADCA1872FC4}" presName="compNode" presStyleCnt="0"/>
      <dgm:spPr/>
    </dgm:pt>
    <dgm:pt modelId="{B4935A7C-7664-470A-84B1-48D2C769FA2B}" type="pres">
      <dgm:prSet presAssocID="{7FC9544E-8AF4-44A5-806D-2ADCA1872FC4}" presName="iconBgRect" presStyleLbl="bgShp" presStyleIdx="0" presStyleCnt="3"/>
      <dgm:spPr>
        <a:prstGeom prst="round2DiagRect">
          <a:avLst>
            <a:gd name="adj1" fmla="val 29727"/>
            <a:gd name="adj2" fmla="val 0"/>
          </a:avLst>
        </a:prstGeom>
      </dgm:spPr>
    </dgm:pt>
    <dgm:pt modelId="{DAFCD27F-DFF0-406F-BDC6-EE4F43E55F32}" type="pres">
      <dgm:prSet presAssocID="{7FC9544E-8AF4-44A5-806D-2ADCA1872F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0D16F110-87B0-4E30-AD24-F2B29F3B43B4}" type="pres">
      <dgm:prSet presAssocID="{7FC9544E-8AF4-44A5-806D-2ADCA1872FC4}" presName="spaceRect" presStyleCnt="0"/>
      <dgm:spPr/>
    </dgm:pt>
    <dgm:pt modelId="{99696D65-E044-4814-9707-936B87DEC3C2}" type="pres">
      <dgm:prSet presAssocID="{7FC9544E-8AF4-44A5-806D-2ADCA1872FC4}" presName="textRect" presStyleLbl="revTx" presStyleIdx="0" presStyleCnt="3">
        <dgm:presLayoutVars>
          <dgm:chMax val="1"/>
          <dgm:chPref val="1"/>
        </dgm:presLayoutVars>
      </dgm:prSet>
      <dgm:spPr/>
    </dgm:pt>
    <dgm:pt modelId="{608EBFE1-D170-46D4-ADD3-73E6764D3ED8}" type="pres">
      <dgm:prSet presAssocID="{D350FBB2-2888-490D-8289-7F9E74A2ED38}" presName="sibTrans" presStyleCnt="0"/>
      <dgm:spPr/>
    </dgm:pt>
    <dgm:pt modelId="{EDB2E7D7-40A1-44F5-AA6E-3F72DE5C90A0}" type="pres">
      <dgm:prSet presAssocID="{109F948B-657A-4249-9F1E-9D81019A1A54}" presName="compNode" presStyleCnt="0"/>
      <dgm:spPr/>
    </dgm:pt>
    <dgm:pt modelId="{28961B88-BF05-4D9D-813C-CD023D8D0413}" type="pres">
      <dgm:prSet presAssocID="{109F948B-657A-4249-9F1E-9D81019A1A54}" presName="iconBgRect" presStyleLbl="bgShp" presStyleIdx="1" presStyleCnt="3"/>
      <dgm:spPr>
        <a:prstGeom prst="round2DiagRect">
          <a:avLst>
            <a:gd name="adj1" fmla="val 29727"/>
            <a:gd name="adj2" fmla="val 0"/>
          </a:avLst>
        </a:prstGeom>
      </dgm:spPr>
    </dgm:pt>
    <dgm:pt modelId="{9BE07EAF-7E71-4EF9-83C4-D40D1E6E5010}" type="pres">
      <dgm:prSet presAssocID="{109F948B-657A-4249-9F1E-9D81019A1A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350EB24-494B-42BF-9C33-0C4705D4F44E}" type="pres">
      <dgm:prSet presAssocID="{109F948B-657A-4249-9F1E-9D81019A1A54}" presName="spaceRect" presStyleCnt="0"/>
      <dgm:spPr/>
    </dgm:pt>
    <dgm:pt modelId="{18C9C80B-70AD-43F9-B818-81437A62BC72}" type="pres">
      <dgm:prSet presAssocID="{109F948B-657A-4249-9F1E-9D81019A1A54}" presName="textRect" presStyleLbl="revTx" presStyleIdx="1" presStyleCnt="3">
        <dgm:presLayoutVars>
          <dgm:chMax val="1"/>
          <dgm:chPref val="1"/>
        </dgm:presLayoutVars>
      </dgm:prSet>
      <dgm:spPr/>
    </dgm:pt>
    <dgm:pt modelId="{E5382065-886A-4E4B-A65F-E5324DAE7740}" type="pres">
      <dgm:prSet presAssocID="{3DFA65D9-988E-49A1-9595-EE2675B1E477}" presName="sibTrans" presStyleCnt="0"/>
      <dgm:spPr/>
    </dgm:pt>
    <dgm:pt modelId="{5651D048-4D22-4F67-A3C6-A4F54C3CE86B}" type="pres">
      <dgm:prSet presAssocID="{A3F5B93B-3844-4BD7-8978-7F190F7A5D43}" presName="compNode" presStyleCnt="0"/>
      <dgm:spPr/>
    </dgm:pt>
    <dgm:pt modelId="{143C73A4-8D08-4579-B21B-55A43E1F4A38}" type="pres">
      <dgm:prSet presAssocID="{A3F5B93B-3844-4BD7-8978-7F190F7A5D43}" presName="iconBgRect" presStyleLbl="bgShp" presStyleIdx="2" presStyleCnt="3"/>
      <dgm:spPr>
        <a:prstGeom prst="round2DiagRect">
          <a:avLst>
            <a:gd name="adj1" fmla="val 29727"/>
            <a:gd name="adj2" fmla="val 0"/>
          </a:avLst>
        </a:prstGeom>
      </dgm:spPr>
    </dgm:pt>
    <dgm:pt modelId="{2355B0FF-F041-496B-B847-5AB2C5F2D658}" type="pres">
      <dgm:prSet presAssocID="{A3F5B93B-3844-4BD7-8978-7F190F7A5D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124844F9-6B6A-44EA-9252-83A8112D2389}" type="pres">
      <dgm:prSet presAssocID="{A3F5B93B-3844-4BD7-8978-7F190F7A5D43}" presName="spaceRect" presStyleCnt="0"/>
      <dgm:spPr/>
    </dgm:pt>
    <dgm:pt modelId="{A3652E0C-A4C4-4233-A9CA-E33276CB01C3}" type="pres">
      <dgm:prSet presAssocID="{A3F5B93B-3844-4BD7-8978-7F190F7A5D43}" presName="textRect" presStyleLbl="revTx" presStyleIdx="2" presStyleCnt="3">
        <dgm:presLayoutVars>
          <dgm:chMax val="1"/>
          <dgm:chPref val="1"/>
        </dgm:presLayoutVars>
      </dgm:prSet>
      <dgm:spPr/>
    </dgm:pt>
  </dgm:ptLst>
  <dgm:cxnLst>
    <dgm:cxn modelId="{E13B6B86-750D-462E-B61A-E6DF671D534F}" srcId="{4BB3E280-F39E-4E55-956D-B2E035E276DC}" destId="{A3F5B93B-3844-4BD7-8978-7F190F7A5D43}" srcOrd="2" destOrd="0" parTransId="{78665E28-FC2D-4CFF-84FA-6F2C6AC7C067}" sibTransId="{A442C1AD-3126-4D0F-8CE2-1CD8D4172CE6}"/>
    <dgm:cxn modelId="{493DF5A4-1ABF-4875-B6E1-BCD1CEE84C60}" type="presOf" srcId="{109F948B-657A-4249-9F1E-9D81019A1A54}" destId="{18C9C80B-70AD-43F9-B818-81437A62BC72}" srcOrd="0" destOrd="0" presId="urn:microsoft.com/office/officeart/2018/5/layout/IconLeafLabelList"/>
    <dgm:cxn modelId="{BDF46BA7-AE07-4D57-87D6-4ABB0CE233E3}" type="presOf" srcId="{7FC9544E-8AF4-44A5-806D-2ADCA1872FC4}" destId="{99696D65-E044-4814-9707-936B87DEC3C2}" srcOrd="0" destOrd="0" presId="urn:microsoft.com/office/officeart/2018/5/layout/IconLeafLabelList"/>
    <dgm:cxn modelId="{784982B2-E31E-4ABC-8BDF-24F40E556DA4}" srcId="{4BB3E280-F39E-4E55-956D-B2E035E276DC}" destId="{109F948B-657A-4249-9F1E-9D81019A1A54}" srcOrd="1" destOrd="0" parTransId="{1FA439C7-4773-43E5-A650-08640D4457EE}" sibTransId="{3DFA65D9-988E-49A1-9595-EE2675B1E477}"/>
    <dgm:cxn modelId="{65E40DB4-DF1D-46AB-B8ED-8867313EC146}" srcId="{4BB3E280-F39E-4E55-956D-B2E035E276DC}" destId="{7FC9544E-8AF4-44A5-806D-2ADCA1872FC4}" srcOrd="0" destOrd="0" parTransId="{95D40186-4198-4740-9566-130F5723390C}" sibTransId="{D350FBB2-2888-490D-8289-7F9E74A2ED38}"/>
    <dgm:cxn modelId="{00307DBA-740E-469F-BF8E-A819AE44E00E}" type="presOf" srcId="{A3F5B93B-3844-4BD7-8978-7F190F7A5D43}" destId="{A3652E0C-A4C4-4233-A9CA-E33276CB01C3}" srcOrd="0" destOrd="0" presId="urn:microsoft.com/office/officeart/2018/5/layout/IconLeafLabelList"/>
    <dgm:cxn modelId="{F0D9C7CC-7EBA-479D-B066-D4A287B62504}" type="presOf" srcId="{4BB3E280-F39E-4E55-956D-B2E035E276DC}" destId="{C35951FE-4E94-4EA5-869C-20ED82225738}" srcOrd="0" destOrd="0" presId="urn:microsoft.com/office/officeart/2018/5/layout/IconLeafLabelList"/>
    <dgm:cxn modelId="{6183175D-838F-4B1D-A3F0-838DBF29E960}" type="presParOf" srcId="{C35951FE-4E94-4EA5-869C-20ED82225738}" destId="{A19ABA7C-B7C1-4FD8-B271-BF248940362A}" srcOrd="0" destOrd="0" presId="urn:microsoft.com/office/officeart/2018/5/layout/IconLeafLabelList"/>
    <dgm:cxn modelId="{59185CD4-6FCD-4369-B30C-65B888C9F7DD}" type="presParOf" srcId="{A19ABA7C-B7C1-4FD8-B271-BF248940362A}" destId="{B4935A7C-7664-470A-84B1-48D2C769FA2B}" srcOrd="0" destOrd="0" presId="urn:microsoft.com/office/officeart/2018/5/layout/IconLeafLabelList"/>
    <dgm:cxn modelId="{4493E64F-6AEC-41E9-A62B-CCB582994443}" type="presParOf" srcId="{A19ABA7C-B7C1-4FD8-B271-BF248940362A}" destId="{DAFCD27F-DFF0-406F-BDC6-EE4F43E55F32}" srcOrd="1" destOrd="0" presId="urn:microsoft.com/office/officeart/2018/5/layout/IconLeafLabelList"/>
    <dgm:cxn modelId="{439AA8A3-D92F-4AF5-AFD4-88546A0DA79C}" type="presParOf" srcId="{A19ABA7C-B7C1-4FD8-B271-BF248940362A}" destId="{0D16F110-87B0-4E30-AD24-F2B29F3B43B4}" srcOrd="2" destOrd="0" presId="urn:microsoft.com/office/officeart/2018/5/layout/IconLeafLabelList"/>
    <dgm:cxn modelId="{0919F23D-AA33-462D-AE2A-7A5123134405}" type="presParOf" srcId="{A19ABA7C-B7C1-4FD8-B271-BF248940362A}" destId="{99696D65-E044-4814-9707-936B87DEC3C2}" srcOrd="3" destOrd="0" presId="urn:microsoft.com/office/officeart/2018/5/layout/IconLeafLabelList"/>
    <dgm:cxn modelId="{A72B3EE9-B791-4F74-B182-C1BD14C705D8}" type="presParOf" srcId="{C35951FE-4E94-4EA5-869C-20ED82225738}" destId="{608EBFE1-D170-46D4-ADD3-73E6764D3ED8}" srcOrd="1" destOrd="0" presId="urn:microsoft.com/office/officeart/2018/5/layout/IconLeafLabelList"/>
    <dgm:cxn modelId="{765140E3-0B68-4A84-8513-0B05D70E3ED5}" type="presParOf" srcId="{C35951FE-4E94-4EA5-869C-20ED82225738}" destId="{EDB2E7D7-40A1-44F5-AA6E-3F72DE5C90A0}" srcOrd="2" destOrd="0" presId="urn:microsoft.com/office/officeart/2018/5/layout/IconLeafLabelList"/>
    <dgm:cxn modelId="{3E220627-820D-4D52-8131-CC04498ACD6C}" type="presParOf" srcId="{EDB2E7D7-40A1-44F5-AA6E-3F72DE5C90A0}" destId="{28961B88-BF05-4D9D-813C-CD023D8D0413}" srcOrd="0" destOrd="0" presId="urn:microsoft.com/office/officeart/2018/5/layout/IconLeafLabelList"/>
    <dgm:cxn modelId="{027DE1AA-7A95-46F2-90D9-6BFFF45FCAC3}" type="presParOf" srcId="{EDB2E7D7-40A1-44F5-AA6E-3F72DE5C90A0}" destId="{9BE07EAF-7E71-4EF9-83C4-D40D1E6E5010}" srcOrd="1" destOrd="0" presId="urn:microsoft.com/office/officeart/2018/5/layout/IconLeafLabelList"/>
    <dgm:cxn modelId="{A22A5749-4962-4914-9C3E-F9F9B36E2315}" type="presParOf" srcId="{EDB2E7D7-40A1-44F5-AA6E-3F72DE5C90A0}" destId="{A350EB24-494B-42BF-9C33-0C4705D4F44E}" srcOrd="2" destOrd="0" presId="urn:microsoft.com/office/officeart/2018/5/layout/IconLeafLabelList"/>
    <dgm:cxn modelId="{930B6784-7CE8-4EA1-B6C2-6AD8B54D0DC8}" type="presParOf" srcId="{EDB2E7D7-40A1-44F5-AA6E-3F72DE5C90A0}" destId="{18C9C80B-70AD-43F9-B818-81437A62BC72}" srcOrd="3" destOrd="0" presId="urn:microsoft.com/office/officeart/2018/5/layout/IconLeafLabelList"/>
    <dgm:cxn modelId="{B510554C-0693-49B1-B83F-14FC86B6CB44}" type="presParOf" srcId="{C35951FE-4E94-4EA5-869C-20ED82225738}" destId="{E5382065-886A-4E4B-A65F-E5324DAE7740}" srcOrd="3" destOrd="0" presId="urn:microsoft.com/office/officeart/2018/5/layout/IconLeafLabelList"/>
    <dgm:cxn modelId="{E38D5989-EFE0-45DA-B3EA-D471233A8129}" type="presParOf" srcId="{C35951FE-4E94-4EA5-869C-20ED82225738}" destId="{5651D048-4D22-4F67-A3C6-A4F54C3CE86B}" srcOrd="4" destOrd="0" presId="urn:microsoft.com/office/officeart/2018/5/layout/IconLeafLabelList"/>
    <dgm:cxn modelId="{BF90444B-4983-4223-9D9B-119C1EDD8E2B}" type="presParOf" srcId="{5651D048-4D22-4F67-A3C6-A4F54C3CE86B}" destId="{143C73A4-8D08-4579-B21B-55A43E1F4A38}" srcOrd="0" destOrd="0" presId="urn:microsoft.com/office/officeart/2018/5/layout/IconLeafLabelList"/>
    <dgm:cxn modelId="{1ED2EB0F-069B-4820-BE09-A1B3FF1423DE}" type="presParOf" srcId="{5651D048-4D22-4F67-A3C6-A4F54C3CE86B}" destId="{2355B0FF-F041-496B-B847-5AB2C5F2D658}" srcOrd="1" destOrd="0" presId="urn:microsoft.com/office/officeart/2018/5/layout/IconLeafLabelList"/>
    <dgm:cxn modelId="{F161E018-936B-4F63-9133-875E64C36745}" type="presParOf" srcId="{5651D048-4D22-4F67-A3C6-A4F54C3CE86B}" destId="{124844F9-6B6A-44EA-9252-83A8112D2389}" srcOrd="2" destOrd="0" presId="urn:microsoft.com/office/officeart/2018/5/layout/IconLeafLabelList"/>
    <dgm:cxn modelId="{DDB55BFA-7D6F-46E1-8921-443E628FB3D9}" type="presParOf" srcId="{5651D048-4D22-4F67-A3C6-A4F54C3CE86B}" destId="{A3652E0C-A4C4-4233-A9CA-E33276CB01C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35A7C-7664-470A-84B1-48D2C769FA2B}">
      <dsp:nvSpPr>
        <dsp:cNvPr id="0" name=""/>
        <dsp:cNvSpPr/>
      </dsp:nvSpPr>
      <dsp:spPr>
        <a:xfrm>
          <a:off x="679050" y="376937"/>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FCD27F-DFF0-406F-BDC6-EE4F43E55F32}">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696D65-E044-4814-9707-936B87DEC3C2}">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Remote Modules</a:t>
          </a:r>
        </a:p>
      </dsp:txBody>
      <dsp:txXfrm>
        <a:off x="75768" y="2851938"/>
        <a:ext cx="3093750" cy="720000"/>
      </dsp:txXfrm>
    </dsp:sp>
    <dsp:sp modelId="{28961B88-BF05-4D9D-813C-CD023D8D0413}">
      <dsp:nvSpPr>
        <dsp:cNvPr id="0" name=""/>
        <dsp:cNvSpPr/>
      </dsp:nvSpPr>
      <dsp:spPr>
        <a:xfrm>
          <a:off x="4314206" y="376937"/>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E07EAF-7E71-4EF9-83C4-D40D1E6E5010}">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C9C80B-70AD-43F9-B818-81437A62BC72}">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Exposed Modules</a:t>
          </a:r>
        </a:p>
      </dsp:txBody>
      <dsp:txXfrm>
        <a:off x="3710925" y="2851938"/>
        <a:ext cx="3093750" cy="720000"/>
      </dsp:txXfrm>
    </dsp:sp>
    <dsp:sp modelId="{143C73A4-8D08-4579-B21B-55A43E1F4A38}">
      <dsp:nvSpPr>
        <dsp:cNvPr id="0" name=""/>
        <dsp:cNvSpPr/>
      </dsp:nvSpPr>
      <dsp:spPr>
        <a:xfrm>
          <a:off x="7949362" y="376937"/>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55B0FF-F041-496B-B847-5AB2C5F2D658}">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652E0C-A4C4-4233-A9CA-E33276CB01C3}">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Shared Modules</a:t>
          </a:r>
        </a:p>
      </dsp:txBody>
      <dsp:txXfrm>
        <a:off x="7346081" y="2851938"/>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E58F-71A0-F524-94CD-76E7F59D3F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26ACF1-BE39-B85C-D708-4D1C255000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180442-769A-94CA-2E09-23A45E5CF3F8}"/>
              </a:ext>
            </a:extLst>
          </p:cNvPr>
          <p:cNvSpPr>
            <a:spLocks noGrp="1"/>
          </p:cNvSpPr>
          <p:nvPr>
            <p:ph type="dt" sz="half" idx="10"/>
          </p:nvPr>
        </p:nvSpPr>
        <p:spPr/>
        <p:txBody>
          <a:bodyPr/>
          <a:lstStyle/>
          <a:p>
            <a:fld id="{43D063F7-CA6F-4FC7-99FD-EBF1DF464A1A}" type="datetimeFigureOut">
              <a:rPr lang="en-US" smtClean="0"/>
              <a:t>12/13/2023</a:t>
            </a:fld>
            <a:endParaRPr lang="en-US"/>
          </a:p>
        </p:txBody>
      </p:sp>
      <p:sp>
        <p:nvSpPr>
          <p:cNvPr id="5" name="Footer Placeholder 4">
            <a:extLst>
              <a:ext uri="{FF2B5EF4-FFF2-40B4-BE49-F238E27FC236}">
                <a16:creationId xmlns:a16="http://schemas.microsoft.com/office/drawing/2014/main" id="{2B316AE3-634E-078E-5ED9-A9A2760F2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FD036-24B8-1F99-3FD6-FE16A9703100}"/>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133933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BD91-4DCD-2493-41BE-68CCA246DE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6D6C05-2764-C125-BBE7-EA3EC160A5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B1739B-1C7D-DB15-D1AC-1C1EBE014F6D}"/>
              </a:ext>
            </a:extLst>
          </p:cNvPr>
          <p:cNvSpPr>
            <a:spLocks noGrp="1"/>
          </p:cNvSpPr>
          <p:nvPr>
            <p:ph type="dt" sz="half" idx="10"/>
          </p:nvPr>
        </p:nvSpPr>
        <p:spPr/>
        <p:txBody>
          <a:bodyPr/>
          <a:lstStyle/>
          <a:p>
            <a:fld id="{43D063F7-CA6F-4FC7-99FD-EBF1DF464A1A}" type="datetimeFigureOut">
              <a:rPr lang="en-US" smtClean="0"/>
              <a:t>12/13/2023</a:t>
            </a:fld>
            <a:endParaRPr lang="en-US"/>
          </a:p>
        </p:txBody>
      </p:sp>
      <p:sp>
        <p:nvSpPr>
          <p:cNvPr id="5" name="Footer Placeholder 4">
            <a:extLst>
              <a:ext uri="{FF2B5EF4-FFF2-40B4-BE49-F238E27FC236}">
                <a16:creationId xmlns:a16="http://schemas.microsoft.com/office/drawing/2014/main" id="{69736AFB-6828-785C-3816-BF8CB9637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CC73D-CD15-13C5-9591-03C4E87C6EEC}"/>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203345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095099-1FC0-D8AA-BCFC-E15250697D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FA484C-C320-42F7-6319-22126DA32B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714C9-0DC1-3D8A-7D3B-F88F9378FFA9}"/>
              </a:ext>
            </a:extLst>
          </p:cNvPr>
          <p:cNvSpPr>
            <a:spLocks noGrp="1"/>
          </p:cNvSpPr>
          <p:nvPr>
            <p:ph type="dt" sz="half" idx="10"/>
          </p:nvPr>
        </p:nvSpPr>
        <p:spPr/>
        <p:txBody>
          <a:bodyPr/>
          <a:lstStyle/>
          <a:p>
            <a:fld id="{43D063F7-CA6F-4FC7-99FD-EBF1DF464A1A}" type="datetimeFigureOut">
              <a:rPr lang="en-US" smtClean="0"/>
              <a:t>12/13/2023</a:t>
            </a:fld>
            <a:endParaRPr lang="en-US"/>
          </a:p>
        </p:txBody>
      </p:sp>
      <p:sp>
        <p:nvSpPr>
          <p:cNvPr id="5" name="Footer Placeholder 4">
            <a:extLst>
              <a:ext uri="{FF2B5EF4-FFF2-40B4-BE49-F238E27FC236}">
                <a16:creationId xmlns:a16="http://schemas.microsoft.com/office/drawing/2014/main" id="{8CD08D22-1280-3797-7000-717FE0317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7315E-CDFC-3BA4-5B18-527212BCB823}"/>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293597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106FD-2FA2-7C02-B503-6256EA7E6D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CCDAFD-5F96-EBCC-9B52-17F7AD85D9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02BD0-544B-CE84-FBA0-506A3F0A233C}"/>
              </a:ext>
            </a:extLst>
          </p:cNvPr>
          <p:cNvSpPr>
            <a:spLocks noGrp="1"/>
          </p:cNvSpPr>
          <p:nvPr>
            <p:ph type="dt" sz="half" idx="10"/>
          </p:nvPr>
        </p:nvSpPr>
        <p:spPr/>
        <p:txBody>
          <a:bodyPr/>
          <a:lstStyle/>
          <a:p>
            <a:fld id="{43D063F7-CA6F-4FC7-99FD-EBF1DF464A1A}" type="datetimeFigureOut">
              <a:rPr lang="en-US" smtClean="0"/>
              <a:t>12/13/2023</a:t>
            </a:fld>
            <a:endParaRPr lang="en-US"/>
          </a:p>
        </p:txBody>
      </p:sp>
      <p:sp>
        <p:nvSpPr>
          <p:cNvPr id="5" name="Footer Placeholder 4">
            <a:extLst>
              <a:ext uri="{FF2B5EF4-FFF2-40B4-BE49-F238E27FC236}">
                <a16:creationId xmlns:a16="http://schemas.microsoft.com/office/drawing/2014/main" id="{C1AACAC2-95AA-352D-A91F-38CAC08FC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7807C-1E46-F55D-A5CB-DC5857E44447}"/>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112611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5C0C-72FF-9FE0-23E7-6736EFDAAC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B8EA2-9F62-4400-EA64-C0301E1032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367B72-404A-37B9-1960-A0613BF28747}"/>
              </a:ext>
            </a:extLst>
          </p:cNvPr>
          <p:cNvSpPr>
            <a:spLocks noGrp="1"/>
          </p:cNvSpPr>
          <p:nvPr>
            <p:ph type="dt" sz="half" idx="10"/>
          </p:nvPr>
        </p:nvSpPr>
        <p:spPr/>
        <p:txBody>
          <a:bodyPr/>
          <a:lstStyle/>
          <a:p>
            <a:fld id="{43D063F7-CA6F-4FC7-99FD-EBF1DF464A1A}" type="datetimeFigureOut">
              <a:rPr lang="en-US" smtClean="0"/>
              <a:t>12/13/2023</a:t>
            </a:fld>
            <a:endParaRPr lang="en-US"/>
          </a:p>
        </p:txBody>
      </p:sp>
      <p:sp>
        <p:nvSpPr>
          <p:cNvPr id="5" name="Footer Placeholder 4">
            <a:extLst>
              <a:ext uri="{FF2B5EF4-FFF2-40B4-BE49-F238E27FC236}">
                <a16:creationId xmlns:a16="http://schemas.microsoft.com/office/drawing/2014/main" id="{B9E0848C-71B2-E0C0-A625-BD2192E87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BD89F-B91B-8529-C68B-BE5546D49A4F}"/>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154596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0824-ED52-5B27-6CA6-5475A45BF8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63B80-BFC4-C003-168A-0A576F2F54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F9AB0C-0D56-E27E-BDFF-BD626BE98B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3947DD-772A-94BF-5430-3B4059A0FA84}"/>
              </a:ext>
            </a:extLst>
          </p:cNvPr>
          <p:cNvSpPr>
            <a:spLocks noGrp="1"/>
          </p:cNvSpPr>
          <p:nvPr>
            <p:ph type="dt" sz="half" idx="10"/>
          </p:nvPr>
        </p:nvSpPr>
        <p:spPr/>
        <p:txBody>
          <a:bodyPr/>
          <a:lstStyle/>
          <a:p>
            <a:fld id="{43D063F7-CA6F-4FC7-99FD-EBF1DF464A1A}" type="datetimeFigureOut">
              <a:rPr lang="en-US" smtClean="0"/>
              <a:t>12/13/2023</a:t>
            </a:fld>
            <a:endParaRPr lang="en-US"/>
          </a:p>
        </p:txBody>
      </p:sp>
      <p:sp>
        <p:nvSpPr>
          <p:cNvPr id="6" name="Footer Placeholder 5">
            <a:extLst>
              <a:ext uri="{FF2B5EF4-FFF2-40B4-BE49-F238E27FC236}">
                <a16:creationId xmlns:a16="http://schemas.microsoft.com/office/drawing/2014/main" id="{870E6451-0BAB-E918-7BDD-FA5935D79B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63F55-25F3-F887-A30B-EFB30E6FACA1}"/>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2709876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7F14-C04C-8644-501B-292D391A37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54987B-D2C3-E93A-7586-2812F324B9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F02748-7FB6-4056-1905-B109455F8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4FDC9B-3C3F-04E5-5BB8-00CAABBE89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C41825-FA5E-4D76-1872-2E33FCE875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415589-361B-96D1-1278-A4EFA8320B26}"/>
              </a:ext>
            </a:extLst>
          </p:cNvPr>
          <p:cNvSpPr>
            <a:spLocks noGrp="1"/>
          </p:cNvSpPr>
          <p:nvPr>
            <p:ph type="dt" sz="half" idx="10"/>
          </p:nvPr>
        </p:nvSpPr>
        <p:spPr/>
        <p:txBody>
          <a:bodyPr/>
          <a:lstStyle/>
          <a:p>
            <a:fld id="{43D063F7-CA6F-4FC7-99FD-EBF1DF464A1A}" type="datetimeFigureOut">
              <a:rPr lang="en-US" smtClean="0"/>
              <a:t>12/13/2023</a:t>
            </a:fld>
            <a:endParaRPr lang="en-US"/>
          </a:p>
        </p:txBody>
      </p:sp>
      <p:sp>
        <p:nvSpPr>
          <p:cNvPr id="8" name="Footer Placeholder 7">
            <a:extLst>
              <a:ext uri="{FF2B5EF4-FFF2-40B4-BE49-F238E27FC236}">
                <a16:creationId xmlns:a16="http://schemas.microsoft.com/office/drawing/2014/main" id="{A58D0FD3-4669-DF66-8AE4-D7FC9D7511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DEDA78-F588-CE01-9BB1-DB620AD4B7C5}"/>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2303685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F79-F051-DEE3-61A1-2C339AC337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E7FB7F-CCAE-7F56-BC28-50AFA8A38C8E}"/>
              </a:ext>
            </a:extLst>
          </p:cNvPr>
          <p:cNvSpPr>
            <a:spLocks noGrp="1"/>
          </p:cNvSpPr>
          <p:nvPr>
            <p:ph type="dt" sz="half" idx="10"/>
          </p:nvPr>
        </p:nvSpPr>
        <p:spPr/>
        <p:txBody>
          <a:bodyPr/>
          <a:lstStyle/>
          <a:p>
            <a:fld id="{43D063F7-CA6F-4FC7-99FD-EBF1DF464A1A}" type="datetimeFigureOut">
              <a:rPr lang="en-US" smtClean="0"/>
              <a:t>12/13/2023</a:t>
            </a:fld>
            <a:endParaRPr lang="en-US"/>
          </a:p>
        </p:txBody>
      </p:sp>
      <p:sp>
        <p:nvSpPr>
          <p:cNvPr id="4" name="Footer Placeholder 3">
            <a:extLst>
              <a:ext uri="{FF2B5EF4-FFF2-40B4-BE49-F238E27FC236}">
                <a16:creationId xmlns:a16="http://schemas.microsoft.com/office/drawing/2014/main" id="{81C9DD02-0F9D-4355-98C2-D88EEC2CE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26A36B-50E2-94A6-D777-C3CB3F951F7D}"/>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158675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65CC2C-AE5C-FBE0-FC22-6B947D620260}"/>
              </a:ext>
            </a:extLst>
          </p:cNvPr>
          <p:cNvSpPr>
            <a:spLocks noGrp="1"/>
          </p:cNvSpPr>
          <p:nvPr>
            <p:ph type="dt" sz="half" idx="10"/>
          </p:nvPr>
        </p:nvSpPr>
        <p:spPr/>
        <p:txBody>
          <a:bodyPr/>
          <a:lstStyle/>
          <a:p>
            <a:fld id="{43D063F7-CA6F-4FC7-99FD-EBF1DF464A1A}" type="datetimeFigureOut">
              <a:rPr lang="en-US" smtClean="0"/>
              <a:t>12/13/2023</a:t>
            </a:fld>
            <a:endParaRPr lang="en-US"/>
          </a:p>
        </p:txBody>
      </p:sp>
      <p:sp>
        <p:nvSpPr>
          <p:cNvPr id="3" name="Footer Placeholder 2">
            <a:extLst>
              <a:ext uri="{FF2B5EF4-FFF2-40B4-BE49-F238E27FC236}">
                <a16:creationId xmlns:a16="http://schemas.microsoft.com/office/drawing/2014/main" id="{265A61E2-7FCD-05A3-3C78-29B971DAFE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E213FC-6C9B-65D1-C6B5-468E04E376C5}"/>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209543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CB65-F1E0-02FD-B840-3B86057E0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43979D-4C01-E976-F657-F2898CB4E3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CA113-1A4A-E2E5-1950-68A581B71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5CE4F-1718-CCD6-35E6-C9B45F4F3DAA}"/>
              </a:ext>
            </a:extLst>
          </p:cNvPr>
          <p:cNvSpPr>
            <a:spLocks noGrp="1"/>
          </p:cNvSpPr>
          <p:nvPr>
            <p:ph type="dt" sz="half" idx="10"/>
          </p:nvPr>
        </p:nvSpPr>
        <p:spPr/>
        <p:txBody>
          <a:bodyPr/>
          <a:lstStyle/>
          <a:p>
            <a:fld id="{43D063F7-CA6F-4FC7-99FD-EBF1DF464A1A}" type="datetimeFigureOut">
              <a:rPr lang="en-US" smtClean="0"/>
              <a:t>12/13/2023</a:t>
            </a:fld>
            <a:endParaRPr lang="en-US"/>
          </a:p>
        </p:txBody>
      </p:sp>
      <p:sp>
        <p:nvSpPr>
          <p:cNvPr id="6" name="Footer Placeholder 5">
            <a:extLst>
              <a:ext uri="{FF2B5EF4-FFF2-40B4-BE49-F238E27FC236}">
                <a16:creationId xmlns:a16="http://schemas.microsoft.com/office/drawing/2014/main" id="{7545E86C-5AB4-33F5-E8B3-5A373453A5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50B01-2718-400C-21BD-1D2342303AA7}"/>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351599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A7F2-A6B0-A561-A237-7F8E6587E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0E047D-2DC4-56B9-C001-D32FD44C40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605521-BA0C-8044-4264-7901C731B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5CD25-E140-73DA-8FB3-5ED49CF2699E}"/>
              </a:ext>
            </a:extLst>
          </p:cNvPr>
          <p:cNvSpPr>
            <a:spLocks noGrp="1"/>
          </p:cNvSpPr>
          <p:nvPr>
            <p:ph type="dt" sz="half" idx="10"/>
          </p:nvPr>
        </p:nvSpPr>
        <p:spPr/>
        <p:txBody>
          <a:bodyPr/>
          <a:lstStyle/>
          <a:p>
            <a:fld id="{43D063F7-CA6F-4FC7-99FD-EBF1DF464A1A}" type="datetimeFigureOut">
              <a:rPr lang="en-US" smtClean="0"/>
              <a:t>12/13/2023</a:t>
            </a:fld>
            <a:endParaRPr lang="en-US"/>
          </a:p>
        </p:txBody>
      </p:sp>
      <p:sp>
        <p:nvSpPr>
          <p:cNvPr id="6" name="Footer Placeholder 5">
            <a:extLst>
              <a:ext uri="{FF2B5EF4-FFF2-40B4-BE49-F238E27FC236}">
                <a16:creationId xmlns:a16="http://schemas.microsoft.com/office/drawing/2014/main" id="{93081F56-125D-21F5-28B7-3E831F4CA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11836-E030-6901-5BB1-70ABD2E8CD28}"/>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351648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16B19C-713C-D288-4B8E-B2596BE29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FBDE76-D934-96A7-230A-37C4B3B91C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8D950-DF5C-4CD7-82A4-86B0ED5A6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063F7-CA6F-4FC7-99FD-EBF1DF464A1A}" type="datetimeFigureOut">
              <a:rPr lang="en-US" smtClean="0"/>
              <a:t>12/13/2023</a:t>
            </a:fld>
            <a:endParaRPr lang="en-US"/>
          </a:p>
        </p:txBody>
      </p:sp>
      <p:sp>
        <p:nvSpPr>
          <p:cNvPr id="5" name="Footer Placeholder 4">
            <a:extLst>
              <a:ext uri="{FF2B5EF4-FFF2-40B4-BE49-F238E27FC236}">
                <a16:creationId xmlns:a16="http://schemas.microsoft.com/office/drawing/2014/main" id="{CFE3210E-C97B-171A-E996-DDE91CB24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3CFBFB-9BE0-5AA8-0137-97C8B3091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25182-E62F-451A-93A8-84889A13EDF6}" type="slidenum">
              <a:rPr lang="en-US" smtClean="0"/>
              <a:t>‹#›</a:t>
            </a:fld>
            <a:endParaRPr lang="en-US"/>
          </a:p>
        </p:txBody>
      </p:sp>
    </p:spTree>
    <p:extLst>
      <p:ext uri="{BB962C8B-B14F-4D97-AF65-F5344CB8AC3E}">
        <p14:creationId xmlns:p14="http://schemas.microsoft.com/office/powerpoint/2010/main" val="269604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lour-coded on electronic circuit board">
            <a:extLst>
              <a:ext uri="{FF2B5EF4-FFF2-40B4-BE49-F238E27FC236}">
                <a16:creationId xmlns:a16="http://schemas.microsoft.com/office/drawing/2014/main" id="{03E0C59E-DB8C-3E72-AFD8-142B46AD7F74}"/>
              </a:ext>
            </a:extLst>
          </p:cNvPr>
          <p:cNvPicPr>
            <a:picLocks noChangeAspect="1"/>
          </p:cNvPicPr>
          <p:nvPr/>
        </p:nvPicPr>
        <p:blipFill rotWithShape="1">
          <a:blip r:embed="rId2">
            <a:alphaModFix amt="50000"/>
          </a:blip>
          <a:srcRect t="4971" b="10123"/>
          <a:stretch/>
        </p:blipFill>
        <p:spPr>
          <a:xfrm>
            <a:off x="20" y="1"/>
            <a:ext cx="12191980" cy="6857999"/>
          </a:xfrm>
          <a:prstGeom prst="rect">
            <a:avLst/>
          </a:prstGeom>
        </p:spPr>
      </p:pic>
      <p:sp>
        <p:nvSpPr>
          <p:cNvPr id="2" name="Title 1">
            <a:extLst>
              <a:ext uri="{FF2B5EF4-FFF2-40B4-BE49-F238E27FC236}">
                <a16:creationId xmlns:a16="http://schemas.microsoft.com/office/drawing/2014/main" id="{0AE5F069-13A7-8157-8029-4A2B9FBFB739}"/>
              </a:ext>
            </a:extLst>
          </p:cNvPr>
          <p:cNvSpPr>
            <a:spLocks noGrp="1"/>
          </p:cNvSpPr>
          <p:nvPr>
            <p:ph type="ctrTitle"/>
          </p:nvPr>
        </p:nvSpPr>
        <p:spPr>
          <a:xfrm>
            <a:off x="1524000" y="1122362"/>
            <a:ext cx="9144000" cy="2900518"/>
          </a:xfrm>
        </p:spPr>
        <p:txBody>
          <a:bodyPr>
            <a:normAutofit/>
          </a:bodyPr>
          <a:lstStyle/>
          <a:p>
            <a:r>
              <a:rPr lang="en-US">
                <a:solidFill>
                  <a:srgbClr val="FFFFFF"/>
                </a:solidFill>
              </a:rPr>
              <a:t>Module Federation and Micro Frontends</a:t>
            </a:r>
          </a:p>
        </p:txBody>
      </p:sp>
      <p:sp>
        <p:nvSpPr>
          <p:cNvPr id="3" name="Subtitle 2">
            <a:extLst>
              <a:ext uri="{FF2B5EF4-FFF2-40B4-BE49-F238E27FC236}">
                <a16:creationId xmlns:a16="http://schemas.microsoft.com/office/drawing/2014/main" id="{FA846BCC-2EED-7900-74B5-83553D8373C1}"/>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An Exploration of Dynamic Module Loading in Frontend Architecture</a:t>
            </a:r>
          </a:p>
        </p:txBody>
      </p:sp>
    </p:spTree>
    <p:extLst>
      <p:ext uri="{BB962C8B-B14F-4D97-AF65-F5344CB8AC3E}">
        <p14:creationId xmlns:p14="http://schemas.microsoft.com/office/powerpoint/2010/main" val="38600114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9164B-FDB8-E766-9776-05B6192D3FFD}"/>
              </a:ext>
            </a:extLst>
          </p:cNvPr>
          <p:cNvSpPr>
            <a:spLocks noGrp="1"/>
          </p:cNvSpPr>
          <p:nvPr>
            <p:ph type="title"/>
          </p:nvPr>
        </p:nvSpPr>
        <p:spPr>
          <a:xfrm>
            <a:off x="5297762" y="329184"/>
            <a:ext cx="6251110" cy="1783080"/>
          </a:xfrm>
        </p:spPr>
        <p:txBody>
          <a:bodyPr anchor="b">
            <a:normAutofit/>
          </a:bodyPr>
          <a:lstStyle/>
          <a:p>
            <a:pPr algn="ctr"/>
            <a:r>
              <a:rPr lang="en-US" sz="5400" dirty="0"/>
              <a:t>What is Module Federation</a:t>
            </a:r>
          </a:p>
        </p:txBody>
      </p:sp>
      <p:pic>
        <p:nvPicPr>
          <p:cNvPr id="5" name="Picture 4" descr="Cubes connected with a red line">
            <a:extLst>
              <a:ext uri="{FF2B5EF4-FFF2-40B4-BE49-F238E27FC236}">
                <a16:creationId xmlns:a16="http://schemas.microsoft.com/office/drawing/2014/main" id="{5B5CF781-B8BF-E119-E60F-B593EA7D7ED9}"/>
              </a:ext>
            </a:extLst>
          </p:cNvPr>
          <p:cNvPicPr>
            <a:picLocks noChangeAspect="1"/>
          </p:cNvPicPr>
          <p:nvPr/>
        </p:nvPicPr>
        <p:blipFill rotWithShape="1">
          <a:blip r:embed="rId2"/>
          <a:srcRect l="29347" r="1836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4BCB20-6856-716E-24A0-9017AE9C5384}"/>
              </a:ext>
            </a:extLst>
          </p:cNvPr>
          <p:cNvSpPr>
            <a:spLocks noGrp="1"/>
          </p:cNvSpPr>
          <p:nvPr>
            <p:ph idx="1"/>
          </p:nvPr>
        </p:nvSpPr>
        <p:spPr>
          <a:xfrm>
            <a:off x="5297762" y="2706624"/>
            <a:ext cx="6251110" cy="3483864"/>
          </a:xfrm>
        </p:spPr>
        <p:txBody>
          <a:bodyPr>
            <a:normAutofit/>
          </a:bodyPr>
          <a:lstStyle/>
          <a:p>
            <a:pPr marL="0" indent="0">
              <a:buNone/>
            </a:pPr>
            <a:r>
              <a:rPr lang="en-US" sz="2200"/>
              <a:t>Module Federation is a concept in the context of front-end development that enables the </a:t>
            </a:r>
            <a:r>
              <a:rPr lang="en-US" sz="2200" b="1"/>
              <a:t>sharing of code and resources across multiple independently deployed applications</a:t>
            </a:r>
            <a:r>
              <a:rPr lang="en-US" sz="2200"/>
              <a:t>. This concept is particularly relevant in the context of micro frontends, which is an architectural approach to building front-end applications by breaking them down into smaller, independently deployable and scalable units.</a:t>
            </a:r>
          </a:p>
        </p:txBody>
      </p:sp>
    </p:spTree>
    <p:extLst>
      <p:ext uri="{BB962C8B-B14F-4D97-AF65-F5344CB8AC3E}">
        <p14:creationId xmlns:p14="http://schemas.microsoft.com/office/powerpoint/2010/main" val="501006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761F-D6FC-8E02-B7E0-8E28EEFBC2C6}"/>
              </a:ext>
            </a:extLst>
          </p:cNvPr>
          <p:cNvSpPr>
            <a:spLocks noGrp="1"/>
          </p:cNvSpPr>
          <p:nvPr>
            <p:ph type="title"/>
          </p:nvPr>
        </p:nvSpPr>
        <p:spPr>
          <a:xfrm>
            <a:off x="876693" y="741391"/>
            <a:ext cx="3455821" cy="1616203"/>
          </a:xfrm>
        </p:spPr>
        <p:txBody>
          <a:bodyPr vert="horz" lIns="91440" tIns="45720" rIns="91440" bIns="45720" rtlCol="0" anchor="b">
            <a:normAutofit/>
          </a:bodyPr>
          <a:lstStyle/>
          <a:p>
            <a:pPr algn="ctr"/>
            <a:r>
              <a:rPr lang="en-US" kern="1200" dirty="0">
                <a:solidFill>
                  <a:schemeClr val="tx1"/>
                </a:solidFill>
                <a:latin typeface="+mj-lt"/>
                <a:ea typeface="+mj-ea"/>
                <a:cs typeface="+mj-cs"/>
              </a:rPr>
              <a:t>How it works</a:t>
            </a:r>
          </a:p>
        </p:txBody>
      </p:sp>
      <p:sp>
        <p:nvSpPr>
          <p:cNvPr id="3" name="Content Placeholder 2">
            <a:extLst>
              <a:ext uri="{FF2B5EF4-FFF2-40B4-BE49-F238E27FC236}">
                <a16:creationId xmlns:a16="http://schemas.microsoft.com/office/drawing/2014/main" id="{EF68E5F2-C2F9-F198-8233-3F624627A3F4}"/>
              </a:ext>
            </a:extLst>
          </p:cNvPr>
          <p:cNvSpPr>
            <a:spLocks noGrp="1"/>
          </p:cNvSpPr>
          <p:nvPr>
            <p:ph sz="half" idx="1"/>
          </p:nvPr>
        </p:nvSpPr>
        <p:spPr>
          <a:xfrm>
            <a:off x="876693" y="2533476"/>
            <a:ext cx="3455821" cy="3447832"/>
          </a:xfrm>
        </p:spPr>
        <p:txBody>
          <a:bodyPr vert="horz" lIns="91440" tIns="45720" rIns="91440" bIns="45720" rtlCol="0" anchor="t">
            <a:normAutofit fontScale="92500"/>
          </a:bodyPr>
          <a:lstStyle/>
          <a:p>
            <a:pPr marL="0" indent="0">
              <a:buNone/>
            </a:pPr>
            <a:r>
              <a:rPr lang="en-US" sz="2400" dirty="0"/>
              <a:t>Each application </a:t>
            </a:r>
            <a:r>
              <a:rPr lang="en-US" sz="2400" b="1" dirty="0"/>
              <a:t>exposes specific modules</a:t>
            </a:r>
            <a:r>
              <a:rPr lang="en-US" sz="2400" dirty="0"/>
              <a:t> that other applications can consume. These modules can be dynamically loaded and executed in the consumer application, making it possible to share logic, components, and other resources across different parts of the system.</a:t>
            </a:r>
          </a:p>
          <a:p>
            <a:endParaRPr lang="en-US" sz="2400" dirty="0"/>
          </a:p>
        </p:txBody>
      </p:sp>
      <p:pic>
        <p:nvPicPr>
          <p:cNvPr id="7" name="Content Placeholder 6">
            <a:extLst>
              <a:ext uri="{FF2B5EF4-FFF2-40B4-BE49-F238E27FC236}">
                <a16:creationId xmlns:a16="http://schemas.microsoft.com/office/drawing/2014/main" id="{1CE0079D-F46B-3CB2-DBD8-A5F0F85C07A4}"/>
              </a:ext>
            </a:extLst>
          </p:cNvPr>
          <p:cNvPicPr>
            <a:picLocks noGrp="1" noChangeAspect="1"/>
          </p:cNvPicPr>
          <p:nvPr>
            <p:ph sz="half" idx="2"/>
          </p:nvPr>
        </p:nvPicPr>
        <p:blipFill>
          <a:blip r:embed="rId2"/>
          <a:stretch>
            <a:fillRect/>
          </a:stretch>
        </p:blipFill>
        <p:spPr>
          <a:xfrm>
            <a:off x="4987672" y="1365105"/>
            <a:ext cx="6389346" cy="4137100"/>
          </a:xfrm>
          <a:prstGeom prst="rect">
            <a:avLst/>
          </a:prstGeom>
        </p:spPr>
      </p:pic>
      <p:grpSp>
        <p:nvGrpSpPr>
          <p:cNvPr id="12" name="Group 11">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3" name="Rectangle 12">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75464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4FCCC-607B-BC64-43C7-206333C361B6}"/>
              </a:ext>
            </a:extLst>
          </p:cNvPr>
          <p:cNvSpPr>
            <a:spLocks noGrp="1"/>
          </p:cNvSpPr>
          <p:nvPr>
            <p:ph type="title"/>
          </p:nvPr>
        </p:nvSpPr>
        <p:spPr>
          <a:xfrm>
            <a:off x="5297762" y="329184"/>
            <a:ext cx="6251110" cy="1783080"/>
          </a:xfrm>
        </p:spPr>
        <p:txBody>
          <a:bodyPr anchor="b">
            <a:normAutofit/>
          </a:bodyPr>
          <a:lstStyle/>
          <a:p>
            <a:pPr algn="ctr"/>
            <a:r>
              <a:rPr lang="en-US" sz="3800" dirty="0"/>
              <a:t>Relationship between Module Federation and Micro Frontends</a:t>
            </a:r>
          </a:p>
        </p:txBody>
      </p:sp>
      <p:pic>
        <p:nvPicPr>
          <p:cNvPr id="16" name="Picture 15" descr="Close up of circuit board">
            <a:extLst>
              <a:ext uri="{FF2B5EF4-FFF2-40B4-BE49-F238E27FC236}">
                <a16:creationId xmlns:a16="http://schemas.microsoft.com/office/drawing/2014/main" id="{D221FD1B-56C2-C1AD-4B0A-5546F8746655}"/>
              </a:ext>
            </a:extLst>
          </p:cNvPr>
          <p:cNvPicPr>
            <a:picLocks noChangeAspect="1"/>
          </p:cNvPicPr>
          <p:nvPr/>
        </p:nvPicPr>
        <p:blipFill rotWithShape="1">
          <a:blip r:embed="rId2"/>
          <a:srcRect l="16551" r="3811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2A1E6F-7175-2DEF-F43E-82D385F1E384}"/>
              </a:ext>
            </a:extLst>
          </p:cNvPr>
          <p:cNvSpPr>
            <a:spLocks noGrp="1"/>
          </p:cNvSpPr>
          <p:nvPr>
            <p:ph idx="1"/>
          </p:nvPr>
        </p:nvSpPr>
        <p:spPr>
          <a:xfrm>
            <a:off x="5297762" y="2706624"/>
            <a:ext cx="6251110" cy="3483864"/>
          </a:xfrm>
        </p:spPr>
        <p:txBody>
          <a:bodyPr>
            <a:normAutofit/>
          </a:bodyPr>
          <a:lstStyle/>
          <a:p>
            <a:r>
              <a:rPr lang="en-US" sz="2200"/>
              <a:t>Module Federation is a technique that can be used to implement the principles of Micro Frontends. By using Module Federation, different micro frontends can dynamically import and use modules from each other, allowing for better code sharing and collaboration between independent teams.</a:t>
            </a:r>
          </a:p>
          <a:p>
            <a:r>
              <a:rPr lang="en-US" sz="2200"/>
              <a:t>With Module Federation, each micro frontend can expose specific modules that other micro frontends can consume, creating a more modular and flexible front-end architecture.</a:t>
            </a:r>
          </a:p>
        </p:txBody>
      </p:sp>
    </p:spTree>
    <p:extLst>
      <p:ext uri="{BB962C8B-B14F-4D97-AF65-F5344CB8AC3E}">
        <p14:creationId xmlns:p14="http://schemas.microsoft.com/office/powerpoint/2010/main" val="4053268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4FCCC-607B-BC64-43C7-206333C361B6}"/>
              </a:ext>
            </a:extLst>
          </p:cNvPr>
          <p:cNvSpPr>
            <a:spLocks noGrp="1"/>
          </p:cNvSpPr>
          <p:nvPr>
            <p:ph type="title"/>
          </p:nvPr>
        </p:nvSpPr>
        <p:spPr>
          <a:xfrm>
            <a:off x="838200" y="365125"/>
            <a:ext cx="10515600" cy="1325563"/>
          </a:xfrm>
        </p:spPr>
        <p:txBody>
          <a:bodyPr>
            <a:normAutofit/>
          </a:bodyPr>
          <a:lstStyle/>
          <a:p>
            <a:pPr algn="ctr"/>
            <a:r>
              <a:rPr lang="en-US" sz="5400" dirty="0"/>
              <a:t>Key Concepts of Module Federation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6158DE2-C32E-639E-5422-613BAD7B9E53}"/>
              </a:ext>
            </a:extLst>
          </p:cNvPr>
          <p:cNvGraphicFramePr>
            <a:graphicFrameLocks noGrp="1"/>
          </p:cNvGraphicFramePr>
          <p:nvPr>
            <p:ph idx="1"/>
            <p:extLst>
              <p:ext uri="{D42A27DB-BD31-4B8C-83A1-F6EECF244321}">
                <p14:modId xmlns:p14="http://schemas.microsoft.com/office/powerpoint/2010/main" val="94384759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894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1DD-6CD0-E608-E215-821E64C33CB5}"/>
              </a:ext>
            </a:extLst>
          </p:cNvPr>
          <p:cNvSpPr>
            <a:spLocks noGrp="1"/>
          </p:cNvSpPr>
          <p:nvPr>
            <p:ph type="title"/>
          </p:nvPr>
        </p:nvSpPr>
        <p:spPr>
          <a:xfrm>
            <a:off x="841248" y="548640"/>
            <a:ext cx="3600860" cy="5431536"/>
          </a:xfrm>
        </p:spPr>
        <p:txBody>
          <a:bodyPr>
            <a:normAutofit/>
          </a:bodyPr>
          <a:lstStyle/>
          <a:p>
            <a:pPr algn="ctr"/>
            <a:r>
              <a:rPr lang="en-US" sz="5400" dirty="0"/>
              <a:t>Remote Modules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30D005-DBEA-18FE-9D7E-B412A548022A}"/>
              </a:ext>
            </a:extLst>
          </p:cNvPr>
          <p:cNvSpPr>
            <a:spLocks noGrp="1"/>
          </p:cNvSpPr>
          <p:nvPr>
            <p:ph idx="1"/>
          </p:nvPr>
        </p:nvSpPr>
        <p:spPr>
          <a:xfrm>
            <a:off x="5126418" y="552091"/>
            <a:ext cx="6224335" cy="5431536"/>
          </a:xfrm>
        </p:spPr>
        <p:txBody>
          <a:bodyPr anchor="ctr">
            <a:normAutofit/>
          </a:bodyPr>
          <a:lstStyle/>
          <a:p>
            <a:pPr marL="0" indent="0">
              <a:buNone/>
            </a:pPr>
            <a:r>
              <a:rPr lang="en-US" sz="2000"/>
              <a:t>These are independent modules or components that reside in separate codebases or repositories. They are designed to be loaded dynamically at runtime by other applications, typically referred to as host applications.</a:t>
            </a:r>
          </a:p>
          <a:p>
            <a:r>
              <a:rPr lang="en-US" sz="2000"/>
              <a:t>Dynamic Loading:</a:t>
            </a:r>
          </a:p>
          <a:p>
            <a:pPr marL="0" indent="0">
              <a:buNone/>
            </a:pPr>
            <a:r>
              <a:rPr lang="en-US" sz="2000"/>
              <a:t>Remote modules are loaded on demand, meaning they are not bundled with the main application during build time. Instead, they are fetched and integrated into the host application at runtime.</a:t>
            </a:r>
          </a:p>
          <a:p>
            <a:r>
              <a:rPr lang="en-US" sz="2000"/>
              <a:t>Role of Dynamic Loading:</a:t>
            </a:r>
          </a:p>
          <a:p>
            <a:pPr marL="0" indent="0">
              <a:buNone/>
            </a:pPr>
            <a:r>
              <a:rPr lang="en-US" sz="2000"/>
              <a:t>Enables a more flexible and efficient system by loading only the modules needed for a specific functionality.</a:t>
            </a:r>
          </a:p>
          <a:p>
            <a:pPr marL="0" indent="0">
              <a:buNone/>
            </a:pPr>
            <a:r>
              <a:rPr lang="en-US" sz="2000"/>
              <a:t>Allows for updates and changes to remote modules without requiring a full application redeployment.</a:t>
            </a:r>
          </a:p>
        </p:txBody>
      </p:sp>
    </p:spTree>
    <p:extLst>
      <p:ext uri="{BB962C8B-B14F-4D97-AF65-F5344CB8AC3E}">
        <p14:creationId xmlns:p14="http://schemas.microsoft.com/office/powerpoint/2010/main" val="118466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1DD-6CD0-E608-E215-821E64C33CB5}"/>
              </a:ext>
            </a:extLst>
          </p:cNvPr>
          <p:cNvSpPr>
            <a:spLocks noGrp="1"/>
          </p:cNvSpPr>
          <p:nvPr>
            <p:ph type="title"/>
          </p:nvPr>
        </p:nvSpPr>
        <p:spPr>
          <a:xfrm>
            <a:off x="841248" y="548640"/>
            <a:ext cx="3600860" cy="5431536"/>
          </a:xfrm>
        </p:spPr>
        <p:txBody>
          <a:bodyPr>
            <a:normAutofit/>
          </a:bodyPr>
          <a:lstStyle/>
          <a:p>
            <a:pPr algn="ctr"/>
            <a:r>
              <a:rPr lang="en-US" sz="5400" dirty="0"/>
              <a:t>Exposed Modules</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30D005-DBEA-18FE-9D7E-B412A548022A}"/>
              </a:ext>
            </a:extLst>
          </p:cNvPr>
          <p:cNvSpPr>
            <a:spLocks noGrp="1"/>
          </p:cNvSpPr>
          <p:nvPr>
            <p:ph idx="1"/>
          </p:nvPr>
        </p:nvSpPr>
        <p:spPr>
          <a:xfrm>
            <a:off x="5126418" y="552091"/>
            <a:ext cx="6224335" cy="5431536"/>
          </a:xfrm>
        </p:spPr>
        <p:txBody>
          <a:bodyPr anchor="ctr">
            <a:normAutofit/>
          </a:bodyPr>
          <a:lstStyle/>
          <a:p>
            <a:pPr marL="0" indent="0">
              <a:buNone/>
            </a:pPr>
            <a:r>
              <a:rPr lang="en-US" sz="2200"/>
              <a:t>In the context of Module Federation, exposing modules means making </a:t>
            </a:r>
            <a:r>
              <a:rPr lang="en-US" sz="2200" b="1"/>
              <a:t>certain components</a:t>
            </a:r>
            <a:r>
              <a:rPr lang="en-US" sz="2200"/>
              <a:t> or functionalities available for consumption by other applications. This is achieved by explicitly defining which parts of a module are meant to be shared.</a:t>
            </a:r>
          </a:p>
          <a:p>
            <a:r>
              <a:rPr lang="en-US" sz="2200"/>
              <a:t>Selective Sharing:</a:t>
            </a:r>
          </a:p>
          <a:p>
            <a:pPr marL="0" indent="0">
              <a:buNone/>
            </a:pPr>
            <a:r>
              <a:rPr lang="en-US" sz="2200"/>
              <a:t>Exposed modules allow developers to selectively share specific functionalities while keeping others private.</a:t>
            </a:r>
          </a:p>
        </p:txBody>
      </p:sp>
    </p:spTree>
    <p:extLst>
      <p:ext uri="{BB962C8B-B14F-4D97-AF65-F5344CB8AC3E}">
        <p14:creationId xmlns:p14="http://schemas.microsoft.com/office/powerpoint/2010/main" val="287466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1DD-6CD0-E608-E215-821E64C33CB5}"/>
              </a:ext>
            </a:extLst>
          </p:cNvPr>
          <p:cNvSpPr>
            <a:spLocks noGrp="1"/>
          </p:cNvSpPr>
          <p:nvPr>
            <p:ph type="title"/>
          </p:nvPr>
        </p:nvSpPr>
        <p:spPr>
          <a:xfrm>
            <a:off x="841248" y="548640"/>
            <a:ext cx="3600860" cy="5431536"/>
          </a:xfrm>
        </p:spPr>
        <p:txBody>
          <a:bodyPr>
            <a:normAutofit/>
          </a:bodyPr>
          <a:lstStyle/>
          <a:p>
            <a:pPr algn="ctr"/>
            <a:r>
              <a:rPr lang="en-US" sz="5400" dirty="0"/>
              <a:t>Shared Modules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30D005-DBEA-18FE-9D7E-B412A548022A}"/>
              </a:ext>
            </a:extLst>
          </p:cNvPr>
          <p:cNvSpPr>
            <a:spLocks noGrp="1"/>
          </p:cNvSpPr>
          <p:nvPr>
            <p:ph idx="1"/>
          </p:nvPr>
        </p:nvSpPr>
        <p:spPr>
          <a:xfrm>
            <a:off x="5126418" y="552091"/>
            <a:ext cx="6224335" cy="5431536"/>
          </a:xfrm>
        </p:spPr>
        <p:txBody>
          <a:bodyPr anchor="ctr">
            <a:normAutofit/>
          </a:bodyPr>
          <a:lstStyle/>
          <a:p>
            <a:pPr marL="0" indent="0">
              <a:buNone/>
            </a:pPr>
            <a:r>
              <a:rPr lang="en-US" sz="2200"/>
              <a:t>These are modules that contain shared code, assets, or resources that can be utilized by multiple micro frontends. Shared modules promote code reusability and maintainability across the application landscape.</a:t>
            </a:r>
          </a:p>
          <a:p>
            <a:r>
              <a:rPr lang="en-US" sz="2200"/>
              <a:t>Code and Resource Sharing: </a:t>
            </a:r>
          </a:p>
          <a:p>
            <a:pPr marL="0" indent="0">
              <a:buNone/>
            </a:pPr>
            <a:r>
              <a:rPr lang="en-US" sz="2200"/>
              <a:t>Shared modules facilitate the sharing of common functionalities, such as utility functions, styles, or assets, reducing duplication across micro frontends.</a:t>
            </a:r>
          </a:p>
          <a:p>
            <a:r>
              <a:rPr lang="en-US" sz="2200"/>
              <a:t>Version Control: </a:t>
            </a:r>
          </a:p>
          <a:p>
            <a:pPr marL="0" indent="0">
              <a:buNone/>
            </a:pPr>
            <a:r>
              <a:rPr lang="en-US" sz="2200"/>
              <a:t>Shared modules can be versioned and updated independently, allowing for a more modular and decentralized approach to development.</a:t>
            </a:r>
          </a:p>
        </p:txBody>
      </p:sp>
    </p:spTree>
    <p:extLst>
      <p:ext uri="{BB962C8B-B14F-4D97-AF65-F5344CB8AC3E}">
        <p14:creationId xmlns:p14="http://schemas.microsoft.com/office/powerpoint/2010/main" val="632979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471</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Module Federation and Micro Frontends</vt:lpstr>
      <vt:lpstr>What is Module Federation</vt:lpstr>
      <vt:lpstr>How it works</vt:lpstr>
      <vt:lpstr>Relationship between Module Federation and Micro Frontends</vt:lpstr>
      <vt:lpstr>Key Concepts of Module Federation</vt:lpstr>
      <vt:lpstr>Remote Modules</vt:lpstr>
      <vt:lpstr>Exposed Modules</vt:lpstr>
      <vt:lpstr>Shared 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Federation and Micro Frontends</dc:title>
  <dc:creator>ستيفن سمير فكرى مسعد</dc:creator>
  <cp:lastModifiedBy>ستيفن سمير فكرى مسعد</cp:lastModifiedBy>
  <cp:revision>1</cp:revision>
  <dcterms:created xsi:type="dcterms:W3CDTF">2023-12-13T12:33:59Z</dcterms:created>
  <dcterms:modified xsi:type="dcterms:W3CDTF">2023-12-13T16:00:57Z</dcterms:modified>
</cp:coreProperties>
</file>