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55BE-E925-44AA-BB2C-AFE1D5988E2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D6AC-C03A-484E-8500-010EFAF7E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We’ll be using the official web catalogues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7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 You are free to take these away for your own purposes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5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8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D43DD-48C2-A227-DEAA-0DFA3756C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707F3-FA21-B030-A628-A0BC3D2E9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1C81F-9FD2-44C9-9DFB-00527ADCE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Towards the end of the data journey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3D11C-05B3-A9A9-AA38-92483432B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4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79919-E1E0-B17A-6B56-D96DF546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7453F-F16B-1477-435B-9E524DE8D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F6FE3-7117-3991-40BE-8A3F46693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9B6-0F18-C8C8-76C0-67DCFD4B9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4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66D2-B949-285D-9985-8EF5A707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92EBA-EA27-B0F2-1514-8CC871BF0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8EFF5-60E6-D353-99E9-F113DE571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A4AB-E748-CEE5-A6AC-8218909B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1B5F-FE1E-CDF1-000B-5E9BB49B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E396-9053-6E53-8D34-00C6FC977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0AAF-FBEF-0E6A-0B2A-0AC511B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7F79-BA85-0020-E54F-6243B65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66CF-5817-A3D1-F7FF-04E265D5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DA85-0E61-94BC-7AA6-5AE22C96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E9A20-6C42-56A2-7B94-18088B7D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BF1-7F69-7400-9D42-C096FD08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EDAE-763D-C52A-BC29-F4DC987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AEC2-8F02-3ABB-C75B-AEFEEBAE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F9218-443B-382F-E8C7-FA11EDFE2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2FC4-DD9B-0228-78A5-C92612000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A009-8119-3C40-AFF4-797A56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91E-CA8B-3A58-B610-E67E932E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9C3-47F4-DDD6-8EF1-B9444767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68B7-8C3E-71DF-F5E5-512DAF9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AC85-7A9A-61D4-F225-5A355737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BCAD-ABBF-CF87-3616-A86D0176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B565-4239-02DE-FF8C-D0CA1B9B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E240-0911-0AE5-255B-D77DBFDA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7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967E-57F4-46BE-9180-C3ABCDA9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6AF2-2AEE-A9D4-742E-50D194D9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1A65-9C90-6470-A443-2CEBF70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3928-6203-452C-91B3-05259940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807D-EBE4-CB55-3459-299E66A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6A2-B1C2-4C30-4F50-B2BE002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3C34-2252-E31B-0327-CF1615BD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B3C5C-B0BB-147D-489F-1BF3DB3A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5B74-033C-E307-AC71-DA0D0C1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6584-1958-1FF5-EB81-B2F9F98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5AA51-C7EB-46BE-BB9D-CB86836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6017-21FC-CFB8-3809-C44955B3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E1EB-FD86-B884-31CF-B4C4B8BD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A0D2E-9796-F31A-EE2B-DD0E0172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658C-7475-BA8B-C762-E4836C8B5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618F0-58F1-B29D-DA3B-3B5F0128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D7A82-B260-FE61-4705-8A84938B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36B86-4DAE-4D62-27AD-831174D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00EBB-6045-F7DC-B945-948F7C2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4661-0B54-19A4-D33D-E94E047B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94E5-E6BB-9964-72D4-EC6D6E2C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1912-213F-0A2B-E636-ECC904B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5FD8-DBF2-51B7-45D0-4DE7199A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6F2B-80F6-8EB6-E1A3-406B1D43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16AFC-00A4-03E6-D354-9B76F31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D820-E59E-AADD-340A-64BB0E0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8C32-2EA2-7F02-9FFD-39093452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8CA4-9D29-46AC-0337-A515743E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2B0F-CF3B-0C9F-53B8-CCED2CBFC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87BD-2A74-A5AB-6536-AB3732C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F98F-CAF7-189F-9338-16CDDBCC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C0DF-AF54-FDA2-C2CE-0C180713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4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C4EA-F0CD-FFBB-114C-51163314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18D27-28C1-BC2C-8E28-AEE8229FE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DE7BC-EC33-349F-A1F4-7CE85D17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2655-0146-6C37-2987-9692F93F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7FC0-B7F1-3D23-2116-4A1343F9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5D89-7C18-165F-89F3-3D7E9CE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581E3-4AB5-F2AA-3055-AFA3C509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0474-056E-CA73-07D2-B9FC395D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5763-575B-A6D5-B7B9-8A4D7029D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112A-0459-1D1A-151D-859B18FF9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FE0F-C074-595C-98F2-CD163A37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docs.python.org/3/library/os.path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D0D-40D6-9396-40DB-1ED78F697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INTRO TO PLOTLY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67B45-3CA6-2C15-A47F-A8526620F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9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15C52-5C36-2779-9A9B-1E3DC2EC1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360CCE-E8B9-7D87-CE2C-5D71C922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253" y="2572152"/>
            <a:ext cx="563602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Open “Intro to Plotly Questions.ipynb”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4E3AE6-32B3-799B-040A-9510A90C1B96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0D4AE8-533C-B824-E8EC-568F42B992D6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1F97D-220D-D237-794F-A99DA18B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32" y="3429000"/>
            <a:ext cx="5023867" cy="8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AF3D-E9AB-C95B-8DAA-F3609295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B4F5C0-7350-1C8D-7CA7-78C762500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189" y="1761049"/>
            <a:ext cx="7564582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Load the data Frames as show in box 4 below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494294-F99A-DC0A-08D5-DE89E297551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FDDFCE-1FE1-3166-6598-AC50EDCB63F5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F65CA-8471-DD8B-E588-CB60AA15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1290"/>
            <a:ext cx="8878539" cy="294363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26747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30AB-5E51-CB4A-25F0-5ADC82AD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FD9529-52ED-8A96-253C-702492F9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857" y="1761049"/>
            <a:ext cx="7734914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the Syntax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DATAFRAME.head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(2) to control the number of rows loaded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150C46-D234-27AC-2699-6578F6A1FA98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87CCCE-C881-7F81-543B-C7EE83E2614B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E8C64-1A4E-B079-407D-C46E04C8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88" y="2672799"/>
            <a:ext cx="5182323" cy="361047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27178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3E4E2-F12F-8B67-C7A3-E2733B432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4A503C-3CAC-2C57-907F-8E494FDC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857" y="1761049"/>
            <a:ext cx="7734914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the Syntax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DATAFRAME.head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(2) to control the number of rows loaded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1E52C7-9C54-6501-C6B9-FC369776D5CB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0BD824-363A-5933-92B0-A3BC4773543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C27F1-C28E-47D6-9F49-1837AA0D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88" y="2672799"/>
            <a:ext cx="5182323" cy="361047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363173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901E-8E6C-F15C-B113-E9AE4134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75867-D91D-530C-FDFF-2F98B826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Here is the correct syntax to remove unnecessary columns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67C255-C8A7-7654-71D1-4AE62EB1574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191B3D-7291-56BE-C17D-08486F8E675F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BE185-1AAB-68A8-EF9B-291C64CB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164"/>
          <a:stretch/>
        </p:blipFill>
        <p:spPr>
          <a:xfrm>
            <a:off x="1266151" y="2289946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238BC-B42B-E18C-DB59-2CF334C9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164"/>
          <a:stretch/>
        </p:blipFill>
        <p:spPr>
          <a:xfrm>
            <a:off x="1266151" y="4211469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60164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7F9F-0795-E0FE-2E17-AF53446F9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D266CD-ED37-1A8B-C182-39E0B22F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Here is the correct syntax to remove unnecessary columns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5805B7-DFD6-DFD8-D0DC-4F48BC0FDFA4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14AD9-E371-247D-AB88-A00D3248FA7D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E2E35-3C3A-BD99-B74A-C82F3FBE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164"/>
          <a:stretch/>
        </p:blipFill>
        <p:spPr>
          <a:xfrm>
            <a:off x="1266151" y="2289946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FEAA2-6DE7-36F1-B587-8B8D950B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164"/>
          <a:stretch/>
        </p:blipFill>
        <p:spPr>
          <a:xfrm>
            <a:off x="1266151" y="4211469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16315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A67E-67BA-013D-E0D5-35ACA8F6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78EC9B-B63F-425E-EC02-72E1EA35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Navigate to: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https://plotly.com/python/</a:t>
            </a:r>
            <a:b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</a:b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and click these to get to the base scatter graph code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505618-7B1A-D89E-0BC5-FBCD7DEAF49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AA654-704E-EAAA-6899-E4C3B9B7C39A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60002-1552-C93C-CC79-DBAF3C50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37"/>
          <a:stretch/>
        </p:blipFill>
        <p:spPr>
          <a:xfrm>
            <a:off x="864907" y="3060953"/>
            <a:ext cx="2295845" cy="230041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970ED-09FA-2B28-1147-83A31C1E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32" y="3060953"/>
            <a:ext cx="2379876" cy="228911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BDD18A-C4DE-8D2C-6C7E-038D3CF9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974" y="3060953"/>
            <a:ext cx="5509487" cy="230041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5C2B2B6-C876-3F6D-BC37-5FD5163A73BF}"/>
              </a:ext>
            </a:extLst>
          </p:cNvPr>
          <p:cNvSpPr/>
          <p:nvPr/>
        </p:nvSpPr>
        <p:spPr>
          <a:xfrm>
            <a:off x="4175185" y="3709359"/>
            <a:ext cx="897147" cy="819510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B12D19-ADB5-2274-A528-02A255DF40CD}"/>
              </a:ext>
            </a:extLst>
          </p:cNvPr>
          <p:cNvSpPr txBox="1">
            <a:spLocks/>
          </p:cNvSpPr>
          <p:nvPr/>
        </p:nvSpPr>
        <p:spPr>
          <a:xfrm>
            <a:off x="1647644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A696DE6-3757-A29A-A5F0-D820F514E66F}"/>
              </a:ext>
            </a:extLst>
          </p:cNvPr>
          <p:cNvSpPr txBox="1">
            <a:spLocks/>
          </p:cNvSpPr>
          <p:nvPr/>
        </p:nvSpPr>
        <p:spPr>
          <a:xfrm>
            <a:off x="4129685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2.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1EB294D-6305-9FC4-E5CF-5FFFC0728C02}"/>
              </a:ext>
            </a:extLst>
          </p:cNvPr>
          <p:cNvSpPr txBox="1">
            <a:spLocks/>
          </p:cNvSpPr>
          <p:nvPr/>
        </p:nvSpPr>
        <p:spPr>
          <a:xfrm>
            <a:off x="8261532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3.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4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C7D62-6F15-8C68-5C98-B82C6F4F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B5D4D0-9F35-84C5-9A0A-6FBC235D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1.Replace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Scatter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with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Line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for Better Time Series Visual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5B50D8-45AF-0935-072A-4161814F1E69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706A1F-DB2F-E2D2-34F3-1C8813131B6F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19884-19AA-12AE-12FB-2ABE56B4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6" y="3382061"/>
            <a:ext cx="3991799" cy="1881521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C1920-E463-0419-670E-EF0BF946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78" y="2536166"/>
            <a:ext cx="6839905" cy="31532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3C0C4C-B4D3-D2A2-1A64-D5AF4803B9D1}"/>
              </a:ext>
            </a:extLst>
          </p:cNvPr>
          <p:cNvSpPr/>
          <p:nvPr/>
        </p:nvSpPr>
        <p:spPr>
          <a:xfrm>
            <a:off x="4428970" y="4047021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27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34BB1-D4C8-3C14-E0B3-6D730800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2B710E-BD2B-B44B-D238-6F861F0B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Change the Plotly Web Code to load Gas FC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B46B46-AC91-C266-1215-8B20CA85ECC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A8542-FFD1-E03C-D76A-95C90D94A449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873196-DCE5-5EC1-0652-B3F307EAF65B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22626-A74B-FE32-4DD1-ED5E8EEA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402572"/>
            <a:ext cx="7128035" cy="4042381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CF489-E445-C44E-65B1-0DBDC977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115"/>
          <a:stretch/>
        </p:blipFill>
        <p:spPr>
          <a:xfrm>
            <a:off x="287807" y="2421930"/>
            <a:ext cx="3938456" cy="869663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82487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343F6-593D-965C-2590-03AF679F1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F62945-0DDE-7801-FE1A-7F1A3FEFF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 the Same for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Gas_Vol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Data. Remember we are getting these column names from the data frames in step 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1E6C55-7760-FCB6-2AE8-1562E2D4C7E6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4A9B09-F49F-8693-85B5-68E50F85C8F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5424BD-49EE-2452-0EDD-8CCAFD379A09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79981-736C-A561-CC12-9AC3984D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0" y="2527213"/>
            <a:ext cx="6300645" cy="400421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C77E39-0A4B-69B1-4B0A-BD7BD491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6" y="2394511"/>
            <a:ext cx="337232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DEF36-8BA1-FB01-B3FE-57D0B9C8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9FA282-71E8-3EF7-E3B0-E548D3BA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66" y="1545496"/>
            <a:ext cx="4729267" cy="474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086C3-1438-B81C-E793-1009CA25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366" y="1550768"/>
            <a:ext cx="4756419" cy="473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5E255-E09E-501D-3043-3BA5AD3A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71"/>
            <a:ext cx="9144000" cy="100736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 THIS COURSE</a:t>
            </a:r>
            <a:endParaRPr lang="en-GB" dirty="0"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733-C6A4-1759-7529-1EF2DC62C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29"/>
            <a:ext cx="9144000" cy="32657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00F51-C2C7-63FA-05F5-54709C1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25448-FE82-BDFF-3BDF-2C5ADB81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 the Same for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Gas_Vol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Data. Remember we are getting these column names from the data frames in step 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9E6AE-989F-487F-D737-132D3E544C4F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94EE04-D4C4-801E-860A-A6C70ACE2DD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AFE170-4947-B93B-8752-675A852C37A5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B04AC-0F90-A81C-64F3-D1E3C80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0" y="2527213"/>
            <a:ext cx="6300645" cy="400421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103CC-FE01-3375-2B46-E92BCAF9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6" y="2394511"/>
            <a:ext cx="337232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EF82E-21E4-DE86-55EF-8B755000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DF460-558F-7224-C349-54E01284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Add and Centre a title: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16E7A1-6AE4-F7BA-8E18-E820AC5ADDFB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D57E44-CFE0-777A-269C-D2C3B0EE347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D922E-9196-2ADC-1FBA-074F6E82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68" y="2243924"/>
            <a:ext cx="6230205" cy="4155822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2E06F-5721-870D-4828-6384B007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0" t="10946" r="38453" b="69959"/>
          <a:stretch/>
        </p:blipFill>
        <p:spPr>
          <a:xfrm>
            <a:off x="625527" y="2739629"/>
            <a:ext cx="4084764" cy="94494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B9FF1DE-AAB5-F516-4800-12F0FFA7DB9D}"/>
              </a:ext>
            </a:extLst>
          </p:cNvPr>
          <p:cNvSpPr/>
          <p:nvPr/>
        </p:nvSpPr>
        <p:spPr>
          <a:xfrm>
            <a:off x="4646155" y="2937630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778C4-D5E2-CE67-1135-0A5A0D92F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7" y="4571955"/>
            <a:ext cx="4716727" cy="18957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DF73A-9DDD-633F-7210-2FB87A51C7EE}"/>
              </a:ext>
            </a:extLst>
          </p:cNvPr>
          <p:cNvSpPr txBox="1"/>
          <p:nvPr/>
        </p:nvSpPr>
        <p:spPr>
          <a:xfrm>
            <a:off x="-679993" y="4049624"/>
            <a:ext cx="6094562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20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https://plotly.com/python/line-charts/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297A0-FE32-9736-2491-F939BA2A4F9E}"/>
              </a:ext>
            </a:extLst>
          </p:cNvPr>
          <p:cNvSpPr txBox="1"/>
          <p:nvPr/>
        </p:nvSpPr>
        <p:spPr>
          <a:xfrm>
            <a:off x="-298807" y="5015348"/>
            <a:ext cx="6094562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20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https://plotly.com/python/reference/layout/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2342F-ED4F-3C6E-142A-7F5A6A36B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79" y="5500243"/>
            <a:ext cx="3010320" cy="117173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379386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4DEEB-621C-83E7-1613-1D27730C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D5AF28-BC0F-131C-F1DC-73008C37E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77" y="1959179"/>
            <a:ext cx="3372321" cy="44279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Basic Export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E094EB-164F-DFCE-F823-8EF97A11C4CA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C59F46-B72F-72E2-DB25-68B615F32B6B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3: EXPORT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3F47C-8872-F0EC-E564-9563B38B76EB}"/>
              </a:ext>
            </a:extLst>
          </p:cNvPr>
          <p:cNvSpPr/>
          <p:nvPr/>
        </p:nvSpPr>
        <p:spPr>
          <a:xfrm>
            <a:off x="4646155" y="2937630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C92DC-2DE9-326F-8371-BB3802C7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2" y="2828841"/>
            <a:ext cx="3629532" cy="60015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8763034-F1C6-4586-1A8B-5DCEC660F3FE}"/>
              </a:ext>
            </a:extLst>
          </p:cNvPr>
          <p:cNvSpPr txBox="1">
            <a:spLocks/>
          </p:cNvSpPr>
          <p:nvPr/>
        </p:nvSpPr>
        <p:spPr>
          <a:xfrm>
            <a:off x="6581954" y="1762668"/>
            <a:ext cx="4435111" cy="82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OS data catalogue for best practices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02A2-45D7-E5A6-D56E-1AADF0E660DF}"/>
              </a:ext>
            </a:extLst>
          </p:cNvPr>
          <p:cNvSpPr txBox="1"/>
          <p:nvPr/>
        </p:nvSpPr>
        <p:spPr>
          <a:xfrm>
            <a:off x="593410" y="3842509"/>
            <a:ext cx="4052745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.python.org/3/library/os.path.html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DB0747-EB86-160D-DFDB-06F6A5D5C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781438"/>
            <a:ext cx="2391109" cy="4096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DAA4E3-DBE6-A4D1-ED99-E1CC77950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61" y="2730203"/>
            <a:ext cx="4982270" cy="2981741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211840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9E64-F8BE-1DD8-A5BF-C59A1D1E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BD4-C35D-C257-A029-4AC55AF2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5671"/>
            <a:ext cx="12192000" cy="10073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C5BE-2385-3755-243E-879AE8C4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29"/>
            <a:ext cx="9144000" cy="32657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3E310-8502-CBB4-FC2A-C13BDF4CBD58}"/>
              </a:ext>
            </a:extLst>
          </p:cNvPr>
          <p:cNvSpPr/>
          <p:nvPr/>
        </p:nvSpPr>
        <p:spPr>
          <a:xfrm>
            <a:off x="1768994" y="1923703"/>
            <a:ext cx="4056611" cy="3424844"/>
          </a:xfrm>
          <a:prstGeom prst="rect">
            <a:avLst/>
          </a:prstGeom>
          <a:pattFill prst="ltUpDiag">
            <a:fgClr>
              <a:schemeClr val="bg1"/>
            </a:fgClr>
            <a:bgClr>
              <a:schemeClr val="bg1"/>
            </a:bgClr>
          </a:patt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GB" sz="48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  <a:t>SESSION 1</a:t>
            </a:r>
            <a:br>
              <a:rPr lang="en-GB" sz="60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</a:br>
            <a:endParaRPr lang="en-GB" sz="1600" dirty="0">
              <a:solidFill>
                <a:srgbClr val="3F3F3F"/>
              </a:solidFill>
              <a:latin typeface="Montserrat Black" panose="00000A00000000000000" pitchFamily="2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b="1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Introduction to Visuals With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Plotly:</a:t>
            </a:r>
          </a:p>
          <a:p>
            <a:pPr algn="ctr">
              <a:lnSpc>
                <a:spcPct val="90000"/>
              </a:lnSpc>
              <a:defRPr/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1.Quick Dataframe Recap</a:t>
            </a:r>
          </a:p>
          <a:p>
            <a:pPr algn="ctr">
              <a:lnSpc>
                <a:spcPct val="90000"/>
              </a:lnSpc>
              <a:defRPr/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2. How to create a chart in Plotly</a:t>
            </a:r>
          </a:p>
          <a:p>
            <a:pPr algn="ctr" rtl="0"/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 rtl="0"/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3. How to export to HTML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DE922-D600-3700-4895-80EFDFC7A811}"/>
              </a:ext>
            </a:extLst>
          </p:cNvPr>
          <p:cNvSpPr/>
          <p:nvPr/>
        </p:nvSpPr>
        <p:spPr>
          <a:xfrm>
            <a:off x="6366394" y="1923703"/>
            <a:ext cx="4056611" cy="3424844"/>
          </a:xfrm>
          <a:prstGeom prst="rect">
            <a:avLst/>
          </a:prstGeom>
          <a:pattFill prst="ltUpDiag">
            <a:fgClr>
              <a:schemeClr val="bg1"/>
            </a:fgClr>
            <a:bgClr>
              <a:schemeClr val="bg1"/>
            </a:bgClr>
          </a:patt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  <a:t>SESSION 2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Montserrat Black" panose="00000A00000000000000" pitchFamily="2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b="1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Understand and Edit Existing Plots: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1.Use web to understand functions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2. Tweak the code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3. Comment and take home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2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3B31-A917-1CD1-E9E3-96627152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E90E203-96BC-3CE9-4646-E42E9CD9C049}"/>
              </a:ext>
            </a:extLst>
          </p:cNvPr>
          <p:cNvGrpSpPr/>
          <p:nvPr/>
        </p:nvGrpSpPr>
        <p:grpSpPr>
          <a:xfrm>
            <a:off x="2825834" y="2698220"/>
            <a:ext cx="6540332" cy="2207135"/>
            <a:chOff x="2997284" y="2698220"/>
            <a:chExt cx="6540332" cy="2207135"/>
          </a:xfrm>
        </p:grpSpPr>
        <p:pic>
          <p:nvPicPr>
            <p:cNvPr id="4" name="Picture 3" descr="A black and white illustration of a person with tools">
              <a:extLst>
                <a:ext uri="{FF2B5EF4-FFF2-40B4-BE49-F238E27FC236}">
                  <a16:creationId xmlns:a16="http://schemas.microsoft.com/office/drawing/2014/main" id="{9A34D237-3167-06F0-75A7-145E9E603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31" b="65629"/>
            <a:stretch/>
          </p:blipFill>
          <p:spPr>
            <a:xfrm>
              <a:off x="2997284" y="2698220"/>
              <a:ext cx="6540332" cy="22071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B43D35-FEFA-AD1C-142D-E3E07F0872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4" r="21514"/>
            <a:stretch/>
          </p:blipFill>
          <p:spPr bwMode="auto">
            <a:xfrm>
              <a:off x="5179141" y="3044373"/>
              <a:ext cx="1574245" cy="148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ADE413-E13D-3AA1-1BFD-16FE2D0A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0112" y="3078012"/>
              <a:ext cx="1352225" cy="1419277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B374C70-97BD-6C25-D90B-6B1DCA9FF8A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INCLUDED IN YOUR PACK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1182D59-C159-7763-ADED-3A8B7CA5C53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8149B-6F70-03FF-4AF0-4DF93BB2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30BD0E-CCE4-35AB-EC3B-5BB30801F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" b="99136" l="7169" r="99028">
                        <a14:foregroundMark x1="26488" y1="10799" x2="34022" y2="3672"/>
                        <a14:foregroundMark x1="34022" y1="3672" x2="34994" y2="3888"/>
                        <a14:foregroundMark x1="27461" y1="9071" x2="21142" y2="7343"/>
                        <a14:foregroundMark x1="21142" y1="7343" x2="21628" y2="13823"/>
                        <a14:foregroundMark x1="20292" y1="8855" x2="21385" y2="15335"/>
                        <a14:foregroundMark x1="21871" y1="18790" x2="21993" y2="23974"/>
                        <a14:foregroundMark x1="15917" y1="76242" x2="10207" y2="81210"/>
                        <a14:foregroundMark x1="10207" y1="81210" x2="7290" y2="81210"/>
                        <a14:foregroundMark x1="8141" y1="83585" x2="13852" y2="79266"/>
                        <a14:foregroundMark x1="26853" y1="84881" x2="21871" y2="91361"/>
                        <a14:foregroundMark x1="21871" y1="91361" x2="30741" y2="91361"/>
                        <a14:foregroundMark x1="30741" y1="91361" x2="38153" y2="88553"/>
                        <a14:foregroundMark x1="38153" y1="88553" x2="49210" y2="99784"/>
                        <a14:foregroundMark x1="58566" y1="90713" x2="73269" y2="88553"/>
                        <a14:foregroundMark x1="73269" y1="88553" x2="79344" y2="92441"/>
                        <a14:foregroundMark x1="79344" y1="92441" x2="94897" y2="84881"/>
                        <a14:foregroundMark x1="94897" y1="84881" x2="94532" y2="84017"/>
                        <a14:foregroundMark x1="75456" y1="69762" x2="83111" y2="65659"/>
                        <a14:foregroundMark x1="83111" y1="65659" x2="86634" y2="55724"/>
                        <a14:foregroundMark x1="86634" y1="55724" x2="93074" y2="59395"/>
                        <a14:foregroundMark x1="93074" y1="59395" x2="92345" y2="63067"/>
                        <a14:foregroundMark x1="91859" y1="83153" x2="99028" y2="72354"/>
                        <a14:foregroundMark x1="80194" y1="34557" x2="84204" y2="22462"/>
                        <a14:foregroundMark x1="84204" y1="22462" x2="80073" y2="35637"/>
                        <a14:foregroundMark x1="80073" y1="35637" x2="80073" y2="35205"/>
                        <a14:foregroundMark x1="65735" y1="3888" x2="73269" y2="432"/>
                        <a14:foregroundMark x1="73269" y1="432" x2="69380" y2="3240"/>
                        <a14:foregroundMark x1="27096" y1="7559" x2="26367" y2="64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994" y="2352675"/>
            <a:ext cx="8008936" cy="45056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78F1F8-6A23-4F1C-401F-BCC06AC8FB26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C5EDC33-BAC2-774E-E81E-3742BDD9D7D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D16642-CADA-6891-67AD-8FF1DBECDFCC}"/>
              </a:ext>
            </a:extLst>
          </p:cNvPr>
          <p:cNvSpPr txBox="1">
            <a:spLocks/>
          </p:cNvSpPr>
          <p:nvPr/>
        </p:nvSpPr>
        <p:spPr>
          <a:xfrm>
            <a:off x="7896225" y="4219574"/>
            <a:ext cx="2305050" cy="1425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EXTRACT</a:t>
            </a:r>
          </a:p>
          <a:p>
            <a:r>
              <a:rPr lang="en-GB" sz="1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TRANSFORM</a:t>
            </a:r>
            <a:endParaRPr lang="en-GB" sz="2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  <a:p>
            <a:r>
              <a:rPr lang="en-GB" sz="4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LOAD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65BDE4-EBC2-F0D3-1894-7664888F7C54}"/>
              </a:ext>
            </a:extLst>
          </p:cNvPr>
          <p:cNvSpPr txBox="1">
            <a:spLocks/>
          </p:cNvSpPr>
          <p:nvPr/>
        </p:nvSpPr>
        <p:spPr>
          <a:xfrm rot="1078917">
            <a:off x="4442824" y="4874632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POWER BI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8BC795-4DA1-9D49-8AD7-80700F92C8FD}"/>
              </a:ext>
            </a:extLst>
          </p:cNvPr>
          <p:cNvSpPr txBox="1">
            <a:spLocks/>
          </p:cNvSpPr>
          <p:nvPr/>
        </p:nvSpPr>
        <p:spPr>
          <a:xfrm rot="19472962">
            <a:off x="4442823" y="5226914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POWER QUERY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78DDBB-990F-C128-503D-FB4A0CE0FDAF}"/>
              </a:ext>
            </a:extLst>
          </p:cNvPr>
          <p:cNvSpPr txBox="1">
            <a:spLocks/>
          </p:cNvSpPr>
          <p:nvPr/>
        </p:nvSpPr>
        <p:spPr>
          <a:xfrm rot="20077867">
            <a:off x="5271749" y="5466929"/>
            <a:ext cx="1267501" cy="4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SQL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A9ACCA-E742-D192-F9DB-5E155B4BB718}"/>
              </a:ext>
            </a:extLst>
          </p:cNvPr>
          <p:cNvSpPr txBox="1">
            <a:spLocks/>
          </p:cNvSpPr>
          <p:nvPr/>
        </p:nvSpPr>
        <p:spPr>
          <a:xfrm rot="2409890">
            <a:off x="3952701" y="5004710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.</a:t>
            </a:r>
            <a:r>
              <a:rPr lang="en-GB" sz="2800" dirty="0" err="1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xslx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4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8F110-7422-9ECD-59BA-1DACD741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55748C-EF36-D76F-0105-F4F3A57904A4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BA8C438-6665-5798-DA34-59E6DB008725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99806-8201-EE85-93D4-2CAA5845C491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rgbClr val="3F3F3F"/>
                </a:solidFill>
                <a:latin typeface="Avenir Next LT Pro Light" panose="020B0304020202020204" pitchFamily="34" charset="0"/>
                <a:cs typeface="Posterama" panose="020B0504020200020000" pitchFamily="34" charset="0"/>
              </a:rPr>
              <a:t>		- NO POWER BI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450039-CE20-EA01-5398-0829FF3B60A1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HIGHLY CONFIGURABLE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51917F-C72D-420E-90EA-2F0CF4F7F4A2}"/>
              </a:ext>
            </a:extLst>
          </p:cNvPr>
          <p:cNvSpPr txBox="1">
            <a:spLocks/>
          </p:cNvSpPr>
          <p:nvPr/>
        </p:nvSpPr>
        <p:spPr>
          <a:xfrm>
            <a:off x="0" y="4278087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l"/>
            <a:r>
              <a:rPr lang="en-GB" sz="2400" dirty="0"/>
              <a:t>		- SLICK HTML FILE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889507-E999-67C2-92F3-052A7D77CC9D}"/>
              </a:ext>
            </a:extLst>
          </p:cNvPr>
          <p:cNvSpPr txBox="1">
            <a:spLocks/>
          </p:cNvSpPr>
          <p:nvPr/>
        </p:nvSpPr>
        <p:spPr>
          <a:xfrm>
            <a:off x="0" y="4278086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DYNAMIC VALIDATION			</a:t>
            </a:r>
          </a:p>
        </p:txBody>
      </p:sp>
    </p:spTree>
    <p:extLst>
      <p:ext uri="{BB962C8B-B14F-4D97-AF65-F5344CB8AC3E}">
        <p14:creationId xmlns:p14="http://schemas.microsoft.com/office/powerpoint/2010/main" val="66045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701BC-D6F5-4F04-888E-BDC6A942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789A01-18A2-DEE6-7BA6-E09B4D74989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NOT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68A9345-6D6E-5D93-C1B0-A22AECDC3CA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900E1-A07F-E5E5-6B59-68BD7EA5197D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rgbClr val="3F3F3F"/>
                </a:solidFill>
                <a:latin typeface="Avenir Next LT Pro Light" panose="020B0304020202020204" pitchFamily="34" charset="0"/>
                <a:cs typeface="Posterama" panose="020B0504020200020000" pitchFamily="34" charset="0"/>
              </a:rPr>
              <a:t>		- NO TABS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350C7-6D86-1EEC-7262-92D6B872C549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REQUIRES CODE	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58AE16-E9F2-A060-0A0E-C2238A61E69A}"/>
              </a:ext>
            </a:extLst>
          </p:cNvPr>
          <p:cNvSpPr txBox="1">
            <a:spLocks/>
          </p:cNvSpPr>
          <p:nvPr/>
        </p:nvSpPr>
        <p:spPr>
          <a:xfrm>
            <a:off x="0" y="4278087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l"/>
            <a:r>
              <a:rPr lang="en-GB" sz="2400" dirty="0"/>
              <a:t>		- NO DATA EXPORT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3FE86-9C94-0C30-A84F-E1EE63A9F744}"/>
              </a:ext>
            </a:extLst>
          </p:cNvPr>
          <p:cNvSpPr txBox="1">
            <a:spLocks/>
          </p:cNvSpPr>
          <p:nvPr/>
        </p:nvSpPr>
        <p:spPr>
          <a:xfrm>
            <a:off x="0" y="4278086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THAT’S IT					</a:t>
            </a:r>
          </a:p>
        </p:txBody>
      </p:sp>
    </p:spTree>
    <p:extLst>
      <p:ext uri="{BB962C8B-B14F-4D97-AF65-F5344CB8AC3E}">
        <p14:creationId xmlns:p14="http://schemas.microsoft.com/office/powerpoint/2010/main" val="88974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1C3EB-E036-307F-89FB-12224471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BA12-AD88-6A4D-4F5F-13F319910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B4A8-0C81-97BD-4EFF-ABDA76B81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Download the Plotly Zip and we will open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Intro_to_Plotly_Questions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in Prompt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72ADAB-D7EA-A7E6-83C5-C2F7597F2495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7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8127B-9863-AF8A-5271-4C4DB7A6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99303F-B72D-70B8-88BC-36FAB732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73" y="1771677"/>
            <a:ext cx="4012277" cy="4384850"/>
          </a:xfrm>
        </p:spPr>
        <p:txBody>
          <a:bodyPr>
            <a:normAutofit fontScale="92500" lnSpcReduction="10000"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Unzip your download and save it somewhere handy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Navigate to your unzipped folder and copy the location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Open Anaconda Prompt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Type “cd/d “ then paste your folder location and press enter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Type “Jupyter Notebook” and press enter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76E1BD-8EAC-0973-7286-89898643B924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ED95A-E243-6FA9-F719-8010216D7A3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2F02F-7362-02FC-D697-A1016937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87" y="1771677"/>
            <a:ext cx="3343742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73F10-024F-6818-74AB-F33D83C7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4" y="3004368"/>
            <a:ext cx="5363136" cy="92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9F658-2A59-E30C-AF51-67DAE9C99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65" y="4349294"/>
            <a:ext cx="5363136" cy="8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616</Words>
  <Application>Microsoft Office PowerPoint</Application>
  <PresentationFormat>Widescreen</PresentationFormat>
  <Paragraphs>118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Avenir Next LT Pro Light</vt:lpstr>
      <vt:lpstr>Montserrat Black</vt:lpstr>
      <vt:lpstr>Office Theme</vt:lpstr>
      <vt:lpstr>INTRO TO PLOTLY</vt:lpstr>
      <vt:lpstr>IN THIS COURSE</vt:lpstr>
      <vt:lpstr>IN THIS COURSE</vt:lpstr>
      <vt:lpstr>PowerPoint Presentation</vt:lpstr>
      <vt:lpstr>PowerPoint Presentation</vt:lpstr>
      <vt:lpstr>PowerPoint Presentation</vt:lpstr>
      <vt:lpstr>PowerPoint Presentation</vt:lpstr>
      <vt:lpstr>PYTHON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Stills</dc:creator>
  <cp:lastModifiedBy>Steven Stills</cp:lastModifiedBy>
  <cp:revision>4</cp:revision>
  <dcterms:created xsi:type="dcterms:W3CDTF">2025-07-02T00:16:47Z</dcterms:created>
  <dcterms:modified xsi:type="dcterms:W3CDTF">2025-07-02T11:35:33Z</dcterms:modified>
</cp:coreProperties>
</file>