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6" r:id="rId9"/>
    <p:sldId id="268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74522"/>
  </p:normalViewPr>
  <p:slideViewPr>
    <p:cSldViewPr snapToGrid="0" snapToObjects="1">
      <p:cViewPr>
        <p:scale>
          <a:sx n="78" d="100"/>
          <a:sy n="78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40B21-D22E-2E4B-A365-DD59F0F01079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250B-B66E-1145-BC35-C053210C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https://</a:t>
            </a:r>
            <a:r>
              <a:rPr lang="en-US" dirty="0" err="1" smtClean="0"/>
              <a:t>www.quantamagazine.org</a:t>
            </a:r>
            <a:r>
              <a:rPr lang="en-US" dirty="0" smtClean="0"/>
              <a:t>/set-proof-stuns-mathematicians-20160531/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the game in much more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V values and p properties where instead of visual they’re just a string of values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A deck contains </a:t>
            </a:r>
            <a:r>
              <a:rPr lang="en-US" sz="1200" i="1" dirty="0" err="1" smtClean="0"/>
              <a:t>v^p</a:t>
            </a:r>
            <a:r>
              <a:rPr lang="en-US" sz="1200" i="1" dirty="0" smtClean="0"/>
              <a:t> </a:t>
            </a:r>
            <a:r>
              <a:rPr lang="en-US" sz="1200" dirty="0" smtClean="0"/>
              <a:t>possible cards (</a:t>
            </a:r>
            <a:r>
              <a:rPr lang="en-US" sz="1200" i="1" dirty="0" smtClean="0"/>
              <a:t>p </a:t>
            </a:r>
            <a:r>
              <a:rPr lang="en-US" sz="1200" dirty="0" smtClean="0"/>
              <a:t>properties and </a:t>
            </a:r>
            <a:r>
              <a:rPr lang="en-US" sz="1200" i="1" dirty="0" smtClean="0"/>
              <a:t>v </a:t>
            </a:r>
            <a:r>
              <a:rPr lang="en-US" sz="1200" dirty="0" smtClean="0"/>
              <a:t>values)</a:t>
            </a:r>
          </a:p>
          <a:p>
            <a:r>
              <a:rPr lang="en-US" sz="1200" i="1" dirty="0" smtClean="0"/>
              <a:t>v </a:t>
            </a:r>
            <a:r>
              <a:rPr lang="en-US" sz="1200" dirty="0" smtClean="0"/>
              <a:t>∗ </a:t>
            </a:r>
            <a:r>
              <a:rPr lang="en-US" sz="1200" i="1" dirty="0" smtClean="0"/>
              <a:t>p </a:t>
            </a:r>
            <a:r>
              <a:rPr lang="en-US" sz="1200" dirty="0" smtClean="0"/>
              <a:t>cards are the starting board</a:t>
            </a:r>
          </a:p>
          <a:p>
            <a:r>
              <a:rPr lang="en-US" sz="1200" dirty="0" smtClean="0"/>
              <a:t>For all properties the values are either the same or all different</a:t>
            </a:r>
          </a:p>
          <a:p>
            <a:r>
              <a:rPr lang="en-US" sz="1200" dirty="0" smtClean="0"/>
              <a:t>If no set exists, add </a:t>
            </a:r>
            <a:r>
              <a:rPr lang="en-US" sz="1200" i="1" dirty="0" smtClean="0"/>
              <a:t>v </a:t>
            </a:r>
            <a:r>
              <a:rPr lang="en-US" sz="1200" dirty="0" smtClean="0"/>
              <a:t>more cards</a:t>
            </a:r>
          </a:p>
          <a:p>
            <a:r>
              <a:rPr lang="en-US" sz="1200" dirty="0" smtClean="0"/>
              <a:t>Find a total of </a:t>
            </a:r>
            <a:r>
              <a:rPr lang="en-US" sz="1200" i="1" dirty="0" smtClean="0"/>
              <a:t>n </a:t>
            </a:r>
            <a:r>
              <a:rPr lang="en-US" sz="1200" dirty="0" smtClean="0"/>
              <a:t>sets.</a:t>
            </a:r>
          </a:p>
          <a:p>
            <a:r>
              <a:rPr lang="en-US" sz="1200" dirty="0" smtClean="0"/>
              <a:t>Updates: Add </a:t>
            </a:r>
            <a:r>
              <a:rPr lang="en-US" sz="1200" i="1" dirty="0" smtClean="0"/>
              <a:t>v </a:t>
            </a:r>
            <a:r>
              <a:rPr lang="en-US" sz="1200" dirty="0" smtClean="0"/>
              <a:t>new or remove </a:t>
            </a:r>
            <a:r>
              <a:rPr lang="en-US" sz="1200" i="1" dirty="0" smtClean="0"/>
              <a:t>v </a:t>
            </a:r>
            <a:r>
              <a:rPr lang="en-US" sz="1200" dirty="0" smtClean="0"/>
              <a:t>cards that formed 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</a:t>
            </a:r>
            <a:r>
              <a:rPr lang="en-US" baseline="0" dirty="0" smtClean="0"/>
              <a:t> Solver and Image Processing from Cards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 FORCE ONLY!!!!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NP-Complete through a reduction from perfect-Dimensional Matching, a known NP-Hard problem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Left Picture: </a:t>
            </a:r>
            <a:r>
              <a:rPr lang="en-US" baseline="0" dirty="0" err="1" smtClean="0"/>
              <a:t>Chadhuri</a:t>
            </a:r>
            <a:r>
              <a:rPr lang="en-US" baseline="0" dirty="0" smtClean="0"/>
              <a:t> et al. </a:t>
            </a:r>
          </a:p>
          <a:p>
            <a:r>
              <a:rPr lang="en-US" baseline="0" dirty="0" smtClean="0"/>
              <a:t>Right Picture: Nolte online.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SMT:</a:t>
            </a:r>
          </a:p>
          <a:p>
            <a:r>
              <a:rPr lang="en-US" dirty="0" smtClean="0"/>
              <a:t>Key Idea: SMT solvers are</a:t>
            </a:r>
            <a:r>
              <a:rPr lang="en-US" baseline="0" dirty="0" smtClean="0"/>
              <a:t> optimized to solve NP-complete problems and if we can leverage that speed we will be able to create a scalable solver.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</a:t>
            </a:r>
            <a:r>
              <a:rPr lang="en-US" baseline="0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CSP Solver</a:t>
            </a:r>
            <a:r>
              <a:rPr lang="en-US" baseline="0" dirty="0" smtClean="0"/>
              <a:t> to describe what cards satisfy the given 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Dynamic:</a:t>
            </a:r>
          </a:p>
          <a:p>
            <a:r>
              <a:rPr lang="en-US" dirty="0" smtClean="0"/>
              <a:t>Hinges</a:t>
            </a:r>
            <a:r>
              <a:rPr lang="en-US" baseline="0" dirty="0" smtClean="0"/>
              <a:t> on this idea of partial sets and two cards wholly determining the last. Store partial sets such that when the new cards are drawn we can immediately see whether it satisfies a set or not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Left Picture: http://</a:t>
            </a:r>
            <a:r>
              <a:rPr lang="en-US" baseline="0" dirty="0" err="1" smtClean="0"/>
              <a:t>dreal.cs.cmu.edu</a:t>
            </a:r>
            <a:r>
              <a:rPr lang="en-US" baseline="0" dirty="0" smtClean="0"/>
              <a:t>/presentation/20130612/#/sec-1</a:t>
            </a:r>
            <a:endParaRPr lang="en-US" dirty="0" smtClean="0"/>
          </a:p>
          <a:p>
            <a:r>
              <a:rPr lang="en-US" dirty="0" smtClean="0"/>
              <a:t>Right picture: http://</a:t>
            </a:r>
            <a:r>
              <a:rPr lang="en-US" dirty="0" err="1" smtClean="0"/>
              <a:t>www.masterbaboon.com</a:t>
            </a:r>
            <a:r>
              <a:rPr lang="en-US" dirty="0" smtClean="0"/>
              <a:t>/2010/09/solving-the-game-set/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that the next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are always random from the set, I employed the use of a modified version of Fisher Yates Shuffle, creating a Las Vegas algorithm. Fisher Yates Shuffle works by iteratively randomly picking indices from a finite sequence and produces an unbiased permutation [2]. To convert the algorithm for use on a deck, I use rejection sampling to determine new cards to add to the board. I create a randomized card and if it is not in the board already and not in the removed cards set, I add it. If it is, I generate another card until I have created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∗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 that are all distinct. Since the algorithm uses a randomized strategy but will always a board, whose cards are all distinct and from the deck with equal probabilities, this is known as a Las Vegas algorithm.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cards have 3 possible values and must find 5 sets, how long does it take for varying number</a:t>
            </a:r>
            <a:r>
              <a:rPr lang="en-US" baseline="0" dirty="0" smtClean="0"/>
              <a:t>s of properties/values.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r>
              <a:rPr lang="en-US" baseline="0" dirty="0" smtClean="0"/>
              <a:t> Solution coded as a bench mark was much slower and skewed the graphs.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250B-B66E-1145-BC35-C053210C8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google.com/url?sa=i&amp;rct=j&amp;q=&amp;esrc=s&amp;source=images&amp;cd=&amp;ved=2ahUKEwiZ3uSwnMLaAhXFx1kKHdyKBnUQjRx6BAgAEAU&amp;url=http://dreal.cs.cmu.edu/presentation/20130612/&amp;psig=AOvVaw1M8WcgRYrqAvR0m3rOOGzc&amp;ust=1524085849059930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the Generalized Form of the Game of Set Efficiently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Takeshita’19, Advised by Professor Zachary Kincaid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334995"/>
            <a:ext cx="5265804" cy="3949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(with Brute Force)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645" y="5162187"/>
            <a:ext cx="25776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Brute Force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29602" y="1929153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5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3" y="2334996"/>
            <a:ext cx="5177227" cy="38829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7615" y="1909743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64" y="2122246"/>
            <a:ext cx="5512593" cy="4134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7828"/>
            <a:ext cx="5558484" cy="416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vs Dynamic)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88" y="5506045"/>
            <a:ext cx="25776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SMT Solver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5408" y="1814850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Properties, 10 Sets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7615" y="1795440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4 Values, 10 Sets</a:t>
            </a:r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6990" y="1863624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585" y="1863623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6990" y="2574663"/>
            <a:ext cx="30543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Large Cases</a:t>
            </a:r>
          </a:p>
          <a:p>
            <a:endParaRPr lang="en-US" sz="2800" dirty="0"/>
          </a:p>
          <a:p>
            <a:r>
              <a:rPr lang="en-US" sz="2800" dirty="0" smtClean="0"/>
              <a:t>Future: More Symmetry Breaking of Search Tree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56585" y="2616710"/>
            <a:ext cx="3549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Pros: Fast on Medium Sized Cases</a:t>
            </a:r>
          </a:p>
          <a:p>
            <a:endParaRPr lang="en-US" sz="2800" dirty="0"/>
          </a:p>
          <a:p>
            <a:r>
              <a:rPr lang="en-US" sz="2800" dirty="0" smtClean="0"/>
              <a:t>Future: Better Memory Management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00411" y="5481219"/>
            <a:ext cx="462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Combine the </a:t>
            </a:r>
            <a:r>
              <a:rPr lang="en-US" sz="2800" smtClean="0"/>
              <a:t>two approaches?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Motivation, Goal, and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" r="298"/>
          <a:stretch/>
        </p:blipFill>
        <p:spPr>
          <a:xfrm>
            <a:off x="1218155" y="2155978"/>
            <a:ext cx="9816649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1" y="5940275"/>
            <a:ext cx="911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/>
              <a:t>www.quantamagazine.org</a:t>
            </a:r>
            <a:r>
              <a:rPr lang="en-US" dirty="0"/>
              <a:t>/set-proof-stuns-mathematicians-20160531/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2317" y="1649530"/>
            <a:ext cx="44083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smtClean="0">
                <a:ln w="0">
                  <a:noFill/>
                </a:ln>
                <a:solidFill>
                  <a:schemeClr val="tx1"/>
                </a:solidFill>
              </a:rPr>
              <a:t> Values and 4 Properties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and Problem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88" y="2401470"/>
            <a:ext cx="5118100" cy="214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6978" y="4547770"/>
            <a:ext cx="23682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NP Complete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87" y="2154825"/>
            <a:ext cx="4197995" cy="1579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6" y="3733887"/>
            <a:ext cx="5841959" cy="227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074" y="5194524"/>
            <a:ext cx="29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Chadhuri</a:t>
            </a:r>
            <a:r>
              <a:rPr lang="en-US" dirty="0" smtClean="0"/>
              <a:t> et al (2003)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12712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Nolte, </a:t>
            </a:r>
            <a:r>
              <a:rPr lang="en-US" i="1" dirty="0" smtClean="0"/>
              <a:t>JavaScript Set Game Solver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90005" y="225396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Perfect Dimensional Matching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25957" y="2365265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1026" name="Picture 2" descr="iven two cards, there is only one possible card that forms a valid s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3" y="2950040"/>
            <a:ext cx="3810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MT SOlve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48" y="2807507"/>
            <a:ext cx="60674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013485"/>
            <a:ext cx="702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dreal.cs.cmu.edu</a:t>
            </a:r>
            <a:r>
              <a:rPr lang="en-US" sz="1400" dirty="0"/>
              <a:t>/presentation/20130612/#/sec-1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19872" y="6013485"/>
            <a:ext cx="816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/>
              <a:t>http://</a:t>
            </a:r>
            <a:r>
              <a:rPr lang="en-US" sz="1400" dirty="0" err="1"/>
              <a:t>www.masterbaboon.com</a:t>
            </a:r>
            <a:r>
              <a:rPr lang="en-US" sz="1400" dirty="0"/>
              <a:t>/2010/09/solving-the-game-set/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14273" y="5313013"/>
            <a:ext cx="425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Norvig</a:t>
            </a:r>
            <a:r>
              <a:rPr lang="en-US" dirty="0" smtClean="0"/>
              <a:t> (2017) Probability of Set Decreases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56" y="4436192"/>
            <a:ext cx="455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Ex. </a:t>
            </a:r>
          </a:p>
          <a:p>
            <a:r>
              <a:rPr lang="en-US" sz="2400" dirty="0" smtClean="0"/>
              <a:t>Integer X. Constraint X + 1 = 2.</a:t>
            </a:r>
          </a:p>
          <a:p>
            <a:r>
              <a:rPr lang="en-US" sz="2400" dirty="0" smtClean="0"/>
              <a:t>SAT =&gt; X = 1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57138" y="2365265"/>
            <a:ext cx="204684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SMT Solver</a:t>
            </a: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Cards/Board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034" y="3152020"/>
            <a:ext cx="4872446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Fisher Yates Shuffle with Rejection Sampling</a:t>
            </a:r>
          </a:p>
          <a:p>
            <a:r>
              <a:rPr lang="en-US" sz="2800" dirty="0" smtClean="0"/>
              <a:t>Las Vegas Algorithm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7" y="2180363"/>
            <a:ext cx="5368834" cy="4026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180" y="1828784"/>
            <a:ext cx="571977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10000 Trials 3 Value, 4 Properties</a:t>
            </a:r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Reduction to SMT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17090"/>
            <a:ext cx="3098800" cy="217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592135" y="3125805"/>
            <a:ext cx="859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</a:rPr>
              <a:t>Z3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382" y="3244579"/>
            <a:ext cx="520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All Different or All Same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Cards from the Board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Distinct Cards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Symmetry Breaking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Not Any Deleted Card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82033" y="2361415"/>
            <a:ext cx="206781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Constraints</a:t>
            </a:r>
            <a:endParaRPr lang="en-US" sz="3200" b="0" cap="none" spc="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Symmetry Breaking)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34" y="2307840"/>
            <a:ext cx="4960966" cy="37207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00" y="2208179"/>
            <a:ext cx="5226731" cy="3920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2477" y="1863837"/>
            <a:ext cx="27537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5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13484" y="1844427"/>
            <a:ext cx="339490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5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45" y="5162187"/>
            <a:ext cx="20735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  <a:p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Condensing</a:t>
            </a:r>
          </a:p>
        </p:txBody>
      </p:sp>
    </p:spTree>
    <p:extLst>
      <p:ext uri="{BB962C8B-B14F-4D97-AF65-F5344CB8AC3E}">
        <p14:creationId xmlns:p14="http://schemas.microsoft.com/office/powerpoint/2010/main" val="337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04" y="2248423"/>
            <a:ext cx="4641376" cy="3481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5" y="2359293"/>
            <a:ext cx="4463288" cy="3347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(SMT Runoff)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37681" y="1863837"/>
            <a:ext cx="360329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Properties, 10 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9888" y="1844427"/>
            <a:ext cx="29620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Values, </a:t>
            </a:r>
            <a:r>
              <a:rPr lang="en-US" sz="3200" dirty="0" smtClean="0">
                <a:ln w="0">
                  <a:noFill/>
                </a:ln>
                <a:solidFill>
                  <a:schemeClr val="tx1"/>
                </a:solidFill>
              </a:rPr>
              <a:t>10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 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2941"/>
            <a:ext cx="20735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Relative</a:t>
            </a:r>
          </a:p>
          <a:p>
            <a:r>
              <a:rPr lang="en-US" sz="2400" dirty="0" smtClean="0">
                <a:ln w="0"/>
                <a:solidFill>
                  <a:srgbClr val="002A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Sorted Rigid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745" y="5617440"/>
            <a:ext cx="50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Relative: Sorted by value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3766" y="5617440"/>
            <a:ext cx="58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Sorted Rigid: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card = 0,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= 1, </a:t>
            </a:r>
            <a:r>
              <a:rPr lang="mr-IN" sz="2400" dirty="0" smtClean="0"/>
              <a:t>…</a:t>
            </a:r>
            <a:r>
              <a:rPr lang="en-US" sz="2400" dirty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vth</a:t>
            </a:r>
            <a:r>
              <a:rPr lang="en-US" sz="2400" dirty="0" smtClean="0"/>
              <a:t> = v-1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4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Dynamic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064" y="2255509"/>
            <a:ext cx="338663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</a:rPr>
              <a:t>Dynamic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3873"/>
            <a:ext cx="54102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872" y="2840284"/>
            <a:ext cx="428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Build Partial Sets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Create Cards </a:t>
            </a:r>
            <a:r>
              <a:rPr lang="en-US" sz="2400" dirty="0"/>
              <a:t>S</a:t>
            </a:r>
            <a:r>
              <a:rPr lang="en-US" sz="2400" dirty="0" smtClean="0"/>
              <a:t>earching For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Draw v New Cards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Quick Complete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Repeat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3611</TotalTime>
  <Words>745</Words>
  <Application>Microsoft Macintosh PowerPoint</Application>
  <PresentationFormat>Widescreen</PresentationFormat>
  <Paragraphs>116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Mangal</vt:lpstr>
      <vt:lpstr>Retrospect</vt:lpstr>
      <vt:lpstr>Solving the Generalized Form of the Game of Set Efficiently</vt:lpstr>
      <vt:lpstr>Motivation, Goal, and Problem Definition</vt:lpstr>
      <vt:lpstr>Related Work and Problem Background</vt:lpstr>
      <vt:lpstr>Approach</vt:lpstr>
      <vt:lpstr>Implementation of Cards/Board</vt:lpstr>
      <vt:lpstr>Implementation and Reduction to SMT</vt:lpstr>
      <vt:lpstr>Results (SMT Symmetry Breaking)</vt:lpstr>
      <vt:lpstr>Results (SMT Runoff)</vt:lpstr>
      <vt:lpstr>Implementation of Dynamic Algorithm</vt:lpstr>
      <vt:lpstr>Results (with Brute Force)</vt:lpstr>
      <vt:lpstr>Results (SMT vs Dynamic)</vt:lpstr>
      <vt:lpstr>Conclusion and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102</cp:revision>
  <dcterms:created xsi:type="dcterms:W3CDTF">2018-04-17T15:46:56Z</dcterms:created>
  <dcterms:modified xsi:type="dcterms:W3CDTF">2018-05-08T23:41:50Z</dcterms:modified>
</cp:coreProperties>
</file>