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027"/>
    <a:srgbClr val="FAF6F6"/>
    <a:srgbClr val="9F3322"/>
    <a:srgbClr val="FF9900"/>
    <a:srgbClr val="26269A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6"/>
  </p:normalViewPr>
  <p:slideViewPr>
    <p:cSldViewPr>
      <p:cViewPr>
        <p:scale>
          <a:sx n="28" d="100"/>
          <a:sy n="28" d="100"/>
        </p:scale>
        <p:origin x="-64" y="-184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png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0.png"/><Relationship Id="rId21" Type="http://schemas.openxmlformats.org/officeDocument/2006/relationships/image" Target="../media/image11.png"/><Relationship Id="rId22" Type="http://schemas.openxmlformats.org/officeDocument/2006/relationships/image" Target="../media/image12.png"/><Relationship Id="rId23" Type="http://schemas.openxmlformats.org/officeDocument/2006/relationships/image" Target="../media/image13.emf"/><Relationship Id="rId24" Type="http://schemas.openxmlformats.org/officeDocument/2006/relationships/image" Target="../media/image14.png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1.png"/><Relationship Id="rId27" Type="http://schemas.openxmlformats.org/officeDocument/2006/relationships/oleObject" Target="../embeddings/oleObject2.bin"/><Relationship Id="rId28" Type="http://schemas.openxmlformats.org/officeDocument/2006/relationships/image" Target="../media/image2.emf"/><Relationship Id="rId29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30" Type="http://schemas.openxmlformats.org/officeDocument/2006/relationships/image" Target="../media/image3.emf"/><Relationship Id="rId31" Type="http://schemas.openxmlformats.org/officeDocument/2006/relationships/oleObject" Target="../embeddings/oleObject4.bin"/><Relationship Id="rId32" Type="http://schemas.openxmlformats.org/officeDocument/2006/relationships/image" Target="../media/image4.emf"/><Relationship Id="rId9" Type="http://schemas.openxmlformats.org/officeDocument/2006/relationships/tags" Target="../tags/tag9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.xml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8.jpeg"/><Relationship Id="rId1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6172200" y="381000"/>
            <a:ext cx="24079200" cy="2246769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0" i="1" dirty="0">
                <a:solidFill>
                  <a:srgbClr val="22228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Efficient Mapping and Management </a:t>
            </a:r>
            <a:r>
              <a:rPr lang="en-US" sz="7000" i="1" dirty="0" smtClean="0">
                <a:solidFill>
                  <a:srgbClr val="22228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of</a:t>
            </a:r>
          </a:p>
          <a:p>
            <a:pPr algn="ctr"/>
            <a:r>
              <a:rPr lang="en-US" sz="7000" i="1" dirty="0" smtClean="0">
                <a:solidFill>
                  <a:srgbClr val="22228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Applications onto Cyber</a:t>
            </a:r>
            <a:r>
              <a:rPr lang="en-US" sz="7000" i="1" dirty="0">
                <a:solidFill>
                  <a:srgbClr val="22228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-Physical Systems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10463" y="2635250"/>
            <a:ext cx="204081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alibri" charset="0"/>
              </a:rPr>
              <a:t>Prof. Margaret </a:t>
            </a:r>
            <a:r>
              <a:rPr lang="en-US" sz="4000" dirty="0">
                <a:latin typeface="Calibri" charset="0"/>
              </a:rPr>
              <a:t>Martonosi, </a:t>
            </a:r>
            <a:r>
              <a:rPr lang="en-US" sz="4000" dirty="0" smtClean="0">
                <a:latin typeface="Calibri" charset="0"/>
              </a:rPr>
              <a:t>Princeton University and Prof. </a:t>
            </a:r>
            <a:r>
              <a:rPr lang="en-US" sz="4000" dirty="0">
                <a:latin typeface="Calibri" charset="0"/>
              </a:rPr>
              <a:t>Pei Zhang, Carnegie Mellon University</a:t>
            </a: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800" y="3886199"/>
            <a:ext cx="11201400" cy="5791201"/>
            <a:chOff x="990600" y="3962399"/>
            <a:chExt cx="9601200" cy="6092752"/>
          </a:xfrm>
        </p:grpSpPr>
        <p:sp>
          <p:nvSpPr>
            <p:cNvPr id="8" name="Rectangle 7"/>
            <p:cNvSpPr/>
            <p:nvPr/>
          </p:nvSpPr>
          <p:spPr>
            <a:xfrm>
              <a:off x="990600" y="4647984"/>
              <a:ext cx="9601200" cy="54071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Cyber-Physical </a:t>
              </a: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Systems:  richly 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heterogeneous devices </a:t>
              </a: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(mobile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 devices, home electronics, taxis, robotic drones, etc.) that together</a:t>
              </a: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 gather sensor data, analyze it, and coordinate large-scale actions in response to it.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Challenge: How to program CP Systems?</a:t>
              </a:r>
            </a:p>
            <a:p>
              <a:pPr marL="742950" indent="-742950">
                <a:defRPr/>
              </a:pP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3962399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85800" y="17983200"/>
            <a:ext cx="11125200" cy="6400800"/>
            <a:chOff x="990600" y="3962400"/>
            <a:chExt cx="9601200" cy="4950865"/>
          </a:xfrm>
        </p:grpSpPr>
        <p:sp>
          <p:nvSpPr>
            <p:cNvPr id="13" name="Rectangle 12"/>
            <p:cNvSpPr/>
            <p:nvPr/>
          </p:nvSpPr>
          <p:spPr>
            <a:xfrm>
              <a:off x="990600" y="4648436"/>
              <a:ext cx="9601200" cy="42648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Tx/>
                <a:buAutoNum type="arabicPeriod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pitchFamily="34" charset="0"/>
                </a:rPr>
                <a:t>Abstraction layer to allow CPS applications to express application needs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pitchFamily="34" charset="0"/>
                </a:rPr>
                <a:t>Coverage and sensing requirements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 startAt="2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pitchFamily="34" charset="0"/>
                </a:rPr>
                <a:t>Device attribute catalog to summarize local nodes and their </a:t>
              </a:r>
              <a:r>
                <a:rPr lang="en-US" sz="3200" dirty="0" smtClean="0">
                  <a:solidFill>
                    <a:schemeClr val="tx1"/>
                  </a:solidFill>
                  <a:latin typeface="Calibri" pitchFamily="34" charset="0"/>
                </a:rPr>
                <a:t>capabilities</a:t>
              </a:r>
              <a:endParaRPr lang="en-US" sz="32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pitchFamily="34" charset="0"/>
                </a:rPr>
                <a:t>Sensing capabilities, probability of success, accuracy, etc.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buFontTx/>
                <a:buAutoNum type="arabicPeriod" startAt="3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pitchFamily="34" charset="0"/>
                </a:rPr>
                <a:t>Model, Prediction and Control mobility of nodes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pitchFamily="34" charset="0"/>
                </a:rPr>
                <a:t>Different types of motion (people, fixed sensors, robot, etc.)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3962400"/>
              <a:ext cx="9601200" cy="686036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Our Project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65000" y="3925545"/>
            <a:ext cx="11125200" cy="8160110"/>
            <a:chOff x="990600" y="3962400"/>
            <a:chExt cx="9601200" cy="4332485"/>
          </a:xfrm>
        </p:grpSpPr>
        <p:sp>
          <p:nvSpPr>
            <p:cNvPr id="193" name="Rectangle 192"/>
            <p:cNvSpPr/>
            <p:nvPr/>
          </p:nvSpPr>
          <p:spPr>
            <a:xfrm>
              <a:off x="990600" y="4455529"/>
              <a:ext cx="9601200" cy="38393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pitchFamily="34" charset="0"/>
                </a:rPr>
                <a:t>Model Human Mobility based on cellphone Call Detail Records (CDRs) or similar aggregate info: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</a:rPr>
                <a:t>Sparse in time: Only when phone call in/out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</a:rPr>
                <a:t>Coarse in space: Only to granularity of cell </a:t>
              </a:r>
              <a:r>
                <a:rPr lang="en-US" sz="2800" smtClean="0">
                  <a:solidFill>
                    <a:schemeClr val="tx1"/>
                  </a:solidFill>
                  <a:latin typeface="Calibri" pitchFamily="34" charset="0"/>
                </a:rPr>
                <a:t>tower spacing. </a:t>
              </a: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</a:rPr>
                <a:t>(Not GPS)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</a:rPr>
                <a:t>Our Approach offers accuracy sufficient for detailed regional studies of human and vehicular movements.</a:t>
              </a: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defRPr/>
              </a:pP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90600" y="3962400"/>
              <a:ext cx="9601200" cy="483543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Region-Scale Mobility Modeling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65000" y="12198100"/>
            <a:ext cx="11049000" cy="8680312"/>
            <a:chOff x="990600" y="3962400"/>
            <a:chExt cx="9601201" cy="3761707"/>
          </a:xfrm>
        </p:grpSpPr>
        <p:sp>
          <p:nvSpPr>
            <p:cNvPr id="258" name="Rectangle 257"/>
            <p:cNvSpPr/>
            <p:nvPr/>
          </p:nvSpPr>
          <p:spPr>
            <a:xfrm>
              <a:off x="990600" y="4422859"/>
              <a:ext cx="9601201" cy="33012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Select when to use 3G and when to use WiFi based on:</a:t>
              </a:r>
            </a:p>
            <a:p>
              <a:pPr marL="1200150" lvl="1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Availability and bandwidth of 3G and WiFi</a:t>
              </a:r>
            </a:p>
            <a:p>
              <a:pPr marL="1200150" lvl="1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Delay tolerance of application</a:t>
              </a:r>
            </a:p>
            <a:p>
              <a:pPr marL="1200150" lvl="1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Cost of data transfers on each network</a:t>
              </a:r>
            </a:p>
            <a:p>
              <a:pPr marL="1200150" lvl="1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Mobility prediction of device</a:t>
              </a:r>
            </a:p>
            <a:p>
              <a:pPr marL="742950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Optimal MILP Scheduler Formulation</a:t>
              </a: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  <a:sym typeface="Wingdings" charset="2"/>
                </a:rPr>
                <a:t>8-10X cost reduction due to optimization and delay tolerance</a:t>
              </a:r>
            </a:p>
            <a:p>
              <a:pPr marL="742950" indent="-742950">
                <a:buFont typeface="Wingdings" charset="2"/>
                <a:buChar char="§"/>
              </a:pPr>
              <a:endParaRPr lang="en-US" sz="28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200" dirty="0" smtClean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</a:pPr>
              <a:endParaRPr lang="en-US" sz="360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962400"/>
              <a:ext cx="9601201" cy="394679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Mobile Offloading: An Initial Example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41212" y="13716000"/>
            <a:ext cx="12093439" cy="7696200"/>
            <a:chOff x="685800" y="18623249"/>
            <a:chExt cx="10744200" cy="8146693"/>
          </a:xfrm>
        </p:grpSpPr>
        <p:grpSp>
          <p:nvGrpSpPr>
            <p:cNvPr id="5210" name="Group 14"/>
            <p:cNvGrpSpPr>
              <a:grpSpLocks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85800" y="18623249"/>
              <a:ext cx="10744200" cy="8146693"/>
              <a:chOff x="990600" y="4303101"/>
              <a:chExt cx="9601201" cy="457144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0600" y="4648721"/>
                <a:ext cx="9601071" cy="42258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230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742950" indent="-742950">
                  <a:buFont typeface="Wingdings" pitchFamily="2" charset="2"/>
                  <a:buChar char="§"/>
                  <a:defRPr/>
                </a:pPr>
                <a:endParaRPr lang="en-US" sz="2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90600" y="4303101"/>
                <a:ext cx="9601071" cy="355418"/>
              </a:xfrm>
              <a:prstGeom prst="rect">
                <a:avLst/>
              </a:prstGeom>
              <a:solidFill>
                <a:srgbClr val="A23027"/>
              </a:solidFill>
              <a:ln>
                <a:solidFill>
                  <a:srgbClr val="A230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  <a:latin typeface="Calibri" charset="0"/>
                    <a:ea typeface="ＭＳ Ｐゴシック" charset="-128"/>
                    <a:cs typeface="ＭＳ Ｐゴシック" charset="-128"/>
                  </a:rPr>
                  <a:t>Collaborative Coverage Without Location</a:t>
                </a:r>
                <a:endParaRPr lang="en-US" sz="44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5211" name="Picture 174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32150" y="19647070"/>
              <a:ext cx="6108700" cy="66675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6827755" y="19483636"/>
              <a:ext cx="4354700" cy="693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96888" indent="-457200">
                <a:buFont typeface="Arial"/>
                <a:buChar char="•"/>
                <a:defRPr/>
              </a:pPr>
              <a:r>
                <a:rPr lang="en-US" sz="2800" dirty="0">
                  <a:latin typeface="Calibri"/>
                  <a:ea typeface="ＭＳ Ｐゴシック" charset="0"/>
                  <a:cs typeface="Calibri"/>
                  <a:sym typeface="Franklin Gothic Medium" charset="0"/>
                </a:rPr>
                <a:t>Sensing coverage for mobile nodes in many environments is hard to determine due to lack of known infrastructure or references for locations.</a:t>
              </a:r>
            </a:p>
            <a:p>
              <a:pPr marL="39688">
                <a:defRPr/>
              </a:pPr>
              <a:r>
                <a:rPr lang="en-US" sz="2800" dirty="0">
                  <a:latin typeface="Calibri"/>
                  <a:ea typeface="ＭＳ Ｐゴシック" charset="0"/>
                  <a:cs typeface="Calibri"/>
                  <a:sym typeface="Franklin Gothic Medium" charset="0"/>
                </a:rPr>
                <a:t> </a:t>
              </a:r>
            </a:p>
            <a:p>
              <a:pPr marL="496888" indent="-457200">
                <a:buFont typeface="Arial"/>
                <a:buChar char="•"/>
                <a:defRPr/>
              </a:pPr>
              <a:r>
                <a:rPr lang="en-US" sz="2800" dirty="0">
                  <a:latin typeface="Calibri"/>
                  <a:ea typeface="ＭＳ Ｐゴシック" charset="0"/>
                  <a:cs typeface="Calibri"/>
                  <a:sym typeface="Franklin Gothic Medium" charset="0"/>
                </a:rPr>
                <a:t>Sensing coverage estimation by obtaining relative motion path signatures. Dynamic task allocation allow nodes to more efficiently coordinate and predict the current sensing coverage of an area.</a:t>
              </a:r>
            </a:p>
          </p:txBody>
        </p:sp>
      </p:grpSp>
      <p:grpSp>
        <p:nvGrpSpPr>
          <p:cNvPr id="5162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85800" y="24765000"/>
            <a:ext cx="11125200" cy="2057400"/>
            <a:chOff x="990600" y="4251349"/>
            <a:chExt cx="9601201" cy="1386957"/>
          </a:xfrm>
        </p:grpSpPr>
        <p:sp>
          <p:nvSpPr>
            <p:cNvPr id="212" name="Rectangle 211"/>
            <p:cNvSpPr/>
            <p:nvPr/>
          </p:nvSpPr>
          <p:spPr>
            <a:xfrm>
              <a:off x="990600" y="4648654"/>
              <a:ext cx="9601201" cy="9896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 algn="ctr"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pitchFamily="34" charset="0"/>
                  <a:sym typeface="Wingdings" pitchFamily="2" charset="2"/>
                </a:rPr>
                <a:t>This work was supported by the National Science Foundation </a:t>
              </a: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  <a:sym typeface="Wingdings" pitchFamily="2" charset="2"/>
                </a:rPr>
                <a:t>under collaborative grants </a:t>
              </a:r>
              <a:r>
                <a:rPr lang="en-US" sz="2800" dirty="0">
                  <a:solidFill>
                    <a:schemeClr val="tx1"/>
                  </a:solidFill>
                  <a:latin typeface="Calibri" pitchFamily="34" charset="0"/>
                  <a:sym typeface="Wingdings" pitchFamily="2" charset="2"/>
                </a:rPr>
                <a:t>CPS-</a:t>
              </a:r>
              <a:r>
                <a:rPr lang="en-US" sz="2800" dirty="0" smtClean="0">
                  <a:solidFill>
                    <a:schemeClr val="tx1"/>
                  </a:solidFill>
                  <a:latin typeface="Calibri" pitchFamily="34" charset="0"/>
                  <a:sym typeface="Wingdings" pitchFamily="2" charset="2"/>
                </a:rPr>
                <a:t>1135874 and CPS-1135953. </a:t>
              </a:r>
              <a:endParaRPr lang="en-US" sz="280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90600" y="4251349"/>
              <a:ext cx="9601201" cy="397305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3000" dirty="0" smtClean="0">
                  <a:solidFill>
                    <a:srgbClr val="FFFFFF"/>
                  </a:solidFill>
                  <a:latin typeface="Calibri" pitchFamily="34" charset="0"/>
                </a:rPr>
                <a:t>Acknowledgments</a:t>
              </a:r>
              <a:endParaRPr lang="en-US" sz="3000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262" name="Rectangle 261"/>
          <p:cNvSpPr/>
          <p:nvPr/>
        </p:nvSpPr>
        <p:spPr bwMode="auto">
          <a:xfrm>
            <a:off x="12268201" y="4825649"/>
            <a:ext cx="12032200" cy="8786606"/>
          </a:xfrm>
          <a:prstGeom prst="rect">
            <a:avLst/>
          </a:prstGeom>
          <a:solidFill>
            <a:schemeClr val="bg1"/>
          </a:solidFill>
          <a:ln>
            <a:solidFill>
              <a:srgbClr val="A23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9" y="3919581"/>
            <a:ext cx="12032200" cy="904456"/>
          </a:xfrm>
          <a:prstGeom prst="rect">
            <a:avLst/>
          </a:prstGeom>
          <a:solidFill>
            <a:srgbClr val="A23027"/>
          </a:solidFill>
          <a:ln>
            <a:solidFill>
              <a:srgbClr val="A23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Testbed</a:t>
            </a:r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: Minimalistic Controlled Mobile Sensor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166" name="Group 45"/>
          <p:cNvGrpSpPr>
            <a:grpSpLocks/>
          </p:cNvGrpSpPr>
          <p:nvPr/>
        </p:nvGrpSpPr>
        <p:grpSpPr bwMode="auto">
          <a:xfrm flipH="1">
            <a:off x="15479884" y="1066190"/>
            <a:ext cx="9970916" cy="9917590"/>
            <a:chOff x="-77" y="221"/>
            <a:chExt cx="11120" cy="10256"/>
          </a:xfrm>
        </p:grpSpPr>
        <p:sp>
          <p:nvSpPr>
            <p:cNvPr id="5175" name="Oval 13"/>
            <p:cNvSpPr>
              <a:spLocks/>
            </p:cNvSpPr>
            <p:nvPr/>
          </p:nvSpPr>
          <p:spPr bwMode="auto">
            <a:xfrm>
              <a:off x="2165" y="7703"/>
              <a:ext cx="1673" cy="1673"/>
            </a:xfrm>
            <a:prstGeom prst="ellipse">
              <a:avLst/>
            </a:prstGeom>
            <a:solidFill>
              <a:srgbClr val="80FF00">
                <a:alpha val="7843"/>
              </a:srgbClr>
            </a:solidFill>
            <a:ln w="38100">
              <a:solidFill>
                <a:srgbClr val="558E28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176" name="Picture 14"/>
            <p:cNvPicPr>
              <a:picLocks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89" y="5078"/>
              <a:ext cx="528" cy="3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177" name="Line 15"/>
            <p:cNvSpPr>
              <a:spLocks noChangeShapeType="1"/>
            </p:cNvSpPr>
            <p:nvPr/>
          </p:nvSpPr>
          <p:spPr bwMode="auto">
            <a:xfrm rot="10800000">
              <a:off x="5424" y="5078"/>
              <a:ext cx="250" cy="250"/>
            </a:xfrm>
            <a:prstGeom prst="line">
              <a:avLst/>
            </a:prstGeom>
            <a:noFill/>
            <a:ln w="38100">
              <a:solidFill>
                <a:srgbClr val="FD9A00"/>
              </a:solidFill>
              <a:prstDash val="sysDot"/>
              <a:miter lim="800000"/>
              <a:headEnd type="triangle" w="med" len="med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178" name="Group 44"/>
            <p:cNvGrpSpPr>
              <a:grpSpLocks/>
            </p:cNvGrpSpPr>
            <p:nvPr/>
          </p:nvGrpSpPr>
          <p:grpSpPr bwMode="auto">
            <a:xfrm>
              <a:off x="-77" y="221"/>
              <a:ext cx="11120" cy="10256"/>
              <a:chOff x="-77" y="221"/>
              <a:chExt cx="11120" cy="10256"/>
            </a:xfrm>
          </p:grpSpPr>
          <p:pic>
            <p:nvPicPr>
              <p:cNvPr id="5179" name="Picture 16"/>
              <p:cNvPicPr>
                <a:picLocks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-77" y="221"/>
                <a:ext cx="11120" cy="1025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grpSp>
            <p:nvGrpSpPr>
              <p:cNvPr id="5180" name="Group 21"/>
              <p:cNvGrpSpPr>
                <a:grpSpLocks/>
              </p:cNvGrpSpPr>
              <p:nvPr/>
            </p:nvGrpSpPr>
            <p:grpSpPr bwMode="auto">
              <a:xfrm>
                <a:off x="5542" y="4508"/>
                <a:ext cx="5117" cy="2000"/>
                <a:chOff x="32" y="1035"/>
                <a:chExt cx="5116" cy="2000"/>
              </a:xfrm>
            </p:grpSpPr>
            <p:sp>
              <p:nvSpPr>
                <p:cNvPr id="5202" name="AutoShape 17"/>
                <p:cNvSpPr>
                  <a:spLocks/>
                </p:cNvSpPr>
                <p:nvPr/>
              </p:nvSpPr>
              <p:spPr bwMode="auto">
                <a:xfrm rot="-5400000">
                  <a:off x="1533" y="-390"/>
                  <a:ext cx="1924" cy="4926"/>
                </a:xfrm>
                <a:custGeom>
                  <a:avLst/>
                  <a:gdLst>
                    <a:gd name="T0" fmla="*/ 0 w 21600"/>
                    <a:gd name="T1" fmla="*/ 1123 h 21600"/>
                    <a:gd name="T2" fmla="*/ 171 w 21600"/>
                    <a:gd name="T3" fmla="*/ 1123 h 21600"/>
                    <a:gd name="T4" fmla="*/ 86 w 21600"/>
                    <a:gd name="T5" fmla="*/ 0 h 21600"/>
                    <a:gd name="T6" fmla="*/ 0 w 21600"/>
                    <a:gd name="T7" fmla="*/ 1123 h 21600"/>
                    <a:gd name="T8" fmla="*/ 0 w 21600"/>
                    <a:gd name="T9" fmla="*/ 112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0800" y="0"/>
                      </a:lnTo>
                      <a:lnTo>
                        <a:pt x="0" y="21600"/>
                      </a:ln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FFFFFF">
                    <a:alpha val="70195"/>
                  </a:srgbClr>
                </a:solidFill>
                <a:ln w="25400" cap="flat">
                  <a:solidFill>
                    <a:srgbClr val="FFFFFF">
                      <a:alpha val="70195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5203" name="Group 20"/>
                <p:cNvGrpSpPr>
                  <a:grpSpLocks/>
                </p:cNvGrpSpPr>
                <p:nvPr/>
              </p:nvGrpSpPr>
              <p:grpSpPr bwMode="auto">
                <a:xfrm>
                  <a:off x="2264" y="1035"/>
                  <a:ext cx="2884" cy="1951"/>
                  <a:chOff x="-514" y="564"/>
                  <a:chExt cx="2884" cy="1951"/>
                </a:xfrm>
              </p:grpSpPr>
              <p:pic>
                <p:nvPicPr>
                  <p:cNvPr id="5204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18"/>
                  <a:srcRect l="39874" t="2861" r="19202" b="55649"/>
                  <a:stretch>
                    <a:fillRect/>
                  </a:stretch>
                </p:blipFill>
                <p:spPr bwMode="auto">
                  <a:xfrm>
                    <a:off x="-514" y="564"/>
                    <a:ext cx="2884" cy="1951"/>
                  </a:xfrm>
                  <a:prstGeom prst="rect">
                    <a:avLst/>
                  </a:prstGeom>
                  <a:noFill/>
                  <a:ln w="381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</p:pic>
              <p:pic>
                <p:nvPicPr>
                  <p:cNvPr id="5205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19"/>
                  <a:srcRect l="9947" t="63463" r="72707" b="19115"/>
                  <a:stretch>
                    <a:fillRect/>
                  </a:stretch>
                </p:blipFill>
                <p:spPr bwMode="auto">
                  <a:xfrm rot="-678595">
                    <a:off x="1185" y="1565"/>
                    <a:ext cx="358" cy="231"/>
                  </a:xfrm>
                  <a:prstGeom prst="rect">
                    <a:avLst/>
                  </a:prstGeom>
                  <a:noFill/>
                  <a:ln w="25400">
                    <a:solidFill>
                      <a:srgbClr val="80FF00"/>
                    </a:solidFill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5181" name="Group 43"/>
              <p:cNvGrpSpPr>
                <a:grpSpLocks/>
              </p:cNvGrpSpPr>
              <p:nvPr/>
            </p:nvGrpSpPr>
            <p:grpSpPr bwMode="auto">
              <a:xfrm>
                <a:off x="2271" y="5117"/>
                <a:ext cx="6720" cy="4259"/>
                <a:chOff x="0" y="0"/>
                <a:chExt cx="6720" cy="4259"/>
              </a:xfrm>
            </p:grpSpPr>
            <p:grpSp>
              <p:nvGrpSpPr>
                <p:cNvPr id="5182" name="Group 27"/>
                <p:cNvGrpSpPr>
                  <a:grpSpLocks/>
                </p:cNvGrpSpPr>
                <p:nvPr/>
              </p:nvGrpSpPr>
              <p:grpSpPr bwMode="auto">
                <a:xfrm>
                  <a:off x="0" y="701"/>
                  <a:ext cx="6720" cy="3558"/>
                  <a:chOff x="0" y="0"/>
                  <a:chExt cx="6720" cy="3557"/>
                </a:xfrm>
              </p:grpSpPr>
              <p:sp>
                <p:nvSpPr>
                  <p:cNvPr id="5198" name="Oval 23"/>
                  <p:cNvSpPr>
                    <a:spLocks/>
                  </p:cNvSpPr>
                  <p:nvPr/>
                </p:nvSpPr>
                <p:spPr bwMode="auto">
                  <a:xfrm>
                    <a:off x="4585" y="0"/>
                    <a:ext cx="279" cy="27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Oval 24"/>
                  <p:cNvSpPr>
                    <a:spLocks/>
                  </p:cNvSpPr>
                  <p:nvPr/>
                </p:nvSpPr>
                <p:spPr bwMode="auto">
                  <a:xfrm>
                    <a:off x="6268" y="3105"/>
                    <a:ext cx="452" cy="452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Oval 25"/>
                  <p:cNvSpPr>
                    <a:spLocks/>
                  </p:cNvSpPr>
                  <p:nvPr/>
                </p:nvSpPr>
                <p:spPr bwMode="auto">
                  <a:xfrm>
                    <a:off x="2403" y="365"/>
                    <a:ext cx="240" cy="24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Oval 26"/>
                  <p:cNvSpPr>
                    <a:spLocks/>
                  </p:cNvSpPr>
                  <p:nvPr/>
                </p:nvSpPr>
                <p:spPr bwMode="auto">
                  <a:xfrm>
                    <a:off x="0" y="740"/>
                    <a:ext cx="240" cy="24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183" name="Group 32"/>
                <p:cNvGrpSpPr>
                  <a:grpSpLocks/>
                </p:cNvGrpSpPr>
                <p:nvPr/>
              </p:nvGrpSpPr>
              <p:grpSpPr bwMode="auto">
                <a:xfrm>
                  <a:off x="221" y="903"/>
                  <a:ext cx="6220" cy="3115"/>
                  <a:chOff x="0" y="0"/>
                  <a:chExt cx="6220" cy="3114"/>
                </a:xfrm>
              </p:grpSpPr>
              <p:sp>
                <p:nvSpPr>
                  <p:cNvPr id="5194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" y="269"/>
                    <a:ext cx="2153" cy="384"/>
                  </a:xfrm>
                  <a:prstGeom prst="line">
                    <a:avLst/>
                  </a:prstGeom>
                  <a:noFill/>
                  <a:ln w="50800" cap="rnd">
                    <a:solidFill>
                      <a:srgbClr val="FFFFFF">
                        <a:alpha val="76077"/>
                      </a:srgbClr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9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3" y="0"/>
                    <a:ext cx="1904" cy="269"/>
                  </a:xfrm>
                  <a:prstGeom prst="line">
                    <a:avLst/>
                  </a:prstGeom>
                  <a:noFill/>
                  <a:ln w="50800" cap="rnd">
                    <a:solidFill>
                      <a:srgbClr val="FFFFFF">
                        <a:alpha val="76077"/>
                      </a:srgbClr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9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585" y="67"/>
                    <a:ext cx="1635" cy="2865"/>
                  </a:xfrm>
                  <a:prstGeom prst="line">
                    <a:avLst/>
                  </a:prstGeom>
                  <a:noFill/>
                  <a:ln w="50800" cap="rnd">
                    <a:solidFill>
                      <a:srgbClr val="FFFFFF">
                        <a:alpha val="76077"/>
                      </a:srgbClr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97" name="Line 31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0" y="749"/>
                    <a:ext cx="6066" cy="2365"/>
                  </a:xfrm>
                  <a:prstGeom prst="line">
                    <a:avLst/>
                  </a:prstGeom>
                  <a:noFill/>
                  <a:ln w="50800" cap="rnd">
                    <a:solidFill>
                      <a:srgbClr val="FFFFFF">
                        <a:alpha val="76077"/>
                      </a:srgbClr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184" name="Group 42"/>
                <p:cNvGrpSpPr>
                  <a:grpSpLocks/>
                </p:cNvGrpSpPr>
                <p:nvPr/>
              </p:nvGrpSpPr>
              <p:grpSpPr bwMode="auto">
                <a:xfrm>
                  <a:off x="230" y="0"/>
                  <a:ext cx="4240" cy="4190"/>
                  <a:chOff x="48" y="0"/>
                  <a:chExt cx="4240" cy="4190"/>
                </a:xfrm>
              </p:grpSpPr>
              <p:sp>
                <p:nvSpPr>
                  <p:cNvPr id="5185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78" y="1278"/>
                    <a:ext cx="29" cy="173"/>
                  </a:xfrm>
                  <a:prstGeom prst="line">
                    <a:avLst/>
                  </a:prstGeom>
                  <a:noFill/>
                  <a:ln w="38100">
                    <a:solidFill>
                      <a:srgbClr val="FCBD00"/>
                    </a:solidFill>
                    <a:prstDash val="sysDot"/>
                    <a:miter lim="800000"/>
                    <a:headEnd type="triangle" w="med" len="med"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5186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48" y="0"/>
                    <a:ext cx="4240" cy="4190"/>
                    <a:chOff x="48" y="0"/>
                    <a:chExt cx="4240" cy="4190"/>
                  </a:xfrm>
                </p:grpSpPr>
                <p:sp>
                  <p:nvSpPr>
                    <p:cNvPr id="5187" name="AutoShape 34"/>
                    <p:cNvSpPr>
                      <a:spLocks/>
                    </p:cNvSpPr>
                    <p:nvPr/>
                  </p:nvSpPr>
                  <p:spPr bwMode="auto">
                    <a:xfrm rot="4799525">
                      <a:off x="558" y="2353"/>
                      <a:ext cx="961" cy="1942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FF">
                        <a:alpha val="49019"/>
                      </a:srgbClr>
                    </a:solidFill>
                    <a:ln w="25400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5188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" y="0"/>
                      <a:ext cx="4240" cy="4190"/>
                      <a:chOff x="0" y="0"/>
                      <a:chExt cx="4240" cy="4190"/>
                    </a:xfrm>
                  </p:grpSpPr>
                  <p:sp>
                    <p:nvSpPr>
                      <p:cNvPr id="239" name="AutoShape 35"/>
                      <p:cNvSpPr>
                        <a:spLocks/>
                      </p:cNvSpPr>
                      <p:nvPr/>
                    </p:nvSpPr>
                    <p:spPr bwMode="auto">
                      <a:xfrm rot="-4850259">
                        <a:off x="1384" y="2013"/>
                        <a:ext cx="1470" cy="277"/>
                      </a:xfrm>
                      <a:custGeom>
                        <a:avLst/>
                        <a:gdLst/>
                        <a:ahLst/>
                        <a:cxnLst/>
                        <a:rect l="0" t="0" r="r" b="b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21600" y="0"/>
                            </a:lnTo>
                            <a:lnTo>
                              <a:pt x="21600" y="21600"/>
                            </a:lnTo>
                            <a:lnTo>
                              <a:pt x="0" y="21600"/>
                            </a:lnTo>
                            <a:close/>
                            <a:moveTo>
                              <a:pt x="0" y="0"/>
                            </a:moveTo>
                          </a:path>
                        </a:pathLst>
                      </a:custGeom>
                      <a:noFill/>
                      <a:ln>
                        <a:noFill/>
                      </a:ln>
                      <a:effectLst>
                        <a:outerShdw blurRad="38100" dist="12699" dir="54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mc="http://schemas.openxmlformats.org/markup-compatibility/2006" xmlns:mv="urn:schemas-microsoft-com:mac:vml"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mc="http://schemas.openxmlformats.org/markup-compatibility/2006" xmlns:mv="urn:schemas-microsoft-com:mac:vml" xmlns:a14="http://schemas.microsoft.com/office/drawing/2010/main" xmlns="" w="12700" cap="flat">
                            <a:solidFill>
                              <a:schemeClr val="tx1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</a:extLst>
                    </p:spPr>
                    <p:txBody>
                      <a:bodyPr lIns="0" tIns="0" rIns="0" bIns="0" anchor="ctr"/>
                      <a:lstStyle/>
                      <a:p>
                        <a:pPr algn="ctr">
                          <a:defRPr/>
                        </a:pPr>
                        <a:r>
                          <a:rPr lang="en-US" sz="1800" dirty="0">
                            <a:solidFill>
                              <a:srgbClr val="FCBD00"/>
                            </a:solidFill>
                            <a:latin typeface="Gill Sans" charset="0"/>
                            <a:ea typeface="ＭＳ Ｐゴシック" charset="0"/>
                            <a:cs typeface="Gill Sans" charset="0"/>
                            <a:sym typeface="Gill Sans" charset="0"/>
                          </a:rPr>
                          <a:t>0101010010101010</a:t>
                        </a:r>
                      </a:p>
                    </p:txBody>
                  </p:sp>
                  <p:grpSp>
                    <p:nvGrpSpPr>
                      <p:cNvPr id="5190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88" y="0"/>
                        <a:ext cx="536" cy="1094"/>
                        <a:chOff x="0" y="0"/>
                        <a:chExt cx="536" cy="1094"/>
                      </a:xfrm>
                    </p:grpSpPr>
                    <p:sp>
                      <p:nvSpPr>
                        <p:cNvPr id="5192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97" y="0"/>
                          <a:ext cx="67" cy="2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FCBD00"/>
                          </a:solidFill>
                          <a:prstDash val="sysDot"/>
                          <a:miter lim="800000"/>
                          <a:headEnd type="triangle" w="med" len="med"/>
                          <a:tailEnd/>
                        </a:ln>
                      </p:spPr>
                      <p:txBody>
                        <a:bodyPr lIns="0" tIns="0" rIns="0" bIns="0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244" name="AutoShape 37"/>
                        <p:cNvSpPr>
                          <a:spLocks/>
                        </p:cNvSpPr>
                        <p:nvPr/>
                      </p:nvSpPr>
                      <p:spPr bwMode="auto">
                        <a:xfrm rot="-4416628">
                          <a:off x="-209" y="459"/>
                          <a:ext cx="951" cy="279"/>
                        </a:xfrm>
                        <a:custGeom>
                          <a:avLst/>
                          <a:gdLst/>
                          <a:ahLst/>
                          <a:cxnLst/>
                          <a:rect l="0" t="0" r="r" b="b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21600" y="0"/>
                              </a:lnTo>
                              <a:lnTo>
                                <a:pt x="216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0"/>
                              </a:moveTo>
                            </a:path>
                          </a:pathLst>
                        </a:custGeom>
                        <a:noFill/>
                        <a:ln>
                          <a:noFill/>
                        </a:ln>
                        <a:effectLst>
                          <a:outerShdw blurRad="38100" dist="12699" dir="54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mc="http://schemas.openxmlformats.org/markup-compatibility/2006" xmlns:mv="urn:schemas-microsoft-com:mac:vml"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mc="http://schemas.openxmlformats.org/markup-compatibility/2006" xmlns:mv="urn:schemas-microsoft-com:mac:vml" xmlns:a14="http://schemas.microsoft.com/office/drawing/2010/main" xmlns="" w="12700" cap="flat">
                              <a:solidFill>
                                <a:schemeClr val="tx1"/>
                              </a:solidFill>
                              <a:miter lim="800000"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 lIns="0" tIns="0" rIns="0" bIns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sz="1800" dirty="0">
                              <a:solidFill>
                                <a:srgbClr val="FCBD00"/>
                              </a:solidFill>
                              <a:latin typeface="Gill Sans" charset="0"/>
                              <a:ea typeface="ＭＳ Ｐゴシック" charset="0"/>
                              <a:cs typeface="Gill Sans" charset="0"/>
                              <a:sym typeface="Gill Sans" charset="0"/>
                            </a:rPr>
                            <a:t>0101010010</a:t>
                          </a:r>
                        </a:p>
                      </p:txBody>
                    </p:sp>
                  </p:grpSp>
                  <p:pic>
                    <p:nvPicPr>
                      <p:cNvPr id="5191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4"/>
                        <a:ext cx="4240" cy="281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</p:grpSp>
            </p:grpSp>
          </p:grpSp>
        </p:grpSp>
      </p:grpSp>
      <p:sp>
        <p:nvSpPr>
          <p:cNvPr id="217" name="Rectangle 216"/>
          <p:cNvSpPr/>
          <p:nvPr/>
        </p:nvSpPr>
        <p:spPr bwMode="auto">
          <a:xfrm>
            <a:off x="12263698" y="5154542"/>
            <a:ext cx="3281102" cy="2246769"/>
          </a:xfrm>
          <a:prstGeom prst="rect">
            <a:avLst/>
          </a:prstGeom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Unreliable nodes: expected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fail, can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crash or get stuck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/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12279008" y="7010400"/>
            <a:ext cx="6847192" cy="968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  <a:cs typeface="Calibri"/>
              </a:rPr>
              <a:t>Low </a:t>
            </a:r>
            <a:r>
              <a:rPr lang="en-US" sz="2800" dirty="0" smtClean="0">
                <a:latin typeface="Calibri"/>
                <a:ea typeface="ＭＳ Ｐゴシック" charset="0"/>
                <a:cs typeface="Calibri"/>
              </a:rPr>
              <a:t>weight,</a:t>
            </a:r>
          </a:p>
          <a:p>
            <a:pPr>
              <a:defRPr/>
            </a:pPr>
            <a:r>
              <a:rPr lang="en-US" sz="2800" dirty="0" smtClean="0">
                <a:latin typeface="Calibri"/>
                <a:ea typeface="ＭＳ Ｐゴシック" charset="0"/>
                <a:cs typeface="Calibri"/>
              </a:rPr>
              <a:t>Low-cost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prototype </a:t>
            </a:r>
          </a:p>
        </p:txBody>
      </p:sp>
      <p:sp>
        <p:nvSpPr>
          <p:cNvPr id="220" name="Rectangle 219"/>
          <p:cNvSpPr/>
          <p:nvPr/>
        </p:nvSpPr>
        <p:spPr bwMode="auto">
          <a:xfrm>
            <a:off x="12293567" y="8229600"/>
            <a:ext cx="5539063" cy="4832093"/>
          </a:xfrm>
          <a:prstGeom prst="rect">
            <a:avLst/>
          </a:prstGeom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Adapt to changing </a:t>
            </a:r>
          </a:p>
          <a:p>
            <a:pPr marL="457200" indent="-457200"/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environment, reassign </a:t>
            </a:r>
          </a:p>
          <a:p>
            <a:pPr marL="457200" indent="-457200"/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task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based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on node </a:t>
            </a:r>
          </a:p>
          <a:p>
            <a:pPr marL="457200" indent="-457200"/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capabilities and localized </a:t>
            </a:r>
          </a:p>
          <a:p>
            <a:pPr marL="457200" indent="-457200"/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failures 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Calibri" charset="0"/>
              <a:ea typeface="Calibri" charset="0"/>
              <a:cs typeface="Calibri" charset="0"/>
              <a:sym typeface="Franklin Gothic Medium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Dynamic coverage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estimation:</a:t>
            </a:r>
          </a:p>
          <a:p>
            <a:pPr marL="457200" indent="-457200"/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by obtaining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in-network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relative </a:t>
            </a:r>
          </a:p>
          <a:p>
            <a:pPr marL="457200" indent="-457200"/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ath signatures, then assign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task to </a:t>
            </a:r>
            <a:endParaRPr lang="en-US" sz="2800" dirty="0" smtClean="0">
              <a:latin typeface="Calibri" charset="0"/>
              <a:ea typeface="Calibri" charset="0"/>
              <a:cs typeface="Calibri" charset="0"/>
              <a:sym typeface="Franklin Gothic Medium" charset="0"/>
            </a:endParaRPr>
          </a:p>
          <a:p>
            <a:pPr marL="457200" indent="-457200"/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ultiple nodes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to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compute </a:t>
            </a:r>
          </a:p>
          <a:p>
            <a:pPr marL="457200" indent="-457200"/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Franklin Gothic Medium" charset="0"/>
              </a:rPr>
              <a:t>signature paths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71" name="Rectangle 176"/>
          <p:cNvSpPr>
            <a:spLocks/>
          </p:cNvSpPr>
          <p:nvPr/>
        </p:nvSpPr>
        <p:spPr bwMode="auto">
          <a:xfrm>
            <a:off x="21488400" y="12175024"/>
            <a:ext cx="2757379" cy="1380111"/>
          </a:xfrm>
          <a:prstGeom prst="rect">
            <a:avLst/>
          </a:prstGeom>
          <a:solidFill>
            <a:srgbClr val="FFFFFF"/>
          </a:solidFill>
          <a:ln w="19050">
            <a:noFill/>
            <a:round/>
            <a:headEnd/>
            <a:tailEnd/>
          </a:ln>
        </p:spPr>
        <p:txBody>
          <a:bodyPr lIns="0" tIns="0" rIns="40639" bIns="0" anchor="ctr">
            <a:prstTxWarp prst="textNoShape">
              <a:avLst/>
            </a:prstTxWarp>
          </a:bodyPr>
          <a:lstStyle/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MAIN BOARD:</a:t>
            </a:r>
          </a:p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16 MHz AVR AtMega128RFA1</a:t>
            </a:r>
          </a:p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16Kb SRAM</a:t>
            </a:r>
          </a:p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128Kb Flash Memory</a:t>
            </a:r>
          </a:p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2.4GHz 802.15.4 Radio</a:t>
            </a:r>
          </a:p>
          <a:p>
            <a:pPr marL="39688"/>
            <a:endParaRPr lang="en-US" sz="1400" dirty="0">
              <a:latin typeface="Arial Bold" charset="0"/>
              <a:sym typeface="Arial Bold" charset="0"/>
            </a:endParaRPr>
          </a:p>
        </p:txBody>
      </p:sp>
      <p:sp>
        <p:nvSpPr>
          <p:cNvPr id="5172" name="Rectangle 178"/>
          <p:cNvSpPr>
            <a:spLocks/>
          </p:cNvSpPr>
          <p:nvPr/>
        </p:nvSpPr>
        <p:spPr bwMode="auto">
          <a:xfrm>
            <a:off x="17927692" y="11782303"/>
            <a:ext cx="2757379" cy="1276925"/>
          </a:xfrm>
          <a:prstGeom prst="rect">
            <a:avLst/>
          </a:prstGeom>
          <a:solidFill>
            <a:srgbClr val="FFFFFF"/>
          </a:solidFill>
          <a:ln w="19050">
            <a:noFill/>
            <a:round/>
            <a:headEnd/>
            <a:tailEnd/>
          </a:ln>
        </p:spPr>
        <p:txBody>
          <a:bodyPr lIns="0" tIns="0" rIns="40639" bIns="0" anchor="ctr">
            <a:prstTxWarp prst="textNoShape">
              <a:avLst/>
            </a:prstTxWarp>
          </a:bodyPr>
          <a:lstStyle/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PLUGIN SENSOR MODULE:</a:t>
            </a:r>
          </a:p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3-Axis Accelerometer</a:t>
            </a:r>
          </a:p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3-Axis Gyroscope</a:t>
            </a:r>
          </a:p>
          <a:p>
            <a:pPr marL="39688"/>
            <a:r>
              <a:rPr lang="en-US" sz="1400" dirty="0">
                <a:latin typeface="Arial Bold" charset="0"/>
                <a:sym typeface="Arial Bold" charset="0"/>
              </a:rPr>
              <a:t>3-Axis Magnetometer</a:t>
            </a:r>
          </a:p>
          <a:p>
            <a:pPr marL="39688"/>
            <a:endParaRPr lang="en-US" sz="1400" dirty="0">
              <a:latin typeface="Arial Bold" charset="0"/>
              <a:sym typeface="Arial Bold" charset="0"/>
            </a:endParaRPr>
          </a:p>
        </p:txBody>
      </p:sp>
      <p:pic>
        <p:nvPicPr>
          <p:cNvPr id="5173" name="Picture 179"/>
          <p:cNvPicPr>
            <a:picLocks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0068838" y="11782303"/>
            <a:ext cx="1441357" cy="152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74" name="Picture 180"/>
          <p:cNvPicPr>
            <a:picLocks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 rot="20094214">
            <a:off x="21337113" y="10852955"/>
            <a:ext cx="2837952" cy="970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08" name="Group 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85800" y="9829800"/>
            <a:ext cx="11201400" cy="7848600"/>
            <a:chOff x="990600" y="3962400"/>
            <a:chExt cx="9601200" cy="6092751"/>
          </a:xfrm>
        </p:grpSpPr>
        <p:sp>
          <p:nvSpPr>
            <p:cNvPr id="112" name="Rectangle 111"/>
            <p:cNvSpPr/>
            <p:nvPr/>
          </p:nvSpPr>
          <p:spPr>
            <a:xfrm>
              <a:off x="990600" y="4647984"/>
              <a:ext cx="9601200" cy="54071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Simplifications to </a:t>
              </a: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reduce complexity. 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Assume homogeneous systems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Program for one particular deployment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Current approach leads to “brittle” </a:t>
              </a: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systems.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Deployments with multi-generation devices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2800" dirty="0">
                  <a:solidFill>
                    <a:schemeClr val="tx1"/>
                  </a:solidFill>
                  <a:latin typeface="Calibri" charset="0"/>
                </a:rPr>
                <a:t>Multiple scenarios with different mobility </a:t>
              </a: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capabilities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+mj-lt"/>
                <a:buAutoNum type="arabicPeriod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How to meet performance and accuracy goals while managing power and other scarce resources?</a:t>
              </a:r>
            </a:p>
            <a:p>
              <a:pPr marL="742950" indent="-742950">
                <a:buAutoNum type="arabicPeriod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How to select which devices to use?  From a static or dynamic pool of resources.</a:t>
              </a:r>
            </a:p>
            <a:p>
              <a:pPr marL="742950" indent="-742950">
                <a:buFont typeface="+mj-lt"/>
                <a:buAutoNum type="arabicPeriod"/>
                <a:defRPr/>
              </a:pPr>
              <a:r>
                <a:rPr lang="en-US" sz="2800" dirty="0" smtClean="0">
                  <a:solidFill>
                    <a:schemeClr val="tx1"/>
                  </a:solidFill>
                  <a:latin typeface="Calibri" charset="0"/>
                </a:rPr>
                <a:t>How to support dynamic adaptivity within a single deployment? How to support portable operation across different deployments?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0600" y="3962400"/>
              <a:ext cx="9601200" cy="685584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Prior Approaches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14" name="Group 2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2268200" y="21488400"/>
            <a:ext cx="12039600" cy="5334000"/>
            <a:chOff x="990600" y="3962400"/>
            <a:chExt cx="9601201" cy="4185638"/>
          </a:xfrm>
        </p:grpSpPr>
        <p:sp>
          <p:nvSpPr>
            <p:cNvPr id="115" name="Rectangle 114"/>
            <p:cNvSpPr/>
            <p:nvPr/>
          </p:nvSpPr>
          <p:spPr>
            <a:xfrm>
              <a:off x="990600" y="4649274"/>
              <a:ext cx="9601201" cy="34987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Integrate WiFi offloading with mobility prediction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Broaden mapping problems from two-node offload to multi-node offload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Explore use of virtualization for mobile migration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Apply programming flow and dynamic adaptation to real-word applications: 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First responder support</a:t>
              </a:r>
            </a:p>
            <a:p>
              <a:pPr marL="1200150" lvl="1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Regional automotive traffic management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6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3962400"/>
              <a:ext cx="9601201" cy="686874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Project Future Work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17" name="Picture 116" descr="dailyrange.eps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31501080" y="6349915"/>
            <a:ext cx="2941320" cy="513588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993600" y="7416715"/>
            <a:ext cx="5582920" cy="3324860"/>
          </a:xfrm>
          <a:prstGeom prst="rect">
            <a:avLst/>
          </a:prstGeom>
        </p:spPr>
      </p:pic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829161"/>
              </p:ext>
            </p:extLst>
          </p:nvPr>
        </p:nvGraphicFramePr>
        <p:xfrm>
          <a:off x="26838275" y="16065500"/>
          <a:ext cx="734695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25" imgW="4927600" imgH="2844800" progId="Equation.3">
                  <p:embed/>
                </p:oleObj>
              </mc:Choice>
              <mc:Fallback>
                <p:oleObj name="Equation" r:id="rId25" imgW="4927600" imgH="28448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8275" y="16065500"/>
                        <a:ext cx="734695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19258"/>
              </p:ext>
            </p:extLst>
          </p:nvPr>
        </p:nvGraphicFramePr>
        <p:xfrm>
          <a:off x="25450800" y="16151677"/>
          <a:ext cx="9826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27" imgW="622300" imgH="177800" progId="Equation.3">
                  <p:embed/>
                </p:oleObj>
              </mc:Choice>
              <mc:Fallback>
                <p:oleObj name="Equation" r:id="rId27" imgW="622300" imgH="1778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0800" y="16151677"/>
                        <a:ext cx="9826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46590"/>
              </p:ext>
            </p:extLst>
          </p:nvPr>
        </p:nvGraphicFramePr>
        <p:xfrm>
          <a:off x="25450800" y="16685077"/>
          <a:ext cx="1214438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29" imgW="762000" imgH="1092200" progId="Equation.3">
                  <p:embed/>
                </p:oleObj>
              </mc:Choice>
              <mc:Fallback>
                <p:oleObj name="Equation" r:id="rId29" imgW="762000" imgH="1092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0800" y="16685077"/>
                        <a:ext cx="1214438" cy="174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771030"/>
              </p:ext>
            </p:extLst>
          </p:nvPr>
        </p:nvGraphicFramePr>
        <p:xfrm>
          <a:off x="25469850" y="18666277"/>
          <a:ext cx="11747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31" imgW="736600" imgH="850900" progId="Equation.3">
                  <p:embed/>
                </p:oleObj>
              </mc:Choice>
              <mc:Fallback>
                <p:oleObj name="Equation" r:id="rId31" imgW="736600" imgH="8509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9850" y="18666277"/>
                        <a:ext cx="11747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" name="Group 24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4745040" y="21001920"/>
            <a:ext cx="11150600" cy="5843913"/>
            <a:chOff x="990600" y="3962400"/>
            <a:chExt cx="9601201" cy="486369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649274"/>
              <a:ext cx="9601201" cy="41768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b="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Sibren Isaacman et al. Human Mobility Modeling via Synthetic Call Detail Records." 10th Intl. Conf. on Mobile System, Applications, and Services (MobiSys 2012)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b="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Ozlem Bilgir Yetim and Margaret Martonosi. "Adaptive Usage of Cellular and WiFi Bandwidth: An Optimal Scheduling Formulation (Short Paper).” 7th ACM Intl. Workshop on Challenged Networks (CHANTS 2012)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b="0" dirty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Frank Mokaya, Aveek Purohit, Pei Zhang, “Invited Paper: SensorFly: Flying Sensor Network for Indoor Situational Awareness in a Disaster”, The Wireless Personal Multimedia Communications Symposium (WPMC’12) Sep. </a:t>
              </a:r>
              <a:r>
                <a:rPr lang="en-US" sz="2800" b="0" dirty="0" smtClean="0">
                  <a:solidFill>
                    <a:schemeClr val="tx1"/>
                  </a:solidFill>
                  <a:latin typeface="Calibri" charset="0"/>
                  <a:sym typeface="Wingdings" charset="2"/>
                </a:rPr>
                <a:t>2012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600" dirty="0" smtClean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686874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Publications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pic>
        <p:nvPicPr>
          <p:cNvPr id="2" name="Picture 1" descr="CMU_logo_stack_red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730" y="889745"/>
            <a:ext cx="2700791" cy="1752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11141</TotalTime>
  <Words>600</Words>
  <Application>Microsoft Macintosh PowerPoint</Application>
  <PresentationFormat>Custom</PresentationFormat>
  <Paragraphs>115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Bold</vt:lpstr>
      <vt:lpstr>Calibri</vt:lpstr>
      <vt:lpstr>Franklin Gothic Medium</vt:lpstr>
      <vt:lpstr>Gill Sans</vt:lpstr>
      <vt:lpstr>ＭＳ Ｐゴシック</vt:lpstr>
      <vt:lpstr>Times New Roman</vt:lpstr>
      <vt:lpstr>Wingdings</vt:lpstr>
      <vt:lpstr>Default Design</vt:lpstr>
      <vt:lpstr>Equation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Microsoft Office User</cp:lastModifiedBy>
  <cp:revision>456</cp:revision>
  <cp:lastPrinted>2018-05-01T00:53:12Z</cp:lastPrinted>
  <dcterms:created xsi:type="dcterms:W3CDTF">2012-10-23T20:00:46Z</dcterms:created>
  <dcterms:modified xsi:type="dcterms:W3CDTF">2018-05-01T00:53:43Z</dcterms:modified>
</cp:coreProperties>
</file>