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4" r:id="rId1"/>
  </p:sldMasterIdLst>
  <p:notesMasterIdLst>
    <p:notesMasterId r:id="rId12"/>
  </p:notesMasterIdLst>
  <p:handoutMasterIdLst>
    <p:handoutMasterId r:id="rId13"/>
  </p:handoutMasterIdLst>
  <p:sldIdLst>
    <p:sldId id="271" r:id="rId2"/>
    <p:sldId id="263" r:id="rId3"/>
    <p:sldId id="264" r:id="rId4"/>
    <p:sldId id="265" r:id="rId5"/>
    <p:sldId id="266" r:id="rId6"/>
    <p:sldId id="267" r:id="rId7"/>
    <p:sldId id="268" r:id="rId8"/>
    <p:sldId id="261" r:id="rId9"/>
    <p:sldId id="262" r:id="rId10"/>
    <p:sldId id="269" r:id="rId11"/>
  </p:sldIdLst>
  <p:sldSz cx="36576000" cy="27432000"/>
  <p:notesSz cx="30270450" cy="38550850"/>
  <p:custDataLst>
    <p:tags r:id="rId14"/>
  </p:custDataLst>
  <p:defaultTextStyle>
    <a:defPPr>
      <a:defRPr lang="en-US"/>
    </a:defPPr>
    <a:lvl1pPr algn="l" rtl="0" eaLnBrk="0" fontAlgn="base" hangingPunct="0">
      <a:spcBef>
        <a:spcPct val="0"/>
      </a:spcBef>
      <a:spcAft>
        <a:spcPct val="0"/>
      </a:spcAft>
      <a:defRPr sz="2400" b="1"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0"/>
      </a:spcBef>
      <a:spcAft>
        <a:spcPct val="0"/>
      </a:spcAft>
      <a:defRPr sz="2400" b="1" kern="1200">
        <a:solidFill>
          <a:schemeClr val="tx1"/>
        </a:solidFill>
        <a:latin typeface="Times New Roman" charset="0"/>
        <a:ea typeface="ＭＳ Ｐゴシック" charset="-128"/>
        <a:cs typeface="ＭＳ Ｐゴシック" charset="-128"/>
      </a:defRPr>
    </a:lvl2pPr>
    <a:lvl3pPr marL="914400" algn="l" rtl="0" eaLnBrk="0" fontAlgn="base" hangingPunct="0">
      <a:spcBef>
        <a:spcPct val="0"/>
      </a:spcBef>
      <a:spcAft>
        <a:spcPct val="0"/>
      </a:spcAft>
      <a:defRPr sz="2400" b="1" kern="1200">
        <a:solidFill>
          <a:schemeClr val="tx1"/>
        </a:solidFill>
        <a:latin typeface="Times New Roman" charset="0"/>
        <a:ea typeface="ＭＳ Ｐゴシック" charset="-128"/>
        <a:cs typeface="ＭＳ Ｐゴシック" charset="-128"/>
      </a:defRPr>
    </a:lvl3pPr>
    <a:lvl4pPr marL="1371600" algn="l" rtl="0" eaLnBrk="0" fontAlgn="base" hangingPunct="0">
      <a:spcBef>
        <a:spcPct val="0"/>
      </a:spcBef>
      <a:spcAft>
        <a:spcPct val="0"/>
      </a:spcAft>
      <a:defRPr sz="2400" b="1" kern="1200">
        <a:solidFill>
          <a:schemeClr val="tx1"/>
        </a:solidFill>
        <a:latin typeface="Times New Roman" charset="0"/>
        <a:ea typeface="ＭＳ Ｐゴシック" charset="-128"/>
        <a:cs typeface="ＭＳ Ｐゴシック" charset="-128"/>
      </a:defRPr>
    </a:lvl4pPr>
    <a:lvl5pPr marL="1828800" algn="l" rtl="0" eaLnBrk="0" fontAlgn="base" hangingPunct="0">
      <a:spcBef>
        <a:spcPct val="0"/>
      </a:spcBef>
      <a:spcAft>
        <a:spcPct val="0"/>
      </a:spcAft>
      <a:defRPr sz="2400" b="1" kern="1200">
        <a:solidFill>
          <a:schemeClr val="tx1"/>
        </a:solidFill>
        <a:latin typeface="Times New Roman" charset="0"/>
        <a:ea typeface="ＭＳ Ｐゴシック" charset="-128"/>
        <a:cs typeface="ＭＳ Ｐゴシック" charset="-128"/>
      </a:defRPr>
    </a:lvl5pPr>
    <a:lvl6pPr marL="2286000" algn="l" defTabSz="457200" rtl="0" eaLnBrk="1" latinLnBrk="0" hangingPunct="1">
      <a:defRPr sz="2400" b="1" kern="1200">
        <a:solidFill>
          <a:schemeClr val="tx1"/>
        </a:solidFill>
        <a:latin typeface="Times New Roman" charset="0"/>
        <a:ea typeface="ＭＳ Ｐゴシック" charset="-128"/>
        <a:cs typeface="ＭＳ Ｐゴシック" charset="-128"/>
      </a:defRPr>
    </a:lvl6pPr>
    <a:lvl7pPr marL="2743200" algn="l" defTabSz="457200" rtl="0" eaLnBrk="1" latinLnBrk="0" hangingPunct="1">
      <a:defRPr sz="2400" b="1" kern="1200">
        <a:solidFill>
          <a:schemeClr val="tx1"/>
        </a:solidFill>
        <a:latin typeface="Times New Roman" charset="0"/>
        <a:ea typeface="ＭＳ Ｐゴシック" charset="-128"/>
        <a:cs typeface="ＭＳ Ｐゴシック" charset="-128"/>
      </a:defRPr>
    </a:lvl7pPr>
    <a:lvl8pPr marL="3200400" algn="l" defTabSz="457200" rtl="0" eaLnBrk="1" latinLnBrk="0" hangingPunct="1">
      <a:defRPr sz="2400" b="1" kern="1200">
        <a:solidFill>
          <a:schemeClr val="tx1"/>
        </a:solidFill>
        <a:latin typeface="Times New Roman" charset="0"/>
        <a:ea typeface="ＭＳ Ｐゴシック" charset="-128"/>
        <a:cs typeface="ＭＳ Ｐゴシック" charset="-128"/>
      </a:defRPr>
    </a:lvl8pPr>
    <a:lvl9pPr marL="3657600" algn="l" defTabSz="457200" rtl="0" eaLnBrk="1" latinLnBrk="0" hangingPunct="1">
      <a:defRPr sz="2400" b="1" kern="1200">
        <a:solidFill>
          <a:schemeClr val="tx1"/>
        </a:solidFill>
        <a:latin typeface="Times New Roman"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 uri="{2D200454-40CA-4A62-9FC3-DE9A4176ACB9}">
      <p15:notesGuideLst xmlns:p15="http://schemas.microsoft.com/office/powerpoint/2012/main">
        <p15:guide id="1" orient="horz" pos="12142">
          <p15:clr>
            <a:srgbClr val="A4A3A4"/>
          </p15:clr>
        </p15:guide>
        <p15:guide id="2" pos="953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3027"/>
    <a:srgbClr val="FAF6F6"/>
    <a:srgbClr val="9F3322"/>
    <a:srgbClr val="FF9900"/>
    <a:srgbClr val="26269A"/>
    <a:srgbClr val="FF7C80"/>
    <a:srgbClr val="FFCC66"/>
    <a:srgbClr val="22228A"/>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02"/>
    <p:restoredTop sz="94828"/>
  </p:normalViewPr>
  <p:slideViewPr>
    <p:cSldViewPr>
      <p:cViewPr>
        <p:scale>
          <a:sx n="25" d="100"/>
          <a:sy n="25" d="100"/>
        </p:scale>
        <p:origin x="1664" y="256"/>
      </p:cViewPr>
      <p:guideLst>
        <p:guide orient="horz" pos="8640"/>
        <p:guide pos="11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9" d="100"/>
          <a:sy n="19" d="100"/>
        </p:scale>
        <p:origin x="-2004" y="-216"/>
      </p:cViewPr>
      <p:guideLst>
        <p:guide orient="horz" pos="12142"/>
        <p:guide pos="9534"/>
      </p:guideLst>
    </p:cSldViewPr>
  </p:notesViewPr>
  <p:gridSpacing cx="75895" cy="75895"/>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tags" Target="tags/tag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131064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28" charset="0"/>
                <a:ea typeface="+mn-ea"/>
                <a:cs typeface="+mn-cs"/>
              </a:defRPr>
            </a:lvl1pPr>
          </a:lstStyle>
          <a:p>
            <a:pPr>
              <a:defRPr/>
            </a:pPr>
            <a:endParaRPr lang="en-US" dirty="0"/>
          </a:p>
        </p:txBody>
      </p:sp>
      <p:sp>
        <p:nvSpPr>
          <p:cNvPr id="28675" name="Rectangle 3"/>
          <p:cNvSpPr>
            <a:spLocks noGrp="1" noChangeArrowheads="1"/>
          </p:cNvSpPr>
          <p:nvPr>
            <p:ph type="dt" sz="quarter" idx="1"/>
          </p:nvPr>
        </p:nvSpPr>
        <p:spPr bwMode="auto">
          <a:xfrm>
            <a:off x="17145000" y="0"/>
            <a:ext cx="131064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28" charset="0"/>
                <a:ea typeface="+mn-ea"/>
                <a:cs typeface="+mn-cs"/>
              </a:defRPr>
            </a:lvl1pPr>
          </a:lstStyle>
          <a:p>
            <a:pPr>
              <a:defRPr/>
            </a:pPr>
            <a:endParaRPr lang="en-US" dirty="0"/>
          </a:p>
        </p:txBody>
      </p:sp>
      <p:sp>
        <p:nvSpPr>
          <p:cNvPr id="28676" name="Rectangle 4"/>
          <p:cNvSpPr>
            <a:spLocks noGrp="1" noChangeArrowheads="1"/>
          </p:cNvSpPr>
          <p:nvPr>
            <p:ph type="ftr" sz="quarter" idx="2"/>
          </p:nvPr>
        </p:nvSpPr>
        <p:spPr bwMode="auto">
          <a:xfrm>
            <a:off x="0" y="36652200"/>
            <a:ext cx="13106400" cy="1905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28" charset="0"/>
                <a:ea typeface="+mn-ea"/>
                <a:cs typeface="+mn-cs"/>
              </a:defRPr>
            </a:lvl1pPr>
          </a:lstStyle>
          <a:p>
            <a:pPr>
              <a:defRPr/>
            </a:pPr>
            <a:endParaRPr lang="en-US" dirty="0"/>
          </a:p>
        </p:txBody>
      </p:sp>
      <p:sp>
        <p:nvSpPr>
          <p:cNvPr id="28677" name="Rectangle 5"/>
          <p:cNvSpPr>
            <a:spLocks noGrp="1" noChangeArrowheads="1"/>
          </p:cNvSpPr>
          <p:nvPr>
            <p:ph type="sldNum" sz="quarter" idx="3"/>
          </p:nvPr>
        </p:nvSpPr>
        <p:spPr bwMode="auto">
          <a:xfrm>
            <a:off x="17145000" y="36652200"/>
            <a:ext cx="13106400" cy="1905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FE760A1-ED35-DD47-9498-83CDA1689DAC}" type="slidenum">
              <a:rPr lang="en-US"/>
              <a:pPr/>
              <a:t>‹#›</a:t>
            </a:fld>
            <a:endParaRPr lang="en-US" dirty="0"/>
          </a:p>
        </p:txBody>
      </p:sp>
    </p:spTree>
    <p:extLst>
      <p:ext uri="{BB962C8B-B14F-4D97-AF65-F5344CB8AC3E}">
        <p14:creationId xmlns:p14="http://schemas.microsoft.com/office/powerpoint/2010/main" val="1906170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131064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28" charset="0"/>
                <a:ea typeface="+mn-ea"/>
                <a:cs typeface="+mn-cs"/>
              </a:defRPr>
            </a:lvl1pPr>
          </a:lstStyle>
          <a:p>
            <a:pPr>
              <a:defRPr/>
            </a:pPr>
            <a:endParaRPr lang="en-US" dirty="0"/>
          </a:p>
        </p:txBody>
      </p:sp>
      <p:sp>
        <p:nvSpPr>
          <p:cNvPr id="26627" name="Rectangle 3"/>
          <p:cNvSpPr>
            <a:spLocks noGrp="1" noChangeArrowheads="1"/>
          </p:cNvSpPr>
          <p:nvPr>
            <p:ph type="dt" idx="1"/>
          </p:nvPr>
        </p:nvSpPr>
        <p:spPr bwMode="auto">
          <a:xfrm>
            <a:off x="17145000" y="0"/>
            <a:ext cx="131064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28" charset="0"/>
                <a:ea typeface="+mn-ea"/>
                <a:cs typeface="+mn-cs"/>
              </a:defRPr>
            </a:lvl1pPr>
          </a:lstStyle>
          <a:p>
            <a:pPr>
              <a:defRPr/>
            </a:pPr>
            <a:endParaRPr lang="en-US" dirty="0"/>
          </a:p>
        </p:txBody>
      </p:sp>
      <p:sp>
        <p:nvSpPr>
          <p:cNvPr id="4100" name="Rectangle 4"/>
          <p:cNvSpPr>
            <a:spLocks noGrp="1" noRot="1" noChangeAspect="1" noChangeArrowheads="1" noTextEdit="1"/>
          </p:cNvSpPr>
          <p:nvPr>
            <p:ph type="sldImg" idx="2"/>
          </p:nvPr>
        </p:nvSpPr>
        <p:spPr bwMode="auto">
          <a:xfrm>
            <a:off x="5473700" y="2895600"/>
            <a:ext cx="19304000" cy="14478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4038600" y="18288000"/>
            <a:ext cx="22174200" cy="17373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36652200"/>
            <a:ext cx="13106400" cy="1905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28" charset="0"/>
                <a:ea typeface="+mn-ea"/>
                <a:cs typeface="+mn-cs"/>
              </a:defRPr>
            </a:lvl1pPr>
          </a:lstStyle>
          <a:p>
            <a:pPr>
              <a:defRPr/>
            </a:pPr>
            <a:endParaRPr lang="en-US" dirty="0"/>
          </a:p>
        </p:txBody>
      </p:sp>
      <p:sp>
        <p:nvSpPr>
          <p:cNvPr id="26631" name="Rectangle 7"/>
          <p:cNvSpPr>
            <a:spLocks noGrp="1" noChangeArrowheads="1"/>
          </p:cNvSpPr>
          <p:nvPr>
            <p:ph type="sldNum" sz="quarter" idx="5"/>
          </p:nvPr>
        </p:nvSpPr>
        <p:spPr bwMode="auto">
          <a:xfrm>
            <a:off x="17145000" y="36652200"/>
            <a:ext cx="13106400" cy="1905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01D0300-6C62-9C4A-A9F7-9AB24215CA3F}" type="slidenum">
              <a:rPr lang="en-US"/>
              <a:pPr/>
              <a:t>‹#›</a:t>
            </a:fld>
            <a:endParaRPr lang="en-US" dirty="0"/>
          </a:p>
        </p:txBody>
      </p:sp>
    </p:spTree>
    <p:extLst>
      <p:ext uri="{BB962C8B-B14F-4D97-AF65-F5344CB8AC3E}">
        <p14:creationId xmlns:p14="http://schemas.microsoft.com/office/powerpoint/2010/main" val="8618107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2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2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2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2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2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1D0300-6C62-9C4A-A9F7-9AB24215CA3F}" type="slidenum">
              <a:rPr lang="en-US" smtClean="0"/>
              <a:pPr/>
              <a:t>1</a:t>
            </a:fld>
            <a:endParaRPr lang="en-US" dirty="0"/>
          </a:p>
        </p:txBody>
      </p:sp>
    </p:spTree>
    <p:extLst>
      <p:ext uri="{BB962C8B-B14F-4D97-AF65-F5344CB8AC3E}">
        <p14:creationId xmlns:p14="http://schemas.microsoft.com/office/powerpoint/2010/main" val="186729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smtClean="0"/>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711625-F124-DD46-843F-A6F360D82CAA}"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146934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711625-F124-DD46-843F-A6F360D82CAA}"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92761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711625-F124-DD46-843F-A6F360D82CAA}"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133057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711625-F124-DD46-843F-A6F360D82CAA}"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1956297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smtClean="0"/>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711625-F124-DD46-843F-A6F360D82CAA}"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1036140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711625-F124-DD46-843F-A6F360D82CAA}" type="datetimeFigureOut">
              <a:rPr lang="en-US" smtClean="0"/>
              <a:t>5/8/18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46348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711625-F124-DD46-843F-A6F360D82CAA}" type="datetimeFigureOut">
              <a:rPr lang="en-US" smtClean="0"/>
              <a:t>5/8/18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204065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711625-F124-DD46-843F-A6F360D82CAA}" type="datetimeFigureOut">
              <a:rPr lang="en-US" smtClean="0"/>
              <a:t>5/8/18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197596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11625-F124-DD46-843F-A6F360D82CAA}" type="datetimeFigureOut">
              <a:rPr lang="en-US" smtClean="0"/>
              <a:t>5/8/18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31709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smtClean="0"/>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11625-F124-DD46-843F-A6F360D82CAA}" type="datetimeFigureOut">
              <a:rPr lang="en-US" smtClean="0"/>
              <a:t>5/8/18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189206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11625-F124-DD46-843F-A6F360D82CAA}" type="datetimeFigureOut">
              <a:rPr lang="en-US" smtClean="0"/>
              <a:t>5/8/18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13767100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EA711625-F124-DD46-843F-A6F360D82CAA}" type="datetimeFigureOut">
              <a:rPr lang="en-US" smtClean="0"/>
              <a:t>5/8/18</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0585840C-E4EA-7241-BDDB-368743F0FB67}" type="slidenum">
              <a:rPr lang="en-US" smtClean="0"/>
              <a:t>‹#›</a:t>
            </a:fld>
            <a:endParaRPr lang="en-US"/>
          </a:p>
        </p:txBody>
      </p:sp>
    </p:spTree>
    <p:extLst>
      <p:ext uri="{BB962C8B-B14F-4D97-AF65-F5344CB8AC3E}">
        <p14:creationId xmlns:p14="http://schemas.microsoft.com/office/powerpoint/2010/main" val="174969858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hyperlink" Target="https://www.google.com/url?sa=i&amp;rct=j&amp;q=&amp;esrc=s&amp;source=images&amp;cd=&amp;ved=2ahUKEwiZ3uSwnMLaAhXFx1kKHdyKBnUQjRx6BAgAEAU&amp;url=http://dreal.cs.cmu.edu/presentation/20130612/&amp;psig=AOvVaw1M8WcgRYrqAvR0m3rOOGzc&amp;ust=15240858490599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2151" y="889746"/>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2" name="Title 1"/>
          <p:cNvSpPr>
            <a:spLocks noGrp="1"/>
          </p:cNvSpPr>
          <p:nvPr>
            <p:ph type="ctrTitle"/>
          </p:nvPr>
        </p:nvSpPr>
        <p:spPr/>
        <p:txBody>
          <a:bodyPr>
            <a:normAutofit fontScale="90000"/>
          </a:bodyPr>
          <a:lstStyle/>
          <a:p>
            <a:r>
              <a:rPr lang="en-US" dirty="0" smtClean="0">
                <a:latin typeface="Helvetica Neue" charset="0"/>
                <a:ea typeface="Helvetica Neue" charset="0"/>
                <a:cs typeface="Helvetica Neue" charset="0"/>
              </a:rPr>
              <a:t>Solving the Generalized Version of the Game of Set Efficiently </a:t>
            </a:r>
            <a:endParaRPr lang="en-US" dirty="0">
              <a:latin typeface="Helvetica Neue" charset="0"/>
              <a:ea typeface="Helvetica Neue" charset="0"/>
              <a:cs typeface="Helvetica Neue" charset="0"/>
            </a:endParaRPr>
          </a:p>
        </p:txBody>
      </p:sp>
      <p:sp>
        <p:nvSpPr>
          <p:cNvPr id="3" name="Subtitle 2"/>
          <p:cNvSpPr>
            <a:spLocks noGrp="1"/>
          </p:cNvSpPr>
          <p:nvPr>
            <p:ph type="subTitle" idx="1"/>
          </p:nvPr>
        </p:nvSpPr>
        <p:spPr/>
        <p:txBody>
          <a:bodyPr/>
          <a:lstStyle/>
          <a:p>
            <a:r>
              <a:rPr lang="en-US" dirty="0" smtClean="0">
                <a:latin typeface="Helvetica Neue" charset="0"/>
                <a:ea typeface="Helvetica Neue" charset="0"/>
                <a:cs typeface="Helvetica Neue" charset="0"/>
              </a:rPr>
              <a:t>Steven </a:t>
            </a:r>
            <a:r>
              <a:rPr lang="en-US" dirty="0" err="1" smtClean="0">
                <a:latin typeface="Helvetica Neue" charset="0"/>
                <a:ea typeface="Helvetica Neue" charset="0"/>
                <a:cs typeface="Helvetica Neue" charset="0"/>
              </a:rPr>
              <a:t>Takeshita</a:t>
            </a:r>
            <a:endParaRPr lang="en-US" dirty="0" smtClean="0">
              <a:latin typeface="Helvetica Neue" charset="0"/>
              <a:ea typeface="Helvetica Neue" charset="0"/>
              <a:cs typeface="Helvetica Neue" charset="0"/>
            </a:endParaRPr>
          </a:p>
          <a:p>
            <a:r>
              <a:rPr lang="en-US" dirty="0" smtClean="0">
                <a:latin typeface="Helvetica Neue" charset="0"/>
                <a:ea typeface="Helvetica Neue" charset="0"/>
                <a:cs typeface="Helvetica Neue" charset="0"/>
              </a:rPr>
              <a:t>Adviser: Zachary Kincaid</a:t>
            </a:r>
            <a:endParaRPr 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1886856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1" y="889746"/>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2" name="Title 1"/>
          <p:cNvSpPr>
            <a:spLocks noGrp="1"/>
          </p:cNvSpPr>
          <p:nvPr>
            <p:ph type="title"/>
          </p:nvPr>
        </p:nvSpPr>
        <p:spPr>
          <a:xfrm>
            <a:off x="9673917" y="889746"/>
            <a:ext cx="17228165" cy="5302252"/>
          </a:xfrm>
        </p:spPr>
        <p:txBody>
          <a:bodyPr>
            <a:normAutofit/>
          </a:bodyPr>
          <a:lstStyle/>
          <a:p>
            <a:r>
              <a:rPr lang="en-US" sz="10300" u="sng" dirty="0" smtClean="0">
                <a:latin typeface="Helvetica Neue" charset="0"/>
                <a:ea typeface="Helvetica Neue" charset="0"/>
                <a:cs typeface="Helvetica Neue" charset="0"/>
              </a:rPr>
              <a:t>Conclusion and Future Work</a:t>
            </a:r>
            <a:endParaRPr lang="en-US" sz="10300" u="sng" dirty="0">
              <a:latin typeface="Helvetica Neue" charset="0"/>
              <a:ea typeface="Helvetica Neue" charset="0"/>
              <a:cs typeface="Helvetica Neue" charset="0"/>
            </a:endParaRPr>
          </a:p>
        </p:txBody>
      </p:sp>
      <p:sp>
        <p:nvSpPr>
          <p:cNvPr id="9" name="Title 1"/>
          <p:cNvSpPr txBox="1">
            <a:spLocks/>
          </p:cNvSpPr>
          <p:nvPr/>
        </p:nvSpPr>
        <p:spPr>
          <a:xfrm>
            <a:off x="14784354" y="13887929"/>
            <a:ext cx="7007290" cy="5302252"/>
          </a:xfrm>
          <a:prstGeom prst="rect">
            <a:avLst/>
          </a:prstGeom>
        </p:spPr>
        <p:txBody>
          <a:bodyPr vert="horz" lIns="91440" tIns="45720" rIns="91440" bIns="45720" rtlCol="0" anchor="ctr">
            <a:normAutofit/>
          </a:bodyPr>
          <a:lst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a:lstStyle>
          <a:p>
            <a:pPr fontAlgn="auto">
              <a:spcAft>
                <a:spcPts val="0"/>
              </a:spcAft>
            </a:pPr>
            <a:r>
              <a:rPr lang="en-US" sz="10300" b="0" u="sng" dirty="0" smtClean="0">
                <a:latin typeface="Helvetica Neue" charset="0"/>
                <a:ea typeface="Helvetica Neue" charset="0"/>
                <a:cs typeface="Helvetica Neue" charset="0"/>
              </a:rPr>
              <a:t>References</a:t>
            </a:r>
            <a:endParaRPr lang="en-US" sz="10300" b="0" u="sng" dirty="0">
              <a:latin typeface="Helvetica Neue" charset="0"/>
              <a:ea typeface="Helvetica Neue" charset="0"/>
              <a:cs typeface="Helvetica Neue" charset="0"/>
            </a:endParaRPr>
          </a:p>
        </p:txBody>
      </p:sp>
      <p:sp>
        <p:nvSpPr>
          <p:cNvPr id="4" name="TextBox 3"/>
          <p:cNvSpPr txBox="1"/>
          <p:nvPr/>
        </p:nvSpPr>
        <p:spPr>
          <a:xfrm>
            <a:off x="1742891" y="17815380"/>
            <a:ext cx="33090219" cy="8402300"/>
          </a:xfrm>
          <a:prstGeom prst="rect">
            <a:avLst/>
          </a:prstGeom>
          <a:noFill/>
        </p:spPr>
        <p:txBody>
          <a:bodyPr wrap="square" rtlCol="0">
            <a:spAutoFit/>
          </a:bodyPr>
          <a:lstStyle/>
          <a:p>
            <a:pPr marL="685800" indent="-685800">
              <a:buFont typeface="Arial" charset="0"/>
              <a:buChar char="•"/>
              <a:defRPr/>
            </a:pPr>
            <a:r>
              <a:rPr lang="en-US" sz="5400" b="0" dirty="0" err="1">
                <a:latin typeface="Helvetica Neue" charset="0"/>
                <a:ea typeface="Helvetica Neue" charset="0"/>
                <a:cs typeface="Helvetica Neue" charset="0"/>
              </a:rPr>
              <a:t>K.Chaudhuri</a:t>
            </a:r>
            <a:r>
              <a:rPr lang="en-US" sz="5400" b="0" dirty="0">
                <a:latin typeface="Helvetica Neue" charset="0"/>
                <a:ea typeface="Helvetica Neue" charset="0"/>
                <a:cs typeface="Helvetica Neue" charset="0"/>
              </a:rPr>
              <a:t> et </a:t>
            </a:r>
            <a:r>
              <a:rPr lang="en-US" sz="5400" b="0" dirty="0" err="1">
                <a:latin typeface="Helvetica Neue" charset="0"/>
                <a:ea typeface="Helvetica Neue" charset="0"/>
                <a:cs typeface="Helvetica Neue" charset="0"/>
              </a:rPr>
              <a:t>al.,“On</a:t>
            </a:r>
            <a:r>
              <a:rPr lang="en-US" sz="5400" b="0" dirty="0">
                <a:latin typeface="Helvetica Neue" charset="0"/>
                <a:ea typeface="Helvetica Neue" charset="0"/>
                <a:cs typeface="Helvetica Neue" charset="0"/>
              </a:rPr>
              <a:t> the complexity of the game of set,” 2003. </a:t>
            </a:r>
            <a:endParaRPr lang="en-US" sz="5400" b="0" dirty="0">
              <a:latin typeface="Helvetica Neue" charset="0"/>
              <a:ea typeface="Helvetica Neue" charset="0"/>
              <a:cs typeface="Helvetica Neue" charset="0"/>
              <a:sym typeface="Wingdings" charset="2"/>
            </a:endParaRPr>
          </a:p>
          <a:p>
            <a:pPr marL="685800" indent="-685800">
              <a:buFont typeface="Arial" charset="0"/>
              <a:buChar char="•"/>
              <a:defRPr/>
            </a:pPr>
            <a:r>
              <a:rPr lang="en-US" sz="5400" b="0" dirty="0">
                <a:latin typeface="Helvetica Neue" charset="0"/>
                <a:ea typeface="Helvetica Neue" charset="0"/>
                <a:cs typeface="Helvetica Neue" charset="0"/>
              </a:rPr>
              <a:t>L. De </a:t>
            </a:r>
            <a:r>
              <a:rPr lang="en-US" sz="5400" b="0" dirty="0" err="1">
                <a:latin typeface="Helvetica Neue" charset="0"/>
                <a:ea typeface="Helvetica Neue" charset="0"/>
                <a:cs typeface="Helvetica Neue" charset="0"/>
              </a:rPr>
              <a:t>Moura</a:t>
            </a:r>
            <a:r>
              <a:rPr lang="en-US" sz="5400" b="0" dirty="0">
                <a:latin typeface="Helvetica Neue" charset="0"/>
                <a:ea typeface="Helvetica Neue" charset="0"/>
                <a:cs typeface="Helvetica Neue" charset="0"/>
              </a:rPr>
              <a:t> and N. </a:t>
            </a:r>
            <a:r>
              <a:rPr lang="en-US" sz="5400" b="0" dirty="0" err="1">
                <a:latin typeface="Helvetica Neue" charset="0"/>
                <a:ea typeface="Helvetica Neue" charset="0"/>
                <a:cs typeface="Helvetica Neue" charset="0"/>
              </a:rPr>
              <a:t>Bjørner</a:t>
            </a:r>
            <a:r>
              <a:rPr lang="en-US" sz="5400" b="0" dirty="0">
                <a:latin typeface="Helvetica Neue" charset="0"/>
                <a:ea typeface="Helvetica Neue" charset="0"/>
                <a:cs typeface="Helvetica Neue" charset="0"/>
              </a:rPr>
              <a:t>, “</a:t>
            </a:r>
            <a:r>
              <a:rPr lang="en-US" sz="5400" b="0" dirty="0" err="1">
                <a:latin typeface="Helvetica Neue" charset="0"/>
                <a:ea typeface="Helvetica Neue" charset="0"/>
                <a:cs typeface="Helvetica Neue" charset="0"/>
              </a:rPr>
              <a:t>Satisfiability</a:t>
            </a:r>
            <a:r>
              <a:rPr lang="en-US" sz="5400" b="0" dirty="0">
                <a:latin typeface="Helvetica Neue" charset="0"/>
                <a:ea typeface="Helvetica Neue" charset="0"/>
                <a:cs typeface="Helvetica Neue" charset="0"/>
              </a:rPr>
              <a:t> modulo theories: Introduction and applications,” </a:t>
            </a:r>
            <a:r>
              <a:rPr lang="en-US" sz="5400" b="0" dirty="0" err="1">
                <a:latin typeface="Helvetica Neue" charset="0"/>
                <a:ea typeface="Helvetica Neue" charset="0"/>
                <a:cs typeface="Helvetica Neue" charset="0"/>
              </a:rPr>
              <a:t>Commun</a:t>
            </a:r>
            <a:r>
              <a:rPr lang="en-US" sz="5400" b="0" dirty="0">
                <a:latin typeface="Helvetica Neue" charset="0"/>
                <a:ea typeface="Helvetica Neue" charset="0"/>
                <a:cs typeface="Helvetica Neue" charset="0"/>
              </a:rPr>
              <a:t>. ACM, vol. 54, no. 9, pp. 69–77, Sep. 2011. </a:t>
            </a:r>
          </a:p>
          <a:p>
            <a:pPr marL="685800" indent="-685800">
              <a:buFont typeface="Arial" charset="0"/>
              <a:buChar char="•"/>
              <a:defRPr/>
            </a:pPr>
            <a:r>
              <a:rPr lang="en-US" sz="5400" b="0" dirty="0">
                <a:latin typeface="Helvetica Neue" charset="0"/>
                <a:ea typeface="Helvetica Neue" charset="0"/>
                <a:cs typeface="Helvetica Neue" charset="0"/>
              </a:rPr>
              <a:t>S.Nolte,“</a:t>
            </a:r>
            <a:r>
              <a:rPr lang="en-US" sz="5400" b="0" dirty="0" err="1">
                <a:latin typeface="Helvetica Neue" charset="0"/>
                <a:ea typeface="Helvetica Neue" charset="0"/>
                <a:cs typeface="Helvetica Neue" charset="0"/>
              </a:rPr>
              <a:t>Javascript</a:t>
            </a:r>
            <a:r>
              <a:rPr lang="en-US" sz="5400" b="0" dirty="0">
                <a:latin typeface="Helvetica Neue" charset="0"/>
                <a:ea typeface="Helvetica Neue" charset="0"/>
                <a:cs typeface="Helvetica Neue" charset="0"/>
              </a:rPr>
              <a:t> set </a:t>
            </a:r>
            <a:r>
              <a:rPr lang="en-US" sz="5400" b="0" dirty="0" err="1">
                <a:latin typeface="Helvetica Neue" charset="0"/>
                <a:ea typeface="Helvetica Neue" charset="0"/>
                <a:cs typeface="Helvetica Neue" charset="0"/>
              </a:rPr>
              <a:t>gamesolver</a:t>
            </a:r>
            <a:r>
              <a:rPr lang="en-US" sz="5400" b="0" dirty="0">
                <a:latin typeface="Helvetica Neue" charset="0"/>
                <a:ea typeface="Helvetica Neue" charset="0"/>
                <a:cs typeface="Helvetica Neue" charset="0"/>
              </a:rPr>
              <a:t>.” </a:t>
            </a:r>
          </a:p>
          <a:p>
            <a:pPr marL="685800" indent="-685800">
              <a:buFont typeface="Arial" charset="0"/>
              <a:buChar char="•"/>
              <a:defRPr/>
            </a:pPr>
            <a:r>
              <a:rPr lang="en-US" sz="5400" b="0" dirty="0">
                <a:latin typeface="Helvetica Neue" charset="0"/>
                <a:ea typeface="Helvetica Neue" charset="0"/>
                <a:cs typeface="Helvetica Neue" charset="0"/>
              </a:rPr>
              <a:t>P. </a:t>
            </a:r>
            <a:r>
              <a:rPr lang="en-US" sz="5400" b="0" dirty="0" err="1">
                <a:latin typeface="Helvetica Neue" charset="0"/>
                <a:ea typeface="Helvetica Neue" charset="0"/>
                <a:cs typeface="Helvetica Neue" charset="0"/>
              </a:rPr>
              <a:t>Norvig</a:t>
            </a:r>
            <a:r>
              <a:rPr lang="en-US" sz="5400" b="0" dirty="0">
                <a:latin typeface="Helvetica Neue" charset="0"/>
                <a:ea typeface="Helvetica Neue" charset="0"/>
                <a:cs typeface="Helvetica Neue" charset="0"/>
              </a:rPr>
              <a:t>, “The odds of finding a set in the card game </a:t>
            </a:r>
            <a:r>
              <a:rPr lang="en-US" sz="5400" b="0" dirty="0" smtClean="0">
                <a:latin typeface="Helvetica Neue" charset="0"/>
                <a:ea typeface="Helvetica Neue" charset="0"/>
                <a:cs typeface="Helvetica Neue" charset="0"/>
              </a:rPr>
              <a:t>set </a:t>
            </a:r>
            <a:r>
              <a:rPr lang="en-US" sz="5400" b="0" dirty="0">
                <a:latin typeface="Helvetica Neue" charset="0"/>
                <a:ea typeface="Helvetica Neue" charset="0"/>
                <a:cs typeface="Helvetica Neue" charset="0"/>
              </a:rPr>
              <a:t>,” 2017. </a:t>
            </a:r>
          </a:p>
          <a:p>
            <a:pPr marL="685800" indent="-685800">
              <a:buFont typeface="Arial" charset="0"/>
              <a:buChar char="•"/>
              <a:defRPr/>
            </a:pPr>
            <a:r>
              <a:rPr lang="en-US" sz="5400" b="0" dirty="0">
                <a:latin typeface="Helvetica Neue" charset="0"/>
                <a:ea typeface="Helvetica Neue" charset="0"/>
                <a:cs typeface="Helvetica Neue" charset="0"/>
              </a:rPr>
              <a:t>F. S. M. </a:t>
            </a:r>
            <a:r>
              <a:rPr lang="en-US" sz="5400" b="0" dirty="0" err="1">
                <a:latin typeface="Helvetica Neue" charset="0"/>
                <a:ea typeface="Helvetica Neue" charset="0"/>
                <a:cs typeface="Helvetica Neue" charset="0"/>
              </a:rPr>
              <a:t>Jorquera</a:t>
            </a:r>
            <a:r>
              <a:rPr lang="en-US" sz="5400" b="0" dirty="0">
                <a:latin typeface="Helvetica Neue" charset="0"/>
                <a:ea typeface="Helvetica Neue" charset="0"/>
                <a:cs typeface="Helvetica Neue" charset="0"/>
              </a:rPr>
              <a:t> and A. </a:t>
            </a:r>
            <a:r>
              <a:rPr lang="en-US" sz="5400" b="0" dirty="0" err="1">
                <a:latin typeface="Helvetica Neue" charset="0"/>
                <a:ea typeface="Helvetica Neue" charset="0"/>
                <a:cs typeface="Helvetica Neue" charset="0"/>
              </a:rPr>
              <a:t>Legge</a:t>
            </a:r>
            <a:r>
              <a:rPr lang="en-US" sz="5400" b="0" dirty="0">
                <a:latin typeface="Helvetica Neue" charset="0"/>
                <a:ea typeface="Helvetica Neue" charset="0"/>
                <a:cs typeface="Helvetica Neue" charset="0"/>
              </a:rPr>
              <a:t>, “</a:t>
            </a:r>
            <a:r>
              <a:rPr lang="en-US" sz="5400" b="0" dirty="0" smtClean="0">
                <a:latin typeface="Helvetica Neue" charset="0"/>
                <a:ea typeface="Helvetica Neue" charset="0"/>
                <a:cs typeface="Helvetica Neue" charset="0"/>
              </a:rPr>
              <a:t>Set </a:t>
            </a:r>
            <a:r>
              <a:rPr lang="en-US" sz="5400" b="0" dirty="0">
                <a:latin typeface="Helvetica Neue" charset="0"/>
                <a:ea typeface="Helvetica Neue" charset="0"/>
                <a:cs typeface="Helvetica Neue" charset="0"/>
              </a:rPr>
              <a:t>card game solver using image processing techniques on smart-phone photos,” 2013. </a:t>
            </a:r>
          </a:p>
          <a:p>
            <a:pPr marL="685800" indent="-685800">
              <a:buFont typeface="Arial" charset="0"/>
              <a:buChar char="•"/>
              <a:defRPr/>
            </a:pPr>
            <a:r>
              <a:rPr lang="en-US" sz="5400" b="0" dirty="0">
                <a:latin typeface="Helvetica Neue" charset="0"/>
                <a:ea typeface="Helvetica Neue" charset="0"/>
                <a:cs typeface="Helvetica Neue" charset="0"/>
              </a:rPr>
              <a:t>S. </a:t>
            </a:r>
            <a:r>
              <a:rPr lang="en-US" sz="5400" b="0" dirty="0" err="1">
                <a:latin typeface="Helvetica Neue" charset="0"/>
                <a:ea typeface="Helvetica Neue" charset="0"/>
                <a:cs typeface="Helvetica Neue" charset="0"/>
              </a:rPr>
              <a:t>Russel</a:t>
            </a:r>
            <a:r>
              <a:rPr lang="en-US" sz="5400" b="0" dirty="0">
                <a:latin typeface="Helvetica Neue" charset="0"/>
                <a:ea typeface="Helvetica Neue" charset="0"/>
                <a:cs typeface="Helvetica Neue" charset="0"/>
              </a:rPr>
              <a:t> and P. </a:t>
            </a:r>
            <a:r>
              <a:rPr lang="en-US" sz="5400" b="0" dirty="0" err="1">
                <a:latin typeface="Helvetica Neue" charset="0"/>
                <a:ea typeface="Helvetica Neue" charset="0"/>
                <a:cs typeface="Helvetica Neue" charset="0"/>
              </a:rPr>
              <a:t>Norvig</a:t>
            </a:r>
            <a:r>
              <a:rPr lang="en-US" sz="5400" b="0" dirty="0">
                <a:latin typeface="Helvetica Neue" charset="0"/>
                <a:ea typeface="Helvetica Neue" charset="0"/>
                <a:cs typeface="Helvetica Neue" charset="0"/>
              </a:rPr>
              <a:t>, Artificial Intelligence: A Modern Approach, 2nd ed. Prentice Hall, 2002. </a:t>
            </a:r>
          </a:p>
          <a:p>
            <a:pPr marL="685800" indent="-685800">
              <a:buFont typeface="Arial" charset="0"/>
              <a:buChar char="•"/>
              <a:defRPr/>
            </a:pPr>
            <a:endParaRPr lang="en-US" sz="5400" b="0" dirty="0">
              <a:latin typeface="Helvetica Neue" charset="0"/>
              <a:ea typeface="Helvetica Neue" charset="0"/>
              <a:cs typeface="Helvetica Neue" charset="0"/>
              <a:sym typeface="Wingdings" charset="2"/>
            </a:endParaRPr>
          </a:p>
          <a:p>
            <a:pPr marL="685800" indent="-685800">
              <a:buFont typeface="Arial" charset="0"/>
              <a:buChar char="•"/>
            </a:pPr>
            <a:endParaRPr lang="en-US" sz="5400" dirty="0"/>
          </a:p>
        </p:txBody>
      </p:sp>
      <p:sp>
        <p:nvSpPr>
          <p:cNvPr id="5" name="TextBox 4"/>
          <p:cNvSpPr txBox="1"/>
          <p:nvPr/>
        </p:nvSpPr>
        <p:spPr>
          <a:xfrm>
            <a:off x="1769731" y="5344247"/>
            <a:ext cx="31800005" cy="6740307"/>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There exists a threshold </a:t>
            </a:r>
            <a:r>
              <a:rPr lang="en-US" sz="5400" b="0" dirty="0">
                <a:latin typeface="Helvetica Neue" charset="0"/>
                <a:ea typeface="Helvetica Neue" charset="0"/>
                <a:cs typeface="Helvetica Neue" charset="0"/>
              </a:rPr>
              <a:t>at which the SMT </a:t>
            </a:r>
            <a:r>
              <a:rPr lang="en-US" sz="5400" b="0" dirty="0" smtClean="0">
                <a:latin typeface="Helvetica Neue" charset="0"/>
                <a:ea typeface="Helvetica Neue" charset="0"/>
                <a:cs typeface="Helvetica Neue" charset="0"/>
              </a:rPr>
              <a:t>solver becomes significantly </a:t>
            </a:r>
            <a:r>
              <a:rPr lang="en-US" sz="5400" b="0" dirty="0">
                <a:latin typeface="Helvetica Neue" charset="0"/>
                <a:ea typeface="Helvetica Neue" charset="0"/>
                <a:cs typeface="Helvetica Neue" charset="0"/>
              </a:rPr>
              <a:t>faster than the </a:t>
            </a:r>
            <a:r>
              <a:rPr lang="en-US" sz="5400" b="0" dirty="0" smtClean="0">
                <a:latin typeface="Helvetica Neue" charset="0"/>
                <a:ea typeface="Helvetica Neue" charset="0"/>
                <a:cs typeface="Helvetica Neue" charset="0"/>
              </a:rPr>
              <a:t>dynamic </a:t>
            </a:r>
            <a:r>
              <a:rPr lang="en-US" sz="5400" b="0" dirty="0">
                <a:latin typeface="Helvetica Neue" charset="0"/>
                <a:ea typeface="Helvetica Neue" charset="0"/>
                <a:cs typeface="Helvetica Neue" charset="0"/>
              </a:rPr>
              <a:t>a</a:t>
            </a:r>
            <a:r>
              <a:rPr lang="en-US" sz="5400" b="0" dirty="0" smtClean="0">
                <a:latin typeface="Helvetica Neue" charset="0"/>
                <a:ea typeface="Helvetica Neue" charset="0"/>
                <a:cs typeface="Helvetica Neue" charset="0"/>
              </a:rPr>
              <a:t>lgorithm due to the dynamic algorithm’s excessive use of memory. However, until this threshold, the dynamic algorithm is marginally faster than the SMT solver.</a:t>
            </a:r>
          </a:p>
          <a:p>
            <a:pPr marL="685800" indent="-685800">
              <a:buFont typeface="Arial" charset="0"/>
              <a:buChar char="•"/>
            </a:pPr>
            <a:r>
              <a:rPr lang="en-US" sz="5400" b="0" dirty="0" smtClean="0">
                <a:latin typeface="Helvetica Neue" charset="0"/>
                <a:ea typeface="Helvetica Neue" charset="0"/>
                <a:cs typeface="Helvetica Neue" charset="0"/>
              </a:rPr>
              <a:t>For </a:t>
            </a:r>
            <a:r>
              <a:rPr lang="en-US" sz="5400" b="0" dirty="0">
                <a:latin typeface="Helvetica Neue" charset="0"/>
                <a:ea typeface="Helvetica Neue" charset="0"/>
                <a:cs typeface="Helvetica Neue" charset="0"/>
              </a:rPr>
              <a:t>future research into this problem, it would be </a:t>
            </a:r>
            <a:r>
              <a:rPr lang="en-US" sz="5400" b="0" dirty="0" smtClean="0">
                <a:latin typeface="Helvetica Neue" charset="0"/>
                <a:ea typeface="Helvetica Neue" charset="0"/>
                <a:cs typeface="Helvetica Neue" charset="0"/>
              </a:rPr>
              <a:t>interesting to </a:t>
            </a:r>
            <a:r>
              <a:rPr lang="en-US" sz="5400" b="0" dirty="0">
                <a:latin typeface="Helvetica Neue" charset="0"/>
                <a:ea typeface="Helvetica Neue" charset="0"/>
                <a:cs typeface="Helvetica Neue" charset="0"/>
              </a:rPr>
              <a:t>combine the SMT solver and dynamic </a:t>
            </a:r>
            <a:r>
              <a:rPr lang="en-US" sz="5400" b="0" dirty="0" smtClean="0">
                <a:latin typeface="Helvetica Neue" charset="0"/>
                <a:ea typeface="Helvetica Neue" charset="0"/>
                <a:cs typeface="Helvetica Neue" charset="0"/>
              </a:rPr>
              <a:t>algorithm such that the combined algorithm could </a:t>
            </a:r>
            <a:r>
              <a:rPr lang="en-US" sz="5400" b="0" dirty="0">
                <a:latin typeface="Helvetica Neue" charset="0"/>
                <a:ea typeface="Helvetica Neue" charset="0"/>
                <a:cs typeface="Helvetica Neue" charset="0"/>
              </a:rPr>
              <a:t>benefit from the dynamic algorithm’s speed on smaller cases but also the SMT solver’s efficiency for larger cases. </a:t>
            </a:r>
            <a:r>
              <a:rPr lang="en-US" sz="5400" b="0" dirty="0">
                <a:latin typeface="Helvetica Neue" charset="0"/>
                <a:ea typeface="Helvetica Neue" charset="0"/>
                <a:cs typeface="Helvetica Neue" charset="0"/>
              </a:rPr>
              <a:t>A</a:t>
            </a:r>
            <a:r>
              <a:rPr lang="en-US" sz="5400" b="0" dirty="0" smtClean="0">
                <a:latin typeface="Helvetica Neue" charset="0"/>
                <a:ea typeface="Helvetica Neue" charset="0"/>
                <a:cs typeface="Helvetica Neue" charset="0"/>
              </a:rPr>
              <a:t> </a:t>
            </a:r>
            <a:r>
              <a:rPr lang="en-US" sz="5400" b="0" dirty="0">
                <a:latin typeface="Helvetica Neue" charset="0"/>
                <a:ea typeface="Helvetica Neue" charset="0"/>
                <a:cs typeface="Helvetica Neue" charset="0"/>
              </a:rPr>
              <a:t>solution combining the two </a:t>
            </a:r>
            <a:r>
              <a:rPr lang="en-US" sz="5400" b="0" dirty="0" smtClean="0">
                <a:latin typeface="Helvetica Neue" charset="0"/>
                <a:ea typeface="Helvetica Neue" charset="0"/>
                <a:cs typeface="Helvetica Neue" charset="0"/>
              </a:rPr>
              <a:t>approaches could be useful </a:t>
            </a:r>
            <a:r>
              <a:rPr lang="en-US" sz="5400" b="0" dirty="0">
                <a:latin typeface="Helvetica Neue" charset="0"/>
                <a:ea typeface="Helvetica Neue" charset="0"/>
                <a:cs typeface="Helvetica Neue" charset="0"/>
              </a:rPr>
              <a:t>in creating efficient </a:t>
            </a:r>
            <a:r>
              <a:rPr lang="en-US" sz="5400" b="0" dirty="0" smtClean="0">
                <a:latin typeface="Helvetica Neue" charset="0"/>
                <a:ea typeface="Helvetica Neue" charset="0"/>
                <a:cs typeface="Helvetica Neue" charset="0"/>
              </a:rPr>
              <a:t>solvers for </a:t>
            </a:r>
            <a:r>
              <a:rPr lang="en-US" sz="5400" b="0" dirty="0">
                <a:latin typeface="Helvetica Neue" charset="0"/>
                <a:ea typeface="Helvetica Neue" charset="0"/>
                <a:cs typeface="Helvetica Neue" charset="0"/>
              </a:rPr>
              <a:t>other problems that </a:t>
            </a:r>
            <a:r>
              <a:rPr lang="en-US" sz="5400" b="0" dirty="0" smtClean="0">
                <a:latin typeface="Helvetica Neue" charset="0"/>
                <a:ea typeface="Helvetica Neue" charset="0"/>
                <a:cs typeface="Helvetica Neue" charset="0"/>
              </a:rPr>
              <a:t>are also NP complete and </a:t>
            </a:r>
            <a:r>
              <a:rPr lang="en-US" sz="5400" b="0" dirty="0">
                <a:latin typeface="Helvetica Neue" charset="0"/>
                <a:ea typeface="Helvetica Neue" charset="0"/>
                <a:cs typeface="Helvetica Neue" charset="0"/>
              </a:rPr>
              <a:t>need an efficient solver for a wide range of parameters. </a:t>
            </a:r>
            <a:endParaRPr lang="en-US" sz="5400" b="0" dirty="0">
              <a:latin typeface="Helvetica Neue" charset="0"/>
              <a:ea typeface="Helvetica Neue" charset="0"/>
              <a:cs typeface="Helvetica Neue" charset="0"/>
            </a:endParaRPr>
          </a:p>
        </p:txBody>
      </p:sp>
    </p:spTree>
    <p:extLst>
      <p:ext uri="{BB962C8B-B14F-4D97-AF65-F5344CB8AC3E}">
        <p14:creationId xmlns:p14="http://schemas.microsoft.com/office/powerpoint/2010/main" val="771893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1" y="889746"/>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2" name="Title 1"/>
          <p:cNvSpPr>
            <a:spLocks noGrp="1"/>
          </p:cNvSpPr>
          <p:nvPr>
            <p:ph type="title"/>
          </p:nvPr>
        </p:nvSpPr>
        <p:spPr>
          <a:xfrm>
            <a:off x="11960939" y="1346842"/>
            <a:ext cx="12350543" cy="5302252"/>
          </a:xfrm>
        </p:spPr>
        <p:txBody>
          <a:bodyPr>
            <a:normAutofit/>
          </a:bodyPr>
          <a:lstStyle/>
          <a:p>
            <a:r>
              <a:rPr lang="en-US" sz="10300" u="sng" dirty="0" smtClean="0">
                <a:latin typeface="Helvetica Neue" charset="0"/>
                <a:ea typeface="Helvetica Neue" charset="0"/>
                <a:cs typeface="Helvetica Neue" charset="0"/>
              </a:rPr>
              <a:t>Motivation and Goal </a:t>
            </a:r>
            <a:endParaRPr lang="en-US" sz="10300" u="sng" dirty="0">
              <a:latin typeface="Helvetica Neue" charset="0"/>
              <a:ea typeface="Helvetica Neue" charset="0"/>
              <a:cs typeface="Helvetica Neue"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037" y="5519340"/>
            <a:ext cx="29447260" cy="12031567"/>
          </a:xfrm>
          <a:prstGeom prst="rect">
            <a:avLst/>
          </a:prstGeom>
        </p:spPr>
      </p:pic>
      <p:sp>
        <p:nvSpPr>
          <p:cNvPr id="10" name="TextBox 9"/>
          <p:cNvSpPr txBox="1"/>
          <p:nvPr/>
        </p:nvSpPr>
        <p:spPr>
          <a:xfrm>
            <a:off x="3897882" y="17937753"/>
            <a:ext cx="29469645" cy="7571303"/>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Above on the left is the original Game of Set and all the cards of the game.  </a:t>
            </a:r>
          </a:p>
          <a:p>
            <a:pPr marL="685800" indent="-685800">
              <a:buFont typeface="Arial" charset="0"/>
              <a:buChar char="•"/>
            </a:pPr>
            <a:r>
              <a:rPr lang="en-US" sz="5400" b="0" dirty="0" smtClean="0">
                <a:latin typeface="Helvetica Neue" charset="0"/>
                <a:ea typeface="Helvetica Neue" charset="0"/>
                <a:cs typeface="Helvetica Neue" charset="0"/>
              </a:rPr>
              <a:t>Each card has four properties and three values. </a:t>
            </a:r>
          </a:p>
          <a:p>
            <a:pPr marL="685800" indent="-685800">
              <a:buFont typeface="Arial" charset="0"/>
              <a:buChar char="•"/>
            </a:pPr>
            <a:r>
              <a:rPr lang="en-US" sz="5400" b="0" dirty="0" smtClean="0">
                <a:latin typeface="Helvetica Neue" charset="0"/>
                <a:ea typeface="Helvetica Neue" charset="0"/>
                <a:cs typeface="Helvetica Neue" charset="0"/>
              </a:rPr>
              <a:t>The cards visually represent all combinations of the properties and values. </a:t>
            </a:r>
          </a:p>
          <a:p>
            <a:pPr marL="685800" indent="-685800">
              <a:buFont typeface="Arial" charset="0"/>
              <a:buChar char="•"/>
            </a:pPr>
            <a:r>
              <a:rPr lang="en-US" sz="5400" b="0" dirty="0" smtClean="0">
                <a:latin typeface="Helvetica Neue" charset="0"/>
                <a:ea typeface="Helvetica Neue" charset="0"/>
                <a:cs typeface="Helvetica Neue" charset="0"/>
              </a:rPr>
              <a:t>The goal of the game is to find sets as fast as possible. A set constitutes three cards in which for each property, all cards either have the same or different value. On the right are examples of sets. </a:t>
            </a:r>
          </a:p>
          <a:p>
            <a:pPr marL="685800" indent="-685800">
              <a:buFont typeface="Arial" charset="0"/>
              <a:buChar char="•"/>
            </a:pPr>
            <a:r>
              <a:rPr lang="en-US" sz="5400" b="0" dirty="0" smtClean="0">
                <a:latin typeface="Helvetica Neue" charset="0"/>
                <a:ea typeface="Helvetica Neue" charset="0"/>
                <a:cs typeface="Helvetica Neue" charset="0"/>
              </a:rPr>
              <a:t>I played this game a lot with my family but was much slower than my much faster sister. </a:t>
            </a:r>
          </a:p>
          <a:p>
            <a:pPr marL="685800" indent="-685800">
              <a:buFont typeface="Arial" charset="0"/>
              <a:buChar char="•"/>
            </a:pPr>
            <a:r>
              <a:rPr lang="en-US" sz="5400" b="0" dirty="0" smtClean="0">
                <a:latin typeface="Helvetica Neue" charset="0"/>
                <a:ea typeface="Helvetica Neue" charset="0"/>
                <a:cs typeface="Helvetica Neue" charset="0"/>
              </a:rPr>
              <a:t>The goal of my project is to create a the fastest solver for the generalized version of the Game of Set. </a:t>
            </a:r>
            <a:endParaRPr lang="en-US" sz="5400" b="0" dirty="0">
              <a:latin typeface="Helvetica Neue" charset="0"/>
              <a:ea typeface="Helvetica Neue" charset="0"/>
              <a:cs typeface="Helvetica Neue" charset="0"/>
            </a:endParaRPr>
          </a:p>
        </p:txBody>
      </p:sp>
    </p:spTree>
    <p:extLst>
      <p:ext uri="{BB962C8B-B14F-4D97-AF65-F5344CB8AC3E}">
        <p14:creationId xmlns:p14="http://schemas.microsoft.com/office/powerpoint/2010/main" val="1340157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1" y="889746"/>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2" name="Title 1"/>
          <p:cNvSpPr>
            <a:spLocks noGrp="1"/>
          </p:cNvSpPr>
          <p:nvPr>
            <p:ph type="title"/>
          </p:nvPr>
        </p:nvSpPr>
        <p:spPr>
          <a:xfrm>
            <a:off x="13174237" y="976037"/>
            <a:ext cx="11365950" cy="5302252"/>
          </a:xfrm>
        </p:spPr>
        <p:txBody>
          <a:bodyPr>
            <a:normAutofit/>
          </a:bodyPr>
          <a:lstStyle/>
          <a:p>
            <a:r>
              <a:rPr lang="en-US" sz="10300" u="sng" dirty="0" smtClean="0">
                <a:latin typeface="Helvetica Neue" charset="0"/>
                <a:ea typeface="Helvetica Neue" charset="0"/>
                <a:cs typeface="Helvetica Neue" charset="0"/>
              </a:rPr>
              <a:t>Problem Definition</a:t>
            </a:r>
            <a:endParaRPr lang="en-US" sz="10300" u="sng" dirty="0">
              <a:latin typeface="Helvetica Neue" charset="0"/>
              <a:ea typeface="Helvetica Neue" charset="0"/>
              <a:cs typeface="Helvetica Neue" charset="0"/>
            </a:endParaRPr>
          </a:p>
        </p:txBody>
      </p:sp>
      <p:sp>
        <p:nvSpPr>
          <p:cNvPr id="10" name="TextBox 9"/>
          <p:cNvSpPr txBox="1"/>
          <p:nvPr/>
        </p:nvSpPr>
        <p:spPr>
          <a:xfrm>
            <a:off x="3943844" y="6278289"/>
            <a:ext cx="29826736" cy="17697152"/>
          </a:xfrm>
          <a:prstGeom prst="rect">
            <a:avLst/>
          </a:prstGeom>
          <a:noFill/>
        </p:spPr>
        <p:txBody>
          <a:bodyPr wrap="square" rtlCol="0">
            <a:spAutoFit/>
          </a:bodyPr>
          <a:lstStyle/>
          <a:p>
            <a:pPr marL="685800" indent="-685800">
              <a:buFont typeface="Arial" charset="0"/>
              <a:buChar char="•"/>
            </a:pPr>
            <a:r>
              <a:rPr lang="en-US" sz="8800" b="0" dirty="0">
                <a:latin typeface="Helvetica Neue" charset="0"/>
                <a:ea typeface="Helvetica Neue" charset="0"/>
                <a:cs typeface="Helvetica Neue" charset="0"/>
              </a:rPr>
              <a:t>A deck will contain </a:t>
            </a:r>
            <a:r>
              <a:rPr lang="en-US" sz="8800" b="0" dirty="0" err="1" smtClean="0">
                <a:latin typeface="Helvetica Neue" charset="0"/>
                <a:ea typeface="Helvetica Neue" charset="0"/>
                <a:cs typeface="Helvetica Neue" charset="0"/>
              </a:rPr>
              <a:t>v</a:t>
            </a:r>
            <a:r>
              <a:rPr lang="en-US" sz="8800" b="0" baseline="30000" dirty="0" err="1" smtClean="0">
                <a:latin typeface="Helvetica Neue" charset="0"/>
                <a:ea typeface="Helvetica Neue" charset="0"/>
                <a:cs typeface="Helvetica Neue" charset="0"/>
              </a:rPr>
              <a:t>p</a:t>
            </a:r>
            <a:r>
              <a:rPr lang="en-US" sz="8800" b="0" dirty="0" smtClean="0">
                <a:latin typeface="Helvetica Neue" charset="0"/>
                <a:ea typeface="Helvetica Neue" charset="0"/>
                <a:cs typeface="Helvetica Neue" charset="0"/>
              </a:rPr>
              <a:t> </a:t>
            </a:r>
            <a:r>
              <a:rPr lang="en-US" sz="8800" b="0" dirty="0">
                <a:latin typeface="Helvetica Neue" charset="0"/>
                <a:ea typeface="Helvetica Neue" charset="0"/>
                <a:cs typeface="Helvetica Neue" charset="0"/>
              </a:rPr>
              <a:t>possible cards where the cards have p properties and v values. </a:t>
            </a:r>
            <a:endParaRPr lang="en-US" sz="8800" b="0" dirty="0" smtClean="0">
              <a:latin typeface="Helvetica Neue" charset="0"/>
              <a:ea typeface="Helvetica Neue" charset="0"/>
              <a:cs typeface="Helvetica Neue" charset="0"/>
            </a:endParaRPr>
          </a:p>
          <a:p>
            <a:pPr marL="685800" indent="-685800">
              <a:buFont typeface="Arial" charset="0"/>
              <a:buChar char="•"/>
            </a:pPr>
            <a:r>
              <a:rPr lang="en-US" sz="8800" b="0" dirty="0" smtClean="0">
                <a:latin typeface="Helvetica Neue" charset="0"/>
                <a:ea typeface="Helvetica Neue" charset="0"/>
                <a:cs typeface="Helvetica Neue" charset="0"/>
              </a:rPr>
              <a:t>v </a:t>
            </a:r>
            <a:r>
              <a:rPr lang="en-US" sz="8800" b="0" dirty="0">
                <a:latin typeface="Helvetica Neue" charset="0"/>
                <a:ea typeface="Helvetica Neue" charset="0"/>
                <a:cs typeface="Helvetica Neue" charset="0"/>
              </a:rPr>
              <a:t>∗ p cards will be outputted as the starting </a:t>
            </a:r>
            <a:r>
              <a:rPr lang="en-US" sz="8800" b="0" dirty="0" smtClean="0">
                <a:latin typeface="Helvetica Neue" charset="0"/>
                <a:ea typeface="Helvetica Neue" charset="0"/>
                <a:cs typeface="Helvetica Neue" charset="0"/>
              </a:rPr>
              <a:t>board.</a:t>
            </a:r>
          </a:p>
          <a:p>
            <a:pPr marL="685800" indent="-685800">
              <a:buFont typeface="Arial" charset="0"/>
              <a:buChar char="•"/>
            </a:pPr>
            <a:r>
              <a:rPr lang="en-US" sz="8800" b="0" dirty="0" smtClean="0">
                <a:latin typeface="Helvetica Neue" charset="0"/>
                <a:ea typeface="Helvetica Neue" charset="0"/>
                <a:cs typeface="Helvetica Neue" charset="0"/>
              </a:rPr>
              <a:t>Identify </a:t>
            </a:r>
            <a:r>
              <a:rPr lang="en-US" sz="8800" b="0" dirty="0">
                <a:latin typeface="Helvetica Neue" charset="0"/>
                <a:ea typeface="Helvetica Neue" charset="0"/>
                <a:cs typeface="Helvetica Neue" charset="0"/>
              </a:rPr>
              <a:t>an arbitrary set of v cards, in which for all </a:t>
            </a:r>
            <a:r>
              <a:rPr lang="en-US" sz="8800" b="0" dirty="0" smtClean="0">
                <a:latin typeface="Helvetica Neue" charset="0"/>
                <a:ea typeface="Helvetica Neue" charset="0"/>
                <a:cs typeface="Helvetica Neue" charset="0"/>
              </a:rPr>
              <a:t>properties, </a:t>
            </a:r>
            <a:r>
              <a:rPr lang="en-US" sz="8800" b="0" dirty="0">
                <a:latin typeface="Helvetica Neue" charset="0"/>
                <a:ea typeface="Helvetica Neue" charset="0"/>
                <a:cs typeface="Helvetica Neue" charset="0"/>
              </a:rPr>
              <a:t>the values are either the same or all different. </a:t>
            </a:r>
            <a:endParaRPr lang="en-US" sz="8800" b="0" dirty="0" smtClean="0">
              <a:latin typeface="Helvetica Neue" charset="0"/>
              <a:ea typeface="Helvetica Neue" charset="0"/>
              <a:cs typeface="Helvetica Neue" charset="0"/>
            </a:endParaRPr>
          </a:p>
          <a:p>
            <a:pPr marL="685800" indent="-685800">
              <a:buFont typeface="Arial" charset="0"/>
              <a:buChar char="•"/>
            </a:pPr>
            <a:r>
              <a:rPr lang="en-US" sz="8800" b="0" dirty="0" smtClean="0">
                <a:latin typeface="Helvetica Neue" charset="0"/>
                <a:ea typeface="Helvetica Neue" charset="0"/>
                <a:cs typeface="Helvetica Neue" charset="0"/>
              </a:rPr>
              <a:t>Remove </a:t>
            </a:r>
            <a:r>
              <a:rPr lang="en-US" sz="8800" b="0" dirty="0">
                <a:latin typeface="Helvetica Neue" charset="0"/>
                <a:ea typeface="Helvetica Neue" charset="0"/>
                <a:cs typeface="Helvetica Neue" charset="0"/>
              </a:rPr>
              <a:t>this set of size v and count it as another set found, or if no set exists, add v more cards from the remaining </a:t>
            </a:r>
            <a:r>
              <a:rPr lang="en-US" sz="8800" b="0" dirty="0" err="1" smtClean="0">
                <a:latin typeface="Helvetica Neue" charset="0"/>
                <a:ea typeface="Helvetica Neue" charset="0"/>
                <a:cs typeface="Helvetica Neue" charset="0"/>
              </a:rPr>
              <a:t>v</a:t>
            </a:r>
            <a:r>
              <a:rPr lang="en-US" sz="8800" b="0" baseline="30000" dirty="0" err="1" smtClean="0">
                <a:latin typeface="Helvetica Neue" charset="0"/>
                <a:ea typeface="Helvetica Neue" charset="0"/>
                <a:cs typeface="Helvetica Neue" charset="0"/>
              </a:rPr>
              <a:t>p</a:t>
            </a:r>
            <a:r>
              <a:rPr lang="en-US" sz="8800" b="0" dirty="0" smtClean="0">
                <a:latin typeface="Helvetica Neue" charset="0"/>
                <a:ea typeface="Helvetica Neue" charset="0"/>
                <a:cs typeface="Helvetica Neue" charset="0"/>
              </a:rPr>
              <a:t> </a:t>
            </a:r>
            <a:r>
              <a:rPr lang="en-US" sz="8800" b="0" dirty="0">
                <a:latin typeface="Helvetica Neue" charset="0"/>
                <a:ea typeface="Helvetica Neue" charset="0"/>
                <a:cs typeface="Helvetica Neue" charset="0"/>
              </a:rPr>
              <a:t>− v cards. </a:t>
            </a:r>
            <a:endParaRPr lang="en-US" sz="8800" b="0" dirty="0" smtClean="0">
              <a:latin typeface="Helvetica Neue" charset="0"/>
              <a:ea typeface="Helvetica Neue" charset="0"/>
              <a:cs typeface="Helvetica Neue" charset="0"/>
            </a:endParaRPr>
          </a:p>
          <a:p>
            <a:pPr marL="685800" indent="-685800">
              <a:buFont typeface="Arial" charset="0"/>
              <a:buChar char="•"/>
            </a:pPr>
            <a:r>
              <a:rPr lang="en-US" sz="8800" b="0" dirty="0" smtClean="0">
                <a:latin typeface="Helvetica Neue" charset="0"/>
                <a:ea typeface="Helvetica Neue" charset="0"/>
                <a:cs typeface="Helvetica Neue" charset="0"/>
              </a:rPr>
              <a:t>Find </a:t>
            </a:r>
            <a:r>
              <a:rPr lang="en-US" sz="8800" b="0" dirty="0">
                <a:latin typeface="Helvetica Neue" charset="0"/>
                <a:ea typeface="Helvetica Neue" charset="0"/>
                <a:cs typeface="Helvetica Neue" charset="0"/>
              </a:rPr>
              <a:t>a total of n sets, where n ≤ v</a:t>
            </a:r>
            <a:r>
              <a:rPr lang="en-US" sz="8800" b="0" baseline="30000" dirty="0">
                <a:latin typeface="Helvetica Neue" charset="0"/>
                <a:ea typeface="Helvetica Neue" charset="0"/>
                <a:cs typeface="Helvetica Neue" charset="0"/>
              </a:rPr>
              <a:t>p−1</a:t>
            </a:r>
            <a:r>
              <a:rPr lang="en-US" sz="8800" b="0" dirty="0">
                <a:latin typeface="Helvetica Neue" charset="0"/>
                <a:ea typeface="Helvetica Neue" charset="0"/>
                <a:cs typeface="Helvetica Neue" charset="0"/>
              </a:rPr>
              <a:t> and each time a set is found, v cards will be immediately added. </a:t>
            </a:r>
            <a:endParaRPr lang="en-US" sz="8800" b="0" dirty="0" smtClean="0">
              <a:latin typeface="Helvetica Neue" charset="0"/>
              <a:ea typeface="Helvetica Neue" charset="0"/>
              <a:cs typeface="Helvetica Neue" charset="0"/>
            </a:endParaRPr>
          </a:p>
          <a:p>
            <a:pPr marL="685800" indent="-685800">
              <a:buFont typeface="Arial" charset="0"/>
              <a:buChar char="•"/>
            </a:pPr>
            <a:r>
              <a:rPr lang="en-US" sz="8800" b="0" dirty="0" smtClean="0">
                <a:latin typeface="Helvetica Neue" charset="0"/>
                <a:ea typeface="Helvetica Neue" charset="0"/>
                <a:cs typeface="Helvetica Neue" charset="0"/>
              </a:rPr>
              <a:t>There </a:t>
            </a:r>
            <a:r>
              <a:rPr lang="en-US" sz="8800" b="0" dirty="0">
                <a:latin typeface="Helvetica Neue" charset="0"/>
                <a:ea typeface="Helvetica Neue" charset="0"/>
                <a:cs typeface="Helvetica Neue" charset="0"/>
              </a:rPr>
              <a:t>are 2 update functions that the algorithms must handle: add v cards to the board and remove v cards that formed a set. </a:t>
            </a:r>
            <a:endParaRPr lang="en-US" sz="8800" b="0" dirty="0">
              <a:latin typeface="Helvetica Neue" charset="0"/>
              <a:ea typeface="Helvetica Neue" charset="0"/>
              <a:cs typeface="Helvetica Neue" charset="0"/>
            </a:endParaRPr>
          </a:p>
        </p:txBody>
      </p:sp>
    </p:spTree>
    <p:extLst>
      <p:ext uri="{BB962C8B-B14F-4D97-AF65-F5344CB8AC3E}">
        <p14:creationId xmlns:p14="http://schemas.microsoft.com/office/powerpoint/2010/main" val="1610670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0" y="889745"/>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2" name="Title 1"/>
          <p:cNvSpPr>
            <a:spLocks noGrp="1"/>
          </p:cNvSpPr>
          <p:nvPr>
            <p:ph type="title"/>
          </p:nvPr>
        </p:nvSpPr>
        <p:spPr>
          <a:xfrm>
            <a:off x="14313684" y="889745"/>
            <a:ext cx="9742336" cy="5302252"/>
          </a:xfrm>
        </p:spPr>
        <p:txBody>
          <a:bodyPr>
            <a:normAutofit/>
          </a:bodyPr>
          <a:lstStyle/>
          <a:p>
            <a:r>
              <a:rPr lang="en-US" sz="10300" u="sng" dirty="0" smtClean="0">
                <a:latin typeface="Helvetica Neue" charset="0"/>
                <a:ea typeface="Helvetica Neue" charset="0"/>
                <a:cs typeface="Helvetica Neue" charset="0"/>
              </a:rPr>
              <a:t>Related Work</a:t>
            </a:r>
            <a:endParaRPr lang="en-US" sz="10300" u="sng" dirty="0">
              <a:latin typeface="Helvetica Neue" charset="0"/>
              <a:ea typeface="Helvetica Neue" charset="0"/>
              <a:cs typeface="Helvetica Neue" charset="0"/>
            </a:endParaRPr>
          </a:p>
        </p:txBody>
      </p:sp>
      <p:pic>
        <p:nvPicPr>
          <p:cNvPr id="6" name="Picture 5"/>
          <p:cNvPicPr>
            <a:picLocks noChangeAspect="1"/>
          </p:cNvPicPr>
          <p:nvPr/>
        </p:nvPicPr>
        <p:blipFill>
          <a:blip r:embed="rId2"/>
          <a:stretch>
            <a:fillRect/>
          </a:stretch>
        </p:blipFill>
        <p:spPr>
          <a:xfrm>
            <a:off x="10758607" y="5039658"/>
            <a:ext cx="15879800" cy="6659271"/>
          </a:xfrm>
          <a:prstGeom prst="rect">
            <a:avLst/>
          </a:prstGeom>
        </p:spPr>
      </p:pic>
      <p:pic>
        <p:nvPicPr>
          <p:cNvPr id="8" name="Picture 7"/>
          <p:cNvPicPr>
            <a:picLocks noChangeAspect="1"/>
          </p:cNvPicPr>
          <p:nvPr/>
        </p:nvPicPr>
        <p:blipFill>
          <a:blip r:embed="rId3"/>
          <a:stretch>
            <a:fillRect/>
          </a:stretch>
        </p:blipFill>
        <p:spPr>
          <a:xfrm>
            <a:off x="4800290" y="13930937"/>
            <a:ext cx="11916634" cy="4482403"/>
          </a:xfrm>
          <a:prstGeom prst="rect">
            <a:avLst/>
          </a:prstGeom>
        </p:spPr>
      </p:pic>
      <p:pic>
        <p:nvPicPr>
          <p:cNvPr id="11" name="Picture 10"/>
          <p:cNvPicPr>
            <a:picLocks noChangeAspect="1"/>
          </p:cNvPicPr>
          <p:nvPr/>
        </p:nvPicPr>
        <p:blipFill>
          <a:blip r:embed="rId4"/>
          <a:stretch>
            <a:fillRect/>
          </a:stretch>
        </p:blipFill>
        <p:spPr>
          <a:xfrm>
            <a:off x="1271732" y="18050922"/>
            <a:ext cx="18973750" cy="7401260"/>
          </a:xfrm>
          <a:prstGeom prst="rect">
            <a:avLst/>
          </a:prstGeom>
        </p:spPr>
      </p:pic>
      <p:sp>
        <p:nvSpPr>
          <p:cNvPr id="12" name="TextBox 11"/>
          <p:cNvSpPr txBox="1"/>
          <p:nvPr/>
        </p:nvSpPr>
        <p:spPr>
          <a:xfrm>
            <a:off x="25182397" y="10342700"/>
            <a:ext cx="6083648" cy="584775"/>
          </a:xfrm>
          <a:prstGeom prst="rect">
            <a:avLst/>
          </a:prstGeom>
          <a:noFill/>
        </p:spPr>
        <p:txBody>
          <a:bodyPr wrap="square" rtlCol="0">
            <a:spAutoFit/>
          </a:bodyPr>
          <a:lstStyle/>
          <a:p>
            <a:r>
              <a:rPr lang="en-US" sz="3200" dirty="0" smtClean="0"/>
              <a:t>Source: </a:t>
            </a:r>
            <a:r>
              <a:rPr lang="en-US" sz="3200" dirty="0" err="1" smtClean="0"/>
              <a:t>Chadhuri</a:t>
            </a:r>
            <a:r>
              <a:rPr lang="en-US" sz="3200" dirty="0" smtClean="0"/>
              <a:t> et al (2003)</a:t>
            </a:r>
            <a:endParaRPr lang="en-US" sz="3200" dirty="0"/>
          </a:p>
        </p:txBody>
      </p:sp>
      <p:sp>
        <p:nvSpPr>
          <p:cNvPr id="13" name="TextBox 12"/>
          <p:cNvSpPr txBox="1"/>
          <p:nvPr/>
        </p:nvSpPr>
        <p:spPr>
          <a:xfrm>
            <a:off x="1129635" y="25285855"/>
            <a:ext cx="5159829" cy="369332"/>
          </a:xfrm>
          <a:prstGeom prst="rect">
            <a:avLst/>
          </a:prstGeom>
          <a:noFill/>
        </p:spPr>
        <p:txBody>
          <a:bodyPr wrap="square" rtlCol="0">
            <a:spAutoFit/>
          </a:bodyPr>
          <a:lstStyle/>
          <a:p>
            <a:r>
              <a:rPr lang="en-US" dirty="0" smtClean="0"/>
              <a:t>Source: Nolte, </a:t>
            </a:r>
            <a:r>
              <a:rPr lang="en-US" i="1" dirty="0" smtClean="0"/>
              <a:t>JavaScript Set Game Solver</a:t>
            </a:r>
            <a:endParaRPr lang="en-US" i="1" dirty="0"/>
          </a:p>
        </p:txBody>
      </p:sp>
      <p:sp>
        <p:nvSpPr>
          <p:cNvPr id="14" name="TextBox 13"/>
          <p:cNvSpPr txBox="1"/>
          <p:nvPr/>
        </p:nvSpPr>
        <p:spPr>
          <a:xfrm>
            <a:off x="10182995" y="5039658"/>
            <a:ext cx="8261378" cy="830997"/>
          </a:xfrm>
          <a:prstGeom prst="rect">
            <a:avLst/>
          </a:prstGeom>
          <a:noFill/>
        </p:spPr>
        <p:txBody>
          <a:bodyPr wrap="square" rtlCol="0">
            <a:spAutoFit/>
          </a:bodyPr>
          <a:lstStyle/>
          <a:p>
            <a:r>
              <a:rPr lang="en-US" sz="4800" dirty="0" smtClean="0"/>
              <a:t>Perfect Dimensional Matching</a:t>
            </a:r>
            <a:endParaRPr lang="en-US" sz="4800" dirty="0"/>
          </a:p>
        </p:txBody>
      </p:sp>
      <p:sp>
        <p:nvSpPr>
          <p:cNvPr id="22" name="TextBox 21"/>
          <p:cNvSpPr txBox="1"/>
          <p:nvPr/>
        </p:nvSpPr>
        <p:spPr>
          <a:xfrm>
            <a:off x="3709550" y="11703368"/>
            <a:ext cx="29469645" cy="1754326"/>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It has been shown that the generalized version of the Game of Set is NP complete through a reduction from Perfect Dimensional Matching to the Game of Set</a:t>
            </a:r>
            <a:endParaRPr lang="en-US" sz="5400" b="0" dirty="0">
              <a:latin typeface="Helvetica Neue" charset="0"/>
              <a:ea typeface="Helvetica Neue" charset="0"/>
              <a:cs typeface="Helvetica Neue" charset="0"/>
            </a:endParaRPr>
          </a:p>
        </p:txBody>
      </p:sp>
      <p:sp>
        <p:nvSpPr>
          <p:cNvPr id="23" name="TextBox 22"/>
          <p:cNvSpPr txBox="1"/>
          <p:nvPr/>
        </p:nvSpPr>
        <p:spPr>
          <a:xfrm>
            <a:off x="20245482" y="15199334"/>
            <a:ext cx="14190291" cy="7571303"/>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Online solvers exist such as the one on the left that takes as input the cards that are on the board and outputs all of the sets that exist</a:t>
            </a:r>
          </a:p>
          <a:p>
            <a:pPr marL="685800" indent="-685800">
              <a:buFont typeface="Arial" charset="0"/>
              <a:buChar char="•"/>
            </a:pPr>
            <a:r>
              <a:rPr lang="en-US" sz="5400" b="0" dirty="0" smtClean="0">
                <a:latin typeface="Helvetica Neue" charset="0"/>
                <a:ea typeface="Helvetica Neue" charset="0"/>
                <a:cs typeface="Helvetica Neue" charset="0"/>
              </a:rPr>
              <a:t>Some solvers even use computer vision to parse the cards from an image of the board</a:t>
            </a:r>
          </a:p>
          <a:p>
            <a:pPr marL="685800" indent="-685800">
              <a:buFont typeface="Arial" charset="0"/>
              <a:buChar char="•"/>
            </a:pPr>
            <a:r>
              <a:rPr lang="en-US" sz="5400" b="0" dirty="0" smtClean="0">
                <a:latin typeface="Helvetica Neue" charset="0"/>
                <a:ea typeface="Helvetica Neue" charset="0"/>
                <a:cs typeface="Helvetica Neue" charset="0"/>
              </a:rPr>
              <a:t>However, all of these solvers are limited to using the brute force solution and only apply to the original Game of Set</a:t>
            </a:r>
            <a:endParaRPr lang="en-US" sz="5400" b="0" dirty="0">
              <a:latin typeface="Helvetica Neue" charset="0"/>
              <a:ea typeface="Helvetica Neue" charset="0"/>
              <a:cs typeface="Helvetica Neue" charset="0"/>
            </a:endParaRPr>
          </a:p>
        </p:txBody>
      </p:sp>
    </p:spTree>
    <p:extLst>
      <p:ext uri="{BB962C8B-B14F-4D97-AF65-F5344CB8AC3E}">
        <p14:creationId xmlns:p14="http://schemas.microsoft.com/office/powerpoint/2010/main" val="665680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0" y="909719"/>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15" name="Title 1"/>
          <p:cNvSpPr txBox="1">
            <a:spLocks/>
          </p:cNvSpPr>
          <p:nvPr/>
        </p:nvSpPr>
        <p:spPr>
          <a:xfrm>
            <a:off x="15530143" y="877134"/>
            <a:ext cx="5931798" cy="5302252"/>
          </a:xfrm>
          <a:prstGeom prst="rect">
            <a:avLst/>
          </a:prstGeom>
        </p:spPr>
        <p:txBody>
          <a:bodyPr vert="horz" lIns="91440" tIns="45720" rIns="91440" bIns="45720" rtlCol="0" anchor="ctr">
            <a:normAutofit/>
          </a:bodyPr>
          <a:lst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a:lstStyle>
          <a:p>
            <a:pPr fontAlgn="auto">
              <a:spcAft>
                <a:spcPts val="0"/>
              </a:spcAft>
            </a:pPr>
            <a:r>
              <a:rPr lang="en-US" sz="10300" b="0" u="sng" dirty="0" smtClean="0">
                <a:latin typeface="Helvetica Neue" charset="0"/>
                <a:ea typeface="Helvetica Neue" charset="0"/>
                <a:cs typeface="Helvetica Neue" charset="0"/>
              </a:rPr>
              <a:t>Approach</a:t>
            </a:r>
            <a:endParaRPr lang="en-US" sz="10300" b="0" u="sng" dirty="0">
              <a:latin typeface="Helvetica Neue" charset="0"/>
              <a:ea typeface="Helvetica Neue" charset="0"/>
              <a:cs typeface="Helvetica Neue" charset="0"/>
            </a:endParaRPr>
          </a:p>
        </p:txBody>
      </p:sp>
      <p:pic>
        <p:nvPicPr>
          <p:cNvPr id="20" name="Picture 4" descr="mage result for SMT SOlve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911" y="6920508"/>
            <a:ext cx="18202275" cy="61436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832150" y="25460840"/>
            <a:ext cx="15237048" cy="1384995"/>
          </a:xfrm>
          <a:prstGeom prst="rect">
            <a:avLst/>
          </a:prstGeom>
          <a:noFill/>
        </p:spPr>
        <p:txBody>
          <a:bodyPr wrap="square" rtlCol="0">
            <a:spAutoFit/>
          </a:bodyPr>
          <a:lstStyle/>
          <a:p>
            <a:r>
              <a:rPr lang="en-US" sz="4200" dirty="0"/>
              <a:t>Source: </a:t>
            </a:r>
            <a:r>
              <a:rPr lang="en-US" sz="4200" dirty="0"/>
              <a:t>http://</a:t>
            </a:r>
            <a:r>
              <a:rPr lang="en-US" sz="4200" dirty="0" err="1"/>
              <a:t>dreal.cs.cmu.edu</a:t>
            </a:r>
            <a:r>
              <a:rPr lang="en-US" sz="4200" dirty="0"/>
              <a:t>/presentation/20130612/#/sec-1</a:t>
            </a:r>
          </a:p>
          <a:p>
            <a:endParaRPr lang="en-US" sz="4200" dirty="0"/>
          </a:p>
        </p:txBody>
      </p:sp>
      <p:sp>
        <p:nvSpPr>
          <p:cNvPr id="24" name="TextBox 23"/>
          <p:cNvSpPr txBox="1"/>
          <p:nvPr/>
        </p:nvSpPr>
        <p:spPr>
          <a:xfrm>
            <a:off x="3112736" y="13633696"/>
            <a:ext cx="13667013" cy="8402300"/>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An SMT solver is an efficient solver for NP complete problems</a:t>
            </a:r>
          </a:p>
          <a:p>
            <a:pPr marL="685800" indent="-685800">
              <a:buFont typeface="Arial" charset="0"/>
              <a:buChar char="•"/>
            </a:pPr>
            <a:r>
              <a:rPr lang="en-US" sz="5400" b="0" dirty="0" smtClean="0">
                <a:latin typeface="Helvetica Neue" charset="0"/>
                <a:ea typeface="Helvetica Neue" charset="0"/>
                <a:cs typeface="Helvetica Neue" charset="0"/>
              </a:rPr>
              <a:t>It takes as input variables and sets of constraints and will output whether or not there exists a satisfying assignment of these variables with the given constraints. </a:t>
            </a:r>
          </a:p>
          <a:p>
            <a:pPr marL="685800" indent="-685800">
              <a:buFont typeface="Arial" charset="0"/>
              <a:buChar char="•"/>
            </a:pPr>
            <a:r>
              <a:rPr lang="en-US" sz="5400" b="0" dirty="0" smtClean="0">
                <a:latin typeface="Helvetica Neue" charset="0"/>
                <a:ea typeface="Helvetica Neue" charset="0"/>
                <a:cs typeface="Helvetica Neue" charset="0"/>
              </a:rPr>
              <a:t>A reduction from the generalized Game of Set to the SMT Solver will create an efficient solver</a:t>
            </a:r>
            <a:endParaRPr lang="en-US" sz="5400" b="0" dirty="0">
              <a:latin typeface="Helvetica Neue" charset="0"/>
              <a:ea typeface="Helvetica Neue" charset="0"/>
              <a:cs typeface="Helvetica Neue" charset="0"/>
            </a:endParaRPr>
          </a:p>
        </p:txBody>
      </p:sp>
      <p:sp>
        <p:nvSpPr>
          <p:cNvPr id="25" name="Rectangle 24"/>
          <p:cNvSpPr/>
          <p:nvPr/>
        </p:nvSpPr>
        <p:spPr>
          <a:xfrm>
            <a:off x="7877240" y="5593780"/>
            <a:ext cx="6539611" cy="1661993"/>
          </a:xfrm>
          <a:prstGeom prst="rect">
            <a:avLst/>
          </a:prstGeom>
        </p:spPr>
        <p:style>
          <a:lnRef idx="2">
            <a:schemeClr val="dk1"/>
          </a:lnRef>
          <a:fillRef idx="1">
            <a:schemeClr val="lt1"/>
          </a:fillRef>
          <a:effectRef idx="0">
            <a:schemeClr val="dk1"/>
          </a:effectRef>
          <a:fontRef idx="minor">
            <a:schemeClr val="dk1"/>
          </a:fontRef>
        </p:style>
        <p:txBody>
          <a:bodyPr wrap="none" lIns="274320" tIns="137160" rIns="274320" bIns="137160">
            <a:spAutoFit/>
          </a:bodyPr>
          <a:lstStyle/>
          <a:p>
            <a:pPr algn="ctr"/>
            <a:r>
              <a:rPr lang="en-US" sz="9000" b="0" dirty="0">
                <a:ln w="0">
                  <a:noFill/>
                </a:ln>
                <a:solidFill>
                  <a:schemeClr val="tx1"/>
                </a:solidFill>
                <a:latin typeface="Helvetica Neue" charset="0"/>
                <a:ea typeface="Helvetica Neue" charset="0"/>
                <a:cs typeface="Helvetica Neue" charset="0"/>
              </a:rPr>
              <a:t>SMT Solver</a:t>
            </a:r>
          </a:p>
        </p:txBody>
      </p:sp>
      <p:sp>
        <p:nvSpPr>
          <p:cNvPr id="30" name="Rectangle 29"/>
          <p:cNvSpPr/>
          <p:nvPr/>
        </p:nvSpPr>
        <p:spPr>
          <a:xfrm>
            <a:off x="21108060" y="5593781"/>
            <a:ext cx="10346743" cy="1661993"/>
          </a:xfrm>
          <a:prstGeom prst="rect">
            <a:avLst/>
          </a:prstGeom>
        </p:spPr>
        <p:style>
          <a:lnRef idx="2">
            <a:schemeClr val="dk1"/>
          </a:lnRef>
          <a:fillRef idx="1">
            <a:schemeClr val="lt1"/>
          </a:fillRef>
          <a:effectRef idx="0">
            <a:schemeClr val="dk1"/>
          </a:effectRef>
          <a:fontRef idx="minor">
            <a:schemeClr val="dk1"/>
          </a:fontRef>
        </p:style>
        <p:txBody>
          <a:bodyPr wrap="none" lIns="274320" tIns="137160" rIns="274320" bIns="137160">
            <a:spAutoFit/>
          </a:bodyPr>
          <a:lstStyle/>
          <a:p>
            <a:pPr algn="ctr"/>
            <a:r>
              <a:rPr lang="en-US" sz="9000" b="0" dirty="0">
                <a:ln w="0">
                  <a:noFill/>
                </a:ln>
                <a:solidFill>
                  <a:schemeClr val="tx1"/>
                </a:solidFill>
                <a:latin typeface="Helvetica Neue" charset="0"/>
                <a:ea typeface="Helvetica Neue" charset="0"/>
                <a:cs typeface="Helvetica Neue" charset="0"/>
              </a:rPr>
              <a:t>Dynamic Algorithm</a:t>
            </a:r>
          </a:p>
        </p:txBody>
      </p:sp>
      <p:pic>
        <p:nvPicPr>
          <p:cNvPr id="31" name="Picture 30" descr="iven two cards, there is only one possible card that forms a valid s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83587" y="7357435"/>
            <a:ext cx="11430000" cy="668655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19099498" y="25427262"/>
            <a:ext cx="24509271" cy="1384995"/>
          </a:xfrm>
          <a:prstGeom prst="rect">
            <a:avLst/>
          </a:prstGeom>
          <a:noFill/>
        </p:spPr>
        <p:txBody>
          <a:bodyPr wrap="square" rtlCol="0">
            <a:spAutoFit/>
          </a:bodyPr>
          <a:lstStyle/>
          <a:p>
            <a:r>
              <a:rPr lang="en-US" sz="4200" dirty="0"/>
              <a:t>Source: </a:t>
            </a:r>
            <a:r>
              <a:rPr lang="en-US" sz="4200" dirty="0"/>
              <a:t>http://</a:t>
            </a:r>
            <a:r>
              <a:rPr lang="en-US" sz="4200" dirty="0" err="1"/>
              <a:t>www.masterbaboon.com</a:t>
            </a:r>
            <a:r>
              <a:rPr lang="en-US" sz="4200" dirty="0"/>
              <a:t>/2010/09/solving-the-game-set/</a:t>
            </a:r>
          </a:p>
          <a:p>
            <a:endParaRPr lang="en-US" sz="4200" dirty="0"/>
          </a:p>
        </p:txBody>
      </p:sp>
      <p:sp>
        <p:nvSpPr>
          <p:cNvPr id="34" name="TextBox 33"/>
          <p:cNvSpPr txBox="1"/>
          <p:nvPr/>
        </p:nvSpPr>
        <p:spPr>
          <a:xfrm>
            <a:off x="18965080" y="14242182"/>
            <a:ext cx="13667013" cy="10895290"/>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As the original Game of Set is played, it has been shown that the probability of a set existing on a given board greatly decreases as the game is played (on an original board of 12 cards, there is a 29:1 chance of a set existing, but this drops to 15:1 as the game is played—50% less chance of a set existing).</a:t>
            </a:r>
          </a:p>
          <a:p>
            <a:pPr marL="685800" indent="-685800">
              <a:buFont typeface="Arial" charset="0"/>
              <a:buChar char="•"/>
            </a:pPr>
            <a:r>
              <a:rPr lang="en-US" sz="5400" b="0" dirty="0" smtClean="0">
                <a:latin typeface="Helvetica Neue" charset="0"/>
                <a:ea typeface="Helvetica Neue" charset="0"/>
                <a:cs typeface="Helvetica Neue" charset="0"/>
              </a:rPr>
              <a:t>Remembering partial sets across draws can greatly increase speed as given v-1 cards, we can determine the last card we need to complete the set and can search for this card as we draw v new cards.</a:t>
            </a:r>
          </a:p>
        </p:txBody>
      </p:sp>
    </p:spTree>
    <p:extLst>
      <p:ext uri="{BB962C8B-B14F-4D97-AF65-F5344CB8AC3E}">
        <p14:creationId xmlns:p14="http://schemas.microsoft.com/office/powerpoint/2010/main" val="1249748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0" y="924160"/>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15" name="Title 1"/>
          <p:cNvSpPr txBox="1">
            <a:spLocks/>
          </p:cNvSpPr>
          <p:nvPr/>
        </p:nvSpPr>
        <p:spPr>
          <a:xfrm>
            <a:off x="3688644" y="889745"/>
            <a:ext cx="28895132" cy="5302252"/>
          </a:xfrm>
          <a:prstGeom prst="rect">
            <a:avLst/>
          </a:prstGeom>
        </p:spPr>
        <p:txBody>
          <a:bodyPr vert="horz" lIns="91440" tIns="45720" rIns="91440" bIns="45720" rtlCol="0" anchor="ctr">
            <a:normAutofit/>
          </a:bodyPr>
          <a:lst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a:lstStyle>
          <a:p>
            <a:pPr fontAlgn="auto">
              <a:spcAft>
                <a:spcPts val="0"/>
              </a:spcAft>
            </a:pPr>
            <a:r>
              <a:rPr lang="en-US" sz="10300" b="0" u="sng" dirty="0" smtClean="0">
                <a:latin typeface="Helvetica Neue" charset="0"/>
                <a:ea typeface="Helvetica Neue" charset="0"/>
                <a:cs typeface="Helvetica Neue" charset="0"/>
              </a:rPr>
              <a:t>Reduction to and Implementation of SMT Solver</a:t>
            </a:r>
            <a:endParaRPr lang="en-US" sz="10300" b="0" u="sng" dirty="0">
              <a:latin typeface="Helvetica Neue" charset="0"/>
              <a:ea typeface="Helvetica Neue" charset="0"/>
              <a:cs typeface="Helvetica Neue" charset="0"/>
            </a:endParaRPr>
          </a:p>
        </p:txBody>
      </p:sp>
      <p:pic>
        <p:nvPicPr>
          <p:cNvPr id="13" name="Picture 12"/>
          <p:cNvPicPr>
            <a:picLocks noChangeAspect="1"/>
          </p:cNvPicPr>
          <p:nvPr/>
        </p:nvPicPr>
        <p:blipFill>
          <a:blip r:embed="rId2"/>
          <a:stretch>
            <a:fillRect/>
          </a:stretch>
        </p:blipFill>
        <p:spPr>
          <a:xfrm>
            <a:off x="6408087" y="6773789"/>
            <a:ext cx="9296400" cy="6515100"/>
          </a:xfrm>
          <a:prstGeom prst="rect">
            <a:avLst/>
          </a:prstGeom>
        </p:spPr>
      </p:pic>
      <p:sp>
        <p:nvSpPr>
          <p:cNvPr id="14" name="Rectangle 13"/>
          <p:cNvSpPr/>
          <p:nvPr/>
        </p:nvSpPr>
        <p:spPr>
          <a:xfrm>
            <a:off x="4805240" y="21229605"/>
            <a:ext cx="2862322" cy="2769989"/>
          </a:xfrm>
          <a:prstGeom prst="rect">
            <a:avLst/>
          </a:prstGeom>
          <a:noFill/>
        </p:spPr>
        <p:txBody>
          <a:bodyPr wrap="none" lIns="274320" tIns="137160" rIns="274320" bIns="137160">
            <a:spAutoFit/>
          </a:bodyPr>
          <a:lstStyle/>
          <a:p>
            <a:pPr algn="ctr"/>
            <a:r>
              <a:rPr lang="en-US" sz="16200" b="0" dirty="0">
                <a:ln w="0"/>
                <a:solidFill>
                  <a:schemeClr val="accent1"/>
                </a:solidFill>
              </a:rPr>
              <a:t>Z3</a:t>
            </a:r>
            <a:endParaRPr lang="en-US" sz="16200" b="0" dirty="0">
              <a:ln w="0"/>
              <a:solidFill>
                <a:schemeClr val="accent1"/>
              </a:solidFill>
            </a:endParaRPr>
          </a:p>
        </p:txBody>
      </p:sp>
      <p:sp>
        <p:nvSpPr>
          <p:cNvPr id="16" name="TextBox 15"/>
          <p:cNvSpPr txBox="1"/>
          <p:nvPr/>
        </p:nvSpPr>
        <p:spPr>
          <a:xfrm>
            <a:off x="16910994" y="6857623"/>
            <a:ext cx="18149801" cy="6740307"/>
          </a:xfrm>
          <a:prstGeom prst="rect">
            <a:avLst/>
          </a:prstGeom>
          <a:noFill/>
        </p:spPr>
        <p:txBody>
          <a:bodyPr wrap="square" rtlCol="0">
            <a:spAutoFit/>
          </a:bodyPr>
          <a:lstStyle/>
          <a:p>
            <a:pPr marL="1028700" indent="-1028700">
              <a:buAutoNum type="arabicPeriod"/>
            </a:pPr>
            <a:r>
              <a:rPr lang="en-US" sz="5400" b="0" dirty="0" smtClean="0">
                <a:latin typeface="Helvetica Neue" charset="0"/>
                <a:ea typeface="Helvetica Neue" charset="0"/>
                <a:cs typeface="Helvetica Neue" charset="0"/>
              </a:rPr>
              <a:t>For each property, the values of the cards in K must be all different or all the same</a:t>
            </a:r>
            <a:endParaRPr lang="en-US" sz="5400" b="0" dirty="0">
              <a:latin typeface="Helvetica Neue" charset="0"/>
              <a:ea typeface="Helvetica Neue" charset="0"/>
              <a:cs typeface="Helvetica Neue" charset="0"/>
            </a:endParaRPr>
          </a:p>
          <a:p>
            <a:pPr marL="1028700" indent="-1028700">
              <a:buAutoNum type="arabicPeriod"/>
            </a:pPr>
            <a:r>
              <a:rPr lang="en-US" sz="5400" b="0" dirty="0" smtClean="0">
                <a:latin typeface="Helvetica Neue" charset="0"/>
                <a:ea typeface="Helvetica Neue" charset="0"/>
                <a:cs typeface="Helvetica Neue" charset="0"/>
              </a:rPr>
              <a:t>The cards in K must be from the board</a:t>
            </a:r>
            <a:endParaRPr lang="en-US" sz="5400" b="0" dirty="0">
              <a:latin typeface="Helvetica Neue" charset="0"/>
              <a:ea typeface="Helvetica Neue" charset="0"/>
              <a:cs typeface="Helvetica Neue" charset="0"/>
            </a:endParaRPr>
          </a:p>
          <a:p>
            <a:pPr marL="1028700" indent="-1028700">
              <a:buAutoNum type="arabicPeriod"/>
            </a:pPr>
            <a:r>
              <a:rPr lang="en-US" sz="5400" b="0" dirty="0" smtClean="0">
                <a:latin typeface="Helvetica Neue" charset="0"/>
                <a:ea typeface="Helvetica Neue" charset="0"/>
                <a:cs typeface="Helvetica Neue" charset="0"/>
              </a:rPr>
              <a:t>The cards in K must be distinct (for at least one property they must have a different value)</a:t>
            </a:r>
            <a:endParaRPr lang="en-US" sz="5400" b="0" dirty="0">
              <a:latin typeface="Helvetica Neue" charset="0"/>
              <a:ea typeface="Helvetica Neue" charset="0"/>
              <a:cs typeface="Helvetica Neue" charset="0"/>
            </a:endParaRPr>
          </a:p>
          <a:p>
            <a:pPr marL="1028700" indent="-1028700">
              <a:buAutoNum type="arabicPeriod"/>
            </a:pPr>
            <a:r>
              <a:rPr lang="en-US" sz="5400" b="0" dirty="0" smtClean="0">
                <a:latin typeface="Helvetica Neue" charset="0"/>
                <a:ea typeface="Helvetica Neue" charset="0"/>
                <a:cs typeface="Helvetica Neue" charset="0"/>
              </a:rPr>
              <a:t>The cards in K must not be any of the cards we have already used to find a set</a:t>
            </a:r>
          </a:p>
          <a:p>
            <a:pPr marL="1028700" indent="-1028700">
              <a:buFontTx/>
              <a:buAutoNum type="arabicPeriod"/>
            </a:pPr>
            <a:r>
              <a:rPr lang="en-US" sz="5400" b="0" dirty="0">
                <a:latin typeface="Helvetica Neue" charset="0"/>
                <a:ea typeface="Helvetica Neue" charset="0"/>
                <a:cs typeface="Helvetica Neue" charset="0"/>
              </a:rPr>
              <a:t>T</a:t>
            </a:r>
            <a:r>
              <a:rPr lang="en-US" sz="5400" b="0" dirty="0" smtClean="0">
                <a:latin typeface="Helvetica Neue" charset="0"/>
                <a:ea typeface="Helvetica Neue" charset="0"/>
                <a:cs typeface="Helvetica Neue" charset="0"/>
              </a:rPr>
              <a:t>he cards in K must be lexicographically sorted</a:t>
            </a:r>
            <a:endParaRPr lang="en-US" sz="5400" b="0" dirty="0">
              <a:latin typeface="Helvetica Neue" charset="0"/>
              <a:ea typeface="Helvetica Neue" charset="0"/>
              <a:cs typeface="Helvetica Neue" charset="0"/>
            </a:endParaRPr>
          </a:p>
        </p:txBody>
      </p:sp>
      <p:sp>
        <p:nvSpPr>
          <p:cNvPr id="17" name="Rectangle 16"/>
          <p:cNvSpPr/>
          <p:nvPr/>
        </p:nvSpPr>
        <p:spPr>
          <a:xfrm>
            <a:off x="20183941" y="4765042"/>
            <a:ext cx="6475491" cy="1661993"/>
          </a:xfrm>
          <a:prstGeom prst="rect">
            <a:avLst/>
          </a:prstGeom>
        </p:spPr>
        <p:style>
          <a:lnRef idx="2">
            <a:schemeClr val="dk1"/>
          </a:lnRef>
          <a:fillRef idx="1">
            <a:schemeClr val="lt1"/>
          </a:fillRef>
          <a:effectRef idx="0">
            <a:schemeClr val="dk1"/>
          </a:effectRef>
          <a:fontRef idx="minor">
            <a:schemeClr val="dk1"/>
          </a:fontRef>
        </p:style>
        <p:txBody>
          <a:bodyPr wrap="none" lIns="274320" tIns="137160" rIns="274320" bIns="137160">
            <a:spAutoFit/>
          </a:bodyPr>
          <a:lstStyle/>
          <a:p>
            <a:pPr algn="ctr"/>
            <a:r>
              <a:rPr lang="en-US" sz="9000" b="0" dirty="0">
                <a:ln w="0">
                  <a:noFill/>
                </a:ln>
                <a:solidFill>
                  <a:schemeClr val="tx1"/>
                </a:solidFill>
                <a:latin typeface="Helvetica Neue" charset="0"/>
                <a:ea typeface="Helvetica Neue" charset="0"/>
                <a:cs typeface="Helvetica Neue" charset="0"/>
              </a:rPr>
              <a:t>Constraints</a:t>
            </a:r>
          </a:p>
        </p:txBody>
      </p:sp>
      <p:sp>
        <p:nvSpPr>
          <p:cNvPr id="18" name="TextBox 17"/>
          <p:cNvSpPr txBox="1"/>
          <p:nvPr/>
        </p:nvSpPr>
        <p:spPr>
          <a:xfrm>
            <a:off x="4805240" y="14396611"/>
            <a:ext cx="29469645" cy="5078313"/>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The variables that need to be satisfied are represented as vectors in the variable K. Each vector represents a card within the set of size v, where a card is made up of p variables, a total of v*p variables to satisfy. </a:t>
            </a:r>
          </a:p>
          <a:p>
            <a:pPr marL="685800" indent="-685800">
              <a:buFont typeface="Arial" charset="0"/>
              <a:buChar char="•"/>
            </a:pPr>
            <a:r>
              <a:rPr lang="en-US" sz="5400" b="0" dirty="0" smtClean="0">
                <a:latin typeface="Helvetica Neue" charset="0"/>
                <a:ea typeface="Helvetica Neue" charset="0"/>
                <a:cs typeface="Helvetica Neue" charset="0"/>
              </a:rPr>
              <a:t>The first 4 constraints are essential to find a correct satisfying set. Since the search space is highly symmetric, the 5</a:t>
            </a:r>
            <a:r>
              <a:rPr lang="en-US" sz="5400" b="0" baseline="30000" dirty="0" smtClean="0">
                <a:latin typeface="Helvetica Neue" charset="0"/>
                <a:ea typeface="Helvetica Neue" charset="0"/>
                <a:cs typeface="Helvetica Neue" charset="0"/>
              </a:rPr>
              <a:t>th</a:t>
            </a:r>
            <a:r>
              <a:rPr lang="en-US" sz="5400" b="0" dirty="0" smtClean="0">
                <a:latin typeface="Helvetica Neue" charset="0"/>
                <a:ea typeface="Helvetica Neue" charset="0"/>
                <a:cs typeface="Helvetica Neue" charset="0"/>
              </a:rPr>
              <a:t> constraint breaks the symmetry to speed up the solver by constraining all permutations of a set to one set. </a:t>
            </a:r>
            <a:endParaRPr lang="en-US" sz="5400" b="0" dirty="0">
              <a:latin typeface="Helvetica Neue" charset="0"/>
              <a:ea typeface="Helvetica Neue" charset="0"/>
              <a:cs typeface="Helvetica Neue" charset="0"/>
            </a:endParaRPr>
          </a:p>
        </p:txBody>
      </p:sp>
      <p:sp>
        <p:nvSpPr>
          <p:cNvPr id="19" name="Rectangle 18"/>
          <p:cNvSpPr/>
          <p:nvPr/>
        </p:nvSpPr>
        <p:spPr>
          <a:xfrm>
            <a:off x="8448201" y="4765042"/>
            <a:ext cx="5216172" cy="1661993"/>
          </a:xfrm>
          <a:prstGeom prst="rect">
            <a:avLst/>
          </a:prstGeom>
        </p:spPr>
        <p:style>
          <a:lnRef idx="2">
            <a:schemeClr val="dk1"/>
          </a:lnRef>
          <a:fillRef idx="1">
            <a:schemeClr val="lt1"/>
          </a:fillRef>
          <a:effectRef idx="0">
            <a:schemeClr val="dk1"/>
          </a:effectRef>
          <a:fontRef idx="minor">
            <a:schemeClr val="dk1"/>
          </a:fontRef>
        </p:style>
        <p:txBody>
          <a:bodyPr wrap="none" lIns="274320" tIns="137160" rIns="274320" bIns="137160">
            <a:spAutoFit/>
          </a:bodyPr>
          <a:lstStyle/>
          <a:p>
            <a:pPr algn="ctr"/>
            <a:r>
              <a:rPr lang="en-US" sz="9000" b="0" dirty="0" smtClean="0">
                <a:ln w="0">
                  <a:noFill/>
                </a:ln>
                <a:solidFill>
                  <a:schemeClr val="tx1"/>
                </a:solidFill>
                <a:latin typeface="Helvetica Neue" charset="0"/>
                <a:ea typeface="Helvetica Neue" charset="0"/>
                <a:cs typeface="Helvetica Neue" charset="0"/>
              </a:rPr>
              <a:t>Variables</a:t>
            </a:r>
            <a:endParaRPr lang="en-US" sz="9000" b="0" dirty="0">
              <a:ln w="0">
                <a:noFill/>
              </a:ln>
              <a:solidFill>
                <a:schemeClr val="tx1"/>
              </a:solidFill>
              <a:latin typeface="Helvetica Neue" charset="0"/>
              <a:ea typeface="Helvetica Neue" charset="0"/>
              <a:cs typeface="Helvetica Neue" charset="0"/>
            </a:endParaRPr>
          </a:p>
        </p:txBody>
      </p:sp>
      <p:sp>
        <p:nvSpPr>
          <p:cNvPr id="22" name="TextBox 21"/>
          <p:cNvSpPr txBox="1"/>
          <p:nvPr/>
        </p:nvSpPr>
        <p:spPr>
          <a:xfrm>
            <a:off x="8448201" y="21352326"/>
            <a:ext cx="26563250" cy="3416320"/>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Z3, a high performance SMT solver, was used</a:t>
            </a:r>
          </a:p>
          <a:p>
            <a:pPr marL="685800" indent="-685800">
              <a:buFont typeface="Arial" charset="0"/>
              <a:buChar char="•"/>
            </a:pPr>
            <a:r>
              <a:rPr lang="en-US" sz="5400" b="0" dirty="0" smtClean="0">
                <a:latin typeface="Helvetica Neue" charset="0"/>
                <a:ea typeface="Helvetica Neue" charset="0"/>
                <a:cs typeface="Helvetica Neue" charset="0"/>
              </a:rPr>
              <a:t>It allows the user to easily create variables and constraints in Python</a:t>
            </a:r>
          </a:p>
          <a:p>
            <a:pPr marL="685800" indent="-685800">
              <a:buFont typeface="Arial" charset="0"/>
              <a:buChar char="•"/>
            </a:pPr>
            <a:r>
              <a:rPr lang="en-US" sz="5400" b="0" dirty="0" smtClean="0">
                <a:latin typeface="Helvetica Neue" charset="0"/>
                <a:ea typeface="Helvetica Neue" charset="0"/>
                <a:cs typeface="Helvetica Neue" charset="0"/>
              </a:rPr>
              <a:t>The above constraints were implemented in Z3 to find a set in a given board and was run n times to find n sets</a:t>
            </a:r>
          </a:p>
        </p:txBody>
      </p:sp>
    </p:spTree>
    <p:extLst>
      <p:ext uri="{BB962C8B-B14F-4D97-AF65-F5344CB8AC3E}">
        <p14:creationId xmlns:p14="http://schemas.microsoft.com/office/powerpoint/2010/main" val="486363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0" y="889745"/>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15" name="Title 1"/>
          <p:cNvSpPr txBox="1">
            <a:spLocks/>
          </p:cNvSpPr>
          <p:nvPr/>
        </p:nvSpPr>
        <p:spPr>
          <a:xfrm>
            <a:off x="5730877" y="900669"/>
            <a:ext cx="24810663" cy="5302252"/>
          </a:xfrm>
          <a:prstGeom prst="rect">
            <a:avLst/>
          </a:prstGeom>
        </p:spPr>
        <p:txBody>
          <a:bodyPr vert="horz" lIns="91440" tIns="45720" rIns="91440" bIns="45720" rtlCol="0" anchor="ctr">
            <a:normAutofit/>
          </a:bodyPr>
          <a:lst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a:lstStyle>
          <a:p>
            <a:pPr fontAlgn="auto">
              <a:spcAft>
                <a:spcPts val="0"/>
              </a:spcAft>
            </a:pPr>
            <a:r>
              <a:rPr lang="en-US" sz="10300" b="0" u="sng" dirty="0" smtClean="0">
                <a:latin typeface="Helvetica Neue" charset="0"/>
                <a:ea typeface="Helvetica Neue" charset="0"/>
                <a:cs typeface="Helvetica Neue" charset="0"/>
              </a:rPr>
              <a:t>Implementation of the Dynamic Algorithm</a:t>
            </a:r>
            <a:endParaRPr lang="en-US" sz="10300" b="0" u="sng" dirty="0">
              <a:latin typeface="Helvetica Neue" charset="0"/>
              <a:ea typeface="Helvetica Neue" charset="0"/>
              <a:cs typeface="Helvetica Neue"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0910" y="5941465"/>
            <a:ext cx="16230600" cy="8305800"/>
          </a:xfrm>
          <a:prstGeom prst="rect">
            <a:avLst/>
          </a:prstGeom>
        </p:spPr>
      </p:pic>
      <p:sp>
        <p:nvSpPr>
          <p:cNvPr id="16" name="TextBox 15"/>
          <p:cNvSpPr txBox="1"/>
          <p:nvPr/>
        </p:nvSpPr>
        <p:spPr>
          <a:xfrm>
            <a:off x="1393323" y="13260630"/>
            <a:ext cx="33485773" cy="13018949"/>
          </a:xfrm>
          <a:prstGeom prst="rect">
            <a:avLst/>
          </a:prstGeom>
          <a:noFill/>
        </p:spPr>
        <p:txBody>
          <a:bodyPr wrap="square" rtlCol="0">
            <a:spAutoFit/>
          </a:bodyPr>
          <a:lstStyle/>
          <a:p>
            <a:pPr marL="1028700" indent="-1028700">
              <a:buFont typeface="Arial" charset="0"/>
              <a:buChar char="•"/>
            </a:pPr>
            <a:r>
              <a:rPr lang="en-US" sz="5600" b="0" dirty="0" smtClean="0">
                <a:latin typeface="Helvetica Neue" charset="0"/>
                <a:ea typeface="Helvetica Neue" charset="0"/>
                <a:cs typeface="Helvetica Neue" charset="0"/>
              </a:rPr>
              <a:t>To create initial partial sets, all combinations of two cards will be created as partial sets from a given board.</a:t>
            </a:r>
          </a:p>
          <a:p>
            <a:pPr marL="1028700" indent="-1028700">
              <a:buFont typeface="Arial" charset="0"/>
              <a:buChar char="•"/>
            </a:pPr>
            <a:r>
              <a:rPr lang="en-US" sz="5600" b="0" dirty="0" smtClean="0">
                <a:latin typeface="Helvetica Neue" charset="0"/>
                <a:ea typeface="Helvetica Neue" charset="0"/>
                <a:cs typeface="Helvetica Neue" charset="0"/>
              </a:rPr>
              <a:t>For each partial set, all cards will be iterated over and will be added to the partial set if they can be part of the satisfying set (for all properties the values are either all the same or all different). When we add the card, we must first copy the given partial set and append the new partial set to the end of the list, since partial sets can be satisfied in different ways depending on how the cards are added.</a:t>
            </a:r>
          </a:p>
          <a:p>
            <a:pPr marL="1028700" indent="-1028700">
              <a:buFont typeface="Arial" charset="0"/>
              <a:buChar char="•"/>
            </a:pPr>
            <a:r>
              <a:rPr lang="en-US" sz="5600" b="0" dirty="0" smtClean="0">
                <a:latin typeface="Helvetica Neue" charset="0"/>
                <a:ea typeface="Helvetica Neue" charset="0"/>
                <a:cs typeface="Helvetica Neue" charset="0"/>
              </a:rPr>
              <a:t>If a partial set is of size v when a satisfying card is added, it is a complete set and can be returned.</a:t>
            </a:r>
          </a:p>
          <a:p>
            <a:pPr marL="1028700" indent="-1028700">
              <a:buFont typeface="Arial" charset="0"/>
              <a:buChar char="•"/>
            </a:pPr>
            <a:r>
              <a:rPr lang="en-US" sz="5600" b="0" dirty="0" smtClean="0">
                <a:latin typeface="Helvetica Neue" charset="0"/>
                <a:ea typeface="Helvetica Neue" charset="0"/>
                <a:cs typeface="Helvetica Neue" charset="0"/>
              </a:rPr>
              <a:t>Once we add all cards to all partial sets, we iterate over the partial set list and create the quick complete dictionary. If a partial set is of size v-1, we figure out the last card that would satisfy the set and map it to the partial set it would complete.</a:t>
            </a:r>
          </a:p>
          <a:p>
            <a:pPr marL="1028700" indent="-1028700">
              <a:buFont typeface="Arial" charset="0"/>
              <a:buChar char="•"/>
            </a:pPr>
            <a:r>
              <a:rPr lang="en-US" sz="5600" b="0" dirty="0" smtClean="0">
                <a:latin typeface="Helvetica Neue" charset="0"/>
                <a:ea typeface="Helvetica Neue" charset="0"/>
                <a:cs typeface="Helvetica Neue" charset="0"/>
              </a:rPr>
              <a:t>We draw v new cards and check if any card satisfies an almost complete set. If so, we complete the set.</a:t>
            </a:r>
          </a:p>
          <a:p>
            <a:pPr marL="1028700" indent="-1028700">
              <a:buFont typeface="Arial" charset="0"/>
              <a:buChar char="•"/>
            </a:pPr>
            <a:r>
              <a:rPr lang="en-US" sz="5600" b="0" dirty="0" smtClean="0">
                <a:latin typeface="Helvetica Neue" charset="0"/>
                <a:ea typeface="Helvetica Neue" charset="0"/>
                <a:cs typeface="Helvetica Neue" charset="0"/>
              </a:rPr>
              <a:t>Once we quick complete all partial sets, we create new partial sets of size two from all combinations of leftover new cards and cards on the board. Then, we repeat the above steps from step two until we have found n total sets.</a:t>
            </a:r>
            <a:endParaRPr lang="en-US" sz="5600" b="0" dirty="0">
              <a:latin typeface="Helvetica Neue" charset="0"/>
              <a:ea typeface="Helvetica Neue" charset="0"/>
              <a:cs typeface="Helvetica Neue" charset="0"/>
            </a:endParaRPr>
          </a:p>
        </p:txBody>
      </p:sp>
      <p:sp>
        <p:nvSpPr>
          <p:cNvPr id="17" name="Rectangle 16"/>
          <p:cNvSpPr/>
          <p:nvPr/>
        </p:nvSpPr>
        <p:spPr>
          <a:xfrm>
            <a:off x="12382940" y="4735368"/>
            <a:ext cx="10715434" cy="1292662"/>
          </a:xfrm>
          <a:prstGeom prst="rect">
            <a:avLst/>
          </a:prstGeom>
        </p:spPr>
        <p:style>
          <a:lnRef idx="2">
            <a:schemeClr val="dk1"/>
          </a:lnRef>
          <a:fillRef idx="1">
            <a:schemeClr val="lt1"/>
          </a:fillRef>
          <a:effectRef idx="0">
            <a:schemeClr val="dk1"/>
          </a:effectRef>
          <a:fontRef idx="minor">
            <a:schemeClr val="dk1"/>
          </a:fontRef>
        </p:style>
        <p:txBody>
          <a:bodyPr wrap="none" lIns="274320" tIns="137160" rIns="274320" bIns="137160">
            <a:spAutoFit/>
          </a:bodyPr>
          <a:lstStyle/>
          <a:p>
            <a:pPr algn="ctr"/>
            <a:r>
              <a:rPr lang="en-US" sz="6600" b="0" dirty="0" smtClean="0">
                <a:ln w="0">
                  <a:noFill/>
                </a:ln>
                <a:solidFill>
                  <a:schemeClr val="tx1"/>
                </a:solidFill>
                <a:latin typeface="Helvetica Neue" charset="0"/>
                <a:ea typeface="Helvetica Neue" charset="0"/>
                <a:cs typeface="Helvetica Neue" charset="0"/>
              </a:rPr>
              <a:t>Quick Complete Dictionary</a:t>
            </a:r>
            <a:endParaRPr lang="en-US" sz="6600" b="0" dirty="0">
              <a:ln w="0">
                <a:noFill/>
              </a:ln>
              <a:solidFill>
                <a:schemeClr val="tx1"/>
              </a:solidFill>
              <a:latin typeface="Helvetica Neue" charset="0"/>
              <a:ea typeface="Helvetica Neue" charset="0"/>
              <a:cs typeface="Helvetica Neue" charset="0"/>
            </a:endParaRPr>
          </a:p>
        </p:txBody>
      </p:sp>
      <p:sp>
        <p:nvSpPr>
          <p:cNvPr id="2" name="TextBox 1"/>
          <p:cNvSpPr txBox="1"/>
          <p:nvPr/>
        </p:nvSpPr>
        <p:spPr>
          <a:xfrm>
            <a:off x="15223805" y="8617055"/>
            <a:ext cx="5824810" cy="2585323"/>
          </a:xfrm>
          <a:prstGeom prst="rect">
            <a:avLst/>
          </a:prstGeom>
          <a:noFill/>
        </p:spPr>
        <p:txBody>
          <a:bodyPr wrap="square" rtlCol="0">
            <a:spAutoFit/>
          </a:bodyPr>
          <a:lstStyle/>
          <a:p>
            <a:r>
              <a:rPr lang="en-US" sz="5400" b="0" dirty="0" smtClean="0">
                <a:latin typeface="Helvetica Neue" charset="0"/>
                <a:ea typeface="Helvetica Neue" charset="0"/>
                <a:cs typeface="Helvetica Neue" charset="0"/>
              </a:rPr>
              <a:t>Map the missing card to the partial set it completes</a:t>
            </a:r>
            <a:endParaRPr lang="en-US" sz="5400" b="0" dirty="0">
              <a:latin typeface="Helvetica Neue" charset="0"/>
              <a:ea typeface="Helvetica Neue" charset="0"/>
              <a:cs typeface="Helvetica Neue" charset="0"/>
            </a:endParaRPr>
          </a:p>
        </p:txBody>
      </p:sp>
    </p:spTree>
    <p:extLst>
      <p:ext uri="{BB962C8B-B14F-4D97-AF65-F5344CB8AC3E}">
        <p14:creationId xmlns:p14="http://schemas.microsoft.com/office/powerpoint/2010/main" val="181010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1" y="889746"/>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1121" y="6885450"/>
            <a:ext cx="13924128" cy="104430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609" y="7085799"/>
            <a:ext cx="13389864" cy="10042398"/>
          </a:xfrm>
          <a:prstGeom prst="rect">
            <a:avLst/>
          </a:prstGeom>
        </p:spPr>
      </p:pic>
      <p:sp>
        <p:nvSpPr>
          <p:cNvPr id="2" name="Title 1"/>
          <p:cNvSpPr>
            <a:spLocks noGrp="1"/>
          </p:cNvSpPr>
          <p:nvPr>
            <p:ph type="title"/>
          </p:nvPr>
        </p:nvSpPr>
        <p:spPr>
          <a:xfrm>
            <a:off x="2558311" y="1346842"/>
            <a:ext cx="31155799" cy="5302252"/>
          </a:xfrm>
        </p:spPr>
        <p:txBody>
          <a:bodyPr>
            <a:normAutofit/>
          </a:bodyPr>
          <a:lstStyle/>
          <a:p>
            <a:r>
              <a:rPr lang="en-US" sz="10300" u="sng" dirty="0" smtClean="0">
                <a:latin typeface="Helvetica Neue" charset="0"/>
                <a:ea typeface="Helvetica Neue" charset="0"/>
                <a:cs typeface="Helvetica Neue" charset="0"/>
              </a:rPr>
              <a:t>Results (SMT </a:t>
            </a:r>
            <a:r>
              <a:rPr lang="en-US" sz="10300" u="sng" dirty="0" smtClean="0">
                <a:latin typeface="Helvetica Neue" charset="0"/>
                <a:ea typeface="Helvetica Neue" charset="0"/>
                <a:cs typeface="Helvetica Neue" charset="0"/>
              </a:rPr>
              <a:t>Symmetry Breaking Constraint Runoff)</a:t>
            </a:r>
            <a:endParaRPr lang="en-US" sz="10300" u="sng" dirty="0">
              <a:latin typeface="Helvetica Neue" charset="0"/>
              <a:ea typeface="Helvetica Neue" charset="0"/>
              <a:cs typeface="Helvetica Neue" charset="0"/>
            </a:endParaRPr>
          </a:p>
        </p:txBody>
      </p:sp>
      <p:sp>
        <p:nvSpPr>
          <p:cNvPr id="7" name="Rectangle 6"/>
          <p:cNvSpPr/>
          <p:nvPr/>
        </p:nvSpPr>
        <p:spPr>
          <a:xfrm>
            <a:off x="5440126" y="5206607"/>
            <a:ext cx="10958830" cy="1938992"/>
          </a:xfrm>
          <a:prstGeom prst="rect">
            <a:avLst/>
          </a:prstGeom>
        </p:spPr>
        <p:style>
          <a:lnRef idx="2">
            <a:schemeClr val="dk1"/>
          </a:lnRef>
          <a:fillRef idx="1">
            <a:schemeClr val="lt1"/>
          </a:fillRef>
          <a:effectRef idx="0">
            <a:schemeClr val="dk1"/>
          </a:effectRef>
          <a:fontRef idx="minor">
            <a:schemeClr val="dk1"/>
          </a:fontRef>
        </p:style>
        <p:txBody>
          <a:bodyPr wrap="square" lIns="274320" tIns="137160" rIns="274320" bIns="137160">
            <a:spAutoFit/>
          </a:bodyPr>
          <a:lstStyle/>
          <a:p>
            <a:pPr algn="ctr"/>
            <a:r>
              <a:rPr lang="en-US" sz="5400" b="0" dirty="0">
                <a:ln w="0">
                  <a:noFill/>
                </a:ln>
                <a:solidFill>
                  <a:schemeClr val="tx1"/>
                </a:solidFill>
                <a:latin typeface="Helvetica Neue" charset="0"/>
                <a:ea typeface="Helvetica Neue" charset="0"/>
                <a:cs typeface="Helvetica Neue" charset="0"/>
              </a:rPr>
              <a:t>4 Properties, 10 </a:t>
            </a:r>
            <a:r>
              <a:rPr lang="en-US" sz="5400" b="0" dirty="0" smtClean="0">
                <a:ln w="0">
                  <a:noFill/>
                </a:ln>
                <a:solidFill>
                  <a:schemeClr val="tx1"/>
                </a:solidFill>
                <a:latin typeface="Helvetica Neue" charset="0"/>
                <a:ea typeface="Helvetica Neue" charset="0"/>
                <a:cs typeface="Helvetica Neue" charset="0"/>
              </a:rPr>
              <a:t>Sets to Find, Varying Number of Values</a:t>
            </a:r>
            <a:endParaRPr lang="en-US" sz="5400" b="0" dirty="0">
              <a:ln w="0">
                <a:noFill/>
              </a:ln>
              <a:solidFill>
                <a:schemeClr val="tx1"/>
              </a:solidFill>
              <a:latin typeface="Helvetica Neue" charset="0"/>
              <a:ea typeface="Helvetica Neue" charset="0"/>
              <a:cs typeface="Helvetica Neue" charset="0"/>
            </a:endParaRPr>
          </a:p>
        </p:txBody>
      </p:sp>
      <p:sp>
        <p:nvSpPr>
          <p:cNvPr id="8" name="Rectangle 7"/>
          <p:cNvSpPr/>
          <p:nvPr/>
        </p:nvSpPr>
        <p:spPr>
          <a:xfrm>
            <a:off x="21940153" y="5146807"/>
            <a:ext cx="10466064" cy="1938992"/>
          </a:xfrm>
          <a:prstGeom prst="rect">
            <a:avLst/>
          </a:prstGeom>
        </p:spPr>
        <p:style>
          <a:lnRef idx="2">
            <a:schemeClr val="dk1"/>
          </a:lnRef>
          <a:fillRef idx="1">
            <a:schemeClr val="lt1"/>
          </a:fillRef>
          <a:effectRef idx="0">
            <a:schemeClr val="dk1"/>
          </a:effectRef>
          <a:fontRef idx="minor">
            <a:schemeClr val="dk1"/>
          </a:fontRef>
        </p:style>
        <p:txBody>
          <a:bodyPr wrap="square" lIns="274320" tIns="137160" rIns="274320" bIns="137160">
            <a:spAutoFit/>
          </a:bodyPr>
          <a:lstStyle/>
          <a:p>
            <a:pPr algn="ctr"/>
            <a:r>
              <a:rPr lang="en-US" sz="5400" b="0" dirty="0">
                <a:ln w="0">
                  <a:noFill/>
                </a:ln>
                <a:solidFill>
                  <a:schemeClr val="tx1"/>
                </a:solidFill>
                <a:latin typeface="Helvetica Neue" charset="0"/>
                <a:ea typeface="Helvetica Neue" charset="0"/>
                <a:cs typeface="Helvetica Neue" charset="0"/>
              </a:rPr>
              <a:t>4 Values, 10 </a:t>
            </a:r>
            <a:r>
              <a:rPr lang="en-US" sz="5400" b="0" dirty="0" smtClean="0">
                <a:ln w="0">
                  <a:noFill/>
                </a:ln>
                <a:solidFill>
                  <a:schemeClr val="tx1"/>
                </a:solidFill>
                <a:latin typeface="Helvetica Neue" charset="0"/>
                <a:ea typeface="Helvetica Neue" charset="0"/>
                <a:cs typeface="Helvetica Neue" charset="0"/>
              </a:rPr>
              <a:t>Sets to Find, Varying Number of Properties</a:t>
            </a:r>
            <a:endParaRPr lang="en-US" sz="5400" b="0" dirty="0">
              <a:ln w="0">
                <a:noFill/>
              </a:ln>
              <a:solidFill>
                <a:schemeClr val="tx1"/>
              </a:solidFill>
              <a:latin typeface="Helvetica Neue" charset="0"/>
              <a:ea typeface="Helvetica Neue" charset="0"/>
              <a:cs typeface="Helvetica Neue" charset="0"/>
            </a:endParaRPr>
          </a:p>
        </p:txBody>
      </p:sp>
      <p:sp>
        <p:nvSpPr>
          <p:cNvPr id="13" name="TextBox 12"/>
          <p:cNvSpPr txBox="1"/>
          <p:nvPr/>
        </p:nvSpPr>
        <p:spPr>
          <a:xfrm>
            <a:off x="3332462" y="17966120"/>
            <a:ext cx="15417288" cy="1754326"/>
          </a:xfrm>
          <a:prstGeom prst="rect">
            <a:avLst/>
          </a:prstGeom>
          <a:noFill/>
        </p:spPr>
        <p:txBody>
          <a:bodyPr wrap="square" rtlCol="0">
            <a:spAutoFit/>
          </a:bodyPr>
          <a:lstStyle/>
          <a:p>
            <a:r>
              <a:rPr lang="en-US" sz="5400" dirty="0">
                <a:latin typeface="Helvetica Neue" charset="0"/>
                <a:ea typeface="Helvetica Neue" charset="0"/>
                <a:cs typeface="Helvetica Neue" charset="0"/>
              </a:rPr>
              <a:t>Sorted Relative</a:t>
            </a:r>
            <a:r>
              <a:rPr lang="en-US" sz="5400" b="0" dirty="0">
                <a:latin typeface="Helvetica Neue" charset="0"/>
                <a:ea typeface="Helvetica Neue" charset="0"/>
                <a:cs typeface="Helvetica Neue" charset="0"/>
              </a:rPr>
              <a:t>: </a:t>
            </a:r>
            <a:r>
              <a:rPr lang="en-US" sz="5400" b="0" dirty="0" smtClean="0">
                <a:latin typeface="Helvetica Neue" charset="0"/>
                <a:ea typeface="Helvetica Neue" charset="0"/>
                <a:cs typeface="Helvetica Neue" charset="0"/>
              </a:rPr>
              <a:t>For the </a:t>
            </a:r>
            <a:r>
              <a:rPr lang="en-US" sz="5400" b="0" dirty="0" smtClean="0">
                <a:latin typeface="Helvetica Neue" charset="0"/>
                <a:ea typeface="Helvetica Neue" charset="0"/>
                <a:cs typeface="Helvetica Neue" charset="0"/>
              </a:rPr>
              <a:t>first property the cards differ, </a:t>
            </a:r>
            <a:r>
              <a:rPr lang="en-US" sz="5400" b="0" dirty="0" smtClean="0">
                <a:latin typeface="Helvetica Neue" charset="0"/>
                <a:ea typeface="Helvetica Neue" charset="0"/>
                <a:cs typeface="Helvetica Neue" charset="0"/>
              </a:rPr>
              <a:t>sort by the cards’ value</a:t>
            </a:r>
            <a:endParaRPr lang="en-US" sz="5400" b="0" dirty="0">
              <a:latin typeface="Helvetica Neue" charset="0"/>
              <a:ea typeface="Helvetica Neue" charset="0"/>
              <a:cs typeface="Helvetica Neue" charset="0"/>
            </a:endParaRPr>
          </a:p>
        </p:txBody>
      </p:sp>
      <p:sp>
        <p:nvSpPr>
          <p:cNvPr id="14" name="TextBox 13"/>
          <p:cNvSpPr txBox="1"/>
          <p:nvPr/>
        </p:nvSpPr>
        <p:spPr>
          <a:xfrm>
            <a:off x="19816179" y="17966120"/>
            <a:ext cx="15168721" cy="3416320"/>
          </a:xfrm>
          <a:prstGeom prst="rect">
            <a:avLst/>
          </a:prstGeom>
          <a:noFill/>
        </p:spPr>
        <p:txBody>
          <a:bodyPr wrap="square" rtlCol="0">
            <a:spAutoFit/>
          </a:bodyPr>
          <a:lstStyle/>
          <a:p>
            <a:r>
              <a:rPr lang="en-US" sz="5400" dirty="0">
                <a:latin typeface="Helvetica Neue" charset="0"/>
                <a:ea typeface="Helvetica Neue" charset="0"/>
                <a:cs typeface="Helvetica Neue" charset="0"/>
              </a:rPr>
              <a:t>Sorted Rigid</a:t>
            </a:r>
            <a:r>
              <a:rPr lang="en-US" sz="5400" b="0" dirty="0">
                <a:latin typeface="Helvetica Neue" charset="0"/>
                <a:ea typeface="Helvetica Neue" charset="0"/>
                <a:cs typeface="Helvetica Neue" charset="0"/>
              </a:rPr>
              <a:t>: </a:t>
            </a:r>
            <a:r>
              <a:rPr lang="en-US" sz="5400" b="0" dirty="0" smtClean="0">
                <a:latin typeface="Helvetica Neue" charset="0"/>
                <a:ea typeface="Helvetica Neue" charset="0"/>
                <a:cs typeface="Helvetica Neue" charset="0"/>
              </a:rPr>
              <a:t>For the first property the cards differ, the 1</a:t>
            </a:r>
            <a:r>
              <a:rPr lang="en-US" sz="5400" b="0" baseline="30000" dirty="0" smtClean="0">
                <a:latin typeface="Helvetica Neue" charset="0"/>
                <a:ea typeface="Helvetica Neue" charset="0"/>
                <a:cs typeface="Helvetica Neue" charset="0"/>
              </a:rPr>
              <a:t>st</a:t>
            </a:r>
            <a:r>
              <a:rPr lang="en-US" sz="5400" b="0" dirty="0" smtClean="0">
                <a:latin typeface="Helvetica Neue" charset="0"/>
                <a:ea typeface="Helvetica Neue" charset="0"/>
                <a:cs typeface="Helvetica Neue" charset="0"/>
              </a:rPr>
              <a:t> card’s value must be 0, the </a:t>
            </a:r>
            <a:r>
              <a:rPr lang="en-US" sz="5400" b="0" dirty="0">
                <a:latin typeface="Helvetica Neue" charset="0"/>
                <a:ea typeface="Helvetica Neue" charset="0"/>
                <a:cs typeface="Helvetica Neue" charset="0"/>
              </a:rPr>
              <a:t>2</a:t>
            </a:r>
            <a:r>
              <a:rPr lang="en-US" sz="5400" b="0" baseline="30000" dirty="0">
                <a:latin typeface="Helvetica Neue" charset="0"/>
                <a:ea typeface="Helvetica Neue" charset="0"/>
                <a:cs typeface="Helvetica Neue" charset="0"/>
              </a:rPr>
              <a:t>nd</a:t>
            </a:r>
            <a:r>
              <a:rPr lang="en-US" sz="5400" b="0" dirty="0">
                <a:latin typeface="Helvetica Neue" charset="0"/>
                <a:ea typeface="Helvetica Neue" charset="0"/>
                <a:cs typeface="Helvetica Neue" charset="0"/>
              </a:rPr>
              <a:t> </a:t>
            </a:r>
            <a:r>
              <a:rPr lang="en-US" sz="5400" b="0" dirty="0" smtClean="0">
                <a:latin typeface="Helvetica Neue" charset="0"/>
                <a:ea typeface="Helvetica Neue" charset="0"/>
                <a:cs typeface="Helvetica Neue" charset="0"/>
              </a:rPr>
              <a:t> card’s value must be 1</a:t>
            </a:r>
            <a:r>
              <a:rPr lang="en-US" sz="5400" b="0" dirty="0">
                <a:latin typeface="Helvetica Neue" charset="0"/>
                <a:ea typeface="Helvetica Neue" charset="0"/>
                <a:cs typeface="Helvetica Neue" charset="0"/>
              </a:rPr>
              <a:t>, </a:t>
            </a:r>
            <a:r>
              <a:rPr lang="mr-IN" sz="5400" b="0" dirty="0">
                <a:latin typeface="Helvetica Neue" charset="0"/>
                <a:ea typeface="Helvetica Neue" charset="0"/>
                <a:cs typeface="Helvetica Neue" charset="0"/>
              </a:rPr>
              <a:t>…</a:t>
            </a:r>
            <a:r>
              <a:rPr lang="en-US" sz="5400" b="0" dirty="0">
                <a:latin typeface="Helvetica Neue" charset="0"/>
                <a:ea typeface="Helvetica Neue" charset="0"/>
                <a:cs typeface="Helvetica Neue" charset="0"/>
              </a:rPr>
              <a:t> </a:t>
            </a:r>
            <a:r>
              <a:rPr lang="en-US" sz="5400" b="0" dirty="0" smtClean="0">
                <a:latin typeface="Helvetica Neue" charset="0"/>
                <a:ea typeface="Helvetica Neue" charset="0"/>
                <a:cs typeface="Helvetica Neue" charset="0"/>
              </a:rPr>
              <a:t>, </a:t>
            </a:r>
            <a:r>
              <a:rPr lang="en-US" sz="5400" b="0" dirty="0" err="1">
                <a:latin typeface="Helvetica Neue" charset="0"/>
                <a:ea typeface="Helvetica Neue" charset="0"/>
                <a:cs typeface="Helvetica Neue" charset="0"/>
              </a:rPr>
              <a:t>vth</a:t>
            </a:r>
            <a:r>
              <a:rPr lang="en-US" sz="5400" b="0" dirty="0">
                <a:latin typeface="Helvetica Neue" charset="0"/>
                <a:ea typeface="Helvetica Neue" charset="0"/>
                <a:cs typeface="Helvetica Neue" charset="0"/>
              </a:rPr>
              <a:t> </a:t>
            </a:r>
            <a:r>
              <a:rPr lang="en-US" sz="5400" b="0" dirty="0" smtClean="0">
                <a:latin typeface="Helvetica Neue" charset="0"/>
                <a:ea typeface="Helvetica Neue" charset="0"/>
                <a:cs typeface="Helvetica Neue" charset="0"/>
              </a:rPr>
              <a:t>card’s value must be</a:t>
            </a:r>
            <a:r>
              <a:rPr lang="en-US" sz="5400" b="0" dirty="0" smtClean="0">
                <a:latin typeface="Helvetica Neue" charset="0"/>
                <a:ea typeface="Helvetica Neue" charset="0"/>
                <a:cs typeface="Helvetica Neue" charset="0"/>
              </a:rPr>
              <a:t> </a:t>
            </a:r>
            <a:r>
              <a:rPr lang="en-US" sz="5400" b="0" dirty="0">
                <a:latin typeface="Helvetica Neue" charset="0"/>
                <a:ea typeface="Helvetica Neue" charset="0"/>
                <a:cs typeface="Helvetica Neue" charset="0"/>
              </a:rPr>
              <a:t>v-1</a:t>
            </a:r>
          </a:p>
        </p:txBody>
      </p:sp>
      <p:sp>
        <p:nvSpPr>
          <p:cNvPr id="11" name="TextBox 10"/>
          <p:cNvSpPr txBox="1"/>
          <p:nvPr/>
        </p:nvSpPr>
        <p:spPr>
          <a:xfrm>
            <a:off x="3484862" y="21684975"/>
            <a:ext cx="31500038" cy="4247317"/>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The sorted rigid constraint to break the symmetry in the search space yields a faster solver than using the sorted relative constraint because the sorted rigid constraint restricts the search space more. </a:t>
            </a:r>
          </a:p>
          <a:p>
            <a:pPr marL="685800" indent="-685800">
              <a:buFont typeface="Arial" charset="0"/>
              <a:buChar char="•"/>
            </a:pPr>
            <a:r>
              <a:rPr lang="en-US" sz="5400" b="0" dirty="0" smtClean="0">
                <a:latin typeface="Helvetica Neue" charset="0"/>
                <a:ea typeface="Helvetica Neue" charset="0"/>
                <a:cs typeface="Helvetica Neue" charset="0"/>
              </a:rPr>
              <a:t>The optimal SMT solver uses the sorted rigid constraint and will be used to face off against the dynamic algorithm.  </a:t>
            </a:r>
            <a:endParaRPr lang="en-US" sz="5400" b="0" dirty="0">
              <a:latin typeface="Helvetica Neue" charset="0"/>
              <a:ea typeface="Helvetica Neue" charset="0"/>
              <a:cs typeface="Helvetica Neue" charset="0"/>
            </a:endParaRPr>
          </a:p>
        </p:txBody>
      </p:sp>
    </p:spTree>
    <p:extLst>
      <p:ext uri="{BB962C8B-B14F-4D97-AF65-F5344CB8AC3E}">
        <p14:creationId xmlns:p14="http://schemas.microsoft.com/office/powerpoint/2010/main" val="1911759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1" y="889746"/>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2" name="Title 1"/>
          <p:cNvSpPr>
            <a:spLocks noGrp="1"/>
          </p:cNvSpPr>
          <p:nvPr>
            <p:ph type="title"/>
          </p:nvPr>
        </p:nvSpPr>
        <p:spPr>
          <a:xfrm>
            <a:off x="5696047" y="1346842"/>
            <a:ext cx="25965240" cy="5302252"/>
          </a:xfrm>
        </p:spPr>
        <p:txBody>
          <a:bodyPr>
            <a:normAutofit/>
          </a:bodyPr>
          <a:lstStyle/>
          <a:p>
            <a:r>
              <a:rPr lang="en-US" sz="10300" u="sng" dirty="0" smtClean="0">
                <a:latin typeface="Helvetica Neue" charset="0"/>
                <a:ea typeface="Helvetica Neue" charset="0"/>
                <a:cs typeface="Helvetica Neue" charset="0"/>
              </a:rPr>
              <a:t>Results (SMT </a:t>
            </a:r>
            <a:r>
              <a:rPr lang="en-US" sz="10300" u="sng" dirty="0" smtClean="0">
                <a:latin typeface="Helvetica Neue" charset="0"/>
                <a:ea typeface="Helvetica Neue" charset="0"/>
                <a:cs typeface="Helvetica Neue" charset="0"/>
              </a:rPr>
              <a:t>Solver vs Dynamic Algorithm)</a:t>
            </a:r>
            <a:endParaRPr lang="en-US" sz="10300" u="sng" dirty="0">
              <a:latin typeface="Helvetica Neue" charset="0"/>
              <a:ea typeface="Helvetica Neue" charset="0"/>
              <a:cs typeface="Helvetica Neue"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5947" y="9086565"/>
            <a:ext cx="13297543" cy="997315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925" y="9003541"/>
            <a:ext cx="13408242" cy="10056182"/>
          </a:xfrm>
          <a:prstGeom prst="rect">
            <a:avLst/>
          </a:prstGeom>
        </p:spPr>
      </p:pic>
      <p:sp>
        <p:nvSpPr>
          <p:cNvPr id="15" name="TextBox 14"/>
          <p:cNvSpPr txBox="1"/>
          <p:nvPr/>
        </p:nvSpPr>
        <p:spPr>
          <a:xfrm>
            <a:off x="3943845" y="19772810"/>
            <a:ext cx="29469645" cy="5909310"/>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The dynamic algorithm is faster than the SMT solver for smaller cases. </a:t>
            </a:r>
          </a:p>
          <a:p>
            <a:pPr marL="685800" indent="-685800">
              <a:buFont typeface="Arial" charset="0"/>
              <a:buChar char="•"/>
            </a:pPr>
            <a:r>
              <a:rPr lang="en-US" sz="5400" b="0" dirty="0" smtClean="0">
                <a:latin typeface="Helvetica Neue" charset="0"/>
                <a:ea typeface="Helvetica Neue" charset="0"/>
                <a:cs typeface="Helvetica Neue" charset="0"/>
              </a:rPr>
              <a:t>Once we reach a threshold, the SMT solver becomes a faster solution. When we reach 7 values or 5 properties, the SMT solver beats the dynamic algorithm. </a:t>
            </a:r>
          </a:p>
          <a:p>
            <a:pPr marL="685800" indent="-685800">
              <a:buFont typeface="Arial" charset="0"/>
              <a:buChar char="•"/>
            </a:pPr>
            <a:r>
              <a:rPr lang="en-US" sz="5400" b="0" dirty="0" smtClean="0">
                <a:latin typeface="Helvetica Neue" charset="0"/>
                <a:ea typeface="Helvetica Neue" charset="0"/>
                <a:cs typeface="Helvetica Neue" charset="0"/>
              </a:rPr>
              <a:t>The dynamic algorithm becomes much slower in the case when we increase the number of values since we store all partial sets, which will be larger since the number of values determines the size </a:t>
            </a:r>
            <a:r>
              <a:rPr lang="en-US" sz="5400" b="0" smtClean="0">
                <a:latin typeface="Helvetica Neue" charset="0"/>
                <a:ea typeface="Helvetica Neue" charset="0"/>
                <a:cs typeface="Helvetica Neue" charset="0"/>
              </a:rPr>
              <a:t>of </a:t>
            </a:r>
            <a:r>
              <a:rPr lang="en-US" sz="5400" b="0" smtClean="0">
                <a:latin typeface="Helvetica Neue" charset="0"/>
                <a:ea typeface="Helvetica Neue" charset="0"/>
                <a:cs typeface="Helvetica Neue" charset="0"/>
              </a:rPr>
              <a:t>complete </a:t>
            </a:r>
            <a:r>
              <a:rPr lang="en-US" sz="5400" b="0" smtClean="0">
                <a:latin typeface="Helvetica Neue" charset="0"/>
                <a:ea typeface="Helvetica Neue" charset="0"/>
                <a:cs typeface="Helvetica Neue" charset="0"/>
              </a:rPr>
              <a:t>sets</a:t>
            </a:r>
            <a:r>
              <a:rPr lang="en-US" sz="5400" b="0" dirty="0" smtClean="0">
                <a:latin typeface="Helvetica Neue" charset="0"/>
                <a:ea typeface="Helvetica Neue" charset="0"/>
                <a:cs typeface="Helvetica Neue" charset="0"/>
              </a:rPr>
              <a:t>.</a:t>
            </a:r>
            <a:endParaRPr lang="en-US" sz="5400" b="0" dirty="0" smtClean="0">
              <a:latin typeface="Helvetica Neue" charset="0"/>
              <a:ea typeface="Helvetica Neue" charset="0"/>
              <a:cs typeface="Helvetica Neue" charset="0"/>
            </a:endParaRPr>
          </a:p>
          <a:p>
            <a:pPr marL="342900" indent="-342900">
              <a:buFont typeface="Arial" charset="0"/>
              <a:buChar char="•"/>
            </a:pPr>
            <a:endParaRPr lang="en-US" sz="5400" b="0" dirty="0">
              <a:latin typeface="Helvetica Neue" charset="0"/>
              <a:ea typeface="Helvetica Neue" charset="0"/>
              <a:cs typeface="Helvetica Neue" charset="0"/>
            </a:endParaRPr>
          </a:p>
        </p:txBody>
      </p:sp>
      <p:sp>
        <p:nvSpPr>
          <p:cNvPr id="16" name="Rectangle 15"/>
          <p:cNvSpPr/>
          <p:nvPr/>
        </p:nvSpPr>
        <p:spPr>
          <a:xfrm>
            <a:off x="5385850" y="6434486"/>
            <a:ext cx="10958830" cy="1938992"/>
          </a:xfrm>
          <a:prstGeom prst="rect">
            <a:avLst/>
          </a:prstGeom>
        </p:spPr>
        <p:style>
          <a:lnRef idx="2">
            <a:schemeClr val="dk1"/>
          </a:lnRef>
          <a:fillRef idx="1">
            <a:schemeClr val="lt1"/>
          </a:fillRef>
          <a:effectRef idx="0">
            <a:schemeClr val="dk1"/>
          </a:effectRef>
          <a:fontRef idx="minor">
            <a:schemeClr val="dk1"/>
          </a:fontRef>
        </p:style>
        <p:txBody>
          <a:bodyPr wrap="square" lIns="274320" tIns="137160" rIns="274320" bIns="137160">
            <a:spAutoFit/>
          </a:bodyPr>
          <a:lstStyle/>
          <a:p>
            <a:pPr algn="ctr"/>
            <a:r>
              <a:rPr lang="en-US" sz="5400" b="0" dirty="0">
                <a:ln w="0">
                  <a:noFill/>
                </a:ln>
                <a:solidFill>
                  <a:schemeClr val="tx1"/>
                </a:solidFill>
                <a:latin typeface="Helvetica Neue" charset="0"/>
                <a:ea typeface="Helvetica Neue" charset="0"/>
                <a:cs typeface="Helvetica Neue" charset="0"/>
              </a:rPr>
              <a:t>4 Properties, 10 </a:t>
            </a:r>
            <a:r>
              <a:rPr lang="en-US" sz="5400" b="0" dirty="0" smtClean="0">
                <a:ln w="0">
                  <a:noFill/>
                </a:ln>
                <a:solidFill>
                  <a:schemeClr val="tx1"/>
                </a:solidFill>
                <a:latin typeface="Helvetica Neue" charset="0"/>
                <a:ea typeface="Helvetica Neue" charset="0"/>
                <a:cs typeface="Helvetica Neue" charset="0"/>
              </a:rPr>
              <a:t>Sets to Find, Varying Number of Values</a:t>
            </a:r>
            <a:endParaRPr lang="en-US" sz="5400" b="0" dirty="0">
              <a:ln w="0">
                <a:noFill/>
              </a:ln>
              <a:solidFill>
                <a:schemeClr val="tx1"/>
              </a:solidFill>
              <a:latin typeface="Helvetica Neue" charset="0"/>
              <a:ea typeface="Helvetica Neue" charset="0"/>
              <a:cs typeface="Helvetica Neue" charset="0"/>
            </a:endParaRPr>
          </a:p>
        </p:txBody>
      </p:sp>
      <p:sp>
        <p:nvSpPr>
          <p:cNvPr id="17" name="Rectangle 16"/>
          <p:cNvSpPr/>
          <p:nvPr/>
        </p:nvSpPr>
        <p:spPr>
          <a:xfrm>
            <a:off x="21531686" y="6434486"/>
            <a:ext cx="10466064" cy="1938992"/>
          </a:xfrm>
          <a:prstGeom prst="rect">
            <a:avLst/>
          </a:prstGeom>
        </p:spPr>
        <p:style>
          <a:lnRef idx="2">
            <a:schemeClr val="dk1"/>
          </a:lnRef>
          <a:fillRef idx="1">
            <a:schemeClr val="lt1"/>
          </a:fillRef>
          <a:effectRef idx="0">
            <a:schemeClr val="dk1"/>
          </a:effectRef>
          <a:fontRef idx="minor">
            <a:schemeClr val="dk1"/>
          </a:fontRef>
        </p:style>
        <p:txBody>
          <a:bodyPr wrap="square" lIns="274320" tIns="137160" rIns="274320" bIns="137160">
            <a:spAutoFit/>
          </a:bodyPr>
          <a:lstStyle/>
          <a:p>
            <a:pPr algn="ctr"/>
            <a:r>
              <a:rPr lang="en-US" sz="5400" b="0" dirty="0">
                <a:ln w="0">
                  <a:noFill/>
                </a:ln>
                <a:solidFill>
                  <a:schemeClr val="tx1"/>
                </a:solidFill>
                <a:latin typeface="Helvetica Neue" charset="0"/>
                <a:ea typeface="Helvetica Neue" charset="0"/>
                <a:cs typeface="Helvetica Neue" charset="0"/>
              </a:rPr>
              <a:t>4 Values, 10 </a:t>
            </a:r>
            <a:r>
              <a:rPr lang="en-US" sz="5400" b="0" dirty="0" smtClean="0">
                <a:ln w="0">
                  <a:noFill/>
                </a:ln>
                <a:solidFill>
                  <a:schemeClr val="tx1"/>
                </a:solidFill>
                <a:latin typeface="Helvetica Neue" charset="0"/>
                <a:ea typeface="Helvetica Neue" charset="0"/>
                <a:cs typeface="Helvetica Neue" charset="0"/>
              </a:rPr>
              <a:t>Sets to Find, Varying Number of Properties</a:t>
            </a:r>
            <a:endParaRPr lang="en-US" sz="5400" b="0" dirty="0">
              <a:ln w="0">
                <a:noFill/>
              </a:ln>
              <a:solidFill>
                <a:schemeClr val="tx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12951663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13143</TotalTime>
  <Words>1586</Words>
  <Application>Microsoft Macintosh PowerPoint</Application>
  <PresentationFormat>Custom</PresentationFormat>
  <Paragraphs>82</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Calibri Light</vt:lpstr>
      <vt:lpstr>Helvetica Neue</vt:lpstr>
      <vt:lpstr>ＭＳ Ｐゴシック</vt:lpstr>
      <vt:lpstr>Times New Roman</vt:lpstr>
      <vt:lpstr>Wingdings</vt:lpstr>
      <vt:lpstr>Arial</vt:lpstr>
      <vt:lpstr>Office Theme</vt:lpstr>
      <vt:lpstr>Solving the Generalized Version of the Game of Set Efficiently </vt:lpstr>
      <vt:lpstr>Motivation and Goal </vt:lpstr>
      <vt:lpstr>Problem Definition</vt:lpstr>
      <vt:lpstr>Related Work</vt:lpstr>
      <vt:lpstr>PowerPoint Presentation</vt:lpstr>
      <vt:lpstr>PowerPoint Presentation</vt:lpstr>
      <vt:lpstr>PowerPoint Presentation</vt:lpstr>
      <vt:lpstr>Results (SMT Symmetry Breaking Constraint Runoff)</vt:lpstr>
      <vt:lpstr>Results (SMT Solver vs Dynamic Algorithm)</vt:lpstr>
      <vt:lpstr>Conclusion and Future Work</vt:lpstr>
    </vt:vector>
  </TitlesOfParts>
  <Company>Slartibartfast Bistromathics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Back-End Design Flow for Single Chip Radios</dc:title>
  <dc:creator>Wm. Rhett Davis</dc:creator>
  <cp:lastModifiedBy>Microsoft Office User</cp:lastModifiedBy>
  <cp:revision>676</cp:revision>
  <cp:lastPrinted>2018-05-09T16:25:55Z</cp:lastPrinted>
  <dcterms:created xsi:type="dcterms:W3CDTF">2012-10-23T20:00:46Z</dcterms:created>
  <dcterms:modified xsi:type="dcterms:W3CDTF">2018-05-09T16:47:31Z</dcterms:modified>
</cp:coreProperties>
</file>