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30270450" cy="385508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142">
          <p15:clr>
            <a:srgbClr val="A4A3A4"/>
          </p15:clr>
        </p15:guide>
        <p15:guide id="2" pos="95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3027"/>
    <a:srgbClr val="FAF6F6"/>
    <a:srgbClr val="9F3322"/>
    <a:srgbClr val="FF9900"/>
    <a:srgbClr val="26269A"/>
    <a:srgbClr val="FF7C80"/>
    <a:srgbClr val="FFCC66"/>
    <a:srgbClr val="22228A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745"/>
  </p:normalViewPr>
  <p:slideViewPr>
    <p:cSldViewPr>
      <p:cViewPr>
        <p:scale>
          <a:sx n="50" d="100"/>
          <a:sy n="50" d="100"/>
        </p:scale>
        <p:origin x="144" y="-1664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" d="100"/>
          <a:sy n="19" d="100"/>
        </p:scale>
        <p:origin x="-2004" y="-216"/>
      </p:cViewPr>
      <p:guideLst>
        <p:guide orient="horz" pos="12142"/>
        <p:guide pos="953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E760A1-ED35-DD47-9498-83CDA1689DA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73700" y="2895600"/>
            <a:ext cx="19304000" cy="1447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8600" y="18288000"/>
            <a:ext cx="22174200" cy="173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1D0300-6C62-9C4A-A9F7-9AB24215CA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D5841-469B-0A46-BE64-852751032BA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246063"/>
            <a:ext cx="35661600" cy="3335337"/>
          </a:xfrm>
          <a:prstGeom prst="rect">
            <a:avLst/>
          </a:prstGeom>
          <a:solidFill>
            <a:srgbClr val="FFFFFF"/>
          </a:solidFill>
          <a:ln w="54864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2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6pPr>
      <a:lvl7pPr marL="9144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7pPr>
      <a:lvl8pPr marL="13716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8pPr>
      <a:lvl9pPr marL="18288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9pPr>
    </p:titleStyle>
    <p:bodyStyle>
      <a:lvl1pPr marL="1333500" indent="-13335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0" indent="-111125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  <a:ea typeface="ＭＳ Ｐゴシック" charset="-128"/>
        </a:defRPr>
      </a:lvl2pPr>
      <a:lvl3pPr marL="4438650" indent="-8890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charset="-128"/>
        </a:defRPr>
      </a:lvl3pPr>
      <a:lvl4pPr marL="6216650" indent="-88900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  <a:ea typeface="ＭＳ Ｐゴシック" charset="-128"/>
        </a:defRPr>
      </a:lvl4pPr>
      <a:lvl5pPr marL="79946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  <a:ea typeface="ＭＳ Ｐゴシック" charset="-128"/>
        </a:defRPr>
      </a:lvl5pPr>
      <a:lvl6pPr marL="84518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9090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3662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8234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20" Type="http://schemas.openxmlformats.org/officeDocument/2006/relationships/image" Target="../media/image6.png"/><Relationship Id="rId21" Type="http://schemas.openxmlformats.org/officeDocument/2006/relationships/image" Target="../media/image7.png"/><Relationship Id="rId22" Type="http://schemas.openxmlformats.org/officeDocument/2006/relationships/image" Target="../media/image8.png"/><Relationship Id="rId23" Type="http://schemas.openxmlformats.org/officeDocument/2006/relationships/image" Target="../media/image9.png"/><Relationship Id="rId24" Type="http://schemas.openxmlformats.org/officeDocument/2006/relationships/image" Target="../media/image10.png"/><Relationship Id="rId25" Type="http://schemas.openxmlformats.org/officeDocument/2006/relationships/image" Target="../media/image11.png"/><Relationship Id="rId26" Type="http://schemas.openxmlformats.org/officeDocument/2006/relationships/image" Target="../media/image12.png"/><Relationship Id="rId10" Type="http://schemas.openxmlformats.org/officeDocument/2006/relationships/tags" Target="../tags/tag11.xml"/><Relationship Id="rId11" Type="http://schemas.openxmlformats.org/officeDocument/2006/relationships/tags" Target="../tags/tag12.xml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hyperlink" Target="https://www.google.com/url?sa=i&amp;rct=j&amp;q=&amp;esrc=s&amp;source=images&amp;cd=&amp;ved=2ahUKEwiZ3uSwnMLaAhXFx1kKHdyKBnUQjRx6BAgAEAU&amp;url=http://dreal.cs.cmu.edu/presentation/20130612/&amp;psig=AOvVaw1M8WcgRYrqAvR0m3rOOGzc&amp;ust=1524085849059930" TargetMode="External"/><Relationship Id="rId18" Type="http://schemas.openxmlformats.org/officeDocument/2006/relationships/image" Target="../media/image4.png"/><Relationship Id="rId19" Type="http://schemas.openxmlformats.org/officeDocument/2006/relationships/image" Target="../media/image5.pn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5046282" y="700863"/>
            <a:ext cx="27285695" cy="1323439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 Neue" charset="0"/>
                <a:ea typeface="Helvetica Neue" charset="0"/>
                <a:cs typeface="Helvetica Neue" charset="0"/>
              </a:rPr>
              <a:t>Solving</a:t>
            </a:r>
            <a:r>
              <a:rPr lang="en-US" sz="70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 Neue" charset="0"/>
                <a:ea typeface="Helvetica Neue" charset="0"/>
                <a:cs typeface="Helvetica Neue" charset="0"/>
              </a:rPr>
              <a:t> the Generalized Form of the Game of Set Efficiently</a:t>
            </a:r>
            <a:endParaRPr lang="en-US" sz="70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122" name="Text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595584" y="2037104"/>
            <a:ext cx="537743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b="0" dirty="0" smtClean="0">
                <a:latin typeface="Calibri" charset="0"/>
              </a:rPr>
              <a:t>Steven </a:t>
            </a:r>
            <a:r>
              <a:rPr lang="en-US" sz="4000" b="0" dirty="0" err="1" smtClean="0">
                <a:latin typeface="Calibri" charset="0"/>
              </a:rPr>
              <a:t>Takeshita</a:t>
            </a:r>
            <a:endParaRPr lang="en-US" sz="4000" b="0" dirty="0" smtClean="0">
              <a:latin typeface="Calibri" charset="0"/>
            </a:endParaRPr>
          </a:p>
          <a:p>
            <a:r>
              <a:rPr lang="en-US" sz="4000" b="0" dirty="0" smtClean="0">
                <a:latin typeface="Calibri" charset="0"/>
              </a:rPr>
              <a:t>Adviser: Zachary Kincaid</a:t>
            </a:r>
            <a:endParaRPr lang="en-US" sz="4000" b="0" dirty="0">
              <a:latin typeface="Calibri" charset="0"/>
            </a:endParaRPr>
          </a:p>
        </p:txBody>
      </p:sp>
      <p:grpSp>
        <p:nvGrpSpPr>
          <p:cNvPr id="5125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5800" y="3886199"/>
            <a:ext cx="11201400" cy="5791201"/>
            <a:chOff x="990600" y="3962399"/>
            <a:chExt cx="9601200" cy="6092752"/>
          </a:xfrm>
        </p:grpSpPr>
        <p:sp>
          <p:nvSpPr>
            <p:cNvPr id="8" name="Rectangle 7"/>
            <p:cNvSpPr/>
            <p:nvPr/>
          </p:nvSpPr>
          <p:spPr>
            <a:xfrm>
              <a:off x="990600" y="4647984"/>
              <a:ext cx="9601200" cy="54071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defRPr/>
              </a:pPr>
              <a:endParaRPr lang="en-US" sz="3200" b="0" dirty="0" smtClean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endParaRPr lang="en-US" sz="2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3962399"/>
              <a:ext cx="9601200" cy="999556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b="0" dirty="0">
                  <a:solidFill>
                    <a:schemeClr val="bg1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Motivation</a:t>
              </a:r>
              <a:endParaRPr lang="en-US" sz="4400" b="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6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23900" y="22671609"/>
            <a:ext cx="11163300" cy="4138963"/>
            <a:chOff x="990600" y="3502167"/>
            <a:chExt cx="9634081" cy="5411098"/>
          </a:xfrm>
        </p:grpSpPr>
        <p:sp>
          <p:nvSpPr>
            <p:cNvPr id="13" name="Rectangle 12"/>
            <p:cNvSpPr/>
            <p:nvPr/>
          </p:nvSpPr>
          <p:spPr>
            <a:xfrm>
              <a:off x="990600" y="4648436"/>
              <a:ext cx="9601200" cy="42648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Tx/>
                <a:buAutoNum type="arabicPeriod"/>
                <a:defRPr/>
              </a:pPr>
              <a:endParaRPr lang="en-US" sz="2800" b="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600" y="3502167"/>
              <a:ext cx="9634081" cy="1146270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400" b="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Problem Definition</a:t>
              </a:r>
              <a:endParaRPr lang="en-US" sz="4400" b="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7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4764999" y="3925545"/>
            <a:ext cx="11358325" cy="12232342"/>
            <a:chOff x="990600" y="3962400"/>
            <a:chExt cx="9601200" cy="4332485"/>
          </a:xfrm>
        </p:grpSpPr>
        <p:sp>
          <p:nvSpPr>
            <p:cNvPr id="193" name="Rectangle 192"/>
            <p:cNvSpPr/>
            <p:nvPr/>
          </p:nvSpPr>
          <p:spPr>
            <a:xfrm>
              <a:off x="990600" y="4455529"/>
              <a:ext cx="9601200" cy="38393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b="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b="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b="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b="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b="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1200150" lvl="1" indent="-742950">
                <a:buFont typeface="Wingdings" pitchFamily="2" charset="2"/>
                <a:buChar char="§"/>
                <a:defRPr/>
              </a:pPr>
              <a:endParaRPr lang="en-US" sz="2800" b="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marL="742950" indent="-742950">
                <a:defRPr/>
              </a:pPr>
              <a:endParaRPr lang="en-US" sz="3600" b="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90600" y="3962400"/>
              <a:ext cx="9601200" cy="483543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400" b="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Results</a:t>
              </a:r>
              <a:endParaRPr lang="en-US" sz="4400" b="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9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4743175" y="16319877"/>
            <a:ext cx="11380149" cy="2522178"/>
            <a:chOff x="990600" y="3787496"/>
            <a:chExt cx="9601201" cy="3936611"/>
          </a:xfrm>
        </p:grpSpPr>
        <p:sp>
          <p:nvSpPr>
            <p:cNvPr id="258" name="Rectangle 257"/>
            <p:cNvSpPr/>
            <p:nvPr/>
          </p:nvSpPr>
          <p:spPr>
            <a:xfrm>
              <a:off x="990600" y="4422859"/>
              <a:ext cx="9601201" cy="33012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>
              <a:prstTxWarp prst="textNoShape">
                <a:avLst/>
              </a:prstTxWarp>
            </a:bodyPr>
            <a:lstStyle/>
            <a:p>
              <a:pPr marL="742950" indent="-742950">
                <a:buFont typeface="Wingdings" charset="2"/>
                <a:buChar char="§"/>
              </a:pPr>
              <a:endParaRPr lang="en-US" sz="3600" b="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90600" y="3787496"/>
              <a:ext cx="9601201" cy="674146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400" b="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Conclusion</a:t>
              </a:r>
              <a:endParaRPr lang="en-US" sz="4400" b="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210" name="Group 1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2169665" y="19114373"/>
            <a:ext cx="12093439" cy="7696200"/>
            <a:chOff x="990600" y="4303101"/>
            <a:chExt cx="9601201" cy="4571442"/>
          </a:xfrm>
        </p:grpSpPr>
        <p:sp>
          <p:nvSpPr>
            <p:cNvPr id="16" name="Rectangle 15"/>
            <p:cNvSpPr/>
            <p:nvPr/>
          </p:nvSpPr>
          <p:spPr>
            <a:xfrm>
              <a:off x="990600" y="4648721"/>
              <a:ext cx="9601071" cy="422582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pitchFamily="2" charset="2"/>
                <a:buChar char="§"/>
                <a:defRPr/>
              </a:pPr>
              <a:endParaRPr lang="en-US" sz="2800" b="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0600" y="4303101"/>
              <a:ext cx="9601071" cy="355418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400" b="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Implementation</a:t>
              </a:r>
              <a:endParaRPr lang="en-US" sz="4400" b="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62" name="Rectangle 261"/>
          <p:cNvSpPr/>
          <p:nvPr/>
        </p:nvSpPr>
        <p:spPr bwMode="auto">
          <a:xfrm>
            <a:off x="12268201" y="4825649"/>
            <a:ext cx="12032200" cy="8786606"/>
          </a:xfrm>
          <a:prstGeom prst="rect">
            <a:avLst/>
          </a:prstGeom>
          <a:solidFill>
            <a:schemeClr val="bg1"/>
          </a:solidFill>
          <a:ln>
            <a:solidFill>
              <a:srgbClr val="A23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endParaRPr lang="en-US" sz="3600" b="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Char char="§"/>
            </a:pPr>
            <a:endParaRPr lang="en-US" sz="3600" b="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1200150" lvl="1" indent="-742950">
              <a:buFont typeface="Arial" charset="0"/>
              <a:buChar char="•"/>
            </a:pPr>
            <a:endParaRPr lang="en-US" sz="2800" b="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12274169" y="3919581"/>
            <a:ext cx="12032200" cy="904456"/>
          </a:xfrm>
          <a:prstGeom prst="rect">
            <a:avLst/>
          </a:prstGeom>
          <a:solidFill>
            <a:srgbClr val="A23027"/>
          </a:solidFill>
          <a:ln>
            <a:solidFill>
              <a:srgbClr val="A23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400" b="0" dirty="0" smtClean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Approach</a:t>
            </a:r>
            <a:endParaRPr lang="en-US" sz="4400" b="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68" name="Rectangle 191"/>
          <p:cNvSpPr>
            <a:spLocks noChangeArrowheads="1"/>
          </p:cNvSpPr>
          <p:nvPr/>
        </p:nvSpPr>
        <p:spPr bwMode="auto">
          <a:xfrm>
            <a:off x="31094603" y="3169003"/>
            <a:ext cx="3424342" cy="5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200" b="0" dirty="0">
              <a:latin typeface="Calibri" charset="0"/>
            </a:endParaRPr>
          </a:p>
        </p:txBody>
      </p:sp>
      <p:grpSp>
        <p:nvGrpSpPr>
          <p:cNvPr id="108" name="Group 6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85800" y="9829800"/>
            <a:ext cx="11201400" cy="12505395"/>
            <a:chOff x="990600" y="3962400"/>
            <a:chExt cx="9601200" cy="5739458"/>
          </a:xfrm>
        </p:grpSpPr>
        <p:sp>
          <p:nvSpPr>
            <p:cNvPr id="112" name="Rectangle 111"/>
            <p:cNvSpPr/>
            <p:nvPr/>
          </p:nvSpPr>
          <p:spPr>
            <a:xfrm>
              <a:off x="990600" y="4294691"/>
              <a:ext cx="9601200" cy="54071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>
                <a:defRPr/>
              </a:pPr>
              <a:endParaRPr lang="en-US" sz="2800" b="0" dirty="0" smtClean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90600" y="3962400"/>
              <a:ext cx="9601200" cy="351476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b="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Related Work</a:t>
              </a:r>
              <a:endParaRPr lang="en-US" sz="4400" b="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114" name="Group 24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24765000" y="19040139"/>
            <a:ext cx="11125200" cy="1687731"/>
            <a:chOff x="990600" y="2773208"/>
            <a:chExt cx="9601201" cy="5374830"/>
          </a:xfrm>
        </p:grpSpPr>
        <p:sp>
          <p:nvSpPr>
            <p:cNvPr id="115" name="Rectangle 114"/>
            <p:cNvSpPr/>
            <p:nvPr/>
          </p:nvSpPr>
          <p:spPr>
            <a:xfrm>
              <a:off x="990600" y="4649274"/>
              <a:ext cx="9601201" cy="34987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2800" b="0" dirty="0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Wingdings" charset="2"/>
                </a:rPr>
                <a:t>Combine the two approaches?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90600" y="2773208"/>
              <a:ext cx="9601201" cy="1889907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b="0" dirty="0" smtClean="0">
                  <a:solidFill>
                    <a:srgbClr val="FFFF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Project Future Work</a:t>
              </a:r>
              <a:endParaRPr lang="en-US" sz="4400" b="0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120" name="Group 2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24745040" y="21001920"/>
            <a:ext cx="11150600" cy="5843913"/>
            <a:chOff x="990600" y="3962400"/>
            <a:chExt cx="9601201" cy="4863697"/>
          </a:xfrm>
        </p:grpSpPr>
        <p:sp>
          <p:nvSpPr>
            <p:cNvPr id="121" name="Rectangle 120"/>
            <p:cNvSpPr/>
            <p:nvPr/>
          </p:nvSpPr>
          <p:spPr>
            <a:xfrm>
              <a:off x="990600" y="4649274"/>
              <a:ext cx="9601201" cy="417682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2600" b="0" dirty="0" err="1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K.Chaudhuri</a:t>
              </a:r>
              <a:r>
                <a:rPr lang="en-US" sz="2600" b="0" dirty="0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et </a:t>
              </a:r>
              <a:r>
                <a:rPr lang="en-US" sz="2600" b="0" dirty="0" err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al.,“On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the complexity of the game of set,” 2003. </a:t>
              </a:r>
              <a:endParaRPr lang="en-US" sz="2600" b="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Wingdings" charset="2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2600" b="0" dirty="0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L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. De </a:t>
              </a:r>
              <a:r>
                <a:rPr lang="en-US" sz="2600" b="0" dirty="0" err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Moura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and N. </a:t>
              </a:r>
              <a:r>
                <a:rPr lang="en-US" sz="2600" b="0" dirty="0" err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Bjørner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, “</a:t>
              </a:r>
              <a:r>
                <a:rPr lang="en-US" sz="2600" b="0" dirty="0" err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Satisfiability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modulo theories: Introduction and applications,” </a:t>
              </a:r>
              <a:r>
                <a:rPr lang="en-US" sz="2600" b="0" dirty="0" err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. ACM, </a:t>
              </a:r>
              <a:r>
                <a:rPr lang="en-US" sz="2600" b="0" dirty="0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vol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. 54, no. 9, pp. 69–77, Sep. 2011. </a:t>
              </a:r>
              <a:endParaRPr lang="en-US" sz="2600" b="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2600" b="0" dirty="0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S.Nolte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,“</a:t>
              </a:r>
              <a:r>
                <a:rPr lang="en-US" sz="2600" b="0" dirty="0" err="1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Javascript</a:t>
              </a:r>
              <a:r>
                <a:rPr lang="en-US" sz="2600" b="0" dirty="0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set </a:t>
              </a:r>
              <a:r>
                <a:rPr lang="en-US" sz="2600" b="0" dirty="0" err="1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gamesolver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.” </a:t>
              </a:r>
              <a:endParaRPr lang="en-US" sz="2600" b="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2600" b="0" dirty="0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P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. </a:t>
              </a:r>
              <a:r>
                <a:rPr lang="en-US" sz="2600" b="0" dirty="0" err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Norvig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, “The odds of finding a set in the card game </a:t>
              </a:r>
              <a:r>
                <a:rPr lang="en-US" sz="2600" b="0" dirty="0" err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set⃝R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,” 2017. </a:t>
              </a:r>
              <a:endParaRPr lang="en-US" sz="2600" b="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2600" b="0" dirty="0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F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. S. M. </a:t>
              </a:r>
              <a:r>
                <a:rPr lang="en-US" sz="2600" b="0" dirty="0" err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Jorquera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and A. </a:t>
              </a:r>
              <a:r>
                <a:rPr lang="en-US" sz="2600" b="0" dirty="0" err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Legge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, “</a:t>
              </a:r>
              <a:r>
                <a:rPr lang="en-US" sz="2600" b="0" dirty="0" err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Set⃝R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card game solver using image processing techniques on smart-phone </a:t>
              </a:r>
              <a:r>
                <a:rPr lang="en-US" sz="2600" b="0" dirty="0" smtClean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photos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,” 2013. 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S. </a:t>
              </a:r>
              <a:r>
                <a:rPr lang="en-US" sz="2600" b="0" dirty="0" err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Russel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and P. </a:t>
              </a:r>
              <a:r>
                <a:rPr lang="en-US" sz="2600" b="0" dirty="0" err="1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Norvig</a:t>
              </a:r>
              <a:r>
                <a:rPr lang="en-US" sz="2600" b="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, Artificial Intelligence: A Modern Approach, 2nd ed. Prentice Hall, 2002. 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2600" b="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Wingdings" charset="2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90600" y="3962400"/>
              <a:ext cx="9601201" cy="686874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400" b="0" dirty="0" smtClean="0">
                  <a:solidFill>
                    <a:srgbClr val="FFFF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References</a:t>
              </a:r>
              <a:endParaRPr lang="en-US" sz="4400" b="0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pic>
        <p:nvPicPr>
          <p:cNvPr id="4142" name="Picture 46" descr="mage result for princeton university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441" y="808890"/>
            <a:ext cx="1699219" cy="214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5" y="5084637"/>
            <a:ext cx="10762301" cy="4397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83" y="15913140"/>
            <a:ext cx="8464830" cy="4986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9673" y="11266992"/>
            <a:ext cx="698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 smtClean="0">
                <a:latin typeface="Helvetica Neue" charset="0"/>
                <a:ea typeface="Helvetica Neue" charset="0"/>
                <a:cs typeface="Helvetica Neue" charset="0"/>
              </a:rPr>
              <a:t>Chadhuri</a:t>
            </a: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 et al (2003) NP Completeness Proof</a:t>
            </a:r>
            <a:endParaRPr lang="en-US" b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62470" y="21001920"/>
            <a:ext cx="6982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Image Processing Applications</a:t>
            </a:r>
          </a:p>
          <a:p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Limitation: All Use the Brute Force Solution</a:t>
            </a:r>
            <a:endParaRPr lang="en-US" b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6378" y="23785893"/>
            <a:ext cx="107202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0" dirty="0" smtClean="0">
                <a:latin typeface="Helvetica Neue" charset="0"/>
                <a:ea typeface="Helvetica Neue" charset="0"/>
                <a:cs typeface="Helvetica Neue" charset="0"/>
              </a:rPr>
              <a:t>Deck with cards that have v values and p properties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0" dirty="0" smtClean="0">
                <a:latin typeface="Helvetica Neue" charset="0"/>
                <a:ea typeface="Helvetica Neue" charset="0"/>
                <a:cs typeface="Helvetica Neue" charset="0"/>
              </a:rPr>
              <a:t>Total of </a:t>
            </a:r>
            <a:r>
              <a:rPr lang="en-US" sz="2800" b="0" dirty="0" err="1" smtClean="0">
                <a:latin typeface="Helvetica Neue" charset="0"/>
                <a:ea typeface="Helvetica Neue" charset="0"/>
                <a:cs typeface="Helvetica Neue" charset="0"/>
              </a:rPr>
              <a:t>v</a:t>
            </a:r>
            <a:r>
              <a:rPr lang="en-US" sz="2800" b="0" baseline="30000" dirty="0" err="1" smtClean="0"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2800" b="0" dirty="0" smtClean="0">
                <a:latin typeface="Helvetica Neue" charset="0"/>
                <a:ea typeface="Helvetica Neue" charset="0"/>
                <a:cs typeface="Helvetica Neue" charset="0"/>
              </a:rPr>
              <a:t> cards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0" dirty="0" smtClean="0">
                <a:latin typeface="Helvetica Neue" charset="0"/>
                <a:ea typeface="Helvetica Neue" charset="0"/>
                <a:cs typeface="Helvetica Neue" charset="0"/>
              </a:rPr>
              <a:t>Initial Board is v*p cards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0" dirty="0" smtClean="0">
                <a:latin typeface="Helvetica Neue" charset="0"/>
                <a:ea typeface="Helvetica Neue" charset="0"/>
                <a:cs typeface="Helvetica Neue" charset="0"/>
              </a:rPr>
              <a:t>Find n sets of v cards each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0" dirty="0" smtClean="0">
                <a:latin typeface="Helvetica Neue" charset="0"/>
                <a:ea typeface="Helvetica Neue" charset="0"/>
                <a:cs typeface="Helvetica Neue" charset="0"/>
              </a:rPr>
              <a:t>Remove v cards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0" dirty="0" smtClean="0">
                <a:latin typeface="Helvetica Neue" charset="0"/>
                <a:ea typeface="Helvetica Neue" charset="0"/>
                <a:cs typeface="Helvetica Neue" charset="0"/>
              </a:rPr>
              <a:t>Add v cards</a:t>
            </a:r>
          </a:p>
        </p:txBody>
      </p:sp>
      <p:pic>
        <p:nvPicPr>
          <p:cNvPr id="88" name="Picture 4" descr="mage result for SMT SOlver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549" y="5821917"/>
            <a:ext cx="7244983" cy="2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iven two cards, there is only one possible card that forms a valid set.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641" y="9471902"/>
            <a:ext cx="5526355" cy="323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/>
          <p:cNvSpPr/>
          <p:nvPr/>
        </p:nvSpPr>
        <p:spPr>
          <a:xfrm>
            <a:off x="14320338" y="22335195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</a:rPr>
              <a:t>Z3</a:t>
            </a:r>
            <a:endParaRPr lang="en-US" sz="5400" b="0" cap="none" spc="0" dirty="0">
              <a:ln w="0"/>
              <a:solidFill>
                <a:schemeClr val="accent1"/>
              </a:solidFill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742" y="21449337"/>
            <a:ext cx="5410200" cy="2768600"/>
          </a:xfrm>
          <a:prstGeom prst="rect">
            <a:avLst/>
          </a:prstGeom>
        </p:spPr>
      </p:pic>
      <p:grpSp>
        <p:nvGrpSpPr>
          <p:cNvPr id="94" name="Group 24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2275598" y="13812337"/>
            <a:ext cx="11987341" cy="5057815"/>
            <a:chOff x="990600" y="4021622"/>
            <a:chExt cx="9601201" cy="3702485"/>
          </a:xfrm>
        </p:grpSpPr>
        <p:sp>
          <p:nvSpPr>
            <p:cNvPr id="95" name="Rectangle 94"/>
            <p:cNvSpPr/>
            <p:nvPr/>
          </p:nvSpPr>
          <p:spPr>
            <a:xfrm>
              <a:off x="990600" y="4422859"/>
              <a:ext cx="9601201" cy="33012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>
              <a:prstTxWarp prst="textNoShape">
                <a:avLst/>
              </a:prstTxWarp>
            </a:bodyPr>
            <a:lstStyle/>
            <a:p>
              <a:pPr marL="742950" indent="-742950">
                <a:buFont typeface="Wingdings" charset="2"/>
                <a:buChar char="§"/>
              </a:pPr>
              <a:endParaRPr lang="en-US" sz="3600" b="0" dirty="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  <a:sym typeface="Wingdings" charset="2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0600" y="4021622"/>
              <a:ext cx="9601201" cy="394679"/>
            </a:xfrm>
            <a:prstGeom prst="rect">
              <a:avLst/>
            </a:prstGeom>
            <a:solidFill>
              <a:srgbClr val="A23027"/>
            </a:solidFill>
            <a:ln>
              <a:solidFill>
                <a:srgbClr val="A23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400" b="0" dirty="0" smtClean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Reduction to SMT</a:t>
              </a:r>
              <a:endParaRPr lang="en-US" sz="4400" b="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8689130" y="14937333"/>
            <a:ext cx="52058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Constraints</a:t>
            </a:r>
          </a:p>
          <a:p>
            <a:pPr marL="342900" indent="-342900">
              <a:buFont typeface="Arial" charset="0"/>
              <a:buChar char="•"/>
            </a:pPr>
            <a:endParaRPr lang="en-US" sz="2400" b="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0" dirty="0" smtClean="0">
                <a:latin typeface="Helvetica Neue" charset="0"/>
                <a:ea typeface="Helvetica Neue" charset="0"/>
                <a:cs typeface="Helvetica Neue" charset="0"/>
              </a:rPr>
              <a:t>All Different or All Same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 smtClean="0">
                <a:latin typeface="Helvetica Neue" charset="0"/>
                <a:ea typeface="Helvetica Neue" charset="0"/>
                <a:cs typeface="Helvetica Neue" charset="0"/>
              </a:rPr>
              <a:t>Cards from the Board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 smtClean="0">
                <a:latin typeface="Helvetica Neue" charset="0"/>
                <a:ea typeface="Helvetica Neue" charset="0"/>
                <a:cs typeface="Helvetica Neue" charset="0"/>
              </a:rPr>
              <a:t>Distinct Cards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 smtClean="0">
                <a:latin typeface="Helvetica Neue" charset="0"/>
                <a:ea typeface="Helvetica Neue" charset="0"/>
                <a:cs typeface="Helvetica Neue" charset="0"/>
              </a:rPr>
              <a:t>Symmetry Breaking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0" dirty="0" smtClean="0">
                <a:latin typeface="Helvetica Neue" charset="0"/>
                <a:ea typeface="Helvetica Neue" charset="0"/>
                <a:cs typeface="Helvetica Neue" charset="0"/>
              </a:rPr>
              <a:t>Not Any Deleted Card</a:t>
            </a:r>
          </a:p>
          <a:p>
            <a:pPr marL="342900" indent="-342900">
              <a:buFont typeface="Arial" charset="0"/>
              <a:buChar char="•"/>
            </a:pPr>
            <a:endParaRPr lang="en-US" sz="2400" b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20405" y="15180201"/>
            <a:ext cx="4124535" cy="28905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425" y="6649049"/>
            <a:ext cx="5056405" cy="3792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733" y="11897181"/>
            <a:ext cx="5442202" cy="40816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457" y="6642189"/>
            <a:ext cx="5102128" cy="38265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603" y="11943238"/>
            <a:ext cx="5317383" cy="3988037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25687500" y="6295596"/>
            <a:ext cx="401969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dirty="0">
                <a:ln w="0">
                  <a:noFill/>
                </a:ln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4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Properties, 10 Sets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0936810" y="6276186"/>
            <a:ext cx="346428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dirty="0" smtClean="0">
                <a:ln w="0">
                  <a:noFill/>
                </a:ln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4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Values, </a:t>
            </a:r>
            <a:r>
              <a:rPr lang="en-US" sz="3200" b="0" dirty="0" smtClean="0">
                <a:ln w="0">
                  <a:noFill/>
                </a:ln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10</a:t>
            </a:r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Sets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5599101" y="11607592"/>
            <a:ext cx="401969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4 Properties, 10 Sets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0959048" y="11580069"/>
            <a:ext cx="346428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4 Values, 10 Sets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5075814" y="16976355"/>
            <a:ext cx="108143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0" dirty="0" smtClean="0">
                <a:latin typeface="Helvetica Neue" charset="0"/>
                <a:ea typeface="Helvetica Neue" charset="0"/>
                <a:cs typeface="Helvetica Neue" charset="0"/>
              </a:rPr>
              <a:t>SMT Solver with Symmetry Breaking becomes an Efficient Solution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0" dirty="0" smtClean="0">
                <a:latin typeface="Helvetica Neue" charset="0"/>
                <a:ea typeface="Helvetica Neue" charset="0"/>
                <a:cs typeface="Helvetica Neue" charset="0"/>
              </a:rPr>
              <a:t>Threshold at which the SMT Solver becomes faster than the Dynamic Algorithm </a:t>
            </a:r>
          </a:p>
          <a:p>
            <a:pPr marL="342900" indent="-342900">
              <a:buFont typeface="Arial" charset="0"/>
              <a:buChar char="•"/>
            </a:pPr>
            <a:endParaRPr lang="en-US" sz="2800" b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655275" y="6556965"/>
            <a:ext cx="5411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SMT Solver’s are Efficient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Systematic Search</a:t>
            </a:r>
            <a:endParaRPr lang="en-US" b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655275" y="10224785"/>
            <a:ext cx="5768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Probability of a Set decreases as the game is played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Build off of previous knowledge of the board</a:t>
            </a:r>
            <a:endParaRPr lang="en-US" b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3151930" y="14967356"/>
            <a:ext cx="698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Satisfying Set of </a:t>
            </a:r>
            <a:r>
              <a:rPr lang="en-US" b="0" smtClean="0">
                <a:latin typeface="Helvetica Neue" charset="0"/>
                <a:ea typeface="Helvetica Neue" charset="0"/>
                <a:cs typeface="Helvetica Neue" charset="0"/>
              </a:rPr>
              <a:t>v*p variables</a:t>
            </a:r>
            <a:endParaRPr lang="en-US" b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113512" y="24221266"/>
            <a:ext cx="4882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Store All Partial Sets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Quick Complete Dictionary if Missing One Card</a:t>
            </a:r>
            <a:endParaRPr lang="en-US" b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2398508" y="23875449"/>
            <a:ext cx="6631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Symmetry Breaking </a:t>
            </a:r>
          </a:p>
          <a:p>
            <a:pPr marL="457200" indent="-457200">
              <a:buFont typeface="Arial" charset="0"/>
              <a:buChar char="•"/>
            </a:pP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Relative Sorted =  C</a:t>
            </a:r>
            <a:r>
              <a:rPr lang="en-US" b="0" baseline="-25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 &lt; C</a:t>
            </a:r>
            <a:r>
              <a:rPr lang="en-US" b="0" baseline="-25000" dirty="0" smtClean="0">
                <a:latin typeface="Helvetica Neue" charset="0"/>
                <a:ea typeface="Helvetica Neue" charset="0"/>
                <a:cs typeface="Helvetica Neue" charset="0"/>
              </a:rPr>
              <a:t>2</a:t>
            </a: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 &lt; </a:t>
            </a:r>
            <a:r>
              <a:rPr lang="mr-IN" b="0" dirty="0" smtClean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 &lt; </a:t>
            </a:r>
            <a:r>
              <a:rPr lang="en-US" b="0" dirty="0" err="1" smtClean="0"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b="0" baseline="-25000" dirty="0" err="1">
                <a:latin typeface="Helvetica Neue" charset="0"/>
                <a:ea typeface="Helvetica Neue" charset="0"/>
                <a:cs typeface="Helvetica Neue" charset="0"/>
              </a:rPr>
              <a:t>v</a:t>
            </a:r>
            <a:endParaRPr lang="en-US" b="0" baseline="-250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Rigid Sorted = C</a:t>
            </a:r>
            <a:r>
              <a:rPr lang="en-US" b="0" baseline="-25000" dirty="0" smtClean="0">
                <a:latin typeface="Helvetica Neue" charset="0"/>
                <a:ea typeface="Helvetica Neue" charset="0"/>
                <a:cs typeface="Helvetica Neue" charset="0"/>
              </a:rPr>
              <a:t>1 </a:t>
            </a: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= 0, C</a:t>
            </a:r>
            <a:r>
              <a:rPr lang="en-US" b="0" baseline="-25000" dirty="0" smtClean="0">
                <a:latin typeface="Helvetica Neue" charset="0"/>
                <a:ea typeface="Helvetica Neue" charset="0"/>
                <a:cs typeface="Helvetica Neue" charset="0"/>
              </a:rPr>
              <a:t>2</a:t>
            </a: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 = 1, </a:t>
            </a:r>
            <a:r>
              <a:rPr lang="mr-IN" b="0" dirty="0" smtClean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b="0" dirty="0" err="1" smtClean="0"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b="0" baseline="-25000" dirty="0" err="1" smtClean="0">
                <a:latin typeface="Helvetica Neue" charset="0"/>
                <a:ea typeface="Helvetica Neue" charset="0"/>
                <a:cs typeface="Helvetica Neue" charset="0"/>
              </a:rPr>
              <a:t>v</a:t>
            </a:r>
            <a:r>
              <a:rPr lang="en-US" b="0" baseline="-250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= v-1</a:t>
            </a:r>
            <a:endParaRPr lang="en-US" b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6772189" y="5477338"/>
            <a:ext cx="696761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SMT Symmetry Breaking Constraints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7675810" y="10748767"/>
            <a:ext cx="516038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SMT vs Dynamic Algorithm</a:t>
            </a: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17000" y="12371287"/>
            <a:ext cx="5118100" cy="2146300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2514441" y="12046310"/>
            <a:ext cx="6761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Perfect Dimensional Matching</a:t>
            </a:r>
            <a:endParaRPr lang="en-US" b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617000" y="15401094"/>
            <a:ext cx="698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Helvetica Neue" charset="0"/>
                <a:ea typeface="Helvetica Neue" charset="0"/>
                <a:cs typeface="Helvetica Neue" charset="0"/>
              </a:rPr>
              <a:t>JavaScript Set Game Solver by S. Nolte</a:t>
            </a:r>
            <a:endParaRPr lang="en-US" b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6894307" y="5363469"/>
            <a:ext cx="23118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SMT Solver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384711" y="8805210"/>
            <a:ext cx="366318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Dynamic Algorithm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3641467" y="20595274"/>
            <a:ext cx="23118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SMT Solver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8933393" y="20606756"/>
            <a:ext cx="366318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>
                  <a:noFill/>
                </a:ln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Dynamic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12057</TotalTime>
  <Words>376</Words>
  <Application>Microsoft Macintosh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</vt:lpstr>
      <vt:lpstr>ＭＳ Ｐゴシック</vt:lpstr>
      <vt:lpstr>Times New Roman</vt:lpstr>
      <vt:lpstr>Wingdings</vt:lpstr>
      <vt:lpstr>Default Design</vt:lpstr>
      <vt:lpstr>PowerPoint Presentation</vt:lpstr>
    </vt:vector>
  </TitlesOfParts>
  <Company>Slartibartfast Bistromathics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Back-End Design Flow for Single Chip Radios</dc:title>
  <dc:creator>Wm. Rhett Davis</dc:creator>
  <cp:lastModifiedBy>Microsoft Office User</cp:lastModifiedBy>
  <cp:revision>493</cp:revision>
  <cp:lastPrinted>2018-05-01T00:53:12Z</cp:lastPrinted>
  <dcterms:created xsi:type="dcterms:W3CDTF">2012-10-23T20:00:46Z</dcterms:created>
  <dcterms:modified xsi:type="dcterms:W3CDTF">2018-05-03T03:15:27Z</dcterms:modified>
</cp:coreProperties>
</file>