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72" r:id="rId15"/>
    <p:sldId id="273" r:id="rId16"/>
    <p:sldId id="274" r:id="rId17"/>
    <p:sldId id="257"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6"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0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60606-3540-4922-A178-1ADF27E51D8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165264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60606-3540-4922-A178-1ADF27E51D8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149149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60606-3540-4922-A178-1ADF27E51D8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238659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60606-3540-4922-A178-1ADF27E51D8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103639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60606-3540-4922-A178-1ADF27E51D8A}"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319910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060606-3540-4922-A178-1ADF27E51D8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259681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060606-3540-4922-A178-1ADF27E51D8A}"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84903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060606-3540-4922-A178-1ADF27E51D8A}"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114760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0606-3540-4922-A178-1ADF27E51D8A}"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109442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60606-3540-4922-A178-1ADF27E51D8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78759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60606-3540-4922-A178-1ADF27E51D8A}"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BB710-00B3-4D9B-8CF5-65EC26393462}" type="slidenum">
              <a:rPr lang="en-US" smtClean="0"/>
              <a:t>‹#›</a:t>
            </a:fld>
            <a:endParaRPr lang="en-US"/>
          </a:p>
        </p:txBody>
      </p:sp>
    </p:spTree>
    <p:extLst>
      <p:ext uri="{BB962C8B-B14F-4D97-AF65-F5344CB8AC3E}">
        <p14:creationId xmlns:p14="http://schemas.microsoft.com/office/powerpoint/2010/main" val="86908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60606-3540-4922-A178-1ADF27E51D8A}" type="datetimeFigureOut">
              <a:rPr lang="en-US" smtClean="0"/>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BB710-00B3-4D9B-8CF5-65EC26393462}" type="slidenum">
              <a:rPr lang="en-US" smtClean="0"/>
              <a:t>‹#›</a:t>
            </a:fld>
            <a:endParaRPr lang="en-US"/>
          </a:p>
        </p:txBody>
      </p:sp>
    </p:spTree>
    <p:extLst>
      <p:ext uri="{BB962C8B-B14F-4D97-AF65-F5344CB8AC3E}">
        <p14:creationId xmlns:p14="http://schemas.microsoft.com/office/powerpoint/2010/main" val="98876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effectLst>
                  <a:outerShdw blurRad="38100" dist="38100" dir="2700000" algn="tl">
                    <a:srgbClr val="000000">
                      <a:alpha val="43137"/>
                    </a:srgbClr>
                  </a:outerShdw>
                </a:effectLst>
                <a:latin typeface="Bahnschrift Light Condensed" pitchFamily="34" charset="0"/>
              </a:rPr>
              <a:t>GLOBAL MEDIA CULTURES</a:t>
            </a:r>
            <a:endParaRPr lang="en-US" sz="6000" dirty="0">
              <a:effectLst>
                <a:outerShdw blurRad="38100" dist="38100" dir="2700000" algn="tl">
                  <a:srgbClr val="000000">
                    <a:alpha val="43137"/>
                  </a:srgbClr>
                </a:outerShdw>
              </a:effectLst>
              <a:latin typeface="Bahnschrift Light Condensed" pitchFamily="34" charset="0"/>
            </a:endParaRPr>
          </a:p>
        </p:txBody>
      </p:sp>
      <p:sp>
        <p:nvSpPr>
          <p:cNvPr id="4" name="Subtitle 3"/>
          <p:cNvSpPr>
            <a:spLocks noGrp="1"/>
          </p:cNvSpPr>
          <p:nvPr>
            <p:ph type="subTitle" idx="1"/>
          </p:nvPr>
        </p:nvSpPr>
        <p:spPr/>
        <p:txBody>
          <a:bodyPr>
            <a:noAutofit/>
          </a:bodyPr>
          <a:lstStyle/>
          <a:p>
            <a:r>
              <a:rPr lang="en-US" sz="6000" dirty="0" smtClean="0">
                <a:effectLst>
                  <a:outerShdw blurRad="38100" dist="38100" dir="2700000" algn="tl">
                    <a:srgbClr val="000000">
                      <a:alpha val="43137"/>
                    </a:srgbClr>
                  </a:outerShdw>
                </a:effectLst>
                <a:latin typeface="Bahnschrift Condensed" pitchFamily="34" charset="0"/>
              </a:rPr>
              <a:t>ALTHEAMAE LAGUNI </a:t>
            </a:r>
            <a:br>
              <a:rPr lang="en-US" sz="6000" dirty="0" smtClean="0">
                <a:effectLst>
                  <a:outerShdw blurRad="38100" dist="38100" dir="2700000" algn="tl">
                    <a:srgbClr val="000000">
                      <a:alpha val="43137"/>
                    </a:srgbClr>
                  </a:outerShdw>
                </a:effectLst>
                <a:latin typeface="Bahnschrift Condensed" pitchFamily="34" charset="0"/>
              </a:rPr>
            </a:br>
            <a:r>
              <a:rPr lang="en-US" sz="6000" dirty="0" smtClean="0">
                <a:effectLst>
                  <a:outerShdw blurRad="38100" dist="38100" dir="2700000" algn="tl">
                    <a:srgbClr val="000000">
                      <a:alpha val="43137"/>
                    </a:srgbClr>
                  </a:outerShdw>
                </a:effectLst>
                <a:latin typeface="Bahnschrift Condensed" pitchFamily="34" charset="0"/>
              </a:rPr>
              <a:t>BSHM-1116</a:t>
            </a:r>
            <a:endParaRPr lang="en-US" sz="6000" dirty="0">
              <a:effectLst>
                <a:outerShdw blurRad="38100" dist="38100" dir="2700000" algn="tl">
                  <a:srgbClr val="000000">
                    <a:alpha val="43137"/>
                  </a:srgbClr>
                </a:outerShdw>
              </a:effectLst>
              <a:latin typeface="Bahnschrift Condensed" pitchFamily="34" charset="0"/>
            </a:endParaRPr>
          </a:p>
        </p:txBody>
      </p:sp>
    </p:spTree>
    <p:extLst>
      <p:ext uri="{BB962C8B-B14F-4D97-AF65-F5344CB8AC3E}">
        <p14:creationId xmlns:p14="http://schemas.microsoft.com/office/powerpoint/2010/main" val="330750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PRESS</a:t>
            </a:r>
            <a:endParaRPr lang="en-US" dirty="0"/>
          </a:p>
        </p:txBody>
      </p:sp>
      <p:sp>
        <p:nvSpPr>
          <p:cNvPr id="3" name="Content Placeholder 2"/>
          <p:cNvSpPr>
            <a:spLocks noGrp="1"/>
          </p:cNvSpPr>
          <p:nvPr>
            <p:ph idx="1"/>
          </p:nvPr>
        </p:nvSpPr>
        <p:spPr/>
        <p:txBody>
          <a:bodyPr/>
          <a:lstStyle/>
          <a:p>
            <a:r>
              <a:rPr lang="en-US" dirty="0" smtClean="0"/>
              <a:t>The printing press is a device that allows for the mass production of uniform printed matter mainly text in the form of books. Pamphlets and news paper it </a:t>
            </a:r>
            <a:r>
              <a:rPr lang="en-US" dirty="0" err="1" smtClean="0"/>
              <a:t>revolutuionized</a:t>
            </a:r>
            <a:r>
              <a:rPr lang="en-US" dirty="0" smtClean="0"/>
              <a:t> society in china where it was created </a:t>
            </a:r>
            <a:endParaRPr lang="en-US" dirty="0"/>
          </a:p>
        </p:txBody>
      </p:sp>
    </p:spTree>
    <p:extLst>
      <p:ext uri="{BB962C8B-B14F-4D97-AF65-F5344CB8AC3E}">
        <p14:creationId xmlns:p14="http://schemas.microsoft.com/office/powerpoint/2010/main" val="3592532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ELECTRONIC MEDIA </a:t>
            </a:r>
            <a:endParaRPr lang="en-US" dirty="0"/>
          </a:p>
        </p:txBody>
      </p:sp>
      <p:sp>
        <p:nvSpPr>
          <p:cNvPr id="3" name="Content Placeholder 2"/>
          <p:cNvSpPr>
            <a:spLocks noGrp="1"/>
          </p:cNvSpPr>
          <p:nvPr>
            <p:ph idx="1"/>
          </p:nvPr>
        </p:nvSpPr>
        <p:spPr/>
        <p:txBody>
          <a:bodyPr/>
          <a:lstStyle/>
          <a:p>
            <a:r>
              <a:rPr lang="en-US" dirty="0" smtClean="0"/>
              <a:t>Refer to the broadcast or storage media that take advantage of electronic technology </a:t>
            </a:r>
            <a:br>
              <a:rPr lang="en-US" dirty="0" smtClean="0"/>
            </a:br>
            <a:r>
              <a:rPr lang="en-US" dirty="0" smtClean="0"/>
              <a:t/>
            </a:r>
            <a:br>
              <a:rPr lang="en-US" dirty="0" smtClean="0"/>
            </a:br>
            <a:r>
              <a:rPr lang="en-US" dirty="0" smtClean="0"/>
              <a:t>-include television radio internet fax CD-ROMs DVD and any other medium that requires electricity or digital encoding of information.</a:t>
            </a:r>
            <a:endParaRPr lang="en-US" dirty="0"/>
          </a:p>
        </p:txBody>
      </p:sp>
    </p:spTree>
    <p:extLst>
      <p:ext uri="{BB962C8B-B14F-4D97-AF65-F5344CB8AC3E}">
        <p14:creationId xmlns:p14="http://schemas.microsoft.com/office/powerpoint/2010/main" val="41820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lstStyle/>
          <a:p>
            <a:r>
              <a:rPr lang="en-US" dirty="0" smtClean="0"/>
              <a:t>In the 20</a:t>
            </a:r>
            <a:r>
              <a:rPr lang="en-US" baseline="30000" dirty="0" smtClean="0"/>
              <a:t>th</a:t>
            </a:r>
            <a:r>
              <a:rPr lang="en-US" dirty="0" smtClean="0"/>
              <a:t> century . Then only available mass media in remote villages was the radio while film was soon developed as an artistic medium for great cultural expression. The most powerful and pervasive mass media is television as it brought the visual and aural power of film with the accessibility of radio. The introduction of television was defining moment in globalization .</a:t>
            </a:r>
            <a:endParaRPr lang="en-US" dirty="0"/>
          </a:p>
        </p:txBody>
      </p:sp>
    </p:spTree>
    <p:extLst>
      <p:ext uri="{BB962C8B-B14F-4D97-AF65-F5344CB8AC3E}">
        <p14:creationId xmlns:p14="http://schemas.microsoft.com/office/powerpoint/2010/main" val="271217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MEDIA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 computer is considered the most important media influencing globalization computers give access to global and market place and transformed cultural life </a:t>
            </a:r>
            <a:br>
              <a:rPr lang="en-US" dirty="0" smtClean="0"/>
            </a:br>
            <a:r>
              <a:rPr lang="en-US" dirty="0" smtClean="0"/>
              <a:t/>
            </a:r>
            <a:br>
              <a:rPr lang="en-US" dirty="0" smtClean="0"/>
            </a:br>
            <a:r>
              <a:rPr lang="en-US" dirty="0" smtClean="0"/>
              <a:t>our daily lives is </a:t>
            </a:r>
            <a:r>
              <a:rPr lang="en-US" dirty="0" err="1" smtClean="0"/>
              <a:t>revulutionized</a:t>
            </a:r>
            <a:r>
              <a:rPr lang="en-US" dirty="0" smtClean="0"/>
              <a:t> by digital media people are able to adopt and adapt new practices like fashion sports music food and many other through access of information provided by computers they also exchange ideas establish relations and linkages through the use of </a:t>
            </a:r>
            <a:r>
              <a:rPr lang="en-US" dirty="0" err="1" smtClean="0"/>
              <a:t>skype</a:t>
            </a:r>
            <a:r>
              <a:rPr lang="en-US" dirty="0" smtClean="0"/>
              <a:t> </a:t>
            </a:r>
            <a:r>
              <a:rPr lang="en-US" dirty="0" err="1" smtClean="0"/>
              <a:t>google,chat,zoom</a:t>
            </a:r>
            <a:r>
              <a:rPr lang="en-US" dirty="0" smtClean="0"/>
              <a:t> and other platforms </a:t>
            </a:r>
            <a:endParaRPr lang="en-US" dirty="0"/>
          </a:p>
        </p:txBody>
      </p:sp>
    </p:spTree>
    <p:extLst>
      <p:ext uri="{BB962C8B-B14F-4D97-AF65-F5344CB8AC3E}">
        <p14:creationId xmlns:p14="http://schemas.microsoft.com/office/powerpoint/2010/main" val="92932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MEDIA </a:t>
            </a:r>
            <a:endParaRPr lang="en-US" dirty="0"/>
          </a:p>
        </p:txBody>
      </p:sp>
      <p:sp>
        <p:nvSpPr>
          <p:cNvPr id="3" name="Content Placeholder 2"/>
          <p:cNvSpPr>
            <a:spLocks noGrp="1"/>
          </p:cNvSpPr>
          <p:nvPr>
            <p:ph idx="1"/>
          </p:nvPr>
        </p:nvSpPr>
        <p:spPr/>
        <p:txBody>
          <a:bodyPr/>
          <a:lstStyle/>
          <a:p>
            <a:r>
              <a:rPr lang="en-US" dirty="0"/>
              <a:t>Global Media Cultures </a:t>
            </a:r>
            <a:r>
              <a:rPr lang="en-US" b="1" dirty="0"/>
              <a:t>explores the relationship between the media, culture and globalization</a:t>
            </a:r>
            <a:r>
              <a:rPr lang="en-US" dirty="0"/>
              <a:t>. The course approaches past and current challenges concerning international communication and explores and problematizes the power of media </a:t>
            </a:r>
            <a:r>
              <a:rPr lang="en-US" dirty="0" smtClean="0"/>
              <a:t>representation.</a:t>
            </a:r>
            <a:endParaRPr lang="en-US" dirty="0"/>
          </a:p>
        </p:txBody>
      </p:sp>
    </p:spTree>
    <p:extLst>
      <p:ext uri="{BB962C8B-B14F-4D97-AF65-F5344CB8AC3E}">
        <p14:creationId xmlns:p14="http://schemas.microsoft.com/office/powerpoint/2010/main" val="150713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GLOBAL MEDIA</a:t>
            </a:r>
            <a:endParaRPr lang="en-US" dirty="0"/>
          </a:p>
        </p:txBody>
      </p:sp>
      <p:sp>
        <p:nvSpPr>
          <p:cNvPr id="3" name="Content Placeholder 2"/>
          <p:cNvSpPr>
            <a:spLocks noGrp="1"/>
          </p:cNvSpPr>
          <p:nvPr>
            <p:ph idx="1"/>
          </p:nvPr>
        </p:nvSpPr>
        <p:spPr/>
        <p:txBody>
          <a:bodyPr/>
          <a:lstStyle/>
          <a:p>
            <a:r>
              <a:rPr lang="en-US" dirty="0"/>
              <a:t>Global media refers to forms of mass communication that reach across the world. Today that includes everything from traditional media, such as </a:t>
            </a:r>
            <a:r>
              <a:rPr lang="en-US" b="1" dirty="0"/>
              <a:t>TV, radio, and newspapers</a:t>
            </a:r>
            <a:r>
              <a:rPr lang="en-US" dirty="0"/>
              <a:t>, to social media like YouTube, Twitter, and </a:t>
            </a:r>
            <a:r>
              <a:rPr lang="en-US" dirty="0" smtClean="0"/>
              <a:t>Facebook.</a:t>
            </a:r>
            <a:endParaRPr lang="en-US" dirty="0"/>
          </a:p>
          <a:p>
            <a:r>
              <a:rPr lang="en-US" dirty="0"/>
              <a:t/>
            </a:r>
            <a:br>
              <a:rPr lang="en-US" dirty="0"/>
            </a:br>
            <a:endParaRPr lang="en-US" dirty="0"/>
          </a:p>
        </p:txBody>
      </p:sp>
    </p:spTree>
    <p:extLst>
      <p:ext uri="{BB962C8B-B14F-4D97-AF65-F5344CB8AC3E}">
        <p14:creationId xmlns:p14="http://schemas.microsoft.com/office/powerpoint/2010/main" val="355937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GLOBAL MEDIA</a:t>
            </a:r>
            <a:endParaRPr lang="en-US" dirty="0"/>
          </a:p>
        </p:txBody>
      </p:sp>
      <p:sp>
        <p:nvSpPr>
          <p:cNvPr id="3" name="Content Placeholder 2"/>
          <p:cNvSpPr>
            <a:spLocks noGrp="1"/>
          </p:cNvSpPr>
          <p:nvPr>
            <p:ph idx="1"/>
          </p:nvPr>
        </p:nvSpPr>
        <p:spPr/>
        <p:txBody>
          <a:bodyPr>
            <a:normAutofit fontScale="92500"/>
          </a:bodyPr>
          <a:lstStyle/>
          <a:p>
            <a:r>
              <a:rPr lang="en-US" dirty="0"/>
              <a:t>The media have an important impact on cultural globalization in two mutually interdependent ways: Firstly, the </a:t>
            </a:r>
            <a:r>
              <a:rPr lang="en-US" b="1" dirty="0"/>
              <a:t>media provide an extensive transnational transmission of cultural products</a:t>
            </a:r>
            <a:r>
              <a:rPr lang="en-US" dirty="0"/>
              <a:t> and, secondly, they contribute to the formation of communicative networks and social structures.</a:t>
            </a:r>
          </a:p>
          <a:p>
            <a:r>
              <a:rPr lang="en-US" dirty="0"/>
              <a:t/>
            </a:r>
            <a:br>
              <a:rPr lang="en-US" dirty="0"/>
            </a:br>
            <a:endParaRPr lang="en-US" dirty="0"/>
          </a:p>
        </p:txBody>
      </p:sp>
    </p:spTree>
    <p:extLst>
      <p:ext uri="{BB962C8B-B14F-4D97-AF65-F5344CB8AC3E}">
        <p14:creationId xmlns:p14="http://schemas.microsoft.com/office/powerpoint/2010/main" val="234941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err="1" smtClean="0"/>
              <a:t>Defination</a:t>
            </a:r>
            <a:endParaRPr lang="en-US" sz="3600" dirty="0"/>
          </a:p>
        </p:txBody>
      </p:sp>
      <p:sp>
        <p:nvSpPr>
          <p:cNvPr id="3" name="Content Placeholder 2"/>
          <p:cNvSpPr>
            <a:spLocks noGrp="1"/>
          </p:cNvSpPr>
          <p:nvPr>
            <p:ph idx="1"/>
          </p:nvPr>
        </p:nvSpPr>
        <p:spPr/>
        <p:txBody>
          <a:bodyPr/>
          <a:lstStyle/>
          <a:p>
            <a:r>
              <a:rPr lang="en-US" dirty="0" smtClean="0"/>
              <a:t>It explores the relationship between the media, culture and globalization.</a:t>
            </a:r>
          </a:p>
          <a:p>
            <a:pPr marL="0" indent="0">
              <a:buNone/>
            </a:pPr>
            <a:endParaRPr lang="en-US" dirty="0" smtClean="0"/>
          </a:p>
          <a:p>
            <a:pPr marL="0" indent="0">
              <a:buNone/>
            </a:pPr>
            <a:r>
              <a:rPr lang="en-US" dirty="0" smtClean="0"/>
              <a:t>Mass Media</a:t>
            </a:r>
          </a:p>
          <a:p>
            <a:r>
              <a:rPr lang="en-US" dirty="0" smtClean="0"/>
              <a:t>it means a technology whether written, broadcast, or spoken that is intended to reach a mass audience.</a:t>
            </a:r>
            <a:endParaRPr lang="en-US" dirty="0"/>
          </a:p>
        </p:txBody>
      </p:sp>
    </p:spTree>
    <p:extLst>
      <p:ext uri="{BB962C8B-B14F-4D97-AF65-F5344CB8AC3E}">
        <p14:creationId xmlns:p14="http://schemas.microsoft.com/office/powerpoint/2010/main" val="181864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 Essential Characteristics of Mass Media </a:t>
            </a:r>
            <a:endParaRPr lang="en-US" dirty="0"/>
          </a:p>
        </p:txBody>
      </p:sp>
      <p:sp>
        <p:nvSpPr>
          <p:cNvPr id="4" name="Content Placeholder 3"/>
          <p:cNvSpPr>
            <a:spLocks noGrp="1"/>
          </p:cNvSpPr>
          <p:nvPr>
            <p:ph idx="1"/>
          </p:nvPr>
        </p:nvSpPr>
        <p:spPr/>
        <p:txBody>
          <a:bodyPr/>
          <a:lstStyle/>
          <a:p>
            <a:pPr marL="0" indent="0">
              <a:buNone/>
            </a:pPr>
            <a:r>
              <a:rPr lang="en-US" dirty="0" smtClean="0"/>
              <a:t>DISTANCE</a:t>
            </a:r>
            <a:br>
              <a:rPr lang="en-US" dirty="0" smtClean="0"/>
            </a:br>
            <a:r>
              <a:rPr lang="en-US" dirty="0" smtClean="0"/>
              <a:t>    Communication between those who send and receive messages or other media production is impersonal lacks immediacy and one way </a:t>
            </a:r>
            <a:br>
              <a:rPr lang="en-US" dirty="0" smtClean="0"/>
            </a:br>
            <a:r>
              <a:rPr lang="en-US" dirty="0" smtClean="0"/>
              <a:t/>
            </a:r>
            <a:br>
              <a:rPr lang="en-US" dirty="0" smtClean="0"/>
            </a:br>
            <a:r>
              <a:rPr lang="en-US" dirty="0" smtClean="0"/>
              <a:t>TECHONOLOGY </a:t>
            </a:r>
            <a:br>
              <a:rPr lang="en-US" dirty="0" smtClean="0"/>
            </a:br>
            <a:r>
              <a:rPr lang="en-US" dirty="0" smtClean="0"/>
              <a:t>    Mass communication requires a search vehicle.</a:t>
            </a:r>
            <a:br>
              <a:rPr lang="en-US" dirty="0" smtClean="0"/>
            </a:br>
            <a:endParaRPr lang="en-US" dirty="0"/>
          </a:p>
        </p:txBody>
      </p:sp>
    </p:spTree>
    <p:extLst>
      <p:ext uri="{BB962C8B-B14F-4D97-AF65-F5344CB8AC3E}">
        <p14:creationId xmlns:p14="http://schemas.microsoft.com/office/powerpoint/2010/main" val="399480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990600"/>
            <a:ext cx="8153400" cy="5016758"/>
          </a:xfrm>
          <a:prstGeom prst="rect">
            <a:avLst/>
          </a:prstGeom>
          <a:noFill/>
        </p:spPr>
        <p:txBody>
          <a:bodyPr wrap="square" rtlCol="0">
            <a:spAutoFit/>
          </a:bodyPr>
          <a:lstStyle/>
          <a:p>
            <a:r>
              <a:rPr lang="en-US" sz="3200" dirty="0" smtClean="0"/>
              <a:t>SCALE</a:t>
            </a:r>
            <a:br>
              <a:rPr lang="en-US" sz="3200" dirty="0" smtClean="0"/>
            </a:br>
            <a:r>
              <a:rPr lang="en-US" sz="3200" dirty="0" smtClean="0"/>
              <a:t>    Mass Media involves simultaneous communication with many people from different countries </a:t>
            </a:r>
            <a:br>
              <a:rPr lang="en-US" sz="3200" dirty="0" smtClean="0"/>
            </a:br>
            <a:r>
              <a:rPr lang="en-US" sz="3200" dirty="0" smtClean="0"/>
              <a:t/>
            </a:r>
            <a:br>
              <a:rPr lang="en-US" sz="3200" dirty="0" smtClean="0"/>
            </a:br>
            <a:r>
              <a:rPr lang="en-US" sz="3200" dirty="0" smtClean="0"/>
              <a:t>COMMODITY</a:t>
            </a:r>
            <a:br>
              <a:rPr lang="en-US" sz="3200" dirty="0" smtClean="0"/>
            </a:br>
            <a:r>
              <a:rPr lang="en-US" sz="3200" dirty="0" smtClean="0"/>
              <a:t>   Media cultures take part in the process of globalization including how they challenge existing cultures and create new and alternative symbolic and cultural communities.</a:t>
            </a:r>
            <a:endParaRPr lang="en-US" sz="3200" dirty="0"/>
          </a:p>
        </p:txBody>
      </p:sp>
    </p:spTree>
    <p:extLst>
      <p:ext uri="{BB962C8B-B14F-4D97-AF65-F5344CB8AC3E}">
        <p14:creationId xmlns:p14="http://schemas.microsoft.com/office/powerpoint/2010/main" val="174376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a:t>
            </a:r>
            <a:endParaRPr lang="en-US" dirty="0"/>
          </a:p>
        </p:txBody>
      </p:sp>
      <p:sp>
        <p:nvSpPr>
          <p:cNvPr id="3" name="Content Placeholder 2"/>
          <p:cNvSpPr>
            <a:spLocks noGrp="1"/>
          </p:cNvSpPr>
          <p:nvPr>
            <p:ph idx="1"/>
          </p:nvPr>
        </p:nvSpPr>
        <p:spPr/>
        <p:txBody>
          <a:bodyPr/>
          <a:lstStyle/>
          <a:p>
            <a:r>
              <a:rPr lang="en-US" dirty="0"/>
              <a:t>The customary beliefs social form and material traits of a racial religious or social group </a:t>
            </a:r>
            <a:br>
              <a:rPr lang="en-US" dirty="0"/>
            </a:br>
            <a:r>
              <a:rPr lang="en-US" dirty="0"/>
              <a:t/>
            </a:r>
            <a:br>
              <a:rPr lang="en-US" dirty="0"/>
            </a:br>
            <a:r>
              <a:rPr lang="en-US" dirty="0"/>
              <a:t/>
            </a:r>
            <a:br>
              <a:rPr lang="en-US" dirty="0"/>
            </a:br>
            <a:r>
              <a:rPr lang="en-US" dirty="0"/>
              <a:t>- the characteristic features of everyday existence such as a diversions or a way of life shared by people in a </a:t>
            </a:r>
            <a:r>
              <a:rPr lang="en-US" dirty="0" err="1"/>
              <a:t>palce</a:t>
            </a:r>
            <a:r>
              <a:rPr lang="en-US" dirty="0"/>
              <a:t> or time.</a:t>
            </a:r>
          </a:p>
          <a:p>
            <a:endParaRPr lang="en-US" dirty="0"/>
          </a:p>
        </p:txBody>
      </p:sp>
    </p:spTree>
    <p:extLst>
      <p:ext uri="{BB962C8B-B14F-4D97-AF65-F5344CB8AC3E}">
        <p14:creationId xmlns:p14="http://schemas.microsoft.com/office/powerpoint/2010/main" val="3785530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66800"/>
            <a:ext cx="8458200" cy="5509200"/>
          </a:xfrm>
          <a:prstGeom prst="rect">
            <a:avLst/>
          </a:prstGeom>
          <a:noFill/>
        </p:spPr>
        <p:txBody>
          <a:bodyPr wrap="square" rtlCol="0">
            <a:spAutoFit/>
          </a:bodyPr>
          <a:lstStyle/>
          <a:p>
            <a:r>
              <a:rPr lang="en-US" sz="3200" dirty="0" smtClean="0"/>
              <a:t>EFFECTS ON SOCIAL MEDIA</a:t>
            </a:r>
            <a:br>
              <a:rPr lang="en-US" sz="3200" dirty="0" smtClean="0"/>
            </a:br>
            <a:r>
              <a:rPr lang="en-US" sz="3200" dirty="0" smtClean="0"/>
              <a:t> -These forms of communication have democratized access. Anyone with internet connection or smart phone can use </a:t>
            </a:r>
            <a:r>
              <a:rPr lang="en-US" sz="3200" dirty="0" err="1" smtClean="0"/>
              <a:t>facebook</a:t>
            </a:r>
            <a:r>
              <a:rPr lang="en-US" sz="3200" dirty="0" smtClean="0"/>
              <a:t> and twitter for free </a:t>
            </a:r>
            <a:br>
              <a:rPr lang="en-US" sz="3200" dirty="0" smtClean="0"/>
            </a:br>
            <a:r>
              <a:rPr lang="en-US" sz="3200" dirty="0" smtClean="0"/>
              <a:t/>
            </a:r>
            <a:br>
              <a:rPr lang="en-US" sz="3200" dirty="0" smtClean="0"/>
            </a:br>
            <a:r>
              <a:rPr lang="en-US" sz="3200" dirty="0" smtClean="0"/>
              <a:t>-These media have enable users to be consumers and producers of information simultaneously </a:t>
            </a:r>
            <a:br>
              <a:rPr lang="en-US" sz="3200" dirty="0" smtClean="0"/>
            </a:br>
            <a:r>
              <a:rPr lang="en-US" sz="3200" dirty="0" smtClean="0"/>
              <a:t/>
            </a:r>
            <a:br>
              <a:rPr lang="en-US" sz="3200" dirty="0" smtClean="0"/>
            </a:br>
            <a:r>
              <a:rPr lang="en-US" sz="3200" dirty="0" smtClean="0"/>
              <a:t>-Enabling the citizens become aware of issues that controls their own country  </a:t>
            </a:r>
            <a:endParaRPr lang="en-US" sz="3200" dirty="0"/>
          </a:p>
        </p:txBody>
      </p:sp>
    </p:spTree>
    <p:extLst>
      <p:ext uri="{BB962C8B-B14F-4D97-AF65-F5344CB8AC3E}">
        <p14:creationId xmlns:p14="http://schemas.microsoft.com/office/powerpoint/2010/main" val="60500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DARK SIDE OF SOCIAL MEDIA </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t>-Sharing </a:t>
            </a:r>
            <a:br>
              <a:rPr lang="en-US" sz="1600" dirty="0" smtClean="0"/>
            </a:br>
            <a:r>
              <a:rPr lang="en-US" sz="1600" dirty="0" smtClean="0"/>
              <a:t>   Inappropriate distribution and content </a:t>
            </a:r>
            <a:br>
              <a:rPr lang="en-US" sz="1600" dirty="0" smtClean="0"/>
            </a:br>
            <a:r>
              <a:rPr lang="en-US" sz="1600" dirty="0" smtClean="0"/>
              <a:t/>
            </a:r>
            <a:br>
              <a:rPr lang="en-US" sz="1600" dirty="0" smtClean="0"/>
            </a:br>
            <a:r>
              <a:rPr lang="en-US" sz="1600" dirty="0" smtClean="0"/>
              <a:t>-Presence </a:t>
            </a:r>
            <a:br>
              <a:rPr lang="en-US" sz="1600" dirty="0" smtClean="0"/>
            </a:br>
            <a:r>
              <a:rPr lang="en-US" sz="1600" dirty="0" smtClean="0"/>
              <a:t>   Location tracking and monitoring </a:t>
            </a:r>
            <a:br>
              <a:rPr lang="en-US" sz="1600" dirty="0" smtClean="0"/>
            </a:br>
            <a:r>
              <a:rPr lang="en-US" sz="1600" dirty="0" smtClean="0"/>
              <a:t/>
            </a:r>
            <a:br>
              <a:rPr lang="en-US" sz="1600" dirty="0" smtClean="0"/>
            </a:br>
            <a:r>
              <a:rPr lang="en-US" sz="1600" dirty="0" smtClean="0"/>
              <a:t>-RELATIONSHIP </a:t>
            </a:r>
            <a:br>
              <a:rPr lang="en-US" sz="1600" dirty="0" smtClean="0"/>
            </a:br>
            <a:r>
              <a:rPr lang="en-US" sz="1600" dirty="0" smtClean="0"/>
              <a:t>   Threat coercion abuse intimidation </a:t>
            </a:r>
            <a:br>
              <a:rPr lang="en-US" sz="1600" dirty="0" smtClean="0"/>
            </a:br>
            <a:r>
              <a:rPr lang="en-US" sz="1600" dirty="0" smtClean="0"/>
              <a:t/>
            </a:r>
            <a:br>
              <a:rPr lang="en-US" sz="1600" dirty="0" smtClean="0"/>
            </a:br>
            <a:r>
              <a:rPr lang="en-US" sz="1600" dirty="0" smtClean="0"/>
              <a:t>-REPUTATION </a:t>
            </a:r>
            <a:br>
              <a:rPr lang="en-US" sz="1600" dirty="0" smtClean="0"/>
            </a:br>
            <a:r>
              <a:rPr lang="en-US" sz="1600" dirty="0" smtClean="0"/>
              <a:t>   Shaming and </a:t>
            </a:r>
            <a:r>
              <a:rPr lang="en-US" sz="1600" dirty="0" err="1" smtClean="0"/>
              <a:t>defamtion</a:t>
            </a:r>
            <a:r>
              <a:rPr lang="en-US" sz="1600" dirty="0" smtClean="0"/>
              <a:t> </a:t>
            </a:r>
            <a:br>
              <a:rPr lang="en-US" sz="1600" dirty="0" smtClean="0"/>
            </a:br>
            <a:r>
              <a:rPr lang="en-US" sz="1600" dirty="0" smtClean="0"/>
              <a:t/>
            </a:r>
            <a:br>
              <a:rPr lang="en-US" sz="1600" dirty="0" smtClean="0"/>
            </a:br>
            <a:r>
              <a:rPr lang="en-US" sz="1600" dirty="0" smtClean="0"/>
              <a:t>-GROUPS</a:t>
            </a:r>
            <a:br>
              <a:rPr lang="en-US" sz="1600" dirty="0" smtClean="0"/>
            </a:br>
            <a:r>
              <a:rPr lang="en-US" sz="1600" dirty="0" smtClean="0"/>
              <a:t>   In group or out group bias </a:t>
            </a:r>
            <a:br>
              <a:rPr lang="en-US" sz="1600" dirty="0" smtClean="0"/>
            </a:br>
            <a:r>
              <a:rPr lang="en-US" sz="1600" dirty="0" smtClean="0"/>
              <a:t/>
            </a:r>
            <a:br>
              <a:rPr lang="en-US" sz="1600" dirty="0" smtClean="0"/>
            </a:br>
            <a:r>
              <a:rPr lang="en-US" sz="1600" dirty="0" smtClean="0"/>
              <a:t>-CONVERSATION</a:t>
            </a:r>
            <a:br>
              <a:rPr lang="en-US" sz="1600" dirty="0" smtClean="0"/>
            </a:br>
            <a:r>
              <a:rPr lang="en-US" sz="1600" dirty="0" smtClean="0"/>
              <a:t>   Misinformation disinformation and aggressive engagement </a:t>
            </a:r>
            <a:br>
              <a:rPr lang="en-US" sz="1600" dirty="0" smtClean="0"/>
            </a:br>
            <a:r>
              <a:rPr lang="en-US" sz="1600" dirty="0" smtClean="0"/>
              <a:t/>
            </a:r>
            <a:br>
              <a:rPr lang="en-US" sz="1600" dirty="0" smtClean="0"/>
            </a:br>
            <a:r>
              <a:rPr lang="en-US" sz="1600" dirty="0" smtClean="0"/>
              <a:t>-IDENTITY</a:t>
            </a:r>
            <a:br>
              <a:rPr lang="en-US" sz="1600" dirty="0" smtClean="0"/>
            </a:br>
            <a:r>
              <a:rPr lang="en-US" sz="1600" dirty="0" smtClean="0"/>
              <a:t>   Exploitation of online self </a:t>
            </a:r>
            <a:br>
              <a:rPr lang="en-US" sz="1600" dirty="0" smtClean="0"/>
            </a:br>
            <a:r>
              <a:rPr lang="en-US" sz="1600" dirty="0" smtClean="0"/>
              <a:t>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spTree>
    <p:extLst>
      <p:ext uri="{BB962C8B-B14F-4D97-AF65-F5344CB8AC3E}">
        <p14:creationId xmlns:p14="http://schemas.microsoft.com/office/powerpoint/2010/main" val="68369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A group of people in a particular place who see themselves as a community.</a:t>
            </a:r>
            <a:br>
              <a:rPr lang="en-US" dirty="0" smtClean="0"/>
            </a:br>
            <a:r>
              <a:rPr lang="en-US" dirty="0"/>
              <a:t/>
            </a:r>
            <a:br>
              <a:rPr lang="en-US" dirty="0"/>
            </a:br>
            <a:r>
              <a:rPr lang="en-US" dirty="0" smtClean="0"/>
              <a:t>Example </a:t>
            </a:r>
            <a:br>
              <a:rPr lang="en-US" dirty="0" smtClean="0"/>
            </a:br>
            <a:r>
              <a:rPr lang="en-US" dirty="0" smtClean="0"/>
              <a:t>-Language</a:t>
            </a:r>
            <a:br>
              <a:rPr lang="en-US" dirty="0" smtClean="0"/>
            </a:br>
            <a:r>
              <a:rPr lang="en-US" dirty="0" smtClean="0"/>
              <a:t>-symbols </a:t>
            </a:r>
            <a:br>
              <a:rPr lang="en-US" dirty="0" smtClean="0"/>
            </a:br>
            <a:r>
              <a:rPr lang="en-US" dirty="0" smtClean="0"/>
              <a:t>-Material culture </a:t>
            </a:r>
            <a:br>
              <a:rPr lang="en-US" dirty="0" smtClean="0"/>
            </a:br>
            <a:r>
              <a:rPr lang="en-US" dirty="0" smtClean="0"/>
              <a:t>-Norms </a:t>
            </a:r>
            <a:br>
              <a:rPr lang="en-US" dirty="0" smtClean="0"/>
            </a:br>
            <a:r>
              <a:rPr lang="en-US" dirty="0" smtClean="0"/>
              <a:t>-Sanctions </a:t>
            </a:r>
            <a:br>
              <a:rPr lang="en-US" dirty="0" smtClean="0"/>
            </a:br>
            <a:r>
              <a:rPr lang="en-US" dirty="0" smtClean="0"/>
              <a:t>-Folkways </a:t>
            </a:r>
            <a:br>
              <a:rPr lang="en-US" dirty="0" smtClean="0"/>
            </a:br>
            <a:endParaRPr lang="en-US" dirty="0"/>
          </a:p>
        </p:txBody>
      </p:sp>
      <p:sp>
        <p:nvSpPr>
          <p:cNvPr id="4" name="Title 3"/>
          <p:cNvSpPr>
            <a:spLocks noGrp="1"/>
          </p:cNvSpPr>
          <p:nvPr>
            <p:ph type="title"/>
          </p:nvPr>
        </p:nvSpPr>
        <p:spPr/>
        <p:txBody>
          <a:bodyPr>
            <a:normAutofit fontScale="90000"/>
          </a:bodyPr>
          <a:lstStyle/>
          <a:p>
            <a:r>
              <a:rPr lang="en-US" dirty="0" smtClean="0"/>
              <a:t>LOCAL &amp;GLOBAL CULTURAL PRODUCTION OF MEDIA </a:t>
            </a:r>
            <a:endParaRPr lang="en-US" dirty="0"/>
          </a:p>
        </p:txBody>
      </p:sp>
    </p:spTree>
    <p:extLst>
      <p:ext uri="{BB962C8B-B14F-4D97-AF65-F5344CB8AC3E}">
        <p14:creationId xmlns:p14="http://schemas.microsoft.com/office/powerpoint/2010/main" val="2698334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685800"/>
            <a:ext cx="8458200" cy="5509200"/>
          </a:xfrm>
          <a:prstGeom prst="rect">
            <a:avLst/>
          </a:prstGeom>
          <a:noFill/>
        </p:spPr>
        <p:txBody>
          <a:bodyPr wrap="square" rtlCol="0">
            <a:spAutoFit/>
          </a:bodyPr>
          <a:lstStyle/>
          <a:p>
            <a:r>
              <a:rPr lang="en-US" sz="3200" dirty="0" smtClean="0"/>
              <a:t>GLOBAL CULTURE</a:t>
            </a:r>
            <a:br>
              <a:rPr lang="en-US" sz="3200" dirty="0" smtClean="0"/>
            </a:br>
            <a:r>
              <a:rPr lang="en-US" sz="3200" dirty="0" smtClean="0"/>
              <a:t>-Is a set of shared </a:t>
            </a:r>
            <a:r>
              <a:rPr lang="en-US" sz="3200" dirty="0" err="1" smtClean="0"/>
              <a:t>experinces</a:t>
            </a:r>
            <a:r>
              <a:rPr lang="en-US" sz="3200" dirty="0" smtClean="0"/>
              <a:t> norms, symbols and ideas that unit people at the global level</a:t>
            </a:r>
            <a:br>
              <a:rPr lang="en-US" sz="3200" dirty="0" smtClean="0"/>
            </a:br>
            <a:r>
              <a:rPr lang="en-US" sz="3200" dirty="0" smtClean="0"/>
              <a:t/>
            </a:r>
            <a:br>
              <a:rPr lang="en-US" sz="3200" dirty="0" smtClean="0"/>
            </a:br>
            <a:r>
              <a:rPr lang="en-US" sz="3200" dirty="0" smtClean="0"/>
              <a:t>EXAMPLE</a:t>
            </a:r>
            <a:br>
              <a:rPr lang="en-US" sz="3200" dirty="0" smtClean="0"/>
            </a:br>
            <a:r>
              <a:rPr lang="en-US" sz="3200" dirty="0" smtClean="0"/>
              <a:t>-Business                                -Professions</a:t>
            </a:r>
            <a:br>
              <a:rPr lang="en-US" sz="3200" dirty="0" smtClean="0"/>
            </a:br>
            <a:r>
              <a:rPr lang="en-US" sz="3200" dirty="0" smtClean="0"/>
              <a:t>-Sport                                      -Languages</a:t>
            </a:r>
            <a:br>
              <a:rPr lang="en-US" sz="3200" dirty="0" smtClean="0"/>
            </a:br>
            <a:r>
              <a:rPr lang="en-US" sz="3200" dirty="0" smtClean="0"/>
              <a:t>-Diplomacy                             -Travel</a:t>
            </a:r>
            <a:br>
              <a:rPr lang="en-US" sz="3200" dirty="0" smtClean="0"/>
            </a:br>
            <a:r>
              <a:rPr lang="en-US" sz="3200" dirty="0" smtClean="0"/>
              <a:t>-Fashion                                  -Belief</a:t>
            </a:r>
            <a:br>
              <a:rPr lang="en-US" sz="3200" dirty="0" smtClean="0"/>
            </a:br>
            <a:r>
              <a:rPr lang="en-US" sz="3200" dirty="0" smtClean="0"/>
              <a:t>-Travel                                     -</a:t>
            </a:r>
            <a:r>
              <a:rPr lang="en-US" sz="3200" dirty="0" err="1" smtClean="0"/>
              <a:t>Art&amp;music</a:t>
            </a:r>
            <a:r>
              <a:rPr lang="en-US" sz="3200" dirty="0" smtClean="0"/>
              <a:t/>
            </a:r>
            <a:br>
              <a:rPr lang="en-US" sz="3200" dirty="0" smtClean="0"/>
            </a:br>
            <a:r>
              <a:rPr lang="en-US" sz="3200" dirty="0" smtClean="0"/>
              <a:t>-Holiday and pastime           -Fandom</a:t>
            </a:r>
            <a:endParaRPr lang="en-US" sz="3200" dirty="0"/>
          </a:p>
        </p:txBody>
      </p:sp>
    </p:spTree>
    <p:extLst>
      <p:ext uri="{BB962C8B-B14F-4D97-AF65-F5344CB8AC3E}">
        <p14:creationId xmlns:p14="http://schemas.microsoft.com/office/powerpoint/2010/main" val="1610830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CULTURE FLOWS</a:t>
            </a:r>
            <a:endParaRPr lang="en-US" dirty="0"/>
          </a:p>
        </p:txBody>
      </p:sp>
      <p:sp>
        <p:nvSpPr>
          <p:cNvPr id="3" name="Content Placeholder 2"/>
          <p:cNvSpPr>
            <a:spLocks noGrp="1"/>
          </p:cNvSpPr>
          <p:nvPr>
            <p:ph idx="1"/>
          </p:nvPr>
        </p:nvSpPr>
        <p:spPr/>
        <p:txBody>
          <a:bodyPr/>
          <a:lstStyle/>
          <a:p>
            <a:pPr marL="0" indent="0">
              <a:buNone/>
            </a:pPr>
            <a:r>
              <a:rPr lang="en-US" dirty="0" smtClean="0"/>
              <a:t>CULTURAL DIFFERENTIALISM</a:t>
            </a:r>
            <a:br>
              <a:rPr lang="en-US" dirty="0" smtClean="0"/>
            </a:br>
            <a:r>
              <a:rPr lang="en-US" dirty="0" smtClean="0"/>
              <a:t> -Emphasizes that cultures are essentially different and are only superficially affected by global flows </a:t>
            </a:r>
            <a:br>
              <a:rPr lang="en-US" dirty="0" smtClean="0"/>
            </a:br>
            <a:r>
              <a:rPr lang="en-US" dirty="0" smtClean="0"/>
              <a:t/>
            </a:r>
            <a:br>
              <a:rPr lang="en-US" dirty="0" smtClean="0"/>
            </a:br>
            <a:r>
              <a:rPr lang="en-US" dirty="0" smtClean="0"/>
              <a:t>CULTURAL HYBRIDIZATION </a:t>
            </a:r>
            <a:br>
              <a:rPr lang="en-US" dirty="0" smtClean="0"/>
            </a:br>
            <a:r>
              <a:rPr lang="en-US" dirty="0" smtClean="0"/>
              <a:t>-Mixing of </a:t>
            </a:r>
            <a:r>
              <a:rPr lang="en-US" dirty="0" err="1" smtClean="0"/>
              <a:t>culturesleading</a:t>
            </a:r>
            <a:r>
              <a:rPr lang="en-US" dirty="0" smtClean="0"/>
              <a:t> to unique combinations of those cultures that are not reducible to either global or local cultures </a:t>
            </a:r>
            <a:endParaRPr lang="en-US" dirty="0"/>
          </a:p>
        </p:txBody>
      </p:sp>
    </p:spTree>
    <p:extLst>
      <p:ext uri="{BB962C8B-B14F-4D97-AF65-F5344CB8AC3E}">
        <p14:creationId xmlns:p14="http://schemas.microsoft.com/office/powerpoint/2010/main" val="240422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CONCEPTS OF CULTURAL HYBRIDIZATION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GLOBALIZATION</a:t>
            </a:r>
            <a:br>
              <a:rPr lang="en-US" dirty="0" smtClean="0"/>
            </a:br>
            <a:r>
              <a:rPr lang="en-US" dirty="0" smtClean="0"/>
              <a:t>-The </a:t>
            </a:r>
            <a:r>
              <a:rPr lang="en-US" dirty="0" err="1" smtClean="0"/>
              <a:t>inteerpenetration</a:t>
            </a:r>
            <a:r>
              <a:rPr lang="en-US" dirty="0" smtClean="0"/>
              <a:t> of the global and the local resulted and unique outcomes and different geographic areas</a:t>
            </a:r>
            <a:br>
              <a:rPr lang="en-US" dirty="0" smtClean="0"/>
            </a:br>
            <a:r>
              <a:rPr lang="en-US" dirty="0" smtClean="0"/>
              <a:t/>
            </a:r>
            <a:br>
              <a:rPr lang="en-US" dirty="0" smtClean="0"/>
            </a:br>
            <a:r>
              <a:rPr lang="en-US" dirty="0" smtClean="0"/>
              <a:t>SCAPES</a:t>
            </a:r>
            <a:br>
              <a:rPr lang="en-US" dirty="0" smtClean="0"/>
            </a:br>
            <a:r>
              <a:rPr lang="en-US" dirty="0" smtClean="0"/>
              <a:t>-Global flows involve people technology finance and political images and media and the disjuncture between them which lead to the creation of cultural hybrids.</a:t>
            </a:r>
            <a:endParaRPr lang="en-US" dirty="0"/>
          </a:p>
        </p:txBody>
      </p:sp>
    </p:spTree>
    <p:extLst>
      <p:ext uri="{BB962C8B-B14F-4D97-AF65-F5344CB8AC3E}">
        <p14:creationId xmlns:p14="http://schemas.microsoft.com/office/powerpoint/2010/main" val="1037459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85800"/>
            <a:ext cx="8305800" cy="4031873"/>
          </a:xfrm>
          <a:prstGeom prst="rect">
            <a:avLst/>
          </a:prstGeom>
          <a:noFill/>
        </p:spPr>
        <p:txBody>
          <a:bodyPr wrap="square" rtlCol="0">
            <a:spAutoFit/>
          </a:bodyPr>
          <a:lstStyle/>
          <a:p>
            <a:r>
              <a:rPr lang="en-US" sz="3200" dirty="0" smtClean="0"/>
              <a:t>CULTURAL CONVERGENCE APPROACH</a:t>
            </a:r>
            <a:br>
              <a:rPr lang="en-US" sz="3200" dirty="0" smtClean="0"/>
            </a:br>
            <a:r>
              <a:rPr lang="en-US" sz="3200" dirty="0" smtClean="0"/>
              <a:t/>
            </a:r>
            <a:br>
              <a:rPr lang="en-US" sz="3200" dirty="0" smtClean="0"/>
            </a:br>
            <a:r>
              <a:rPr lang="en-US" sz="3200" dirty="0" smtClean="0"/>
              <a:t>- The theory that two cultures will be more and more like each other as their interactions increase basically the more that cultures interact the more that their cultures the more that their values ideologies behavior arts and </a:t>
            </a:r>
            <a:r>
              <a:rPr lang="en-US" sz="3200" dirty="0" err="1" smtClean="0"/>
              <a:t>costums</a:t>
            </a:r>
            <a:r>
              <a:rPr lang="en-US" sz="3200" dirty="0" smtClean="0"/>
              <a:t> will start to reflect each other.</a:t>
            </a:r>
            <a:endParaRPr lang="en-US" sz="3200" dirty="0"/>
          </a:p>
        </p:txBody>
      </p:sp>
    </p:spTree>
    <p:extLst>
      <p:ext uri="{BB962C8B-B14F-4D97-AF65-F5344CB8AC3E}">
        <p14:creationId xmlns:p14="http://schemas.microsoft.com/office/powerpoint/2010/main" val="3075780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DYNAMICS BETWEEN OF LOCAL &amp;GLOBAL CULTURAL PRODUCTION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FIELD OF MUSIC</a:t>
            </a:r>
            <a:br>
              <a:rPr lang="en-US" dirty="0" smtClean="0"/>
            </a:br>
            <a:r>
              <a:rPr lang="en-US" dirty="0" smtClean="0"/>
              <a:t>-Francis </a:t>
            </a:r>
            <a:r>
              <a:rPr lang="en-US" dirty="0" err="1" smtClean="0"/>
              <a:t>magalona</a:t>
            </a:r>
            <a:r>
              <a:rPr lang="en-US" dirty="0" smtClean="0"/>
              <a:t> was the first </a:t>
            </a:r>
            <a:r>
              <a:rPr lang="en-US" dirty="0" err="1" smtClean="0"/>
              <a:t>filipino</a:t>
            </a:r>
            <a:r>
              <a:rPr lang="en-US" dirty="0" smtClean="0"/>
              <a:t> artist who tried to </a:t>
            </a:r>
            <a:r>
              <a:rPr lang="en-US" dirty="0" err="1" smtClean="0"/>
              <a:t>intruduce</a:t>
            </a:r>
            <a:r>
              <a:rPr lang="en-US" dirty="0" smtClean="0"/>
              <a:t>. Rap music a OPM. His music was inspired by westerners and eventually became the upbeat music in today’s generation</a:t>
            </a:r>
            <a:br>
              <a:rPr lang="en-US" dirty="0" smtClean="0"/>
            </a:br>
            <a:r>
              <a:rPr lang="en-US" dirty="0" smtClean="0"/>
              <a:t/>
            </a:r>
            <a:br>
              <a:rPr lang="en-US" dirty="0" smtClean="0"/>
            </a:br>
            <a:r>
              <a:rPr lang="en-US" dirty="0" smtClean="0"/>
              <a:t>DANCE </a:t>
            </a:r>
            <a:br>
              <a:rPr lang="en-US" dirty="0" smtClean="0"/>
            </a:br>
            <a:r>
              <a:rPr lang="en-US" dirty="0" smtClean="0"/>
              <a:t>-The hip-hop dance has gained popularly and very entertaining </a:t>
            </a:r>
            <a:r>
              <a:rPr lang="en-US" dirty="0" err="1" smtClean="0"/>
              <a:t>whuch</a:t>
            </a:r>
            <a:r>
              <a:rPr lang="en-US" dirty="0" smtClean="0"/>
              <a:t> is also a form of physical exercise </a:t>
            </a:r>
            <a:br>
              <a:rPr lang="en-US" dirty="0" smtClean="0"/>
            </a:br>
            <a:endParaRPr lang="en-US" dirty="0"/>
          </a:p>
        </p:txBody>
      </p:sp>
    </p:spTree>
    <p:extLst>
      <p:ext uri="{BB962C8B-B14F-4D97-AF65-F5344CB8AC3E}">
        <p14:creationId xmlns:p14="http://schemas.microsoft.com/office/powerpoint/2010/main" val="55011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8458200" cy="5509200"/>
          </a:xfrm>
          <a:prstGeom prst="rect">
            <a:avLst/>
          </a:prstGeom>
          <a:noFill/>
        </p:spPr>
        <p:txBody>
          <a:bodyPr wrap="square" rtlCol="0">
            <a:spAutoFit/>
          </a:bodyPr>
          <a:lstStyle/>
          <a:p>
            <a:r>
              <a:rPr lang="en-US" sz="3200" dirty="0" smtClean="0"/>
              <a:t>FILMS</a:t>
            </a:r>
            <a:br>
              <a:rPr lang="en-US" sz="3200" dirty="0" smtClean="0"/>
            </a:br>
            <a:r>
              <a:rPr lang="en-US" sz="3200" dirty="0" smtClean="0"/>
              <a:t>-Indie films have been </a:t>
            </a:r>
            <a:r>
              <a:rPr lang="en-US" sz="3200" dirty="0" err="1" smtClean="0"/>
              <a:t>inclinedto</a:t>
            </a:r>
            <a:r>
              <a:rPr lang="en-US" sz="3200" dirty="0" smtClean="0"/>
              <a:t> follow the trend in the movie industry as it garnered several prestigious international awards and  out done the full length movies and producers. Also k-pop stars and k-dramas became popular nowadays.</a:t>
            </a:r>
            <a:br>
              <a:rPr lang="en-US" sz="3200" dirty="0" smtClean="0"/>
            </a:br>
            <a:r>
              <a:rPr lang="en-US" sz="3200" dirty="0" smtClean="0"/>
              <a:t/>
            </a:r>
            <a:br>
              <a:rPr lang="en-US" sz="3200" dirty="0" smtClean="0"/>
            </a:br>
            <a:r>
              <a:rPr lang="en-US" sz="3200" dirty="0" smtClean="0"/>
              <a:t>FITNESS</a:t>
            </a:r>
            <a:br>
              <a:rPr lang="en-US" sz="3200" dirty="0" smtClean="0"/>
            </a:br>
            <a:r>
              <a:rPr lang="en-US" sz="3200" dirty="0" smtClean="0"/>
              <a:t>-Image-body enhancement activities are now within the reach of the average income families etc.</a:t>
            </a:r>
            <a:endParaRPr lang="en-US" sz="3200" dirty="0"/>
          </a:p>
        </p:txBody>
      </p:sp>
    </p:spTree>
    <p:extLst>
      <p:ext uri="{BB962C8B-B14F-4D97-AF65-F5344CB8AC3E}">
        <p14:creationId xmlns:p14="http://schemas.microsoft.com/office/powerpoint/2010/main" val="1413052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8458200" cy="5324535"/>
          </a:xfrm>
          <a:prstGeom prst="rect">
            <a:avLst/>
          </a:prstGeom>
          <a:noFill/>
        </p:spPr>
        <p:txBody>
          <a:bodyPr wrap="square" rtlCol="0">
            <a:spAutoFit/>
          </a:bodyPr>
          <a:lstStyle/>
          <a:p>
            <a:r>
              <a:rPr lang="en-US" sz="2800" dirty="0" smtClean="0"/>
              <a:t>SPORTS</a:t>
            </a:r>
            <a:br>
              <a:rPr lang="en-US" sz="2800" dirty="0" smtClean="0"/>
            </a:br>
            <a:r>
              <a:rPr lang="en-US" sz="2800" dirty="0" smtClean="0"/>
              <a:t>-Basketball and volleyball became the first two favorites of the </a:t>
            </a:r>
            <a:r>
              <a:rPr lang="en-US" sz="2800" dirty="0" err="1" smtClean="0"/>
              <a:t>filipino</a:t>
            </a:r>
            <a:r>
              <a:rPr lang="en-US" sz="2800" dirty="0" smtClean="0"/>
              <a:t> as influenced by the NCAA and NBA in the united states. Leaving behind the national sports in SEA- the </a:t>
            </a:r>
            <a:r>
              <a:rPr lang="en-US" sz="2800" dirty="0" err="1" smtClean="0"/>
              <a:t>sepaktakraw</a:t>
            </a:r>
            <a:r>
              <a:rPr lang="en-US" sz="2800" dirty="0" smtClean="0"/>
              <a:t> </a:t>
            </a:r>
            <a:br>
              <a:rPr lang="en-US" sz="2800" dirty="0" smtClean="0"/>
            </a:br>
            <a:r>
              <a:rPr lang="en-US" sz="2800" dirty="0" smtClean="0"/>
              <a:t/>
            </a:r>
            <a:br>
              <a:rPr lang="en-US" sz="2800" dirty="0" smtClean="0"/>
            </a:br>
            <a:r>
              <a:rPr lang="en-US" sz="2800" dirty="0" smtClean="0"/>
              <a:t>TRANSPORTATION</a:t>
            </a:r>
            <a:br>
              <a:rPr lang="en-US" sz="2800" dirty="0" smtClean="0"/>
            </a:br>
            <a:r>
              <a:rPr lang="en-US" sz="2800" dirty="0" smtClean="0"/>
              <a:t>-The upsurge of motorization causes </a:t>
            </a:r>
            <a:r>
              <a:rPr lang="en-US" sz="2800" dirty="0" err="1" smtClean="0"/>
              <a:t>montrous</a:t>
            </a:r>
            <a:r>
              <a:rPr lang="en-US" sz="2800" dirty="0" smtClean="0"/>
              <a:t> traffic </a:t>
            </a:r>
            <a:br>
              <a:rPr lang="en-US" sz="2800" dirty="0" smtClean="0"/>
            </a:br>
            <a:r>
              <a:rPr lang="en-US" sz="2800" dirty="0" smtClean="0"/>
              <a:t/>
            </a:r>
            <a:br>
              <a:rPr lang="en-US" sz="2800" dirty="0" smtClean="0"/>
            </a:br>
            <a:r>
              <a:rPr lang="en-US" sz="2800" dirty="0" smtClean="0"/>
              <a:t>COMMUNICATION</a:t>
            </a:r>
            <a:br>
              <a:rPr lang="en-US" sz="2800" dirty="0" smtClean="0"/>
            </a:br>
            <a:r>
              <a:rPr lang="en-US" sz="2800" dirty="0" smtClean="0"/>
              <a:t>-The users of </a:t>
            </a:r>
            <a:r>
              <a:rPr lang="en-US" sz="2800" dirty="0" err="1" smtClean="0"/>
              <a:t>youtube</a:t>
            </a:r>
            <a:r>
              <a:rPr lang="en-US" sz="2800" dirty="0" smtClean="0"/>
              <a:t> can download </a:t>
            </a:r>
            <a:r>
              <a:rPr lang="en-US" sz="2800" dirty="0" err="1" smtClean="0"/>
              <a:t>foreigncultural</a:t>
            </a:r>
            <a:r>
              <a:rPr lang="en-US" sz="2800" dirty="0" smtClean="0"/>
              <a:t> upbeats</a:t>
            </a:r>
            <a:r>
              <a:rPr lang="en-US" sz="3200" dirty="0" smtClean="0"/>
              <a:t>.</a:t>
            </a:r>
          </a:p>
        </p:txBody>
      </p:sp>
    </p:spTree>
    <p:extLst>
      <p:ext uri="{BB962C8B-B14F-4D97-AF65-F5344CB8AC3E}">
        <p14:creationId xmlns:p14="http://schemas.microsoft.com/office/powerpoint/2010/main" val="319279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term of </a:t>
            </a:r>
            <a:r>
              <a:rPr lang="en-US" dirty="0" err="1" smtClean="0"/>
              <a:t>mediahich</a:t>
            </a:r>
            <a:r>
              <a:rPr lang="en-US" dirty="0" smtClean="0"/>
              <a:t> is the plural of medium refers to the communication channels through which we disseminate </a:t>
            </a:r>
            <a:r>
              <a:rPr lang="en-US" dirty="0" err="1" smtClean="0"/>
              <a:t>nuew</a:t>
            </a:r>
            <a:r>
              <a:rPr lang="en-US" dirty="0" smtClean="0"/>
              <a:t>. Music. Movies education promotional messages and other data </a:t>
            </a:r>
            <a:br>
              <a:rPr lang="en-US" dirty="0" smtClean="0"/>
            </a:br>
            <a:r>
              <a:rPr lang="en-US" dirty="0" smtClean="0"/>
              <a:t> </a:t>
            </a:r>
            <a:br>
              <a:rPr lang="en-US" dirty="0" smtClean="0"/>
            </a:br>
            <a:r>
              <a:rPr lang="en-US" dirty="0" smtClean="0"/>
              <a:t>it includes physical and online news paper and magazine television radio billboard telephone the internet fax And billboards </a:t>
            </a:r>
            <a:br>
              <a:rPr lang="en-US" dirty="0" smtClean="0"/>
            </a:br>
            <a:r>
              <a:rPr lang="en-US" dirty="0" smtClean="0"/>
              <a:t/>
            </a:r>
            <a:br>
              <a:rPr lang="en-US" dirty="0" smtClean="0"/>
            </a:br>
            <a:r>
              <a:rPr lang="en-US" dirty="0" smtClean="0"/>
              <a:t>it describe the various ways through which we communicate in society because it refers to all means of communication everything ranging from a telephone call to the evening news on television can be called media </a:t>
            </a:r>
            <a:endParaRPr lang="en-US" dirty="0"/>
          </a:p>
        </p:txBody>
      </p:sp>
    </p:spTree>
    <p:extLst>
      <p:ext uri="{BB962C8B-B14F-4D97-AF65-F5344CB8AC3E}">
        <p14:creationId xmlns:p14="http://schemas.microsoft.com/office/powerpoint/2010/main" val="406621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 AND MUSIC GLOBALIZATION </a:t>
            </a:r>
            <a:endParaRPr lang="en-US" dirty="0"/>
          </a:p>
        </p:txBody>
      </p:sp>
      <p:sp>
        <p:nvSpPr>
          <p:cNvPr id="3" name="Content Placeholder 2"/>
          <p:cNvSpPr>
            <a:spLocks noGrp="1"/>
          </p:cNvSpPr>
          <p:nvPr>
            <p:ph idx="1"/>
          </p:nvPr>
        </p:nvSpPr>
        <p:spPr/>
        <p:txBody>
          <a:bodyPr/>
          <a:lstStyle/>
          <a:p>
            <a:r>
              <a:rPr lang="en-US" dirty="0" smtClean="0"/>
              <a:t>MUSIC</a:t>
            </a:r>
            <a:br>
              <a:rPr lang="en-US" dirty="0" smtClean="0"/>
            </a:br>
            <a:r>
              <a:rPr lang="en-US" dirty="0" smtClean="0"/>
              <a:t>-what kind of music do you listen to?</a:t>
            </a:r>
            <a:br>
              <a:rPr lang="en-US" dirty="0" smtClean="0"/>
            </a:br>
            <a:r>
              <a:rPr lang="en-US" dirty="0" smtClean="0"/>
              <a:t/>
            </a:r>
            <a:br>
              <a:rPr lang="en-US" dirty="0" smtClean="0"/>
            </a:br>
            <a:r>
              <a:rPr lang="en-US" dirty="0" smtClean="0"/>
              <a:t>-who is your favorite musical artist </a:t>
            </a:r>
            <a:br>
              <a:rPr lang="en-US" dirty="0" smtClean="0"/>
            </a:br>
            <a:r>
              <a:rPr lang="en-US" dirty="0" smtClean="0"/>
              <a:t/>
            </a:r>
            <a:br>
              <a:rPr lang="en-US" dirty="0" smtClean="0"/>
            </a:br>
            <a:r>
              <a:rPr lang="en-US" dirty="0" smtClean="0"/>
              <a:t>-what influence you to like that kind of music </a:t>
            </a:r>
            <a:br>
              <a:rPr lang="en-US" dirty="0" smtClean="0"/>
            </a:br>
            <a:r>
              <a:rPr lang="en-US" dirty="0" smtClean="0"/>
              <a:t/>
            </a:r>
            <a:br>
              <a:rPr lang="en-US" dirty="0" smtClean="0"/>
            </a:br>
            <a:r>
              <a:rPr lang="en-US" dirty="0" smtClean="0"/>
              <a:t>-do you have your musical heroes ? Where are they form? What are their </a:t>
            </a:r>
            <a:r>
              <a:rPr lang="en-US" dirty="0" err="1" smtClean="0"/>
              <a:t>nationalitist</a:t>
            </a:r>
            <a:r>
              <a:rPr lang="en-US" dirty="0" smtClean="0"/>
              <a:t> </a:t>
            </a:r>
            <a:endParaRPr lang="en-US" dirty="0"/>
          </a:p>
        </p:txBody>
      </p:sp>
    </p:spTree>
    <p:extLst>
      <p:ext uri="{BB962C8B-B14F-4D97-AF65-F5344CB8AC3E}">
        <p14:creationId xmlns:p14="http://schemas.microsoft.com/office/powerpoint/2010/main" val="1229696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 AND COLONIZATION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err="1" smtClean="0"/>
              <a:t>spanish</a:t>
            </a:r>
            <a:r>
              <a:rPr lang="en-US" dirty="0" smtClean="0"/>
              <a:t> imperial project was arguably the first to connect things </a:t>
            </a:r>
            <a:r>
              <a:rPr lang="en-US" dirty="0" err="1" smtClean="0"/>
              <a:t>globaly</a:t>
            </a:r>
            <a:r>
              <a:rPr lang="en-US" dirty="0" smtClean="0"/>
              <a:t> with the conquest in manila in 1570 one can start to speak of musical globalization at this early  date as </a:t>
            </a:r>
            <a:r>
              <a:rPr lang="en-US" dirty="0" err="1" smtClean="0"/>
              <a:t>irving</a:t>
            </a:r>
            <a:r>
              <a:rPr lang="en-US" dirty="0" smtClean="0"/>
              <a:t> suggest in a recent study of colonial counterpoint in the </a:t>
            </a:r>
            <a:r>
              <a:rPr lang="en-US" dirty="0" err="1" smtClean="0"/>
              <a:t>phillipines</a:t>
            </a:r>
            <a:r>
              <a:rPr lang="en-US" dirty="0" smtClean="0"/>
              <a:t> (irving.2010)</a:t>
            </a:r>
            <a:br>
              <a:rPr lang="en-US" dirty="0" smtClean="0"/>
            </a:br>
            <a:r>
              <a:rPr lang="en-US" dirty="0" smtClean="0"/>
              <a:t/>
            </a:r>
            <a:br>
              <a:rPr lang="en-US" dirty="0" smtClean="0"/>
            </a:br>
            <a:r>
              <a:rPr lang="en-US" dirty="0" smtClean="0"/>
              <a:t>-</a:t>
            </a:r>
            <a:r>
              <a:rPr lang="en-US" dirty="0" err="1" smtClean="0"/>
              <a:t>incomenting</a:t>
            </a:r>
            <a:r>
              <a:rPr lang="en-US" dirty="0" smtClean="0"/>
              <a:t> in the speed with </a:t>
            </a:r>
            <a:r>
              <a:rPr lang="en-US" dirty="0" err="1" smtClean="0"/>
              <a:t>wich</a:t>
            </a:r>
            <a:r>
              <a:rPr lang="en-US" dirty="0" smtClean="0"/>
              <a:t> indigenous population turned towards church counterpoint and In fact became noted for their musical skill far beyond the </a:t>
            </a:r>
            <a:r>
              <a:rPr lang="en-US" dirty="0" err="1" smtClean="0"/>
              <a:t>philippines</a:t>
            </a:r>
            <a:r>
              <a:rPr lang="en-US" dirty="0" smtClean="0"/>
              <a:t> .Irving observe that pre-colonial indigenous practice also involve multi part singing and involved devotion to female deities many were in other words ready to </a:t>
            </a:r>
            <a:r>
              <a:rPr lang="en-US" dirty="0" err="1" smtClean="0"/>
              <a:t>partticipate</a:t>
            </a:r>
            <a:r>
              <a:rPr lang="en-US" dirty="0" smtClean="0"/>
              <a:t> in their  colonial transformation musically speaking </a:t>
            </a:r>
            <a:r>
              <a:rPr lang="en-US" dirty="0" err="1" smtClean="0"/>
              <a:t>atleast</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-local elites in which there was much </a:t>
            </a:r>
            <a:r>
              <a:rPr lang="en-US" dirty="0" err="1" smtClean="0"/>
              <a:t>intermerriages</a:t>
            </a:r>
            <a:r>
              <a:rPr lang="en-US" dirty="0" smtClean="0"/>
              <a:t> came to </a:t>
            </a:r>
            <a:r>
              <a:rPr lang="en-US" dirty="0" err="1" smtClean="0"/>
              <a:t>undestand</a:t>
            </a:r>
            <a:r>
              <a:rPr lang="en-US" dirty="0" smtClean="0"/>
              <a:t> themselves as mixed cultural practice they took particular pride in their church music </a:t>
            </a:r>
            <a:br>
              <a:rPr lang="en-US" dirty="0" smtClean="0"/>
            </a:br>
            <a:r>
              <a:rPr lang="en-US" dirty="0" smtClean="0"/>
              <a:t/>
            </a:r>
            <a:br>
              <a:rPr lang="en-US" dirty="0" smtClean="0"/>
            </a:br>
            <a:r>
              <a:rPr lang="en-US" dirty="0" smtClean="0"/>
              <a:t/>
            </a:r>
            <a:br>
              <a:rPr lang="en-US" dirty="0" smtClean="0"/>
            </a:br>
            <a:r>
              <a:rPr lang="en-US" dirty="0" smtClean="0"/>
              <a:t>-the </a:t>
            </a:r>
            <a:r>
              <a:rPr lang="en-US" dirty="0" err="1" smtClean="0"/>
              <a:t>manilan</a:t>
            </a:r>
            <a:r>
              <a:rPr lang="en-US" dirty="0" smtClean="0"/>
              <a:t> church thus led in the development of </a:t>
            </a:r>
            <a:r>
              <a:rPr lang="en-US" dirty="0" err="1" smtClean="0"/>
              <a:t>of</a:t>
            </a:r>
            <a:r>
              <a:rPr lang="en-US" dirty="0" smtClean="0"/>
              <a:t> a variety of a new </a:t>
            </a:r>
            <a:r>
              <a:rPr lang="en-US" dirty="0" err="1" smtClean="0"/>
              <a:t>marian</a:t>
            </a:r>
            <a:r>
              <a:rPr lang="en-US" dirty="0" smtClean="0"/>
              <a:t> </a:t>
            </a:r>
            <a:r>
              <a:rPr lang="en-US" dirty="0" err="1" smtClean="0"/>
              <a:t>reportories</a:t>
            </a:r>
            <a:r>
              <a:rPr lang="en-US" dirty="0" smtClean="0"/>
              <a:t> many of which where exported via </a:t>
            </a:r>
            <a:r>
              <a:rPr lang="en-US" dirty="0" err="1" smtClean="0"/>
              <a:t>mexico</a:t>
            </a:r>
            <a:r>
              <a:rPr lang="en-US" dirty="0" smtClean="0"/>
              <a:t> in </a:t>
            </a:r>
            <a:r>
              <a:rPr lang="en-US" dirty="0" err="1" smtClean="0"/>
              <a:t>europe</a:t>
            </a:r>
            <a:r>
              <a:rPr lang="en-US" dirty="0" smtClean="0"/>
              <a:t> .</a:t>
            </a:r>
            <a:endParaRPr lang="en-US" dirty="0"/>
          </a:p>
        </p:txBody>
      </p:sp>
    </p:spTree>
    <p:extLst>
      <p:ext uri="{BB962C8B-B14F-4D97-AF65-F5344CB8AC3E}">
        <p14:creationId xmlns:p14="http://schemas.microsoft.com/office/powerpoint/2010/main" val="210899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smtClean="0"/>
              <a:t>Music participates in the reinforcing of boundaries of culture and identity popular music explain the complex dynamic of globalization not only because it is popular but music is highly mediated is deeply invested and </a:t>
            </a:r>
            <a:r>
              <a:rPr lang="en-US" dirty="0" err="1" smtClean="0"/>
              <a:t>mening</a:t>
            </a:r>
            <a:r>
              <a:rPr lang="en-US" dirty="0" smtClean="0"/>
              <a:t> and has proven to be an </a:t>
            </a:r>
            <a:r>
              <a:rPr lang="en-US" dirty="0" err="1" smtClean="0"/>
              <a:t>extremly</a:t>
            </a:r>
            <a:r>
              <a:rPr lang="en-US" dirty="0" smtClean="0"/>
              <a:t> </a:t>
            </a:r>
            <a:r>
              <a:rPr lang="en-US" dirty="0" err="1" smtClean="0"/>
              <a:t>moblie</a:t>
            </a:r>
            <a:r>
              <a:rPr lang="en-US" dirty="0" smtClean="0"/>
              <a:t> and resourceful capital.</a:t>
            </a:r>
            <a:endParaRPr lang="en-US" dirty="0"/>
          </a:p>
        </p:txBody>
      </p:sp>
    </p:spTree>
    <p:extLst>
      <p:ext uri="{BB962C8B-B14F-4D97-AF65-F5344CB8AC3E}">
        <p14:creationId xmlns:p14="http://schemas.microsoft.com/office/powerpoint/2010/main" val="49737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CULTURE </a:t>
            </a:r>
            <a:endParaRPr lang="en-US" dirty="0"/>
          </a:p>
        </p:txBody>
      </p:sp>
      <p:sp>
        <p:nvSpPr>
          <p:cNvPr id="3" name="Content Placeholder 2"/>
          <p:cNvSpPr>
            <a:spLocks noGrp="1"/>
          </p:cNvSpPr>
          <p:nvPr>
            <p:ph idx="1"/>
          </p:nvPr>
        </p:nvSpPr>
        <p:spPr/>
        <p:txBody>
          <a:bodyPr/>
          <a:lstStyle/>
          <a:p>
            <a:r>
              <a:rPr lang="en-US" dirty="0" smtClean="0"/>
              <a:t>Media culture refers to the culture created under the influence of mass media .The </a:t>
            </a:r>
            <a:r>
              <a:rPr lang="en-US" dirty="0" err="1" smtClean="0"/>
              <a:t>concenpt</a:t>
            </a:r>
            <a:r>
              <a:rPr lang="en-US" dirty="0" smtClean="0"/>
              <a:t> of media culture infers its impact on </a:t>
            </a:r>
            <a:r>
              <a:rPr lang="en-US" dirty="0" err="1" smtClean="0"/>
              <a:t>societys</a:t>
            </a:r>
            <a:r>
              <a:rPr lang="en-US" dirty="0" smtClean="0"/>
              <a:t> information </a:t>
            </a:r>
            <a:r>
              <a:rPr lang="en-US" dirty="0" err="1" smtClean="0"/>
              <a:t>comsumption</a:t>
            </a:r>
            <a:r>
              <a:rPr lang="en-US" dirty="0" smtClean="0"/>
              <a:t> and </a:t>
            </a:r>
            <a:r>
              <a:rPr lang="en-US" dirty="0" err="1" smtClean="0"/>
              <a:t>intelectual</a:t>
            </a:r>
            <a:r>
              <a:rPr lang="en-US" dirty="0" smtClean="0"/>
              <a:t> guidance .Media culture tend to be a major factor in the </a:t>
            </a:r>
            <a:r>
              <a:rPr lang="en-US" dirty="0" err="1" smtClean="0"/>
              <a:t>nformation</a:t>
            </a:r>
            <a:r>
              <a:rPr lang="en-US" dirty="0" smtClean="0"/>
              <a:t> of mainstream culture since it affect society opinions values tastes attitude and informational availability.</a:t>
            </a:r>
            <a:endParaRPr lang="en-US" dirty="0"/>
          </a:p>
        </p:txBody>
      </p:sp>
    </p:spTree>
    <p:extLst>
      <p:ext uri="{BB962C8B-B14F-4D97-AF65-F5344CB8AC3E}">
        <p14:creationId xmlns:p14="http://schemas.microsoft.com/office/powerpoint/2010/main" val="396422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OF MEDIA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-While in everyday language globalization usually  refers to economic and political integration on world scale it also has a crucial cultural dimension in which the media have a central role.</a:t>
            </a:r>
            <a:endParaRPr lang="en-US" dirty="0"/>
          </a:p>
        </p:txBody>
      </p:sp>
    </p:spTree>
    <p:extLst>
      <p:ext uri="{BB962C8B-B14F-4D97-AF65-F5344CB8AC3E}">
        <p14:creationId xmlns:p14="http://schemas.microsoft.com/office/powerpoint/2010/main" val="4906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5105400"/>
          </a:xfrm>
        </p:spPr>
        <p:txBody>
          <a:bodyPr/>
          <a:lstStyle/>
          <a:p>
            <a:r>
              <a:rPr lang="en-US" dirty="0" smtClean="0"/>
              <a:t>In that sense media globalization is about how most national media systems have become more internationalized becoming more open to outside to influenced both in their content and in their ownership and </a:t>
            </a:r>
            <a:r>
              <a:rPr lang="en-US" dirty="0" err="1" smtClean="0"/>
              <a:t>contorl</a:t>
            </a:r>
            <a:r>
              <a:rPr lang="en-US" dirty="0" smtClean="0"/>
              <a:t> </a:t>
            </a:r>
            <a:endParaRPr lang="en-US" dirty="0"/>
          </a:p>
        </p:txBody>
      </p:sp>
    </p:spTree>
    <p:extLst>
      <p:ext uri="{BB962C8B-B14F-4D97-AF65-F5344CB8AC3E}">
        <p14:creationId xmlns:p14="http://schemas.microsoft.com/office/powerpoint/2010/main" val="305098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5400" dirty="0" smtClean="0"/>
              <a:t>FIVE TIMES PERIODS IN THE STUDY OF GLOBALIZATION AND MEDIA </a:t>
            </a:r>
            <a:endParaRPr lang="en-US" sz="5400" dirty="0"/>
          </a:p>
        </p:txBody>
      </p:sp>
    </p:spTree>
    <p:extLst>
      <p:ext uri="{BB962C8B-B14F-4D97-AF65-F5344CB8AC3E}">
        <p14:creationId xmlns:p14="http://schemas.microsoft.com/office/powerpoint/2010/main" val="23622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ORAL COMMUNICATION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Of all forms of media human </a:t>
            </a:r>
            <a:r>
              <a:rPr lang="en-US" dirty="0" err="1" smtClean="0"/>
              <a:t>speeech</a:t>
            </a:r>
            <a:r>
              <a:rPr lang="en-US" dirty="0" smtClean="0"/>
              <a:t> is the oldest and most enduring </a:t>
            </a:r>
            <a:br>
              <a:rPr lang="en-US" dirty="0" smtClean="0"/>
            </a:br>
            <a:r>
              <a:rPr lang="en-US" dirty="0" smtClean="0"/>
              <a:t/>
            </a:r>
            <a:br>
              <a:rPr lang="en-US" dirty="0" smtClean="0"/>
            </a:br>
            <a:r>
              <a:rPr lang="en-US" dirty="0" smtClean="0"/>
              <a:t>humans are allowed to cooperate and communicate through language </a:t>
            </a:r>
            <a:br>
              <a:rPr lang="en-US" dirty="0" smtClean="0"/>
            </a:br>
            <a:r>
              <a:rPr lang="en-US" dirty="0" smtClean="0"/>
              <a:t/>
            </a:r>
            <a:br>
              <a:rPr lang="en-US" dirty="0" smtClean="0"/>
            </a:br>
            <a:r>
              <a:rPr lang="en-US" dirty="0" smtClean="0"/>
              <a:t>languages as a means develop the ability to communicate </a:t>
            </a:r>
            <a:r>
              <a:rPr lang="en-US" dirty="0" err="1" smtClean="0"/>
              <a:t>acrros</a:t>
            </a:r>
            <a:r>
              <a:rPr lang="en-US" dirty="0" smtClean="0"/>
              <a:t> culture are the lifeline of globalization </a:t>
            </a:r>
            <a:br>
              <a:rPr lang="en-US" dirty="0" smtClean="0"/>
            </a:br>
            <a:r>
              <a:rPr lang="en-US" dirty="0" smtClean="0"/>
              <a:t/>
            </a:r>
            <a:br>
              <a:rPr lang="en-US" dirty="0" smtClean="0"/>
            </a:br>
            <a:r>
              <a:rPr lang="en-US" dirty="0" smtClean="0"/>
              <a:t>language contributes to the formation of culture languages is an a sense the </a:t>
            </a:r>
            <a:r>
              <a:rPr lang="en-US" dirty="0" err="1" smtClean="0"/>
              <a:t>subtances</a:t>
            </a:r>
            <a:r>
              <a:rPr lang="en-US" dirty="0" smtClean="0"/>
              <a:t> of culture </a:t>
            </a:r>
            <a:br>
              <a:rPr lang="en-US" dirty="0" smtClean="0"/>
            </a:br>
            <a:r>
              <a:rPr lang="en-US" dirty="0" smtClean="0"/>
              <a:t/>
            </a:r>
            <a:br>
              <a:rPr lang="en-US" dirty="0" smtClean="0"/>
            </a:br>
            <a:r>
              <a:rPr lang="en-US" dirty="0" smtClean="0"/>
              <a:t>without a languages people would lose their cultural identity </a:t>
            </a:r>
            <a:br>
              <a:rPr lang="en-US" dirty="0" smtClean="0"/>
            </a:br>
            <a:endParaRPr lang="en-US" dirty="0"/>
          </a:p>
        </p:txBody>
      </p:sp>
    </p:spTree>
    <p:extLst>
      <p:ext uri="{BB962C8B-B14F-4D97-AF65-F5344CB8AC3E}">
        <p14:creationId xmlns:p14="http://schemas.microsoft.com/office/powerpoint/2010/main" val="26445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Writing is humankinds principal technology for collecting manipulating storing retrieving communicating and </a:t>
            </a:r>
            <a:r>
              <a:rPr lang="en-US" dirty="0" err="1" smtClean="0"/>
              <a:t>desseminating</a:t>
            </a:r>
            <a:r>
              <a:rPr lang="en-US" dirty="0" smtClean="0"/>
              <a:t> information. Writing may have been invented independently three times in different part of the world in the near east china and </a:t>
            </a:r>
            <a:r>
              <a:rPr lang="en-US" dirty="0" err="1" smtClean="0"/>
              <a:t>mesoamerica</a:t>
            </a:r>
            <a:r>
              <a:rPr lang="en-US" dirty="0" smtClean="0"/>
              <a:t> writing is a system of graphic marks representing the unit of a specific languages </a:t>
            </a:r>
            <a:r>
              <a:rPr lang="en-US" dirty="0" err="1" smtClean="0"/>
              <a:t>cunieform</a:t>
            </a:r>
            <a:r>
              <a:rPr lang="en-US" dirty="0" smtClean="0"/>
              <a:t> script created in </a:t>
            </a:r>
            <a:r>
              <a:rPr lang="en-US" dirty="0" err="1" smtClean="0"/>
              <a:t>mesopotamia</a:t>
            </a:r>
            <a:r>
              <a:rPr lang="en-US" dirty="0" smtClean="0"/>
              <a:t> </a:t>
            </a:r>
            <a:r>
              <a:rPr lang="en-US" dirty="0" err="1" smtClean="0"/>
              <a:t>presentday</a:t>
            </a:r>
            <a:r>
              <a:rPr lang="en-US" dirty="0" smtClean="0"/>
              <a:t> </a:t>
            </a:r>
            <a:r>
              <a:rPr lang="en-US" dirty="0" err="1" smtClean="0"/>
              <a:t>iraq</a:t>
            </a:r>
            <a:r>
              <a:rPr lang="en-US" dirty="0" smtClean="0"/>
              <a:t> is the only writing system which can be traced to its earliest prehistoric origin</a:t>
            </a:r>
            <a:endParaRPr lang="en-US" dirty="0"/>
          </a:p>
        </p:txBody>
      </p:sp>
    </p:spTree>
    <p:extLst>
      <p:ext uri="{BB962C8B-B14F-4D97-AF65-F5344CB8AC3E}">
        <p14:creationId xmlns:p14="http://schemas.microsoft.com/office/powerpoint/2010/main" val="428046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680</Words>
  <Application>Microsoft Office PowerPoint</Application>
  <PresentationFormat>On-screen Show (4:3)</PresentationFormat>
  <Paragraphs>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GLOBAL MEDIA CULTURES</vt:lpstr>
      <vt:lpstr>CULTURE</vt:lpstr>
      <vt:lpstr>MEDIA  </vt:lpstr>
      <vt:lpstr>MEDIA CULTURE </vt:lpstr>
      <vt:lpstr>ROLE OF MEDIA  </vt:lpstr>
      <vt:lpstr>PowerPoint Presentation</vt:lpstr>
      <vt:lpstr>PowerPoint Presentation</vt:lpstr>
      <vt:lpstr>ORAL COMMUNICATION </vt:lpstr>
      <vt:lpstr>SCRIPT </vt:lpstr>
      <vt:lpstr>PRINTING PRESS</vt:lpstr>
      <vt:lpstr>ELECTRONIC MEDIA </vt:lpstr>
      <vt:lpstr>PowerPoint Presentation</vt:lpstr>
      <vt:lpstr>DIGITAL MEDIA </vt:lpstr>
      <vt:lpstr>GLOBAL MEDIA </vt:lpstr>
      <vt:lpstr>EXAMPLE OF GLOBAL MEDIA</vt:lpstr>
      <vt:lpstr>IMPORTANCE OF GLOBAL MEDIA</vt:lpstr>
      <vt:lpstr>Defination</vt:lpstr>
      <vt:lpstr>Four Essential Characteristics of Mass Media </vt:lpstr>
      <vt:lpstr>PowerPoint Presentation</vt:lpstr>
      <vt:lpstr>PowerPoint Presentation</vt:lpstr>
      <vt:lpstr>DARK SIDE OF SOCIAL MEDIA </vt:lpstr>
      <vt:lpstr>LOCAL &amp;GLOBAL CULTURAL PRODUCTION OF MEDIA </vt:lpstr>
      <vt:lpstr>PowerPoint Presentation</vt:lpstr>
      <vt:lpstr>GLOBAL CULTURE FLOWS</vt:lpstr>
      <vt:lpstr>KEY CONCEPTS OF CULTURAL HYBRIDIZATION </vt:lpstr>
      <vt:lpstr>PowerPoint Presentation</vt:lpstr>
      <vt:lpstr>DYNAMICS BETWEEN OF LOCAL &amp;GLOBAL CULTURAL PRODUCTION</vt:lpstr>
      <vt:lpstr>PowerPoint Presentation</vt:lpstr>
      <vt:lpstr>PowerPoint Presentation</vt:lpstr>
      <vt:lpstr>POPULAR AND MUSIC GLOBALIZATION </vt:lpstr>
      <vt:lpstr>MUSIC AND COLONIZATION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MEDIA CULTURES</dc:title>
  <dc:creator>Joshua Andrino</dc:creator>
  <cp:lastModifiedBy>Joshua Andrino</cp:lastModifiedBy>
  <cp:revision>31</cp:revision>
  <dcterms:created xsi:type="dcterms:W3CDTF">2021-11-22T10:49:33Z</dcterms:created>
  <dcterms:modified xsi:type="dcterms:W3CDTF">2021-11-24T13:58:14Z</dcterms:modified>
</cp:coreProperties>
</file>