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6" r:id="rId3"/>
    <p:sldId id="267" r:id="rId4"/>
    <p:sldId id="269" r:id="rId5"/>
    <p:sldId id="270" r:id="rId6"/>
    <p:sldId id="256" r:id="rId7"/>
    <p:sldId id="257" r:id="rId8"/>
    <p:sldId id="258" r:id="rId9"/>
    <p:sldId id="259" r:id="rId10"/>
    <p:sldId id="260" r:id="rId11"/>
    <p:sldId id="261" r:id="rId12"/>
    <p:sldId id="271" r:id="rId13"/>
    <p:sldId id="262" r:id="rId14"/>
    <p:sldId id="263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625"/>
  </p:normalViewPr>
  <p:slideViewPr>
    <p:cSldViewPr>
      <p:cViewPr varScale="1">
        <p:scale>
          <a:sx n="172" d="100"/>
          <a:sy n="172" d="100"/>
        </p:scale>
        <p:origin x="43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3835-514D-7147-B8D5-8A501F21901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D25E-C2BE-D942-86A8-2D3AAAF5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Gene" TargetMode="External"/><Relationship Id="rId12" Type="http://schemas.openxmlformats.org/officeDocument/2006/relationships/hyperlink" Target="https://en.wikipedia.org/wiki/Human_genome" TargetMode="External"/><Relationship Id="rId13" Type="http://schemas.openxmlformats.org/officeDocument/2006/relationships/hyperlink" Target="https://en.wikipedia.org/wiki/Human_Genome_Project#cite_note-1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en.wikipedia.org/wiki/Radio_telescope" TargetMode="External"/><Relationship Id="rId4" Type="http://schemas.openxmlformats.org/officeDocument/2006/relationships/hyperlink" Target="https://en.wikipedia.org/wiki/Australia" TargetMode="External"/><Relationship Id="rId5" Type="http://schemas.openxmlformats.org/officeDocument/2006/relationships/hyperlink" Target="https://en.wikipedia.org/wiki/New_Zealand" TargetMode="External"/><Relationship Id="rId6" Type="http://schemas.openxmlformats.org/officeDocument/2006/relationships/hyperlink" Target="https://en.wikipedia.org/wiki/South_Africa" TargetMode="External"/><Relationship Id="rId7" Type="http://schemas.openxmlformats.org/officeDocument/2006/relationships/hyperlink" Target="https://en.wikipedia.org/wiki/Astronomical_survey" TargetMode="External"/><Relationship Id="rId8" Type="http://schemas.openxmlformats.org/officeDocument/2006/relationships/hyperlink" Target="https://en.wikipedia.org/wiki/Scientific_research" TargetMode="External"/><Relationship Id="rId9" Type="http://schemas.openxmlformats.org/officeDocument/2006/relationships/hyperlink" Target="https://en.wikipedia.org/wiki/Base_pairs" TargetMode="External"/><Relationship Id="rId10" Type="http://schemas.openxmlformats.org/officeDocument/2006/relationships/hyperlink" Target="https://en.wikipedia.org/wiki/DN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Kilometre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large multi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dio telescope"/>
              </a:rPr>
              <a:t>radio telescope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project aimed to be built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ustralia"/>
              </a:rPr>
              <a:t>Australia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w Zealand"/>
              </a:rPr>
              <a:t>New Zealand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outh Africa"/>
              </a:rPr>
              <a:t>South Africa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built, it would have a total collecting area of approximately one square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kilometre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operate over a wide range of frequencies and its size will make it 50 times more sensitive than any other radio instrument.  It should be able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stronomical survey"/>
              </a:rPr>
              <a:t>survey the sky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ten thousand times faster than ever before.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the accelerator, two high-energy particle beams travel at close to the speed of light before they are made to collide. The beams travel in opposite directions in separate beam pipes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Collisions in the Large Hadron Collider (LHC) generated about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 petabytes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this data in the past three years. One hundred petabytes (which is equal to 100 million gigabytes) is a very large number indeed – roughly equivalent 700 years of full HD-quality movies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Genome Project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HGP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an international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cientific research"/>
              </a:rPr>
              <a:t>scientific research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project with the goal of determining the sequence of nucleotide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Base pairs"/>
              </a:rPr>
              <a:t>base pairs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make up human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NA"/>
              </a:rPr>
              <a:t>DNA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of identifying and mapping all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Gene"/>
              </a:rPr>
              <a:t>genes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Human genome"/>
              </a:rPr>
              <a:t>human genome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both a physical and a functional standpoint.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remains the world's largest collaborative biological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 billion of these base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D25E-C2BE-D942-86A8-2D3AAAF5A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Turing awardee computer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D25E-C2BE-D942-86A8-2D3AAAF5AA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DBE2-A7E2-437D-9463-250F5ABA3E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746E-8DC6-4F90-9E0E-7CC3EFFE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imatechange.cs.umn.edu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Fourth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Science-based on Data-intensive Computing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717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of New Knowledge Types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acquiring knowledge multiple sources: satellite imagery, energy-balancing reconstruction, etc.</a:t>
            </a:r>
          </a:p>
          <a:p>
            <a:r>
              <a:rPr lang="en-US" dirty="0" smtClean="0"/>
              <a:t>Practical answers, intellectually captivating models, knowledge for policy making, etc.</a:t>
            </a:r>
          </a:p>
          <a:p>
            <a:r>
              <a:rPr lang="en-US" dirty="0" smtClean="0"/>
              <a:t>Equally important is using this knowledge in everyday lives: esp. with the availability of mobile devices and the Internet. Ex: Hurricane Irene models, knowledge and consequences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3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1: </a:t>
            </a:r>
          </a:p>
          <a:p>
            <a:pPr lvl="1"/>
            <a:r>
              <a:rPr lang="en-US" dirty="0" smtClean="0"/>
              <a:t>Sierra Nevada and Central Valley of CA </a:t>
            </a:r>
            <a:r>
              <a:rPr lang="en-US" dirty="0"/>
              <a:t>g</a:t>
            </a:r>
            <a:r>
              <a:rPr lang="en-US" dirty="0" smtClean="0"/>
              <a:t>eography image</a:t>
            </a:r>
          </a:p>
          <a:p>
            <a:pPr lvl="1"/>
            <a:r>
              <a:rPr lang="en-US" dirty="0" smtClean="0"/>
              <a:t>NASA satellite images at various spectral bands</a:t>
            </a:r>
          </a:p>
          <a:p>
            <a:r>
              <a:rPr lang="en-US" dirty="0" smtClean="0"/>
              <a:t>Use these two collection to arrive at the snow cover model </a:t>
            </a:r>
          </a:p>
          <a:p>
            <a:r>
              <a:rPr lang="en-US" dirty="0" smtClean="0"/>
              <a:t>Something of a scientific “</a:t>
            </a:r>
            <a:r>
              <a:rPr lang="en-US" dirty="0" err="1" smtClean="0"/>
              <a:t>mashup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2026"/>
            <a:ext cx="8021647" cy="427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06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Ecological Sciences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especially relevant in  the context of recent anomalies such as  hurricane Harvey.</a:t>
            </a:r>
          </a:p>
          <a:p>
            <a:r>
              <a:rPr lang="en-US" dirty="0" smtClean="0"/>
              <a:t>Step1: data discovery and harmonization of sources, conversions, scrapping, web services, RSS, namespace mediation, search portals, </a:t>
            </a:r>
            <a:r>
              <a:rPr lang="en-US" dirty="0" err="1" smtClean="0"/>
              <a:t>wikipedia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Step 2: Moving ecological synthesis into the cloud: CSV </a:t>
            </a:r>
            <a:r>
              <a:rPr lang="en-US" dirty="0" err="1" smtClean="0"/>
              <a:t>MATlab</a:t>
            </a:r>
            <a:r>
              <a:rPr lang="en-US" dirty="0" smtClean="0"/>
              <a:t> ready data files from hundreds of sites; analysis on the </a:t>
            </a:r>
            <a:r>
              <a:rPr lang="en-US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Ecological Sciences Systems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2 (contd.): analysis will download 3 terabyte of imagery, 4000 CPU hours, and generate &lt; 100MB results.</a:t>
            </a:r>
          </a:p>
          <a:p>
            <a:r>
              <a:rPr lang="en-US" dirty="0" smtClean="0"/>
              <a:t>Challenges: complex visualization, diversity of the data set, data semantics, data publisher, meta data, collaboration tools.</a:t>
            </a:r>
          </a:p>
          <a:p>
            <a:r>
              <a:rPr lang="en-US" dirty="0" smtClean="0"/>
              <a:t>If you think these are NOT CSE problems, take a look </a:t>
            </a:r>
            <a:r>
              <a:rPr lang="en-US" dirty="0"/>
              <a:t>at </a:t>
            </a:r>
            <a:r>
              <a:rPr lang="en-US" dirty="0" smtClean="0"/>
              <a:t>this site: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://climatechange.cs.umn.edu/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9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Climate research is one of the critical application area of research for data-intensive computing.</a:t>
            </a:r>
          </a:p>
          <a:p>
            <a:r>
              <a:rPr lang="en-US" dirty="0" smtClean="0"/>
              <a:t>We looked at some of the sample applications.</a:t>
            </a:r>
          </a:p>
          <a:p>
            <a:r>
              <a:rPr lang="en-US" dirty="0" smtClean="0"/>
              <a:t>We also observed “</a:t>
            </a:r>
            <a:r>
              <a:rPr lang="en-US" dirty="0" err="1" smtClean="0"/>
              <a:t>mashup</a:t>
            </a:r>
            <a:r>
              <a:rPr lang="en-US" dirty="0" smtClean="0"/>
              <a:t>” of data from various sources is a common approach used in these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sources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Australian square kilometer array of </a:t>
            </a:r>
            <a:r>
              <a:rPr lang="en-US" dirty="0" smtClean="0"/>
              <a:t>telescopes</a:t>
            </a:r>
          </a:p>
          <a:p>
            <a:pPr lvl="1"/>
            <a:r>
              <a:rPr lang="en-US" dirty="0"/>
              <a:t>50 times more sensitive than any other radio instrument</a:t>
            </a:r>
            <a:endParaRPr lang="en-US" dirty="0" smtClean="0"/>
          </a:p>
          <a:p>
            <a:r>
              <a:rPr lang="en-US" dirty="0" smtClean="0"/>
              <a:t>Large Synoptic Survey Telescope</a:t>
            </a:r>
          </a:p>
          <a:p>
            <a:pPr lvl="1"/>
            <a:r>
              <a:rPr lang="en-US" dirty="0" smtClean="0"/>
              <a:t>3200 </a:t>
            </a:r>
            <a:r>
              <a:rPr lang="en-US" dirty="0"/>
              <a:t>megapixel camera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Terabytes of data .. every night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CERN Hadron Collider</a:t>
            </a:r>
          </a:p>
          <a:p>
            <a:pPr lvl="1"/>
            <a:r>
              <a:rPr lang="en-US" dirty="0" smtClean="0"/>
              <a:t>74 PB data in 3 years</a:t>
            </a:r>
          </a:p>
          <a:p>
            <a:r>
              <a:rPr lang="en-US" dirty="0" smtClean="0"/>
              <a:t>Gene sequencing machines (HTS: High Throughput Sequencing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Human </a:t>
            </a:r>
            <a:r>
              <a:rPr lang="en-US" dirty="0"/>
              <a:t>genome sequencing takes 200 </a:t>
            </a:r>
            <a:r>
              <a:rPr lang="en-US" dirty="0" smtClean="0"/>
              <a:t>Gigabytes</a:t>
            </a:r>
            <a:endParaRPr lang="en-US" dirty="0" smtClean="0"/>
          </a:p>
          <a:p>
            <a:r>
              <a:rPr lang="en-US" dirty="0" smtClean="0"/>
              <a:t>Human genome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orld's </a:t>
            </a:r>
            <a:r>
              <a:rPr lang="en-US" dirty="0"/>
              <a:t>largest collaborative biological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around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 and aggregation</a:t>
            </a:r>
          </a:p>
          <a:p>
            <a:r>
              <a:rPr lang="en-US" dirty="0" smtClean="0"/>
              <a:t>Curation involves </a:t>
            </a:r>
          </a:p>
          <a:p>
            <a:pPr lvl="1"/>
            <a:r>
              <a:rPr lang="en-US" dirty="0" smtClean="0"/>
              <a:t>Right data structures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Integration across instruments, labs, and experiments</a:t>
            </a:r>
          </a:p>
          <a:p>
            <a:r>
              <a:rPr lang="en-US" dirty="0" smtClean="0"/>
              <a:t>Modeling </a:t>
            </a:r>
          </a:p>
          <a:p>
            <a:r>
              <a:rPr lang="en-US" dirty="0" smtClean="0"/>
              <a:t>Analysis (including visualization)</a:t>
            </a:r>
          </a:p>
          <a:p>
            <a:r>
              <a:rPr lang="en-US" dirty="0" smtClean="0"/>
              <a:t>Archiving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9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smtClean="0"/>
              <a:t>Gray </a:t>
            </a:r>
            <a:r>
              <a:rPr lang="en-US" dirty="0" smtClean="0"/>
              <a:t>on </a:t>
            </a:r>
            <a:r>
              <a:rPr lang="en-US" dirty="0" err="1" smtClean="0"/>
              <a:t>eScience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cycle: data capture, data curation, data analysis and data visualization</a:t>
            </a:r>
          </a:p>
          <a:p>
            <a:r>
              <a:rPr lang="en-US" dirty="0" smtClean="0"/>
              <a:t>Publication of research results </a:t>
            </a:r>
          </a:p>
          <a:p>
            <a:r>
              <a:rPr lang="en-US" dirty="0" smtClean="0"/>
              <a:t>We need tools … </a:t>
            </a:r>
          </a:p>
          <a:p>
            <a:r>
              <a:rPr lang="en-US" dirty="0" smtClean="0"/>
              <a:t>Capture, curate, analyze, model, visualize, make decision and take actions</a:t>
            </a:r>
          </a:p>
        </p:txBody>
      </p:sp>
    </p:spTree>
    <p:extLst>
      <p:ext uri="{BB962C8B-B14F-4D97-AF65-F5344CB8AC3E}">
        <p14:creationId xmlns:p14="http://schemas.microsoft.com/office/powerpoint/2010/main" val="30101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Science paradigms (chronologically)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Thousands of years ago: 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cience was </a:t>
            </a:r>
            <a:r>
              <a:rPr lang="en-US" sz="1600" b="1" dirty="0" smtClean="0"/>
              <a:t>empirical</a:t>
            </a:r>
          </a:p>
          <a:p>
            <a:pPr lvl="1"/>
            <a:r>
              <a:rPr lang="en-US" sz="1600" dirty="0" smtClean="0"/>
              <a:t>Describing natural phenomena</a:t>
            </a:r>
          </a:p>
          <a:p>
            <a:r>
              <a:rPr lang="en-US" sz="1600" dirty="0" smtClean="0"/>
              <a:t>Last few hundred years</a:t>
            </a:r>
          </a:p>
          <a:p>
            <a:pPr lvl="1"/>
            <a:r>
              <a:rPr lang="en-US" sz="1600" b="1" dirty="0" smtClean="0"/>
              <a:t>Theoretical</a:t>
            </a:r>
            <a:r>
              <a:rPr lang="en-US" sz="1600" dirty="0" smtClean="0"/>
              <a:t> branch</a:t>
            </a:r>
          </a:p>
          <a:p>
            <a:pPr lvl="1"/>
            <a:r>
              <a:rPr lang="en-US" sz="1600" dirty="0" smtClean="0"/>
              <a:t>Models and generalizations</a:t>
            </a:r>
          </a:p>
          <a:p>
            <a:r>
              <a:rPr lang="en-US" sz="1600" dirty="0" smtClean="0"/>
              <a:t>Last few decades</a:t>
            </a:r>
          </a:p>
          <a:p>
            <a:pPr lvl="1"/>
            <a:r>
              <a:rPr lang="en-US" sz="1600" b="1" dirty="0" smtClean="0"/>
              <a:t>Computational</a:t>
            </a:r>
            <a:r>
              <a:rPr lang="en-US" sz="1600" dirty="0" smtClean="0"/>
              <a:t> branch</a:t>
            </a:r>
          </a:p>
          <a:p>
            <a:pPr lvl="1"/>
            <a:r>
              <a:rPr lang="en-US" sz="1600" dirty="0" smtClean="0"/>
              <a:t>Simulating complex phenomena</a:t>
            </a:r>
          </a:p>
          <a:p>
            <a:r>
              <a:rPr lang="en-US" sz="1600" dirty="0" smtClean="0"/>
              <a:t>Today</a:t>
            </a:r>
          </a:p>
          <a:p>
            <a:pPr lvl="1"/>
            <a:r>
              <a:rPr lang="en-US" sz="1600" b="1" dirty="0" smtClean="0"/>
              <a:t>Data exploration/data science</a:t>
            </a:r>
          </a:p>
          <a:p>
            <a:pPr lvl="1"/>
            <a:r>
              <a:rPr lang="en-US" sz="1600" dirty="0" smtClean="0"/>
              <a:t>Unify theory, experiment and simulation</a:t>
            </a:r>
          </a:p>
          <a:p>
            <a:pPr lvl="1"/>
            <a:r>
              <a:rPr lang="en-US" sz="1600" dirty="0" smtClean="0"/>
              <a:t>Data captured by simulator or instrument</a:t>
            </a:r>
          </a:p>
          <a:p>
            <a:pPr lvl="1"/>
            <a:r>
              <a:rPr lang="en-US" sz="1600" dirty="0" smtClean="0"/>
              <a:t>Processed by software</a:t>
            </a:r>
          </a:p>
          <a:p>
            <a:pPr lvl="1"/>
            <a:r>
              <a:rPr lang="en-US" sz="1600" dirty="0" smtClean="0"/>
              <a:t>Info/knowledge/ intelligence </a:t>
            </a:r>
          </a:p>
          <a:p>
            <a:pPr lvl="1"/>
            <a:r>
              <a:rPr lang="en-US" sz="1600" dirty="0" smtClean="0"/>
              <a:t>Analysis and visualization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34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Fourth Paradigm: Area 1: Environmental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Phase 1: largely </a:t>
            </a:r>
            <a:r>
              <a:rPr lang="en-US" b="1" dirty="0" smtClean="0"/>
              <a:t>discipline-oriented</a:t>
            </a:r>
            <a:r>
              <a:rPr lang="en-US" dirty="0" smtClean="0"/>
              <a:t>: geology, atmospheric chemistry, ecosystems</a:t>
            </a:r>
          </a:p>
          <a:p>
            <a:r>
              <a:rPr lang="en-US" dirty="0" smtClean="0"/>
              <a:t>Phase 2: study of interacting element earth sciences, </a:t>
            </a:r>
            <a:r>
              <a:rPr lang="en-US" b="1" dirty="0" smtClean="0"/>
              <a:t>human behavior </a:t>
            </a:r>
            <a:r>
              <a:rPr lang="en-US" dirty="0" smtClean="0"/>
              <a:t>and systems: Complex systems and models for explaining these systems emerged; knowledge developed for scientific understanding</a:t>
            </a:r>
          </a:p>
          <a:p>
            <a:r>
              <a:rPr lang="en-US" dirty="0" smtClean="0"/>
              <a:t>Phase 3: knowledge developed for </a:t>
            </a:r>
            <a:r>
              <a:rPr lang="en-US" b="1" dirty="0" smtClean="0"/>
              <a:t>practical decisions and actions</a:t>
            </a:r>
          </a:p>
          <a:p>
            <a:r>
              <a:rPr lang="en-US" dirty="0" smtClean="0"/>
              <a:t>This new knowledge endeavor is termed “Science of environmental applications”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and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“With the basic </a:t>
            </a:r>
            <a:r>
              <a:rPr lang="en-US" dirty="0"/>
              <a:t>understanding now well established, the demand for climate </a:t>
            </a:r>
            <a:r>
              <a:rPr lang="en-US" dirty="0" smtClean="0"/>
              <a:t>applications knowledge </a:t>
            </a:r>
            <a:r>
              <a:rPr lang="en-US" dirty="0"/>
              <a:t>is emerging.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we quantify and monitor total forest biomass </a:t>
            </a:r>
            <a:r>
              <a:rPr lang="en-US" dirty="0" smtClean="0"/>
              <a:t>so that </a:t>
            </a:r>
            <a:r>
              <a:rPr lang="en-US" dirty="0"/>
              <a:t>carbon markets can characterize supply?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 implications of </a:t>
            </a:r>
            <a:r>
              <a:rPr lang="en-US" dirty="0" smtClean="0"/>
              <a:t>regional shifts </a:t>
            </a:r>
            <a:r>
              <a:rPr lang="en-US" dirty="0"/>
              <a:t>in water resources for demographic trends, agricultural output, and </a:t>
            </a:r>
            <a:r>
              <a:rPr lang="en-US" dirty="0" smtClean="0"/>
              <a:t>energy production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what extent will seawalls and other adaptations to rising sea </a:t>
            </a:r>
            <a:r>
              <a:rPr lang="en-US" dirty="0" smtClean="0"/>
              <a:t>level impact </a:t>
            </a:r>
            <a:r>
              <a:rPr lang="en-US" dirty="0"/>
              <a:t>coasts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en-US" dirty="0"/>
              <a:t>These questions </a:t>
            </a:r>
            <a:r>
              <a:rPr lang="en-US" dirty="0" smtClean="0"/>
              <a:t>and additional issues need applications to built around this basic knowledge</a:t>
            </a:r>
          </a:p>
          <a:p>
            <a:r>
              <a:rPr lang="en-US" dirty="0" smtClean="0"/>
              <a:t>Integration of knowledge from many disciplines: physics, biogeochemical, engineering, and human processes (demographics, practices).</a:t>
            </a:r>
          </a:p>
          <a:p>
            <a:r>
              <a:rPr lang="en-US" dirty="0" smtClean="0"/>
              <a:t>Snow-melt problem affects 1 billion people in the world: it is discussed in detail.</a:t>
            </a:r>
          </a:p>
          <a:p>
            <a:r>
              <a:rPr lang="en-US" dirty="0" smtClean="0"/>
              <a:t>Models have to consider interactions among various systems: traditional approaches may not suffice.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8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for designing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driven vs. curiosity driven</a:t>
            </a:r>
          </a:p>
          <a:p>
            <a:r>
              <a:rPr lang="en-US" dirty="0" smtClean="0"/>
              <a:t>Externally constrained</a:t>
            </a:r>
          </a:p>
          <a:p>
            <a:r>
              <a:rPr lang="en-US" dirty="0" smtClean="0"/>
              <a:t>Consequential and recursive (knowledge generates more knowledge)</a:t>
            </a:r>
          </a:p>
          <a:p>
            <a:r>
              <a:rPr lang="en-US" dirty="0" smtClean="0"/>
              <a:t>Useful even when incomplete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9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742</Words>
  <Application>Microsoft Macintosh PowerPoint</Application>
  <PresentationFormat>On-screen Show (4:3)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Fourth Paradigm</vt:lpstr>
      <vt:lpstr>Some sources of big data</vt:lpstr>
      <vt:lpstr>Activities around big data</vt:lpstr>
      <vt:lpstr>Jim Gray on eScience</vt:lpstr>
      <vt:lpstr>Science paradigms (chronologically)</vt:lpstr>
      <vt:lpstr>Fourth Paradigm: Area 1: Environmental Sciences</vt:lpstr>
      <vt:lpstr>Three Phases </vt:lpstr>
      <vt:lpstr>Knowledge and Queries</vt:lpstr>
      <vt:lpstr>Consideration for designing models</vt:lpstr>
      <vt:lpstr>Development of New Knowledge Types and Tools</vt:lpstr>
      <vt:lpstr>Simple Example</vt:lpstr>
      <vt:lpstr>Figure 1</vt:lpstr>
      <vt:lpstr>Ecological Sciences Systems</vt:lpstr>
      <vt:lpstr>Ecological Sciences Systems (contd.)</vt:lpstr>
      <vt:lpstr>Summary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Paradigm: Area 1: Environmental Sciences</dc:title>
  <dc:creator>bina</dc:creator>
  <cp:lastModifiedBy>Engin Arslan</cp:lastModifiedBy>
  <cp:revision>39</cp:revision>
  <dcterms:created xsi:type="dcterms:W3CDTF">2011-09-01T00:07:30Z</dcterms:created>
  <dcterms:modified xsi:type="dcterms:W3CDTF">2018-01-25T22:46:29Z</dcterms:modified>
</cp:coreProperties>
</file>