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1"/>
    <p:restoredTop sz="94680"/>
  </p:normalViewPr>
  <p:slideViewPr>
    <p:cSldViewPr>
      <p:cViewPr varScale="1">
        <p:scale>
          <a:sx n="397" d="100"/>
          <a:sy n="397" d="100"/>
        </p:scale>
        <p:origin x="40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D2A9A-55A1-844B-8D11-F0BE1FC198D7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FAFB6-42BF-A34D-B2E7-498ECE6F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4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FB6-42BF-A34D-B2E7-498ECE6F03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American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astronomer, worked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lawrance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berkeley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national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FB6-42BF-A34D-B2E7-498ECE6F0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Organizational </a:t>
            </a:r>
            <a:r>
              <a:rPr lang="en-US" dirty="0" err="1" smtClean="0"/>
              <a:t>theoris</a:t>
            </a:r>
            <a:r>
              <a:rPr lang="en-US" dirty="0" smtClean="0"/>
              <a:t>, author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FB6-42BF-A34D-B2E7-498ECE6F0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Founder of </a:t>
            </a:r>
            <a:r>
              <a:rPr lang="en-US" dirty="0" err="1" smtClean="0"/>
              <a:t>acnielsen</a:t>
            </a:r>
            <a:r>
              <a:rPr lang="en-US" dirty="0" smtClean="0"/>
              <a:t> company, electrical engineer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FB6-42BF-A34D-B2E7-498ECE6F0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Founder</a:t>
            </a:r>
            <a:r>
              <a:rPr lang="en-US" baseline="0" dirty="0" smtClean="0"/>
              <a:t> of lotus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FB6-42BF-A34D-B2E7-498ECE6F0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r>
              <a:rPr lang="en-US" baseline="0" dirty="0" smtClean="0"/>
              <a:t> processing: running execution without interactivity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FB6-42BF-A34D-B2E7-498ECE6F0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1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available,</a:t>
            </a:r>
            <a:r>
              <a:rPr lang="en-US" baseline="0" dirty="0" smtClean="0"/>
              <a:t> soft state, eventual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FB6-42BF-A34D-B2E7-498ECE6F03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FB6-42BF-A34D-B2E7-498ECE6F03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5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FAFB6-42BF-A34D-B2E7-498ECE6F03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2514" y="1205292"/>
            <a:ext cx="2063750" cy="191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Amir </a:t>
            </a:r>
            <a:r>
              <a:rPr spc="10" dirty="0"/>
              <a:t>H. </a:t>
            </a:r>
            <a:r>
              <a:rPr spc="-20" dirty="0"/>
              <a:t>Payberah</a:t>
            </a:r>
            <a:r>
              <a:rPr spc="114" dirty="0"/>
              <a:t> </a:t>
            </a:r>
            <a:r>
              <a:rPr spc="-5" dirty="0"/>
              <a:t>(SICS)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5" smtClean="0"/>
              <a:t>April 8, 2014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279A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Amir </a:t>
            </a:r>
            <a:r>
              <a:rPr spc="10" dirty="0"/>
              <a:t>H. </a:t>
            </a:r>
            <a:r>
              <a:rPr spc="-20" dirty="0"/>
              <a:t>Payberah</a:t>
            </a:r>
            <a:r>
              <a:rPr spc="114" dirty="0"/>
              <a:t> </a:t>
            </a:r>
            <a:r>
              <a:rPr spc="-5" dirty="0"/>
              <a:t>(SICS)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5" smtClean="0"/>
              <a:t>April 8, 2014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279A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Amir </a:t>
            </a:r>
            <a:r>
              <a:rPr spc="10" dirty="0"/>
              <a:t>H. </a:t>
            </a:r>
            <a:r>
              <a:rPr spc="-20" dirty="0"/>
              <a:t>Payberah</a:t>
            </a:r>
            <a:r>
              <a:rPr spc="114" dirty="0"/>
              <a:t> </a:t>
            </a:r>
            <a:r>
              <a:rPr spc="-5" dirty="0"/>
              <a:t>(SICS)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5" smtClean="0"/>
              <a:t>April 8, 2014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279A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Amir </a:t>
            </a:r>
            <a:r>
              <a:rPr spc="10" dirty="0"/>
              <a:t>H. </a:t>
            </a:r>
            <a:r>
              <a:rPr spc="-20" dirty="0"/>
              <a:t>Payberah</a:t>
            </a:r>
            <a:r>
              <a:rPr spc="114" dirty="0"/>
              <a:t> </a:t>
            </a:r>
            <a:r>
              <a:rPr spc="-5" dirty="0"/>
              <a:t>(SICS)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5" smtClean="0"/>
              <a:t>April 8, 2014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Amir </a:t>
            </a:r>
            <a:r>
              <a:rPr spc="10" dirty="0"/>
              <a:t>H. </a:t>
            </a:r>
            <a:r>
              <a:rPr spc="-20" dirty="0"/>
              <a:t>Payberah</a:t>
            </a:r>
            <a:r>
              <a:rPr spc="114" dirty="0"/>
              <a:t> </a:t>
            </a:r>
            <a:r>
              <a:rPr spc="-5" dirty="0"/>
              <a:t>(SICS)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5" smtClean="0"/>
              <a:t>April 8, 2014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3076" y="1324011"/>
            <a:ext cx="2423947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279A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768" y="587411"/>
            <a:ext cx="3996562" cy="1640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061" y="3351784"/>
            <a:ext cx="91376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Amir </a:t>
            </a:r>
            <a:r>
              <a:rPr spc="10" dirty="0"/>
              <a:t>H. </a:t>
            </a:r>
            <a:r>
              <a:rPr spc="-20" dirty="0"/>
              <a:t>Payberah</a:t>
            </a:r>
            <a:r>
              <a:rPr spc="114" dirty="0"/>
              <a:t> </a:t>
            </a:r>
            <a:r>
              <a:rPr spc="-5" dirty="0"/>
              <a:t>(SICS)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47071" y="3351784"/>
            <a:ext cx="46291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5" smtClean="0"/>
              <a:t>April 8, 2014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9695" y="3351784"/>
            <a:ext cx="2940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410" y="894814"/>
            <a:ext cx="20836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 smtClean="0"/>
              <a:t>Data Intensive Computing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1425016" y="1262366"/>
            <a:ext cx="1757045" cy="4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 algn="ctr">
              <a:lnSpc>
                <a:spcPts val="1285"/>
              </a:lnSpc>
              <a:spcBef>
                <a:spcPts val="90"/>
              </a:spcBef>
            </a:pPr>
            <a:r>
              <a:rPr lang="en-US" sz="1100" spc="-10" dirty="0" smtClean="0">
                <a:solidFill>
                  <a:srgbClr val="595959"/>
                </a:solidFill>
                <a:latin typeface="Arial"/>
                <a:cs typeface="Arial"/>
              </a:rPr>
              <a:t>Engin Arslan</a:t>
            </a:r>
            <a:endParaRPr sz="1100" dirty="0">
              <a:latin typeface="Arial"/>
              <a:cs typeface="Arial"/>
            </a:endParaRPr>
          </a:p>
          <a:p>
            <a:pPr marL="635" algn="ctr">
              <a:lnSpc>
                <a:spcPts val="1175"/>
              </a:lnSpc>
              <a:spcBef>
                <a:spcPts val="385"/>
              </a:spcBef>
            </a:pPr>
            <a:r>
              <a:rPr lang="en-US" sz="1000" spc="-80" dirty="0" err="1" smtClean="0">
                <a:solidFill>
                  <a:srgbClr val="595959"/>
                </a:solidFill>
                <a:latin typeface="Courier New"/>
                <a:cs typeface="Courier New"/>
              </a:rPr>
              <a:t>earslan@unr.edu</a:t>
            </a:r>
            <a:endParaRPr sz="1000" dirty="0">
              <a:latin typeface="Courier New"/>
              <a:cs typeface="Courier New"/>
            </a:endParaRPr>
          </a:p>
          <a:p>
            <a:pPr marL="635" algn="ctr">
              <a:lnSpc>
                <a:spcPts val="935"/>
              </a:lnSpc>
            </a:pPr>
            <a:r>
              <a:rPr lang="en-US" sz="800" spc="10" dirty="0" smtClean="0">
                <a:solidFill>
                  <a:srgbClr val="595959"/>
                </a:solidFill>
                <a:latin typeface="Arial"/>
                <a:cs typeface="Arial"/>
              </a:rPr>
              <a:t>Jan 23</a:t>
            </a:r>
            <a:r>
              <a:rPr sz="800" spc="-5" dirty="0" smtClean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800" spc="10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spc="-25" dirty="0" smtClean="0">
                <a:solidFill>
                  <a:srgbClr val="595959"/>
                </a:solidFill>
                <a:latin typeface="Arial"/>
                <a:cs typeface="Arial"/>
              </a:rPr>
              <a:t>201</a:t>
            </a:r>
            <a:r>
              <a:rPr lang="en-US" sz="800" spc="-25" dirty="0" smtClean="0">
                <a:solidFill>
                  <a:srgbClr val="595959"/>
                </a:solidFill>
                <a:latin typeface="Arial"/>
                <a:cs typeface="Arial"/>
              </a:rPr>
              <a:t>8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16" y="2492375"/>
            <a:ext cx="1632043" cy="549275"/>
          </a:xfrm>
          <a:prstGeom prst="rect">
            <a:avLst/>
          </a:prstGeom>
        </p:spPr>
      </p:pic>
      <p:sp>
        <p:nvSpPr>
          <p:cNvPr id="46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9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1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-35" dirty="0">
                <a:solidFill>
                  <a:srgbClr val="5279AA"/>
                </a:solidFill>
                <a:latin typeface="Trebuchet MS"/>
                <a:cs typeface="Trebuchet MS"/>
              </a:rPr>
              <a:t>1450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201" y="708950"/>
            <a:ext cx="16846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Gutenberg’s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printing press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9115" y="1180082"/>
            <a:ext cx="1398859" cy="1722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10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-50" dirty="0"/>
              <a:t>1800’s -</a:t>
            </a:r>
            <a:r>
              <a:rPr sz="1400" spc="135" dirty="0"/>
              <a:t> </a:t>
            </a:r>
            <a:r>
              <a:rPr sz="1400" spc="-50" dirty="0"/>
              <a:t>1940’s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2201" y="475930"/>
            <a:ext cx="2188210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Punched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cards (no fault-tolerance)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Binary data</a:t>
            </a:r>
            <a:endParaRPr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1890: US census</a:t>
            </a:r>
            <a:endParaRPr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1911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: IBM appeared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114" y="1520648"/>
            <a:ext cx="2160138" cy="1666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4553" y="2070862"/>
            <a:ext cx="1439867" cy="566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6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11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-50" dirty="0"/>
              <a:t>1940’s -</a:t>
            </a:r>
            <a:r>
              <a:rPr sz="1400" spc="135" dirty="0"/>
              <a:t> </a:t>
            </a:r>
            <a:r>
              <a:rPr sz="1400" spc="-50" dirty="0"/>
              <a:t>1970’s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2201" y="443634"/>
            <a:ext cx="3229610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Magnetic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tapes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Batch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transaction processing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File-oriented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record processing model (e.g., COBOL)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Hierarchical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DBMS (one-to-many)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Network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DBMS (many-to-many)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836" y="1828981"/>
            <a:ext cx="1440019" cy="1349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5831" y="1976110"/>
            <a:ext cx="1439956" cy="1079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6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12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-50" dirty="0"/>
              <a:t>1980’s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2201" y="814944"/>
            <a:ext cx="2231390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Relational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DBMS (tables) and SQL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ACID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Client-server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computing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Parallel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processing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6329" y="2049386"/>
            <a:ext cx="1971860" cy="595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13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-50" dirty="0">
                <a:solidFill>
                  <a:srgbClr val="5279AA"/>
                </a:solidFill>
                <a:latin typeface="Trebuchet MS"/>
                <a:cs typeface="Trebuchet MS"/>
              </a:rPr>
              <a:t>1990’s -</a:t>
            </a:r>
            <a:r>
              <a:rPr sz="1400" spc="135" dirty="0">
                <a:solidFill>
                  <a:srgbClr val="5279AA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5279AA"/>
                </a:solidFill>
                <a:latin typeface="Trebuchet MS"/>
                <a:cs typeface="Trebuchet MS"/>
              </a:rPr>
              <a:t>2000’s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201" y="823885"/>
            <a:ext cx="10153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Internet...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8542" y="1257787"/>
            <a:ext cx="2519908" cy="150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14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-50" dirty="0">
                <a:solidFill>
                  <a:srgbClr val="5279AA"/>
                </a:solidFill>
                <a:latin typeface="Trebuchet MS"/>
                <a:cs typeface="Trebuchet MS"/>
              </a:rPr>
              <a:t>2010’s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201" y="737143"/>
            <a:ext cx="2115249" cy="432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NoSQL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: BASE instead of ACID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Big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8539" y="1480607"/>
            <a:ext cx="2136012" cy="1315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15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/>
              <a:t>Big</a:t>
            </a:r>
            <a:r>
              <a:rPr sz="1400" spc="40" dirty="0"/>
              <a:t> </a:t>
            </a:r>
            <a:r>
              <a:rPr sz="1400" spc="-10" dirty="0"/>
              <a:t>Data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2201" y="691970"/>
            <a:ext cx="4053204" cy="11580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110489" indent="-171450">
              <a:lnSpc>
                <a:spcPct val="102600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recent years we have witnessed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dramatic increase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available  data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3515" marR="5080" indent="-171450">
              <a:lnSpc>
                <a:spcPct val="102600"/>
              </a:lnSpc>
              <a:spcBef>
                <a:spcPts val="92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For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example,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number </a:t>
            </a:r>
            <a:r>
              <a:rPr sz="1100" dirty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of web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pages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indexed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by Google, which  were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around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one million</a:t>
            </a:r>
            <a:r>
              <a:rPr lang="en-US"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1998, have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exceeded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one trillion</a:t>
            </a:r>
            <a:r>
              <a:rPr lang="en-US"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2008,  and its expansion is accelerated by appearance of the social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networks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0542" y="2119316"/>
            <a:ext cx="1079918" cy="809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16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/>
              <a:t>Big </a:t>
            </a:r>
            <a:r>
              <a:rPr sz="1400" spc="-10" dirty="0"/>
              <a:t>Data</a:t>
            </a:r>
            <a:r>
              <a:rPr sz="1400" spc="65" dirty="0"/>
              <a:t> </a:t>
            </a:r>
            <a:r>
              <a:rPr sz="1400" spc="-50" dirty="0"/>
              <a:t>Definition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53123" y="1401431"/>
            <a:ext cx="2658110" cy="51962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5080" indent="-171450">
              <a:lnSpc>
                <a:spcPct val="102600"/>
              </a:lnSpc>
              <a:spcBef>
                <a:spcPts val="55"/>
              </a:spcBef>
              <a:buFont typeface="Wingdings" charset="2"/>
              <a:buChar char="Ø"/>
            </a:pPr>
            <a:r>
              <a:rPr sz="1100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Big Data</a:t>
            </a:r>
            <a:r>
              <a:rPr lang="en-US" sz="1100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refers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to datasets and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flows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large  enough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that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has outpaced our capability to </a:t>
            </a:r>
            <a:r>
              <a:rPr sz="1100" dirty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store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process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analyze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understand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8538" y="1225198"/>
            <a:ext cx="1080011" cy="81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17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-15" dirty="0"/>
              <a:t>The </a:t>
            </a:r>
            <a:r>
              <a:rPr sz="1400" spc="-35" dirty="0"/>
              <a:t>Four </a:t>
            </a:r>
            <a:r>
              <a:rPr sz="1400" spc="-40" dirty="0"/>
              <a:t>Dimensions </a:t>
            </a:r>
            <a:r>
              <a:rPr sz="1400" spc="-70" dirty="0"/>
              <a:t>of </a:t>
            </a:r>
            <a:r>
              <a:rPr sz="1400" spc="20" dirty="0"/>
              <a:t>Big</a:t>
            </a:r>
            <a:r>
              <a:rPr sz="1400" spc="25" dirty="0"/>
              <a:t> </a:t>
            </a:r>
            <a:r>
              <a:rPr sz="1400" spc="-10" dirty="0"/>
              <a:t>Data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24231" y="1074037"/>
            <a:ext cx="2244090" cy="1296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spc="-45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sz="1100" spc="-45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olume</a:t>
            </a:r>
            <a:r>
              <a:rPr sz="1100" spc="-45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sz="1100" spc="1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6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en-US" sz="1100" spc="-6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6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size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spc="-25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sz="1100" spc="-25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elocity</a:t>
            </a:r>
            <a:r>
              <a:rPr sz="1100" spc="-25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sz="1100" spc="-45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en-US" sz="1100" spc="-45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45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generation</a:t>
            </a:r>
            <a:r>
              <a:rPr lang="en-US" sz="1100" spc="-45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195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35" dirty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rate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spc="-3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sz="1100" spc="-30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ariety</a:t>
            </a:r>
            <a:r>
              <a:rPr sz="1100" spc="-3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sz="1100" spc="5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45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en-US" sz="1100" spc="-45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45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heterogeneity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3515" marR="5080" indent="-171450">
              <a:lnSpc>
                <a:spcPct val="1026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spc="-3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sz="1100" spc="-30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eracity</a:t>
            </a:r>
            <a:r>
              <a:rPr sz="1100" spc="-3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sz="1100" spc="-3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3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  <a:r>
              <a:rPr lang="en-US" sz="1100" spc="-3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3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sz="1100" spc="-6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accuracy </a:t>
            </a:r>
            <a:r>
              <a:rPr sz="1100" spc="-65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and  </a:t>
            </a:r>
            <a:r>
              <a:rPr sz="1100" spc="-2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authenticity of</a:t>
            </a:r>
            <a:r>
              <a:rPr sz="1100" spc="12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35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2471" y="1168624"/>
            <a:ext cx="1224054" cy="1064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18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/>
              <a:t>Big </a:t>
            </a:r>
            <a:r>
              <a:rPr sz="1400" spc="-10" dirty="0"/>
              <a:t>Data </a:t>
            </a:r>
            <a:r>
              <a:rPr sz="1400" spc="-35" dirty="0"/>
              <a:t>Market </a:t>
            </a:r>
            <a:r>
              <a:rPr sz="1400" spc="-25" dirty="0"/>
              <a:t>Driving</a:t>
            </a:r>
            <a:r>
              <a:rPr sz="1400" spc="200" dirty="0"/>
              <a:t> </a:t>
            </a:r>
            <a:r>
              <a:rPr sz="1400" spc="-50" dirty="0"/>
              <a:t>Factors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97497" y="976603"/>
            <a:ext cx="1579245" cy="1539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spc="-3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Mobile</a:t>
            </a:r>
            <a:r>
              <a:rPr sz="1100" spc="-12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8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endParaRPr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83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spc="-25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Internet </a:t>
            </a:r>
            <a:r>
              <a:rPr sz="1100" spc="-2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sz="1100" spc="-4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Things</a:t>
            </a:r>
            <a:r>
              <a:rPr sz="1100" spc="15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2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(IoT)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endParaRPr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84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spc="-55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Cloud</a:t>
            </a:r>
            <a:r>
              <a:rPr sz="1100" spc="-12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35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computing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endParaRPr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83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spc="-65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Open </a:t>
            </a:r>
            <a:r>
              <a:rPr sz="1100" spc="-75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source</a:t>
            </a:r>
            <a:r>
              <a:rPr sz="1100" spc="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pc="-2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initiatives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9400" y="1037430"/>
            <a:ext cx="1633490" cy="1426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19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562" y="1155293"/>
            <a:ext cx="3981450" cy="179070"/>
          </a:xfrm>
          <a:custGeom>
            <a:avLst/>
            <a:gdLst/>
            <a:ahLst/>
            <a:cxnLst/>
            <a:rect l="l" t="t" r="r" b="b"/>
            <a:pathLst>
              <a:path w="3981450" h="179069">
                <a:moveTo>
                  <a:pt x="393012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7"/>
                </a:lnTo>
                <a:lnTo>
                  <a:pt x="3980929" y="178597"/>
                </a:lnTo>
                <a:lnTo>
                  <a:pt x="3980929" y="50800"/>
                </a:lnTo>
                <a:lnTo>
                  <a:pt x="3976921" y="31075"/>
                </a:lnTo>
                <a:lnTo>
                  <a:pt x="3966007" y="14922"/>
                </a:lnTo>
                <a:lnTo>
                  <a:pt x="3949854" y="4008"/>
                </a:lnTo>
                <a:lnTo>
                  <a:pt x="39301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3449" y="1138363"/>
            <a:ext cx="28575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Data are not much use without human intuition ...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563" y="1321231"/>
            <a:ext cx="3980928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363" y="18639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163" y="1851215"/>
            <a:ext cx="3930077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562" y="1365514"/>
            <a:ext cx="3981450" cy="549275"/>
          </a:xfrm>
          <a:custGeom>
            <a:avLst/>
            <a:gdLst/>
            <a:ahLst/>
            <a:cxnLst/>
            <a:rect l="l" t="t" r="r" b="b"/>
            <a:pathLst>
              <a:path w="3981450" h="549275">
                <a:moveTo>
                  <a:pt x="3980929" y="0"/>
                </a:moveTo>
                <a:lnTo>
                  <a:pt x="0" y="0"/>
                </a:lnTo>
                <a:lnTo>
                  <a:pt x="0" y="498401"/>
                </a:lnTo>
                <a:lnTo>
                  <a:pt x="4008" y="518126"/>
                </a:lnTo>
                <a:lnTo>
                  <a:pt x="14922" y="534279"/>
                </a:lnTo>
                <a:lnTo>
                  <a:pt x="31075" y="545193"/>
                </a:lnTo>
                <a:lnTo>
                  <a:pt x="50800" y="549201"/>
                </a:lnTo>
                <a:lnTo>
                  <a:pt x="3930129" y="549201"/>
                </a:lnTo>
                <a:lnTo>
                  <a:pt x="3949854" y="545193"/>
                </a:lnTo>
                <a:lnTo>
                  <a:pt x="3966007" y="534279"/>
                </a:lnTo>
                <a:lnTo>
                  <a:pt x="3976921" y="518126"/>
                </a:lnTo>
                <a:lnTo>
                  <a:pt x="3980929" y="498401"/>
                </a:lnTo>
                <a:lnTo>
                  <a:pt x="398092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4492" y="1237621"/>
            <a:ext cx="0" cy="645795"/>
          </a:xfrm>
          <a:custGeom>
            <a:avLst/>
            <a:gdLst/>
            <a:ahLst/>
            <a:cxnLst/>
            <a:rect l="l" t="t" r="r" b="b"/>
            <a:pathLst>
              <a:path h="645794">
                <a:moveTo>
                  <a:pt x="0" y="6453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4492" y="12249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4492" y="12122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4492" y="11995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1663" y="1335797"/>
            <a:ext cx="3906520" cy="570230"/>
          </a:xfrm>
          <a:prstGeom prst="rect">
            <a:avLst/>
          </a:prstGeom>
        </p:spPr>
        <p:txBody>
          <a:bodyPr vert="horz" wrap="square" lIns="0" tIns="6985" rIns="0" bIns="0" rtlCol="0">
            <a:no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Data is not information, information is not knowledge, </a:t>
            </a:r>
            <a:r>
              <a:rPr sz="1100" dirty="0" smtClean="0">
                <a:latin typeface="Times New Roman" charset="0"/>
                <a:ea typeface="Times New Roman" charset="0"/>
                <a:cs typeface="Times New Roman" charset="0"/>
              </a:rPr>
              <a:t>knowledge </a:t>
            </a: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is  not understanding, </a:t>
            </a:r>
            <a:r>
              <a:rPr sz="1100" dirty="0" smtClean="0">
                <a:latin typeface="Times New Roman" charset="0"/>
                <a:ea typeface="Times New Roman" charset="0"/>
                <a:cs typeface="Times New Roman" charset="0"/>
              </a:rPr>
              <a:t>understanding </a:t>
            </a: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is not wisdom.</a:t>
            </a:r>
          </a:p>
          <a:p>
            <a:pPr marR="60325" algn="r">
              <a:lnSpc>
                <a:spcPct val="100000"/>
              </a:lnSpc>
              <a:spcBef>
                <a:spcPts val="545"/>
              </a:spcBef>
            </a:pPr>
            <a:r>
              <a:rPr sz="900" spc="5" dirty="0">
                <a:latin typeface="Arial"/>
                <a:cs typeface="Arial"/>
              </a:rPr>
              <a:t>- </a:t>
            </a:r>
            <a:r>
              <a:rPr sz="900" spc="-15" dirty="0">
                <a:latin typeface="Arial"/>
                <a:cs typeface="Arial"/>
              </a:rPr>
              <a:t>Clifford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Stoll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8545" y="2210058"/>
            <a:ext cx="1058784" cy="756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2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210" y="1475840"/>
            <a:ext cx="26092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The </a:t>
            </a:r>
            <a:r>
              <a:rPr spc="-20" dirty="0"/>
              <a:t>Big </a:t>
            </a:r>
            <a:r>
              <a:rPr spc="-75" dirty="0"/>
              <a:t>Data</a:t>
            </a:r>
            <a:r>
              <a:rPr spc="150" dirty="0"/>
              <a:t> </a:t>
            </a:r>
            <a:r>
              <a:rPr spc="-105" dirty="0"/>
              <a:t>Stack!</a:t>
            </a:r>
          </a:p>
        </p:txBody>
      </p:sp>
      <p:sp>
        <p:nvSpPr>
          <p:cNvPr id="10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3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20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>
                <a:solidFill>
                  <a:srgbClr val="5279AA"/>
                </a:solidFill>
                <a:latin typeface="Trebuchet MS"/>
                <a:cs typeface="Trebuchet MS"/>
              </a:rPr>
              <a:t>Big </a:t>
            </a:r>
            <a:r>
              <a:rPr sz="1400" spc="-10" dirty="0">
                <a:solidFill>
                  <a:srgbClr val="5279AA"/>
                </a:solidFill>
                <a:latin typeface="Trebuchet MS"/>
                <a:cs typeface="Trebuchet MS"/>
              </a:rPr>
              <a:t>Data </a:t>
            </a:r>
            <a:r>
              <a:rPr sz="1400" spc="-40" dirty="0">
                <a:solidFill>
                  <a:srgbClr val="5279AA"/>
                </a:solidFill>
                <a:latin typeface="Trebuchet MS"/>
                <a:cs typeface="Trebuchet MS"/>
              </a:rPr>
              <a:t>Analytics</a:t>
            </a:r>
            <a:r>
              <a:rPr sz="1400" spc="120" dirty="0">
                <a:solidFill>
                  <a:srgbClr val="5279AA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279AA"/>
                </a:solidFill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8232" y="1038516"/>
            <a:ext cx="2142112" cy="1289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4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21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/>
              <a:t>Big </a:t>
            </a:r>
            <a:r>
              <a:rPr sz="1400" spc="-10" dirty="0"/>
              <a:t>Data </a:t>
            </a:r>
            <a:r>
              <a:rPr sz="1400" spc="-50" dirty="0"/>
              <a:t>- </a:t>
            </a:r>
            <a:r>
              <a:rPr sz="1400" spc="-45" dirty="0"/>
              <a:t>Storage</a:t>
            </a:r>
            <a:r>
              <a:rPr sz="1400" spc="215" dirty="0"/>
              <a:t> </a:t>
            </a:r>
            <a:r>
              <a:rPr sz="1400" spc="-45" dirty="0"/>
              <a:t>(Filesystem)</a:t>
            </a:r>
            <a:endParaRPr sz="1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6768" y="587411"/>
            <a:ext cx="3996562" cy="16660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8440" marR="103505" indent="-171450">
              <a:lnSpc>
                <a:spcPct val="102600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latin typeface="Times New Roman" charset="0"/>
                <a:ea typeface="Times New Roman" charset="0"/>
                <a:cs typeface="Times New Roman" charset="0"/>
              </a:rPr>
              <a:t>Traditional </a:t>
            </a: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filesystems are not well-designed for large-scale data  processing systems.</a:t>
            </a:r>
          </a:p>
          <a:p>
            <a:pPr marL="206375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18440" marR="57150" indent="-171450">
              <a:lnSpc>
                <a:spcPct val="1026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Efficiency</a:t>
            </a:r>
            <a:r>
              <a:rPr lang="en-US"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latin typeface="Times New Roman" charset="0"/>
                <a:ea typeface="Times New Roman" charset="0"/>
                <a:cs typeface="Times New Roman" charset="0"/>
              </a:rPr>
              <a:t>has </a:t>
            </a: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a higher priority than other features, e.g., directory  service.</a:t>
            </a:r>
          </a:p>
          <a:p>
            <a:pPr marL="206375" indent="-171450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endParaRPr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18440" marR="5080" indent="-171450">
              <a:lnSpc>
                <a:spcPct val="1026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latin typeface="Times New Roman" charset="0"/>
                <a:ea typeface="Times New Roman" charset="0"/>
                <a:cs typeface="Times New Roman" charset="0"/>
              </a:rPr>
              <a:t>Massive </a:t>
            </a: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size of data tends to store it </a:t>
            </a:r>
            <a:r>
              <a:rPr sz="1100" dirty="0" smtClean="0">
                <a:latin typeface="Times New Roman" charset="0"/>
                <a:ea typeface="Times New Roman" charset="0"/>
                <a:cs typeface="Times New Roman" charset="0"/>
              </a:rPr>
              <a:t>across</a:t>
            </a:r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multiple machines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a  distributed way.</a:t>
            </a:r>
          </a:p>
          <a:p>
            <a:pPr marL="206375" indent="-17145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19075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latin typeface="Times New Roman" charset="0"/>
                <a:ea typeface="Times New Roman" charset="0"/>
                <a:cs typeface="Times New Roman" charset="0"/>
              </a:rPr>
              <a:t>HDFS</a:t>
            </a: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, Amazon S3, ...</a:t>
            </a:r>
          </a:p>
        </p:txBody>
      </p:sp>
      <p:sp>
        <p:nvSpPr>
          <p:cNvPr id="4" name="object 4"/>
          <p:cNvSpPr/>
          <p:nvPr/>
        </p:nvSpPr>
        <p:spPr>
          <a:xfrm>
            <a:off x="3741246" y="2652454"/>
            <a:ext cx="715173" cy="430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22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/>
              <a:t>Big </a:t>
            </a:r>
            <a:r>
              <a:rPr sz="1400" spc="-10" dirty="0"/>
              <a:t>Data </a:t>
            </a:r>
            <a:r>
              <a:rPr sz="1400" spc="-50" dirty="0"/>
              <a:t>-</a:t>
            </a:r>
            <a:r>
              <a:rPr sz="1400" spc="120" dirty="0"/>
              <a:t> </a:t>
            </a:r>
            <a:r>
              <a:rPr sz="1400" spc="-40" dirty="0"/>
              <a:t>Database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2201" y="565301"/>
            <a:ext cx="4051300" cy="1468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214629" indent="-171450">
              <a:lnSpc>
                <a:spcPct val="102699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Relational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Databases Management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Systems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(RDMS)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were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en-US"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de- 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signed to be distributed.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NoSQL</a:t>
            </a:r>
            <a:r>
              <a:rPr lang="en-US" sz="1100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databases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relax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one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or more of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ACID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properties: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BASE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Different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data models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key/value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column-family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graph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document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3515" marR="5080" indent="-171450">
              <a:lnSpc>
                <a:spcPct val="1026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Dynamo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 Scalaris, BigTable, Hbase, Cassandra, MongoDB, Volde-  mort, Riak, Neo4J, ...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1785" y="2685613"/>
            <a:ext cx="715173" cy="430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23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/>
              <a:t>Big </a:t>
            </a:r>
            <a:r>
              <a:rPr sz="1400" spc="-10" dirty="0"/>
              <a:t>Data </a:t>
            </a:r>
            <a:r>
              <a:rPr sz="1400" spc="-50" dirty="0"/>
              <a:t>- </a:t>
            </a:r>
            <a:r>
              <a:rPr sz="1400" spc="-60" dirty="0"/>
              <a:t>Resource</a:t>
            </a:r>
            <a:r>
              <a:rPr sz="1400" spc="215" dirty="0"/>
              <a:t> </a:t>
            </a:r>
            <a:r>
              <a:rPr sz="1400" spc="-40" dirty="0"/>
              <a:t>Management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2201" y="565898"/>
            <a:ext cx="3986529" cy="14911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Different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frameworks require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computing </a:t>
            </a:r>
            <a:r>
              <a:rPr sz="1100" dirty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resources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endParaRPr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3515" marR="5080" indent="-171450">
              <a:lnSpc>
                <a:spcPct val="102699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Large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organizations need the ability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share </a:t>
            </a:r>
            <a:r>
              <a:rPr sz="1100" dirty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data and resources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between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multiple frameworks.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3515" marR="17780" indent="-171450">
              <a:lnSpc>
                <a:spcPct val="1026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Resource management</a:t>
            </a:r>
            <a:r>
              <a:rPr lang="en-US" sz="1100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share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resources in a cluster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between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multiple  frameworks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while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providing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resource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isolation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Mesos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 YARN, Quincy, ...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0708" y="2683955"/>
            <a:ext cx="715552" cy="43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24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/>
              <a:t>Big </a:t>
            </a:r>
            <a:r>
              <a:rPr sz="1400" spc="-10" dirty="0"/>
              <a:t>Data </a:t>
            </a:r>
            <a:r>
              <a:rPr sz="1400" spc="-50" dirty="0"/>
              <a:t>- Execution</a:t>
            </a:r>
            <a:r>
              <a:rPr sz="1400" spc="215" dirty="0"/>
              <a:t> </a:t>
            </a:r>
            <a:r>
              <a:rPr sz="1400" spc="-40" dirty="0"/>
              <a:t>Engine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2201" y="582370"/>
            <a:ext cx="3918585" cy="116608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28575" indent="-171450">
              <a:lnSpc>
                <a:spcPct val="102600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Scalable</a:t>
            </a:r>
            <a:r>
              <a:rPr lang="en-US" sz="110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en-US" sz="110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fault tolerance</a:t>
            </a:r>
            <a:r>
              <a:rPr lang="en-US" sz="110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parallel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data processing on clusters of  unreliable machines.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3515" marR="5080" indent="-171450">
              <a:lnSpc>
                <a:spcPct val="1026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Data-parallel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programming model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for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clusters of commodity ma-  chines.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MapReduce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 Spark, Stratosphere, Dryad, Hyracks, ...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0708" y="2659793"/>
            <a:ext cx="715552" cy="43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25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/>
              <a:t>Big </a:t>
            </a:r>
            <a:r>
              <a:rPr sz="1400" spc="-10" dirty="0"/>
              <a:t>Data </a:t>
            </a:r>
            <a:r>
              <a:rPr sz="1400" spc="-50" dirty="0"/>
              <a:t>- </a:t>
            </a:r>
            <a:r>
              <a:rPr sz="1400" spc="-40" dirty="0"/>
              <a:t>Query/Scripting</a:t>
            </a:r>
            <a:r>
              <a:rPr sz="1400" spc="215" dirty="0"/>
              <a:t> </a:t>
            </a:r>
            <a:r>
              <a:rPr sz="1400" spc="-40" dirty="0"/>
              <a:t>Language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2201" y="565199"/>
            <a:ext cx="3993515" cy="16660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5080" indent="-171450">
              <a:lnSpc>
                <a:spcPct val="102600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Low-level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programming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of execution engines, e.g., MapReduce, is </a:t>
            </a:r>
            <a:r>
              <a:rPr sz="1100" dirty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en-US"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easy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for end users.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3515" marR="51435" indent="-171450">
              <a:lnSpc>
                <a:spcPct val="1026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Need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high-level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language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to improve the query capabilities of exe-  cution engines.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endParaRPr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3515" marR="102235" indent="-171450">
              <a:lnSpc>
                <a:spcPct val="1026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It translates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user-defined</a:t>
            </a:r>
            <a:r>
              <a:rPr lang="en-US"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functions to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low-level</a:t>
            </a:r>
            <a:r>
              <a:rPr lang="en-US"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API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of the execution  engines.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Pig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 Hive, Shark, Meteor, DryadLINQ, SCOPE, ...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0705" y="2685610"/>
            <a:ext cx="714542" cy="430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26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/>
              <a:t>Big </a:t>
            </a:r>
            <a:r>
              <a:rPr sz="1400" spc="-10" dirty="0"/>
              <a:t>Data </a:t>
            </a:r>
            <a:r>
              <a:rPr sz="1400" spc="-50" dirty="0"/>
              <a:t>- </a:t>
            </a:r>
            <a:r>
              <a:rPr sz="1400" spc="-45" dirty="0"/>
              <a:t>Stream</a:t>
            </a:r>
            <a:r>
              <a:rPr sz="1400" spc="210" dirty="0"/>
              <a:t> </a:t>
            </a:r>
            <a:r>
              <a:rPr sz="1400" spc="-35" dirty="0"/>
              <a:t>Processing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2200" y="566444"/>
            <a:ext cx="339850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Arial"/>
                <a:cs typeface="Arial"/>
              </a:rPr>
              <a:t>Providing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users </a:t>
            </a:r>
            <a:r>
              <a:rPr sz="1100" smtClean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lang="en-US" sz="110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mtClean="0">
                <a:solidFill>
                  <a:srgbClr val="178DBD"/>
                </a:solidFill>
                <a:latin typeface="Arial"/>
                <a:cs typeface="Arial"/>
              </a:rPr>
              <a:t>fresh</a:t>
            </a:r>
            <a:r>
              <a:rPr lang="en-US" sz="1100" smtClean="0">
                <a:solidFill>
                  <a:srgbClr val="178DBD"/>
                </a:solidFill>
                <a:latin typeface="Arial"/>
                <a:cs typeface="Arial"/>
              </a:rPr>
              <a:t> </a:t>
            </a:r>
            <a:r>
              <a:rPr sz="1100" smtClean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lang="en-US" sz="110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mtClean="0">
                <a:solidFill>
                  <a:srgbClr val="178DBD"/>
                </a:solidFill>
                <a:latin typeface="Arial"/>
                <a:cs typeface="Arial"/>
              </a:rPr>
              <a:t>low latency</a:t>
            </a:r>
            <a:r>
              <a:rPr lang="en-US" sz="1100" smtClean="0">
                <a:solidFill>
                  <a:srgbClr val="178DBD"/>
                </a:solidFill>
                <a:latin typeface="Arial"/>
                <a:cs typeface="Arial"/>
              </a:rPr>
              <a:t> </a:t>
            </a:r>
            <a:r>
              <a:rPr sz="1100" smtClean="0">
                <a:solidFill>
                  <a:srgbClr val="595959"/>
                </a:solidFill>
                <a:latin typeface="Arial"/>
                <a:cs typeface="Arial"/>
              </a:rPr>
              <a:t>results</a:t>
            </a:r>
            <a:r>
              <a:rPr sz="110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201" y="877060"/>
            <a:ext cx="3486849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Arial"/>
                <a:cs typeface="Arial"/>
              </a:rPr>
              <a:t>Database </a:t>
            </a:r>
            <a:r>
              <a:rPr sz="1100" dirty="0">
                <a:solidFill>
                  <a:srgbClr val="595959"/>
                </a:solidFill>
                <a:latin typeface="Arial"/>
                <a:cs typeface="Arial"/>
              </a:rPr>
              <a:t>Management Systems (</a:t>
            </a:r>
            <a:r>
              <a:rPr sz="1100" dirty="0">
                <a:solidFill>
                  <a:srgbClr val="729A0E"/>
                </a:solidFill>
                <a:latin typeface="Arial"/>
                <a:cs typeface="Arial"/>
              </a:rPr>
              <a:t>DBMS</a:t>
            </a:r>
            <a:r>
              <a:rPr sz="1100" dirty="0">
                <a:solidFill>
                  <a:srgbClr val="595959"/>
                </a:solidFill>
                <a:latin typeface="Arial"/>
                <a:cs typeface="Arial"/>
              </a:rPr>
              <a:t>) </a:t>
            </a:r>
            <a:r>
              <a:rPr sz="1100" dirty="0" smtClean="0">
                <a:solidFill>
                  <a:srgbClr val="595959"/>
                </a:solidFill>
                <a:latin typeface="Arial"/>
                <a:cs typeface="Arial"/>
              </a:rPr>
              <a:t>vs.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595959"/>
                </a:solidFill>
                <a:latin typeface="Arial"/>
                <a:cs typeface="Arial"/>
              </a:rPr>
              <a:t>Stream </a:t>
            </a:r>
            <a:r>
              <a:rPr lang="en-US" sz="1100" dirty="0" smtClean="0">
                <a:solidFill>
                  <a:srgbClr val="595959"/>
                </a:solidFill>
                <a:latin typeface="Arial"/>
                <a:cs typeface="Arial"/>
              </a:rPr>
              <a:t>Processing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Arial"/>
                <a:cs typeface="Arial"/>
              </a:rPr>
              <a:t>Systems </a:t>
            </a:r>
            <a:r>
              <a:rPr sz="1100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100" dirty="0">
                <a:solidFill>
                  <a:srgbClr val="729A0E"/>
                </a:solidFill>
                <a:latin typeface="Arial"/>
                <a:cs typeface="Arial"/>
              </a:rPr>
              <a:t>SPS</a:t>
            </a:r>
            <a:r>
              <a:rPr sz="110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3520" y="1364468"/>
            <a:ext cx="1044878" cy="809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2781" y="1408076"/>
            <a:ext cx="1056690" cy="717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2201" y="2276600"/>
            <a:ext cx="242252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Arial"/>
                <a:cs typeface="Arial"/>
              </a:rPr>
              <a:t>Storm</a:t>
            </a:r>
            <a:r>
              <a:rPr sz="1100" dirty="0">
                <a:solidFill>
                  <a:srgbClr val="595959"/>
                </a:solidFill>
                <a:latin typeface="Arial"/>
                <a:cs typeface="Arial"/>
              </a:rPr>
              <a:t>, S4, SEEP, D-Stream, Naiad, ...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40708" y="2683682"/>
            <a:ext cx="715552" cy="430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27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/>
              <a:t>Big </a:t>
            </a:r>
            <a:r>
              <a:rPr sz="1400" spc="-10" dirty="0"/>
              <a:t>Data </a:t>
            </a:r>
            <a:r>
              <a:rPr sz="1400" spc="-50" dirty="0"/>
              <a:t>- </a:t>
            </a:r>
            <a:r>
              <a:rPr sz="1400" spc="-55" dirty="0"/>
              <a:t>Graph</a:t>
            </a:r>
            <a:r>
              <a:rPr sz="1400" spc="215" dirty="0"/>
              <a:t> </a:t>
            </a:r>
            <a:r>
              <a:rPr sz="1400" spc="-40" dirty="0"/>
              <a:t>Processing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2201" y="564818"/>
            <a:ext cx="4052570" cy="167122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121920" indent="-171450">
              <a:lnSpc>
                <a:spcPct val="102699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Many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problems are expressed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using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729A0E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sparse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computational  </a:t>
            </a:r>
            <a:r>
              <a:rPr sz="1100" dirty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dependencies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multiple iterations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converge.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endParaRPr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3515" marR="5080" indent="-171450">
              <a:lnSpc>
                <a:spcPct val="1026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Data-parallel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frameworks, such as MapReduce, are not ideal for  these problems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slow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endParaRPr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3515" marR="120014" indent="-171450">
              <a:lnSpc>
                <a:spcPct val="102699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Graph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processing frameworks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optimized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for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graph-based prob-  lems.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Pregel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 Giraph, GraphX, GraphLab, PowerGraph, GraphChi, ...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0709" y="2685261"/>
            <a:ext cx="716054" cy="430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28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20" dirty="0"/>
              <a:t>Big </a:t>
            </a:r>
            <a:r>
              <a:rPr sz="1400" spc="-10" dirty="0"/>
              <a:t>Data </a:t>
            </a:r>
            <a:r>
              <a:rPr sz="1400" spc="-50" dirty="0"/>
              <a:t>- </a:t>
            </a:r>
            <a:r>
              <a:rPr sz="1400" spc="-30" dirty="0"/>
              <a:t>Machine</a:t>
            </a:r>
            <a:r>
              <a:rPr sz="1400" spc="215" dirty="0"/>
              <a:t> </a:t>
            </a:r>
            <a:r>
              <a:rPr sz="1400" spc="-55" dirty="0"/>
              <a:t>Learning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2201" y="565085"/>
            <a:ext cx="4053204" cy="11712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5080" indent="-171450">
              <a:lnSpc>
                <a:spcPct val="102600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Implementing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and consuming machine learning techniques at scale 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en-US"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difficult tasks</a:t>
            </a:r>
            <a:r>
              <a:rPr lang="en-US" sz="1100" dirty="0" smtClean="0">
                <a:solidFill>
                  <a:srgbClr val="178DBD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for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developers and end users.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 charset="2"/>
              <a:buChar char="Ø"/>
            </a:pPr>
            <a:endParaRPr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3515" marR="5080" indent="-171450">
              <a:lnSpc>
                <a:spcPct val="102699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There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exist platforms that address it by providing scalable machine-  learning and data mining libraries.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71450" indent="-17145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 charset="2"/>
              <a:buChar char="Ø"/>
            </a:pPr>
            <a:endParaRPr sz="9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buClr>
                <a:srgbClr val="FF0000"/>
              </a:buClr>
              <a:buFont typeface="Wingdings" charset="2"/>
              <a:buChar char="Ø"/>
            </a:pPr>
            <a:r>
              <a:rPr sz="1100" dirty="0" smtClean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Mahout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, MLBase, SystemML, Ricardo, Presto, ...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0708" y="2685714"/>
            <a:ext cx="715552" cy="43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29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562" y="1214881"/>
            <a:ext cx="3981450" cy="186690"/>
          </a:xfrm>
          <a:custGeom>
            <a:avLst/>
            <a:gdLst/>
            <a:ahLst/>
            <a:cxnLst/>
            <a:rect l="l" t="t" r="r" b="b"/>
            <a:pathLst>
              <a:path w="3981450" h="186690">
                <a:moveTo>
                  <a:pt x="393012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0929" y="186558"/>
                </a:lnTo>
                <a:lnTo>
                  <a:pt x="3980929" y="50800"/>
                </a:lnTo>
                <a:lnTo>
                  <a:pt x="3976921" y="31075"/>
                </a:lnTo>
                <a:lnTo>
                  <a:pt x="3966007" y="14922"/>
                </a:lnTo>
                <a:lnTo>
                  <a:pt x="3949854" y="4008"/>
                </a:lnTo>
                <a:lnTo>
                  <a:pt x="39301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8163" y="1197951"/>
            <a:ext cx="179197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CC0000"/>
                </a:solidFill>
                <a:latin typeface="Arial"/>
                <a:cs typeface="Arial"/>
              </a:rPr>
              <a:t>... analyzing data gives power.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563" y="1388783"/>
            <a:ext cx="3980928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363" y="195360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163" y="1940902"/>
            <a:ext cx="3930077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562" y="1433059"/>
            <a:ext cx="3981450" cy="571500"/>
          </a:xfrm>
          <a:custGeom>
            <a:avLst/>
            <a:gdLst/>
            <a:ahLst/>
            <a:cxnLst/>
            <a:rect l="l" t="t" r="r" b="b"/>
            <a:pathLst>
              <a:path w="3981450" h="571500">
                <a:moveTo>
                  <a:pt x="3980929" y="0"/>
                </a:moveTo>
                <a:lnTo>
                  <a:pt x="0" y="0"/>
                </a:lnTo>
                <a:lnTo>
                  <a:pt x="0" y="520543"/>
                </a:lnTo>
                <a:lnTo>
                  <a:pt x="4008" y="540268"/>
                </a:lnTo>
                <a:lnTo>
                  <a:pt x="14922" y="556421"/>
                </a:lnTo>
                <a:lnTo>
                  <a:pt x="31075" y="567335"/>
                </a:lnTo>
                <a:lnTo>
                  <a:pt x="50800" y="571344"/>
                </a:lnTo>
                <a:lnTo>
                  <a:pt x="3930129" y="571344"/>
                </a:lnTo>
                <a:lnTo>
                  <a:pt x="3949854" y="567335"/>
                </a:lnTo>
                <a:lnTo>
                  <a:pt x="3966007" y="556421"/>
                </a:lnTo>
                <a:lnTo>
                  <a:pt x="3976921" y="540268"/>
                </a:lnTo>
                <a:lnTo>
                  <a:pt x="3980929" y="520543"/>
                </a:lnTo>
                <a:lnTo>
                  <a:pt x="398092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4492" y="1297205"/>
            <a:ext cx="0" cy="675640"/>
          </a:xfrm>
          <a:custGeom>
            <a:avLst/>
            <a:gdLst/>
            <a:ahLst/>
            <a:cxnLst/>
            <a:rect l="l" t="t" r="r" b="b"/>
            <a:pathLst>
              <a:path h="675639">
                <a:moveTo>
                  <a:pt x="0" y="67544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4492" y="12845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4492" y="12718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4492" y="12591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1663" y="1403348"/>
            <a:ext cx="3904615" cy="5702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Without big data analytics, companies are blind and deaf, wandering  out onto the web like deer on a freeway.</a:t>
            </a:r>
          </a:p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900" dirty="0">
                <a:latin typeface="Times New Roman" charset="0"/>
                <a:ea typeface="Times New Roman" charset="0"/>
                <a:cs typeface="Times New Roman" charset="0"/>
              </a:rPr>
              <a:t>- Geoffrey Moore</a:t>
            </a:r>
          </a:p>
        </p:txBody>
      </p:sp>
      <p:sp>
        <p:nvSpPr>
          <p:cNvPr id="14" name="object 14"/>
          <p:cNvSpPr/>
          <p:nvPr/>
        </p:nvSpPr>
        <p:spPr>
          <a:xfrm>
            <a:off x="3218795" y="2209712"/>
            <a:ext cx="1059757" cy="679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 txBox="1"/>
          <p:nvPr/>
        </p:nvSpPr>
        <p:spPr>
          <a:xfrm>
            <a:off x="1288361" y="3355777"/>
            <a:ext cx="4381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2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dirty="0" smtClean="0">
                <a:latin typeface="Arial"/>
                <a:cs typeface="Arial"/>
              </a:rPr>
              <a:t>Jan 23,</a:t>
            </a:r>
            <a:r>
              <a:rPr sz="600" dirty="0" smtClean="0">
                <a:latin typeface="Arial"/>
                <a:cs typeface="Arial"/>
              </a:rPr>
              <a:t> 201</a:t>
            </a:r>
            <a:r>
              <a:rPr lang="en-US" sz="60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3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-30" dirty="0">
                <a:solidFill>
                  <a:srgbClr val="5279AA"/>
                </a:solidFill>
                <a:latin typeface="Trebuchet MS"/>
                <a:cs typeface="Trebuchet MS"/>
              </a:rPr>
              <a:t>Hadoop </a:t>
            </a:r>
            <a:r>
              <a:rPr sz="1400" spc="20" dirty="0">
                <a:solidFill>
                  <a:srgbClr val="5279AA"/>
                </a:solidFill>
                <a:latin typeface="Trebuchet MS"/>
                <a:cs typeface="Trebuchet MS"/>
              </a:rPr>
              <a:t>Big </a:t>
            </a:r>
            <a:r>
              <a:rPr sz="1400" spc="-10" dirty="0">
                <a:solidFill>
                  <a:srgbClr val="5279AA"/>
                </a:solidFill>
                <a:latin typeface="Trebuchet MS"/>
                <a:cs typeface="Trebuchet MS"/>
              </a:rPr>
              <a:t>Data </a:t>
            </a:r>
            <a:r>
              <a:rPr sz="1400" spc="-40" dirty="0">
                <a:solidFill>
                  <a:srgbClr val="5279AA"/>
                </a:solidFill>
                <a:latin typeface="Trebuchet MS"/>
                <a:cs typeface="Trebuchet MS"/>
              </a:rPr>
              <a:t>Analytics</a:t>
            </a:r>
            <a:r>
              <a:rPr sz="1400" spc="195" dirty="0">
                <a:solidFill>
                  <a:srgbClr val="5279AA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279AA"/>
                </a:solidFill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0539" y="859210"/>
            <a:ext cx="897935" cy="22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8539" y="1284491"/>
            <a:ext cx="2154829" cy="1292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30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-35" dirty="0">
                <a:solidFill>
                  <a:srgbClr val="5279AA"/>
                </a:solidFill>
                <a:latin typeface="Trebuchet MS"/>
                <a:cs typeface="Trebuchet MS"/>
              </a:rPr>
              <a:t>Spark </a:t>
            </a:r>
            <a:r>
              <a:rPr sz="1400" spc="20" dirty="0">
                <a:solidFill>
                  <a:srgbClr val="5279AA"/>
                </a:solidFill>
                <a:latin typeface="Trebuchet MS"/>
                <a:cs typeface="Trebuchet MS"/>
              </a:rPr>
              <a:t>Big </a:t>
            </a:r>
            <a:r>
              <a:rPr sz="1400" spc="-10" dirty="0">
                <a:solidFill>
                  <a:srgbClr val="5279AA"/>
                </a:solidFill>
                <a:latin typeface="Trebuchet MS"/>
                <a:cs typeface="Trebuchet MS"/>
              </a:rPr>
              <a:t>Data </a:t>
            </a:r>
            <a:r>
              <a:rPr sz="1400" spc="-40" dirty="0">
                <a:solidFill>
                  <a:srgbClr val="5279AA"/>
                </a:solidFill>
                <a:latin typeface="Trebuchet MS"/>
                <a:cs typeface="Trebuchet MS"/>
              </a:rPr>
              <a:t>Analytics</a:t>
            </a:r>
            <a:r>
              <a:rPr sz="1400" spc="200" dirty="0">
                <a:solidFill>
                  <a:srgbClr val="5279AA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279AA"/>
                </a:solidFill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8540" y="796627"/>
            <a:ext cx="717131" cy="376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8812" y="1387070"/>
            <a:ext cx="2129152" cy="1279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31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-40" dirty="0">
                <a:solidFill>
                  <a:srgbClr val="5279AA"/>
                </a:solidFill>
                <a:latin typeface="Trebuchet MS"/>
                <a:cs typeface="Trebuchet MS"/>
              </a:rPr>
              <a:t>Summary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5011" y="1037081"/>
            <a:ext cx="2145395" cy="1291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4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32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272" y="1484552"/>
            <a:ext cx="1448778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Questions?</a:t>
            </a:r>
          </a:p>
        </p:txBody>
      </p:sp>
      <p:sp>
        <p:nvSpPr>
          <p:cNvPr id="10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3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33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9929" y="1222222"/>
            <a:ext cx="3288665" cy="186690"/>
          </a:xfrm>
          <a:custGeom>
            <a:avLst/>
            <a:gdLst/>
            <a:ahLst/>
            <a:cxnLst/>
            <a:rect l="l" t="t" r="r" b="b"/>
            <a:pathLst>
              <a:path w="3288665" h="186690">
                <a:moveTo>
                  <a:pt x="323739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288195" y="186558"/>
                </a:lnTo>
                <a:lnTo>
                  <a:pt x="3288195" y="50800"/>
                </a:lnTo>
                <a:lnTo>
                  <a:pt x="3284187" y="31075"/>
                </a:lnTo>
                <a:lnTo>
                  <a:pt x="3273273" y="14922"/>
                </a:lnTo>
                <a:lnTo>
                  <a:pt x="3257120" y="4008"/>
                </a:lnTo>
                <a:lnTo>
                  <a:pt x="32373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272514" y="1205292"/>
            <a:ext cx="20637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Analyzing data is worth the cost ...</a:t>
            </a:r>
          </a:p>
        </p:txBody>
      </p:sp>
      <p:sp>
        <p:nvSpPr>
          <p:cNvPr id="4" name="object 4"/>
          <p:cNvSpPr/>
          <p:nvPr/>
        </p:nvSpPr>
        <p:spPr>
          <a:xfrm>
            <a:off x="659930" y="1396123"/>
            <a:ext cx="328819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730" y="176673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530" y="1754034"/>
            <a:ext cx="3237343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929" y="1440409"/>
            <a:ext cx="3288665" cy="377190"/>
          </a:xfrm>
          <a:custGeom>
            <a:avLst/>
            <a:gdLst/>
            <a:ahLst/>
            <a:cxnLst/>
            <a:rect l="l" t="t" r="r" b="b"/>
            <a:pathLst>
              <a:path w="3288665" h="377189">
                <a:moveTo>
                  <a:pt x="3288195" y="0"/>
                </a:moveTo>
                <a:lnTo>
                  <a:pt x="0" y="0"/>
                </a:lnTo>
                <a:lnTo>
                  <a:pt x="0" y="326325"/>
                </a:lnTo>
                <a:lnTo>
                  <a:pt x="4008" y="346049"/>
                </a:lnTo>
                <a:lnTo>
                  <a:pt x="14922" y="362202"/>
                </a:lnTo>
                <a:lnTo>
                  <a:pt x="31075" y="373117"/>
                </a:lnTo>
                <a:lnTo>
                  <a:pt x="50800" y="377125"/>
                </a:lnTo>
                <a:lnTo>
                  <a:pt x="3237395" y="377125"/>
                </a:lnTo>
                <a:lnTo>
                  <a:pt x="3257120" y="373117"/>
                </a:lnTo>
                <a:lnTo>
                  <a:pt x="3273273" y="362202"/>
                </a:lnTo>
                <a:lnTo>
                  <a:pt x="3284187" y="346049"/>
                </a:lnTo>
                <a:lnTo>
                  <a:pt x="3288195" y="326325"/>
                </a:lnTo>
                <a:lnTo>
                  <a:pt x="328819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8125" y="1304558"/>
            <a:ext cx="0" cy="481330"/>
          </a:xfrm>
          <a:custGeom>
            <a:avLst/>
            <a:gdLst/>
            <a:ahLst/>
            <a:cxnLst/>
            <a:rect l="l" t="t" r="r" b="b"/>
            <a:pathLst>
              <a:path h="481330">
                <a:moveTo>
                  <a:pt x="0" y="48122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8125" y="12918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8125" y="12791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8125" y="12664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8030" y="1326017"/>
            <a:ext cx="3190240" cy="4826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The price of light is less than the cost of darkness.</a:t>
            </a:r>
            <a:endParaRPr sz="1100">
              <a:latin typeface="Times New Roman" charset="0"/>
              <a:ea typeface="Times New Roman" charset="0"/>
              <a:cs typeface="Times New Roman" charset="0"/>
            </a:endParaRPr>
          </a:p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900" dirty="0">
                <a:latin typeface="Times New Roman" charset="0"/>
                <a:ea typeface="Times New Roman" charset="0"/>
                <a:cs typeface="Times New Roman" charset="0"/>
              </a:rPr>
              <a:t>- Arthur C. Nielsen</a:t>
            </a:r>
            <a:endParaRPr sz="9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18548" y="2202883"/>
            <a:ext cx="1079799" cy="674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4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562" y="1135354"/>
            <a:ext cx="3981450" cy="186690"/>
          </a:xfrm>
          <a:custGeom>
            <a:avLst/>
            <a:gdLst/>
            <a:ahLst/>
            <a:cxnLst/>
            <a:rect l="l" t="t" r="r" b="b"/>
            <a:pathLst>
              <a:path w="3981450" h="186690">
                <a:moveTo>
                  <a:pt x="393012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0929" y="186558"/>
                </a:lnTo>
                <a:lnTo>
                  <a:pt x="3980929" y="50800"/>
                </a:lnTo>
                <a:lnTo>
                  <a:pt x="3976921" y="31075"/>
                </a:lnTo>
                <a:lnTo>
                  <a:pt x="3966007" y="14922"/>
                </a:lnTo>
                <a:lnTo>
                  <a:pt x="3949854" y="4008"/>
                </a:lnTo>
                <a:lnTo>
                  <a:pt x="39301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787" y="1118424"/>
            <a:ext cx="33826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..., but there are problems with relying on data too much.</a:t>
            </a:r>
            <a:endParaRPr sz="11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563" y="1309255"/>
            <a:ext cx="3980928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363" y="185193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163" y="1839239"/>
            <a:ext cx="3930077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562" y="1353538"/>
            <a:ext cx="3981450" cy="549275"/>
          </a:xfrm>
          <a:custGeom>
            <a:avLst/>
            <a:gdLst/>
            <a:ahLst/>
            <a:cxnLst/>
            <a:rect l="l" t="t" r="r" b="b"/>
            <a:pathLst>
              <a:path w="3981450" h="549275">
                <a:moveTo>
                  <a:pt x="3980929" y="0"/>
                </a:moveTo>
                <a:lnTo>
                  <a:pt x="0" y="0"/>
                </a:lnTo>
                <a:lnTo>
                  <a:pt x="0" y="498401"/>
                </a:lnTo>
                <a:lnTo>
                  <a:pt x="4008" y="518126"/>
                </a:lnTo>
                <a:lnTo>
                  <a:pt x="14922" y="534279"/>
                </a:lnTo>
                <a:lnTo>
                  <a:pt x="31075" y="545193"/>
                </a:lnTo>
                <a:lnTo>
                  <a:pt x="50800" y="549201"/>
                </a:lnTo>
                <a:lnTo>
                  <a:pt x="3930129" y="549201"/>
                </a:lnTo>
                <a:lnTo>
                  <a:pt x="3949854" y="545193"/>
                </a:lnTo>
                <a:lnTo>
                  <a:pt x="3966007" y="534279"/>
                </a:lnTo>
                <a:lnTo>
                  <a:pt x="3976921" y="518126"/>
                </a:lnTo>
                <a:lnTo>
                  <a:pt x="3980929" y="498401"/>
                </a:lnTo>
                <a:lnTo>
                  <a:pt x="398092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4492" y="1217684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4">
                <a:moveTo>
                  <a:pt x="0" y="6533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4492" y="12049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4492" y="11922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4492" y="11795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1663" y="1323808"/>
            <a:ext cx="3904615" cy="5702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Not everything that can be counted counts, and not everything that  counts can be counted.</a:t>
            </a:r>
            <a:endParaRPr sz="1100">
              <a:latin typeface="Times New Roman" charset="0"/>
              <a:ea typeface="Times New Roman" charset="0"/>
              <a:cs typeface="Times New Roman" charset="0"/>
            </a:endParaRPr>
          </a:p>
          <a:p>
            <a:pPr marR="16510" algn="r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latin typeface="Times New Roman" charset="0"/>
                <a:ea typeface="Times New Roman" charset="0"/>
                <a:cs typeface="Times New Roman" charset="0"/>
              </a:rPr>
              <a:t>- Albert Einstein</a:t>
            </a:r>
            <a:endParaRPr sz="9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8545" y="2198112"/>
            <a:ext cx="1079944" cy="809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0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5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372" y="1119720"/>
            <a:ext cx="3565525" cy="186690"/>
          </a:xfrm>
          <a:custGeom>
            <a:avLst/>
            <a:gdLst/>
            <a:ahLst/>
            <a:cxnLst/>
            <a:rect l="l" t="t" r="r" b="b"/>
            <a:pathLst>
              <a:path w="3565525" h="186690">
                <a:moveTo>
                  <a:pt x="351448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565297" y="186558"/>
                </a:lnTo>
                <a:lnTo>
                  <a:pt x="3565297" y="50800"/>
                </a:lnTo>
                <a:lnTo>
                  <a:pt x="3561286" y="31075"/>
                </a:lnTo>
                <a:lnTo>
                  <a:pt x="3550368" y="14922"/>
                </a:lnTo>
                <a:lnTo>
                  <a:pt x="3534211" y="4008"/>
                </a:lnTo>
                <a:lnTo>
                  <a:pt x="351448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763" y="1102790"/>
            <a:ext cx="25584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Data is a treasure ..., except when it is not.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373" y="1293634"/>
            <a:ext cx="3565295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173" y="185845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973" y="1845754"/>
            <a:ext cx="3514444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372" y="1337910"/>
            <a:ext cx="3565525" cy="571500"/>
          </a:xfrm>
          <a:custGeom>
            <a:avLst/>
            <a:gdLst/>
            <a:ahLst/>
            <a:cxnLst/>
            <a:rect l="l" t="t" r="r" b="b"/>
            <a:pathLst>
              <a:path w="3565525" h="571500">
                <a:moveTo>
                  <a:pt x="3565297" y="0"/>
                </a:moveTo>
                <a:lnTo>
                  <a:pt x="0" y="0"/>
                </a:lnTo>
                <a:lnTo>
                  <a:pt x="0" y="520543"/>
                </a:lnTo>
                <a:lnTo>
                  <a:pt x="4008" y="540268"/>
                </a:lnTo>
                <a:lnTo>
                  <a:pt x="14922" y="556421"/>
                </a:lnTo>
                <a:lnTo>
                  <a:pt x="31075" y="567335"/>
                </a:lnTo>
                <a:lnTo>
                  <a:pt x="50800" y="571344"/>
                </a:lnTo>
                <a:lnTo>
                  <a:pt x="3514484" y="571344"/>
                </a:lnTo>
                <a:lnTo>
                  <a:pt x="3534211" y="567335"/>
                </a:lnTo>
                <a:lnTo>
                  <a:pt x="3550368" y="556421"/>
                </a:lnTo>
                <a:lnTo>
                  <a:pt x="3561286" y="540268"/>
                </a:lnTo>
                <a:lnTo>
                  <a:pt x="3565297" y="520543"/>
                </a:lnTo>
                <a:lnTo>
                  <a:pt x="356529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6669" y="1202057"/>
            <a:ext cx="0" cy="675640"/>
          </a:xfrm>
          <a:custGeom>
            <a:avLst/>
            <a:gdLst/>
            <a:ahLst/>
            <a:cxnLst/>
            <a:rect l="l" t="t" r="r" b="b"/>
            <a:pathLst>
              <a:path h="675639">
                <a:moveTo>
                  <a:pt x="0" y="67544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6669" y="11893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6669" y="11766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6669" y="11639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9473" y="1308187"/>
            <a:ext cx="3489325" cy="5702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Getting information off the Internet is like taking a drink  from a fire hose.</a:t>
            </a:r>
          </a:p>
          <a:p>
            <a:pPr marR="69850" algn="r">
              <a:lnSpc>
                <a:spcPct val="100000"/>
              </a:lnSpc>
              <a:spcBef>
                <a:spcPts val="545"/>
              </a:spcBef>
            </a:pPr>
            <a:r>
              <a:rPr sz="900" dirty="0">
                <a:latin typeface="Times New Roman" charset="0"/>
                <a:ea typeface="Times New Roman" charset="0"/>
                <a:cs typeface="Times New Roman" charset="0"/>
              </a:rPr>
              <a:t>- Mitchell Kapor</a:t>
            </a:r>
          </a:p>
        </p:txBody>
      </p:sp>
      <p:sp>
        <p:nvSpPr>
          <p:cNvPr id="14" name="object 14"/>
          <p:cNvSpPr/>
          <p:nvPr/>
        </p:nvSpPr>
        <p:spPr>
          <a:xfrm>
            <a:off x="3378543" y="2204610"/>
            <a:ext cx="899979" cy="826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6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562" y="1157604"/>
            <a:ext cx="3981450" cy="186690"/>
          </a:xfrm>
          <a:custGeom>
            <a:avLst/>
            <a:gdLst/>
            <a:ahLst/>
            <a:cxnLst/>
            <a:rect l="l" t="t" r="r" b="b"/>
            <a:pathLst>
              <a:path w="3981450" h="186690">
                <a:moveTo>
                  <a:pt x="393012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0929" y="186558"/>
                </a:lnTo>
                <a:lnTo>
                  <a:pt x="3980929" y="50800"/>
                </a:lnTo>
                <a:lnTo>
                  <a:pt x="3976921" y="31075"/>
                </a:lnTo>
                <a:lnTo>
                  <a:pt x="3966007" y="14922"/>
                </a:lnTo>
                <a:lnTo>
                  <a:pt x="3949854" y="4008"/>
                </a:lnTo>
                <a:lnTo>
                  <a:pt x="39301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8494" y="1140661"/>
            <a:ext cx="22917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However, any data is better than none.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563" y="1331506"/>
            <a:ext cx="3980928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363" y="1896325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163" y="1883625"/>
            <a:ext cx="3930077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562" y="1375782"/>
            <a:ext cx="3981450" cy="571500"/>
          </a:xfrm>
          <a:custGeom>
            <a:avLst/>
            <a:gdLst/>
            <a:ahLst/>
            <a:cxnLst/>
            <a:rect l="l" t="t" r="r" b="b"/>
            <a:pathLst>
              <a:path w="3981450" h="571500">
                <a:moveTo>
                  <a:pt x="3980929" y="0"/>
                </a:moveTo>
                <a:lnTo>
                  <a:pt x="0" y="0"/>
                </a:lnTo>
                <a:lnTo>
                  <a:pt x="0" y="520543"/>
                </a:lnTo>
                <a:lnTo>
                  <a:pt x="4008" y="540268"/>
                </a:lnTo>
                <a:lnTo>
                  <a:pt x="14922" y="556421"/>
                </a:lnTo>
                <a:lnTo>
                  <a:pt x="31075" y="567335"/>
                </a:lnTo>
                <a:lnTo>
                  <a:pt x="50800" y="571344"/>
                </a:lnTo>
                <a:lnTo>
                  <a:pt x="3930129" y="571344"/>
                </a:lnTo>
                <a:lnTo>
                  <a:pt x="3949854" y="567335"/>
                </a:lnTo>
                <a:lnTo>
                  <a:pt x="3966007" y="556421"/>
                </a:lnTo>
                <a:lnTo>
                  <a:pt x="3976921" y="540268"/>
                </a:lnTo>
                <a:lnTo>
                  <a:pt x="3980929" y="520543"/>
                </a:lnTo>
                <a:lnTo>
                  <a:pt x="398092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4492" y="1239929"/>
            <a:ext cx="0" cy="675640"/>
          </a:xfrm>
          <a:custGeom>
            <a:avLst/>
            <a:gdLst/>
            <a:ahLst/>
            <a:cxnLst/>
            <a:rect l="l" t="t" r="r" b="b"/>
            <a:pathLst>
              <a:path h="675639">
                <a:moveTo>
                  <a:pt x="0" y="67544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4492" y="12272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94492" y="12145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94492" y="12018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663" y="1346059"/>
            <a:ext cx="3905250" cy="5702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imes New Roman" charset="0"/>
                <a:ea typeface="Times New Roman" charset="0"/>
                <a:cs typeface="Times New Roman" charset="0"/>
              </a:rPr>
              <a:t>An approximate answer to the right problem is worth a good deal  more than an exact answer to an approximate problem.</a:t>
            </a:r>
          </a:p>
          <a:p>
            <a:pPr marR="109855" algn="r">
              <a:lnSpc>
                <a:spcPct val="100000"/>
              </a:lnSpc>
              <a:spcBef>
                <a:spcPts val="545"/>
              </a:spcBef>
            </a:pPr>
            <a:r>
              <a:rPr sz="900" dirty="0">
                <a:latin typeface="Times New Roman" charset="0"/>
                <a:ea typeface="Times New Roman" charset="0"/>
                <a:cs typeface="Times New Roman" charset="0"/>
              </a:rPr>
              <a:t>- John Tukey</a:t>
            </a:r>
          </a:p>
        </p:txBody>
      </p:sp>
      <p:sp>
        <p:nvSpPr>
          <p:cNvPr id="14" name="object 14"/>
          <p:cNvSpPr/>
          <p:nvPr/>
        </p:nvSpPr>
        <p:spPr>
          <a:xfrm>
            <a:off x="3018548" y="2242471"/>
            <a:ext cx="1440040" cy="732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7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076" y="1324011"/>
            <a:ext cx="2423947" cy="75636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9695">
              <a:lnSpc>
                <a:spcPct val="101699"/>
              </a:lnSpc>
              <a:spcBef>
                <a:spcPts val="75"/>
              </a:spcBef>
            </a:pPr>
            <a:r>
              <a:rPr dirty="0">
                <a:latin typeface="Times New Roman" charset="0"/>
                <a:ea typeface="Times New Roman" charset="0"/>
                <a:cs typeface="Times New Roman" charset="0"/>
              </a:rPr>
              <a:t>A Brief History of  Data Management!</a:t>
            </a:r>
          </a:p>
        </p:txBody>
      </p:sp>
      <p:sp>
        <p:nvSpPr>
          <p:cNvPr id="10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3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8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9651"/>
            <a:ext cx="4608195" cy="2324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55"/>
              </a:lnSpc>
            </a:pPr>
            <a:r>
              <a:rPr sz="1400" spc="-35" dirty="0">
                <a:solidFill>
                  <a:srgbClr val="5279AA"/>
                </a:solidFill>
                <a:latin typeface="Trebuchet MS"/>
                <a:cs typeface="Trebuchet MS"/>
              </a:rPr>
              <a:t>4000</a:t>
            </a:r>
            <a:r>
              <a:rPr sz="1400" spc="40" dirty="0">
                <a:solidFill>
                  <a:srgbClr val="5279AA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5279AA"/>
                </a:solidFill>
                <a:latin typeface="Trebuchet MS"/>
                <a:cs typeface="Trebuchet MS"/>
              </a:rPr>
              <a:t>B.C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201" y="465529"/>
            <a:ext cx="3548379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Wingdings" charset="2"/>
              <a:buChar char="Ø"/>
            </a:pPr>
            <a:r>
              <a:rPr sz="1200" baseline="6944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Manual recording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Wingdings" charset="2"/>
              <a:buChar char="Ø"/>
            </a:pPr>
            <a:r>
              <a:rPr sz="1200" baseline="6944" dirty="0" smtClean="0">
                <a:solidFill>
                  <a:srgbClr val="CC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1100" dirty="0">
                <a:solidFill>
                  <a:srgbClr val="595959"/>
                </a:solidFill>
                <a:latin typeface="Times New Roman" charset="0"/>
                <a:ea typeface="Times New Roman" charset="0"/>
                <a:cs typeface="Times New Roman" charset="0"/>
              </a:rPr>
              <a:t>From tablets to papyrus, to parchment, and then to paper</a:t>
            </a:r>
            <a:endParaRPr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8549" y="1090228"/>
            <a:ext cx="1799844" cy="2113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" y="3346348"/>
            <a:ext cx="2457449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2457450" y="3346348"/>
            <a:ext cx="2150567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 txBox="1"/>
          <p:nvPr/>
        </p:nvSpPr>
        <p:spPr>
          <a:xfrm>
            <a:off x="1288361" y="3355777"/>
            <a:ext cx="4381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latin typeface="Arial"/>
                <a:cs typeface="Arial"/>
              </a:rPr>
              <a:t>Introduction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20"/>
          <p:cNvSpPr txBox="1"/>
          <p:nvPr/>
        </p:nvSpPr>
        <p:spPr>
          <a:xfrm>
            <a:off x="2956931" y="3358284"/>
            <a:ext cx="46291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z="600" spc="5" dirty="0" smtClean="0">
                <a:latin typeface="Arial"/>
                <a:cs typeface="Arial"/>
              </a:rPr>
              <a:t>Jan 23,</a:t>
            </a:r>
            <a:r>
              <a:rPr sz="600" spc="35" dirty="0" smtClean="0">
                <a:latin typeface="Arial"/>
                <a:cs typeface="Arial"/>
              </a:rPr>
              <a:t> </a:t>
            </a:r>
            <a:r>
              <a:rPr sz="600" spc="-20" dirty="0" smtClean="0">
                <a:latin typeface="Arial"/>
                <a:cs typeface="Arial"/>
              </a:rPr>
              <a:t>201</a:t>
            </a:r>
            <a:r>
              <a:rPr lang="en-US" sz="600" spc="-20" dirty="0" smtClean="0">
                <a:latin typeface="Arial"/>
                <a:cs typeface="Arial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lang="mr-IN" spc="-20" smtClean="0"/>
              <a:t>9</a:t>
            </a:fld>
            <a:r>
              <a:rPr lang="mr-IN" spc="-20" smtClean="0"/>
              <a:t> </a:t>
            </a:r>
            <a:r>
              <a:rPr lang="mr-IN" spc="150" smtClean="0"/>
              <a:t>/</a:t>
            </a:r>
            <a:r>
              <a:rPr lang="mr-IN" spc="40" smtClean="0"/>
              <a:t> </a:t>
            </a:r>
            <a:r>
              <a:rPr lang="mr-IN" spc="-20" smtClean="0"/>
              <a:t>36</a:t>
            </a:r>
            <a:endParaRPr lang="mr-IN" spc="-2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1198</Words>
  <Application>Microsoft Macintosh PowerPoint</Application>
  <PresentationFormat>Custom</PresentationFormat>
  <Paragraphs>246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Courier New</vt:lpstr>
      <vt:lpstr>Times New Roman</vt:lpstr>
      <vt:lpstr>Trebuchet MS</vt:lpstr>
      <vt:lpstr>Wingdings</vt:lpstr>
      <vt:lpstr>Arial</vt:lpstr>
      <vt:lpstr>Office Theme</vt:lpstr>
      <vt:lpstr>Data Intensive Computing</vt:lpstr>
      <vt:lpstr>PowerPoint Presentation</vt:lpstr>
      <vt:lpstr>PowerPoint Presentation</vt:lpstr>
      <vt:lpstr>Analyzing data is worth the cost ...</vt:lpstr>
      <vt:lpstr>PowerPoint Presentation</vt:lpstr>
      <vt:lpstr>PowerPoint Presentation</vt:lpstr>
      <vt:lpstr>PowerPoint Presentation</vt:lpstr>
      <vt:lpstr>A Brief History of  Data Management!</vt:lpstr>
      <vt:lpstr>PowerPoint Presentation</vt:lpstr>
      <vt:lpstr>PowerPoint Presentation</vt:lpstr>
      <vt:lpstr>1800’s - 1940’s</vt:lpstr>
      <vt:lpstr>1940’s - 1970’s</vt:lpstr>
      <vt:lpstr>1980’s</vt:lpstr>
      <vt:lpstr>PowerPoint Presentation</vt:lpstr>
      <vt:lpstr>PowerPoint Presentation</vt:lpstr>
      <vt:lpstr>Big Data</vt:lpstr>
      <vt:lpstr>Big Data Definition</vt:lpstr>
      <vt:lpstr>The Four Dimensions of Big Data</vt:lpstr>
      <vt:lpstr>Big Data Market Driving Factors</vt:lpstr>
      <vt:lpstr>The Big Data Stack!</vt:lpstr>
      <vt:lpstr>PowerPoint Presentation</vt:lpstr>
      <vt:lpstr>Big Data - Storage (Filesystem)</vt:lpstr>
      <vt:lpstr>Big Data - Database</vt:lpstr>
      <vt:lpstr>Big Data - Resource Management</vt:lpstr>
      <vt:lpstr>Big Data - Execution Engine</vt:lpstr>
      <vt:lpstr>Big Data - Query/Scripting Language</vt:lpstr>
      <vt:lpstr>Big Data - Stream Processing</vt:lpstr>
      <vt:lpstr>Big Data - Graph Processing</vt:lpstr>
      <vt:lpstr>Big Data - Machine Learning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Amir H. Payberah</dc:creator>
  <cp:lastModifiedBy>Engin Arslan</cp:lastModifiedBy>
  <cp:revision>18</cp:revision>
  <dcterms:created xsi:type="dcterms:W3CDTF">2018-01-22T18:45:08Z</dcterms:created>
  <dcterms:modified xsi:type="dcterms:W3CDTF">2018-01-23T22:15:52Z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2014-04-07T00:00:00Z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2018-01-22T00:00:00Z</vt:filetime>
  </property>
</Properties>
</file>