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6" r:id="rId7"/>
    <p:sldId id="265" r:id="rId8"/>
    <p:sldId id="267" r:id="rId9"/>
    <p:sldId id="270" r:id="rId10"/>
    <p:sldId id="268" r:id="rId11"/>
    <p:sldId id="269" r:id="rId12"/>
    <p:sldId id="262" r:id="rId13"/>
  </p:sldIdLst>
  <p:sldSz cx="9144000" cy="5143500" type="screen16x9"/>
  <p:notesSz cx="6858000" cy="9144000"/>
  <p:embeddedFontLst>
    <p:embeddedFont>
      <p:font typeface="Old Standard TT" panose="020B060402020202020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b1bc50e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b1bc50e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bbd24b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bbd24b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b1bc50ea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b1bc50ea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abbd24b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abbd24b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venthestudent/CS4662_Project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4662 Heart Failure Prediction 			Presentation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359600" y="3588875"/>
            <a:ext cx="54828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400" dirty="0"/>
              <a:t>Team Members: Harish Lakshman, Steven Gonzales, Shalini Nistala</a:t>
            </a:r>
            <a:endParaRPr sz="140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/>
              <a:t>Date April 26th 2025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7BEB-60A5-128C-EDE6-953C8B0B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055" y="15533"/>
            <a:ext cx="9234055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Accuracy over Epochs for 1D CNN &amp; ANN Keras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38591-168C-051E-6A27-E1244B9A3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574241"/>
            <a:ext cx="2272173" cy="2036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AFD90-8049-338A-CB17-C4628A3A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3504"/>
            <a:ext cx="2812473" cy="2284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4AB18F-2FCA-6DD4-720C-E5AE13F8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473" y="2753504"/>
            <a:ext cx="2812473" cy="2206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1F3D08-DC27-EED9-90B2-3825CAF62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564" y="590850"/>
            <a:ext cx="2916382" cy="21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5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BC1D-DCA3-FF63-022D-C69B97D2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Metrics for all my executed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26FF4-5AFF-E84E-CB38-DF3A47F7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886"/>
            <a:ext cx="9144000" cy="13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2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Our code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"To create and compare different machine learning algorithms for generating predictive models aimed at predicting Heart Failure based on patient data."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Goals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"Utilize the dataset containing patient characteristics diagnosed with cancer to train and test various models and algorithms. The ultimate goal is early and accurate cancer diagnosis through machine learning."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32250" y="1028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5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32250" y="558425"/>
            <a:ext cx="8949600" cy="4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latin typeface="Arial"/>
                <a:ea typeface="Arial"/>
                <a:cs typeface="Arial"/>
                <a:sym typeface="Arial"/>
              </a:rPr>
              <a:t>Data Overview</a:t>
            </a: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“HeartFailure dataset includes features  depicted in Figure 1."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Data Processing Steps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"Datasets were loaded into data frames from sklearn."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"Features and labels were analyzed through histograms and box plots to understand distributions and outliers (Figures 1 and 2)."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"Statistical summaries provided insights into feature behaviors (Figure 2)."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"Categorical data within the features was identified and transformed for model training."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7914300" y="2101950"/>
            <a:ext cx="9924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Figures 1</a:t>
            </a:r>
            <a:endParaRPr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451EC8-AEA9-461D-EB88-DCBB20513422}"/>
              </a:ext>
            </a:extLst>
          </p:cNvPr>
          <p:cNvCxnSpPr/>
          <p:nvPr/>
        </p:nvCxnSpPr>
        <p:spPr>
          <a:xfrm>
            <a:off x="3200400" y="457200"/>
            <a:ext cx="727364" cy="33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F37CAAA-7C7A-CBA9-25A0-FB6DBF97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3" y="1453395"/>
            <a:ext cx="9144000" cy="20755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67145" y="2691480"/>
            <a:ext cx="4809860" cy="469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Figures 2: </a:t>
            </a:r>
            <a:r>
              <a:rPr lang="en-US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summary tabulates the box plot results in an easy-to-read description</a:t>
            </a:r>
            <a:endParaRPr sz="900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5840813" y="2584598"/>
            <a:ext cx="3303175" cy="5694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latin typeface="Arial"/>
                <a:ea typeface="Arial"/>
                <a:cs typeface="Arial"/>
                <a:sym typeface="Arial"/>
              </a:rPr>
              <a:t>Figures 3: B</a:t>
            </a:r>
            <a:r>
              <a:rPr lang="en-US" sz="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ox plot shows a graphical representation of the mean, median, standard deviation &amp; outliers for all features</a:t>
            </a:r>
            <a:endParaRPr sz="800" dirty="0"/>
          </a:p>
        </p:txBody>
      </p:sp>
      <p:sp>
        <p:nvSpPr>
          <p:cNvPr id="2" name="Google Shape;71;p15">
            <a:extLst>
              <a:ext uri="{FF2B5EF4-FFF2-40B4-BE49-F238E27FC236}">
                <a16:creationId xmlns:a16="http://schemas.microsoft.com/office/drawing/2014/main" id="{9711FBE7-B3E9-7289-11C0-D3B163CF0719}"/>
              </a:ext>
            </a:extLst>
          </p:cNvPr>
          <p:cNvSpPr txBox="1">
            <a:spLocks/>
          </p:cNvSpPr>
          <p:nvPr/>
        </p:nvSpPr>
        <p:spPr>
          <a:xfrm>
            <a:off x="96981" y="4730430"/>
            <a:ext cx="8950037" cy="29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Font typeface="Arial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Data Analysis &amp; Feature Extraction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DB803-9093-BB5A-C58F-3A8458682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1" y="47576"/>
            <a:ext cx="4973783" cy="2482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9AA45-6DD4-ADF9-053A-21326D768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151" y="47576"/>
            <a:ext cx="3599849" cy="2597496"/>
          </a:xfrm>
          <a:prstGeom prst="rect">
            <a:avLst/>
          </a:prstGeom>
        </p:spPr>
      </p:pic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401642" y="1998010"/>
            <a:ext cx="3775363" cy="469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Figures 1: </a:t>
            </a:r>
            <a:r>
              <a:rPr lang="en-US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Histograms </a:t>
            </a:r>
            <a:r>
              <a:rPr lang="en-US" sz="900" dirty="0">
                <a:latin typeface="Arial"/>
                <a:cs typeface="Arial"/>
              </a:rPr>
              <a:t>show</a:t>
            </a:r>
            <a:r>
              <a:rPr lang="en-US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distribution of numerical data for features</a:t>
            </a:r>
            <a:endParaRPr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AB4E28-1438-035A-C70D-E5CA0A1FD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41749"/>
            <a:ext cx="6091771" cy="15886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C32C0-09A7-6305-6AB1-C76F2287F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771" y="3124414"/>
            <a:ext cx="1431247" cy="16150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E1E2-ED8A-DC8B-6599-EC9FF2EA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3200"/>
          </a:xfrm>
        </p:spPr>
        <p:txBody>
          <a:bodyPr>
            <a:noAutofit/>
          </a:bodyPr>
          <a:lstStyle/>
          <a:p>
            <a:r>
              <a:rPr lang="en-US" sz="1800" dirty="0"/>
              <a:t>                                 Feature Co-relations (no major co-relations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DF076-AC0C-ADA3-7417-3EE8DCAE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18" y="810489"/>
            <a:ext cx="4398338" cy="38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4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5419-E6B7-4477-175A-7E5FC52D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9" y="91735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Algorithms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82B70-07E3-4D46-8F18-CB9D915AC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Convolutional Neural Network</a:t>
            </a:r>
          </a:p>
          <a:p>
            <a:pPr lvl="1"/>
            <a:r>
              <a:rPr lang="en-US" dirty="0"/>
              <a:t>Implement Conv1D to extract meaningful local patterns from features of Heart Failure Dataset</a:t>
            </a:r>
          </a:p>
          <a:p>
            <a:pPr lvl="1"/>
            <a:r>
              <a:rPr lang="en-US" dirty="0"/>
              <a:t>Used MaxPooling to reduce dimensionality (pool_size=2)</a:t>
            </a:r>
          </a:p>
          <a:p>
            <a:pPr lvl="1"/>
            <a:r>
              <a:rPr lang="en-US" dirty="0"/>
              <a:t>GlobalAveragePooling flattens into a vector</a:t>
            </a:r>
          </a:p>
          <a:p>
            <a:pPr lvl="1"/>
            <a:r>
              <a:rPr lang="en-US" dirty="0"/>
              <a:t>Added Dense layers for final prediction</a:t>
            </a:r>
          </a:p>
          <a:p>
            <a:r>
              <a:rPr lang="en-US" dirty="0"/>
              <a:t>Artificial Neural Network (SkLearn method &amp; Keras/TensorFlow methods)</a:t>
            </a:r>
          </a:p>
          <a:p>
            <a:pPr lvl="1"/>
            <a:r>
              <a:rPr lang="en-US" dirty="0"/>
              <a:t>Implement ANN by instantiating as an "object" of </a:t>
            </a:r>
            <a:r>
              <a:rPr lang="en-US" dirty="0" err="1"/>
              <a:t>MLPClassifier</a:t>
            </a:r>
            <a:r>
              <a:rPr lang="en-US" dirty="0"/>
              <a:t> "class"</a:t>
            </a:r>
          </a:p>
          <a:p>
            <a:pPr lvl="1"/>
            <a:r>
              <a:rPr lang="en-US" dirty="0"/>
              <a:t>Attempted cross-validation, Grid search with single hidden layer &amp; Grid search with 2 layers.</a:t>
            </a:r>
          </a:p>
          <a:p>
            <a:pPr lvl="1"/>
            <a:r>
              <a:rPr lang="en-US" dirty="0"/>
              <a:t>Implemented a Sequential model from Keras module with 4 Dense layers.</a:t>
            </a:r>
          </a:p>
          <a:p>
            <a:r>
              <a:rPr lang="en-US" dirty="0"/>
              <a:t>Support Vector Machines</a:t>
            </a:r>
          </a:p>
          <a:p>
            <a:pPr lvl="1"/>
            <a:r>
              <a:rPr lang="en-US" dirty="0"/>
              <a:t>Implement Support Vector classifier for classification task on Heart Failure Dataset.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5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2A0D-BD85-AA90-724D-7A2FD378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98"/>
            <a:ext cx="9088582" cy="613200"/>
          </a:xfrm>
        </p:spPr>
        <p:txBody>
          <a:bodyPr>
            <a:noAutofit/>
          </a:bodyPr>
          <a:lstStyle/>
          <a:p>
            <a:r>
              <a:rPr lang="en-US" sz="2000" b="1" dirty="0"/>
              <a:t>Extract Features &amp; Labels. Standardize Features. Encode Labels &amp; Split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CBE70-CD84-4474-033F-B13FD8E5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81" y="810491"/>
            <a:ext cx="6532632" cy="40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7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C211-B45C-1845-674B-6E9DA786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516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ROC, Accuracy &amp; AUC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28C5F-D17F-21A2-B2E1-E603A21E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11437"/>
            <a:ext cx="3186851" cy="2247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23C63-DABD-2A2C-9F3C-5AD6EAC3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703" y="828827"/>
            <a:ext cx="3031814" cy="22473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C46FD-AB53-0C15-FFD0-16489CFFD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06" y="811438"/>
            <a:ext cx="3079405" cy="2290146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BB51BF22-A42C-3A12-5B9C-00BD8E5B658E}"/>
              </a:ext>
            </a:extLst>
          </p:cNvPr>
          <p:cNvSpPr/>
          <p:nvPr/>
        </p:nvSpPr>
        <p:spPr>
          <a:xfrm>
            <a:off x="1593426" y="3271404"/>
            <a:ext cx="173182" cy="188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A937C4B-C9BF-4409-B0E3-E44CB0CADC10}"/>
              </a:ext>
            </a:extLst>
          </p:cNvPr>
          <p:cNvSpPr/>
          <p:nvPr/>
        </p:nvSpPr>
        <p:spPr>
          <a:xfrm>
            <a:off x="4496071" y="3280642"/>
            <a:ext cx="173182" cy="188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C87FCB8A-A756-1CD8-6DA3-9C80AFFE0996}"/>
              </a:ext>
            </a:extLst>
          </p:cNvPr>
          <p:cNvSpPr/>
          <p:nvPr/>
        </p:nvSpPr>
        <p:spPr>
          <a:xfrm>
            <a:off x="7676603" y="3104014"/>
            <a:ext cx="173182" cy="188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C55D-CD9C-BE95-0BB5-D765C2270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527" y="3776566"/>
            <a:ext cx="2754152" cy="110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B148B4-52B2-3132-F3C9-58EE22267E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12" y="3776952"/>
            <a:ext cx="3076757" cy="1126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EC290-9859-D55F-F1C4-AE1CBCBEA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2388" y="3758685"/>
            <a:ext cx="2985292" cy="11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38B850-906A-F5A6-065A-8370DE13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516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ROC, Accuracy &amp; AUC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AE359-C826-0314-B3FE-225A023E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0" y="725717"/>
            <a:ext cx="2809980" cy="2169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4B613-E6B7-5D07-E062-9E8E4D91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0389"/>
            <a:ext cx="3045910" cy="1029808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59D4712-FC7D-A15A-7F8D-989D9DF811F2}"/>
              </a:ext>
            </a:extLst>
          </p:cNvPr>
          <p:cNvSpPr/>
          <p:nvPr/>
        </p:nvSpPr>
        <p:spPr>
          <a:xfrm>
            <a:off x="1593426" y="3271404"/>
            <a:ext cx="173182" cy="188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30AC49-68A2-AEDD-361B-068F4FF3B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680" y="725716"/>
            <a:ext cx="2932326" cy="2167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E01F-E806-2268-4F65-D03D19103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460" y="3680925"/>
            <a:ext cx="2794995" cy="1102927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3ACD1E2C-112B-C993-BD8E-AA8985076C9C}"/>
              </a:ext>
            </a:extLst>
          </p:cNvPr>
          <p:cNvSpPr/>
          <p:nvPr/>
        </p:nvSpPr>
        <p:spPr>
          <a:xfrm>
            <a:off x="4530590" y="3293801"/>
            <a:ext cx="173182" cy="188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05E8DA-A379-7DB8-9CB5-AEF5A8251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886" y="711862"/>
            <a:ext cx="2873114" cy="2167898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98DD8BF0-19CA-DDD2-5C3E-29F666A03FAD}"/>
              </a:ext>
            </a:extLst>
          </p:cNvPr>
          <p:cNvSpPr/>
          <p:nvPr/>
        </p:nvSpPr>
        <p:spPr>
          <a:xfrm>
            <a:off x="7855681" y="3293801"/>
            <a:ext cx="173182" cy="188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247480-5C38-02FA-614D-1564AF0234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564" y="3680925"/>
            <a:ext cx="2987687" cy="10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92293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380</Words>
  <Application>Microsoft Office PowerPoint</Application>
  <PresentationFormat>On-screen Show (16:9)</PresentationFormat>
  <Paragraphs>46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Old Standard TT</vt:lpstr>
      <vt:lpstr>Arial</vt:lpstr>
      <vt:lpstr>Paperback</vt:lpstr>
      <vt:lpstr>CS 4662 Heart Failure Prediction    Presentation</vt:lpstr>
      <vt:lpstr>Introduction</vt:lpstr>
      <vt:lpstr>Methodology</vt:lpstr>
      <vt:lpstr>PowerPoint Presentation</vt:lpstr>
      <vt:lpstr>                                 Feature Co-relations (no major co-relations found</vt:lpstr>
      <vt:lpstr>Machine Learning Algorithms used</vt:lpstr>
      <vt:lpstr>Extract Features &amp; Labels. Standardize Features. Encode Labels &amp; Split data</vt:lpstr>
      <vt:lpstr>Compare ROC, Accuracy &amp; AUC </vt:lpstr>
      <vt:lpstr>Compare ROC, Accuracy &amp; AUC </vt:lpstr>
      <vt:lpstr>Compare Accuracy over Epochs for 1D CNN &amp; ANN Keras</vt:lpstr>
      <vt:lpstr>               Metrics for all my executed Models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Harish Lakshman</cp:lastModifiedBy>
  <cp:revision>22</cp:revision>
  <dcterms:modified xsi:type="dcterms:W3CDTF">2025-04-28T06:10:37Z</dcterms:modified>
</cp:coreProperties>
</file>