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1"/>
  </p:notesMasterIdLst>
  <p:sldIdLst>
    <p:sldId id="265" r:id="rId2"/>
    <p:sldId id="266" r:id="rId3"/>
    <p:sldId id="267" r:id="rId4"/>
    <p:sldId id="270" r:id="rId5"/>
    <p:sldId id="264" r:id="rId6"/>
    <p:sldId id="262" r:id="rId7"/>
    <p:sldId id="271" r:id="rId8"/>
    <p:sldId id="272" r:id="rId9"/>
    <p:sldId id="273" r:id="rId10"/>
    <p:sldId id="274" r:id="rId11"/>
    <p:sldId id="259" r:id="rId12"/>
    <p:sldId id="275" r:id="rId13"/>
    <p:sldId id="276" r:id="rId14"/>
    <p:sldId id="277" r:id="rId15"/>
    <p:sldId id="278" r:id="rId16"/>
    <p:sldId id="279" r:id="rId17"/>
    <p:sldId id="269" r:id="rId18"/>
    <p:sldId id="25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7"/>
    <p:restoredTop sz="85442"/>
  </p:normalViewPr>
  <p:slideViewPr>
    <p:cSldViewPr snapToGrid="0">
      <p:cViewPr varScale="1">
        <p:scale>
          <a:sx n="85" d="100"/>
          <a:sy n="85" d="100"/>
        </p:scale>
        <p:origin x="176" y="680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B7787-7607-074C-931F-72AC8A6FE697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34509-724D-794E-91BF-7209285B0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57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7A7E85"/>
                </a:solidFill>
                <a:effectLst/>
              </a:rPr>
              <a:t>Quick:  </a:t>
            </a:r>
            <a:r>
              <a:rPr lang="en-US" dirty="0">
                <a:solidFill>
                  <a:srgbClr val="7A7E85"/>
                </a:solidFill>
                <a:effectLst/>
              </a:rPr>
              <a:t>boxen plots to show affects of normalization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7A7E85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A7E85"/>
                </a:solidFill>
                <a:effectLst/>
              </a:rPr>
              <a:t>(shown without ‘platelets’  with up to  600000) —bad for visualization towers over the rest (could’ve hid binary too)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7A7E85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A7E85"/>
                </a:solidFill>
                <a:effectLst/>
              </a:rPr>
              <a:t>Notice ranges shrink [0, 600000] =&gt;  [-8, 8]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7A7E85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7A7E85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7A7E85"/>
                </a:solidFill>
                <a:effectLst/>
              </a:rPr>
              <a:t>=&gt; NEXT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CBEC4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1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methods right so for this classification problem we have DEATH_EVENT=1 or 0.</a:t>
            </a:r>
          </a:p>
          <a:p>
            <a:endParaRPr lang="en-US" dirty="0"/>
          </a:p>
          <a:p>
            <a:r>
              <a:rPr lang="en-US" dirty="0"/>
              <a:t>–So, we of course forewent linear regression for logistic regression, tried decision tree,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tried across different </a:t>
            </a:r>
            <a:r>
              <a:rPr lang="en-US" b="1" dirty="0"/>
              <a:t>metrics. (focus on F1)</a:t>
            </a:r>
          </a:p>
          <a:p>
            <a:r>
              <a:rPr lang="en-US" b="0" dirty="0"/>
              <a:t>We tried across different </a:t>
            </a:r>
            <a:r>
              <a:rPr lang="en-US" b="1" dirty="0"/>
              <a:t>stages. </a:t>
            </a:r>
            <a:r>
              <a:rPr lang="en-US" b="0" dirty="0"/>
              <a:t>(train, </a:t>
            </a:r>
            <a:r>
              <a:rPr lang="en-US" b="0" dirty="0" err="1"/>
              <a:t>train_scale</a:t>
            </a:r>
            <a:r>
              <a:rPr lang="en-US" b="0" dirty="0"/>
              <a:t>, </a:t>
            </a:r>
            <a:r>
              <a:rPr lang="en-US" b="0" dirty="0" err="1"/>
              <a:t>train_resample</a:t>
            </a:r>
            <a:r>
              <a:rPr lang="en-US" b="0" dirty="0"/>
              <a:t> </a:t>
            </a:r>
            <a:r>
              <a:rPr lang="en-US" b="0" dirty="0" err="1"/>
              <a:t>train_resample_scaled</a:t>
            </a:r>
            <a:r>
              <a:rPr lang="en-US" b="0" dirty="0"/>
              <a:t>)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, and what we found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b="1" dirty="0">
                <a:solidFill>
                  <a:srgbClr val="BCBEC4"/>
                </a:solidFill>
                <a:effectLst/>
              </a:rPr>
              <a:t>Best F1:</a:t>
            </a:r>
            <a:r>
              <a:rPr lang="en-US" dirty="0">
                <a:solidFill>
                  <a:srgbClr val="BCBEC4"/>
                </a:solidFill>
                <a:effectLst/>
              </a:rPr>
              <a:t> </a:t>
            </a:r>
            <a:r>
              <a:rPr lang="en-US" dirty="0" err="1">
                <a:solidFill>
                  <a:srgbClr val="BCBEC4"/>
                </a:solidFill>
                <a:effectLst/>
              </a:rPr>
              <a:t>randomforest_resampled</a:t>
            </a:r>
            <a:r>
              <a:rPr lang="en-US" dirty="0">
                <a:solidFill>
                  <a:srgbClr val="BCBEC4"/>
                </a:solidFill>
                <a:effectLst/>
              </a:rPr>
              <a:t>   (81.7%)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b="1" dirty="0">
                <a:solidFill>
                  <a:srgbClr val="BCBEC4"/>
                </a:solidFill>
                <a:effectLst/>
              </a:rPr>
              <a:t>Best </a:t>
            </a:r>
            <a:r>
              <a:rPr lang="en-US" b="1" dirty="0" err="1">
                <a:solidFill>
                  <a:srgbClr val="BCBEC4"/>
                </a:solidFill>
                <a:effectLst/>
              </a:rPr>
              <a:t>roc_AUC</a:t>
            </a:r>
            <a:r>
              <a:rPr lang="en-US" b="1" dirty="0">
                <a:solidFill>
                  <a:srgbClr val="BCBEC4"/>
                </a:solidFill>
                <a:effectLst/>
              </a:rPr>
              <a:t>:</a:t>
            </a:r>
            <a:r>
              <a:rPr lang="en-US" dirty="0">
                <a:solidFill>
                  <a:srgbClr val="BCBEC4"/>
                </a:solidFill>
                <a:effectLst/>
              </a:rPr>
              <a:t> </a:t>
            </a:r>
            <a:r>
              <a:rPr lang="en-US" dirty="0" err="1">
                <a:solidFill>
                  <a:srgbClr val="BCBEC4"/>
                </a:solidFill>
                <a:effectLst/>
              </a:rPr>
              <a:t>naivebayes_resampled</a:t>
            </a:r>
            <a:r>
              <a:rPr lang="en-US" dirty="0">
                <a:solidFill>
                  <a:srgbClr val="BCBEC4"/>
                </a:solidFill>
                <a:effectLst/>
              </a:rPr>
              <a:t>    (0.8)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b="1" dirty="0">
                <a:solidFill>
                  <a:srgbClr val="BCBEC4"/>
                </a:solidFill>
                <a:effectLst/>
              </a:rPr>
              <a:t>Best </a:t>
            </a:r>
            <a:r>
              <a:rPr lang="en-US" b="1" dirty="0" err="1">
                <a:solidFill>
                  <a:srgbClr val="BCBEC4"/>
                </a:solidFill>
                <a:effectLst/>
              </a:rPr>
              <a:t>cross_validation</a:t>
            </a:r>
            <a:r>
              <a:rPr lang="en-US" b="1" dirty="0">
                <a:solidFill>
                  <a:srgbClr val="BCBEC4"/>
                </a:solidFill>
                <a:effectLst/>
              </a:rPr>
              <a:t>:</a:t>
            </a:r>
            <a:r>
              <a:rPr lang="en-US" dirty="0">
                <a:solidFill>
                  <a:srgbClr val="BCBEC4"/>
                </a:solidFill>
                <a:effectLst/>
              </a:rPr>
              <a:t> </a:t>
            </a:r>
            <a:r>
              <a:rPr lang="en-US" dirty="0" err="1">
                <a:solidFill>
                  <a:srgbClr val="BCBEC4"/>
                </a:solidFill>
                <a:effectLst/>
              </a:rPr>
              <a:t>randomforest_resampled</a:t>
            </a:r>
            <a:r>
              <a:rPr lang="en-US" dirty="0">
                <a:solidFill>
                  <a:srgbClr val="BCBEC4"/>
                </a:solidFill>
                <a:effectLst/>
              </a:rPr>
              <a:t> (81.6%)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endParaRPr lang="en-US" dirty="0">
              <a:solidFill>
                <a:srgbClr val="BCBEC4"/>
              </a:solidFill>
              <a:effectLst/>
            </a:endParaRPr>
          </a:p>
          <a:p>
            <a:r>
              <a:rPr lang="en-US" dirty="0"/>
              <a:t>Which makes sense since it’s an ensemble of decision trees</a:t>
            </a:r>
          </a:p>
          <a:p>
            <a:r>
              <a:rPr lang="en-US" dirty="0"/>
              <a:t>… we also used </a:t>
            </a:r>
            <a:r>
              <a:rPr lang="en-US" dirty="0" err="1"/>
              <a:t>grid_search</a:t>
            </a:r>
            <a:r>
              <a:rPr lang="en-US" dirty="0"/>
              <a:t> to find the best </a:t>
            </a:r>
            <a:r>
              <a:rPr lang="en-US" dirty="0" err="1"/>
              <a:t>n_estimators</a:t>
            </a:r>
            <a:r>
              <a:rPr lang="en-US" dirty="0"/>
              <a:t>=69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(1,</a:t>
            </a:r>
          </a:p>
          <a:p>
            <a:r>
              <a:rPr lang="en-US" dirty="0"/>
              <a:t> ('</a:t>
            </a:r>
            <a:r>
              <a:rPr lang="en-US" dirty="0" err="1"/>
              <a:t>randomforest_resampled</a:t>
            </a:r>
            <a:r>
              <a:rPr lang="en-US" dirty="0"/>
              <a:t>', </a:t>
            </a:r>
          </a:p>
          <a:p>
            <a:r>
              <a:rPr lang="en-US" dirty="0"/>
              <a:t>           acc: 0.7166666666666667</a:t>
            </a:r>
          </a:p>
          <a:p>
            <a:r>
              <a:rPr lang="en-US" dirty="0"/>
              <a:t>           </a:t>
            </a:r>
            <a:r>
              <a:rPr lang="en-US" dirty="0" err="1"/>
              <a:t>cv_mean</a:t>
            </a:r>
            <a:r>
              <a:rPr lang="en-US" dirty="0"/>
              <a:t>: 0.815625</a:t>
            </a:r>
          </a:p>
          <a:p>
            <a:r>
              <a:rPr lang="en-US" dirty="0"/>
              <a:t>           f1: 0.8169773531422138</a:t>
            </a:r>
          </a:p>
          <a:p>
            <a:r>
              <a:rPr lang="en-US" dirty="0"/>
              <a:t>           </a:t>
            </a:r>
            <a:r>
              <a:rPr lang="en-US" dirty="0" err="1"/>
              <a:t>roc_AUC</a:t>
            </a:r>
            <a:r>
              <a:rPr lang="en-US" dirty="0"/>
              <a:t>: 0.7585499316005472)),</a:t>
            </a:r>
          </a:p>
          <a:p>
            <a:r>
              <a:rPr lang="en-US" dirty="0"/>
              <a:t> (2,</a:t>
            </a:r>
          </a:p>
          <a:p>
            <a:r>
              <a:rPr lang="en-US" dirty="0"/>
              <a:t>  ('</a:t>
            </a:r>
            <a:r>
              <a:rPr lang="en-US" dirty="0" err="1"/>
              <a:t>logisticregression_resampled</a:t>
            </a:r>
            <a:r>
              <a:rPr lang="en-US" dirty="0"/>
              <a:t>’,  ––probably the most consistent across all metrics (LOGISTIC REGRESSION’S)</a:t>
            </a:r>
          </a:p>
          <a:p>
            <a:r>
              <a:rPr lang="en-US" dirty="0"/>
              <a:t>           acc: 0.7333333333333333</a:t>
            </a:r>
          </a:p>
          <a:p>
            <a:r>
              <a:rPr lang="en-US" dirty="0"/>
              <a:t>           </a:t>
            </a:r>
            <a:r>
              <a:rPr lang="en-US" dirty="0" err="1"/>
              <a:t>cv_mean</a:t>
            </a:r>
            <a:r>
              <a:rPr lang="en-US" dirty="0"/>
              <a:t>: 0.7625</a:t>
            </a:r>
          </a:p>
          <a:p>
            <a:r>
              <a:rPr lang="en-US" dirty="0"/>
              <a:t>           f1: 0.7609816018497233</a:t>
            </a:r>
          </a:p>
          <a:p>
            <a:r>
              <a:rPr lang="en-US" dirty="0"/>
              <a:t>           </a:t>
            </a:r>
            <a:r>
              <a:rPr lang="en-US" dirty="0" err="1"/>
              <a:t>roc_AUC</a:t>
            </a:r>
            <a:r>
              <a:rPr lang="en-US" dirty="0"/>
              <a:t>: 0.7113543091655267)),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 (4,</a:t>
            </a:r>
          </a:p>
          <a:p>
            <a:r>
              <a:rPr lang="en-US" dirty="0"/>
              <a:t>  ('</a:t>
            </a:r>
            <a:r>
              <a:rPr lang="en-US" dirty="0" err="1"/>
              <a:t>naivebayes_resampled</a:t>
            </a:r>
            <a:r>
              <a:rPr lang="en-US" dirty="0"/>
              <a:t>', </a:t>
            </a:r>
          </a:p>
          <a:p>
            <a:r>
              <a:rPr lang="en-US" dirty="0"/>
              <a:t>           acc: 0.8</a:t>
            </a:r>
          </a:p>
          <a:p>
            <a:r>
              <a:rPr lang="en-US" dirty="0"/>
              <a:t>           </a:t>
            </a:r>
            <a:r>
              <a:rPr lang="en-US" dirty="0" err="1"/>
              <a:t>cv_mean</a:t>
            </a:r>
            <a:r>
              <a:rPr lang="en-US" dirty="0"/>
              <a:t>: 0.665625</a:t>
            </a:r>
          </a:p>
          <a:p>
            <a:r>
              <a:rPr lang="en-US" dirty="0"/>
              <a:t>           f1: 0.6225056420940737</a:t>
            </a:r>
          </a:p>
          <a:p>
            <a:r>
              <a:rPr lang="en-US" dirty="0"/>
              <a:t>           </a:t>
            </a:r>
            <a:r>
              <a:rPr lang="en-US" dirty="0" err="1"/>
              <a:t>roc_AUC</a:t>
            </a:r>
            <a:r>
              <a:rPr lang="en-US" dirty="0"/>
              <a:t>: 0.7961696306429549)),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Resampling w/ </a:t>
            </a:r>
            <a:r>
              <a:rPr lang="en-US" b="1" dirty="0"/>
              <a:t>SMOTE </a:t>
            </a:r>
            <a:r>
              <a:rPr lang="en-US" dirty="0"/>
              <a:t>was a good idea (for TRADITIONAL at least)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0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0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0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CBEC4"/>
                </a:solidFill>
                <a:effectLst/>
              </a:rPr>
              <a:t>Looking for 3 good models: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CBEC4"/>
                </a:solidFill>
                <a:effectLst/>
              </a:rPr>
              <a:t>good_models</a:t>
            </a:r>
            <a:r>
              <a:rPr lang="en-US" dirty="0">
                <a:solidFill>
                  <a:srgbClr val="BCBEC4"/>
                </a:solidFill>
                <a:effectLst/>
              </a:rPr>
              <a:t> = ['</a:t>
            </a:r>
            <a:r>
              <a:rPr lang="en-US" dirty="0" err="1">
                <a:solidFill>
                  <a:srgbClr val="BCBEC4"/>
                </a:solidFill>
                <a:effectLst/>
              </a:rPr>
              <a:t>randomforest_resampled</a:t>
            </a:r>
            <a:r>
              <a:rPr lang="en-US" dirty="0">
                <a:solidFill>
                  <a:srgbClr val="BCBEC4"/>
                </a:solidFill>
                <a:effectLst/>
              </a:rPr>
              <a:t>’,  </a:t>
            </a:r>
            <a:r>
              <a:rPr lang="en-US" dirty="0" err="1">
                <a:solidFill>
                  <a:srgbClr val="BCBEC4"/>
                </a:solidFill>
                <a:effectLst/>
              </a:rPr>
              <a:t>logisticregression_resampled</a:t>
            </a:r>
            <a:r>
              <a:rPr lang="en-US" dirty="0">
                <a:solidFill>
                  <a:srgbClr val="BCBEC4"/>
                </a:solidFill>
                <a:effectLst/>
              </a:rPr>
              <a:t>’,  '</a:t>
            </a:r>
            <a:r>
              <a:rPr lang="en-US" dirty="0" err="1">
                <a:solidFill>
                  <a:srgbClr val="BCBEC4"/>
                </a:solidFill>
                <a:effectLst/>
              </a:rPr>
              <a:t>logisticregression_resampled_scaled</a:t>
            </a:r>
            <a:r>
              <a:rPr lang="en-US" dirty="0">
                <a:solidFill>
                  <a:srgbClr val="BCBEC4"/>
                </a:solidFill>
                <a:effectLst/>
              </a:rPr>
              <a:t>’,  '</a:t>
            </a:r>
            <a:r>
              <a:rPr lang="en-US" dirty="0" err="1">
                <a:solidFill>
                  <a:srgbClr val="BCBEC4"/>
                </a:solidFill>
                <a:effectLst/>
              </a:rPr>
              <a:t>mlp_resampled_minmax</a:t>
            </a:r>
            <a:r>
              <a:rPr lang="en-US" dirty="0">
                <a:solidFill>
                  <a:srgbClr val="BCBEC4"/>
                </a:solidFill>
                <a:effectLst/>
              </a:rPr>
              <a:t>’,  '</a:t>
            </a:r>
            <a:r>
              <a:rPr lang="en-US" dirty="0" err="1">
                <a:solidFill>
                  <a:srgbClr val="BCBEC4"/>
                </a:solidFill>
                <a:effectLst/>
              </a:rPr>
              <a:t>svm_resampled_scaled</a:t>
            </a:r>
            <a:r>
              <a:rPr lang="en-US" dirty="0">
                <a:solidFill>
                  <a:srgbClr val="BCBEC4"/>
                </a:solidFill>
                <a:effectLst/>
              </a:rPr>
              <a:t>’]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BCBEC4"/>
                </a:solidFill>
                <a:effectLst/>
              </a:rPr>
              <a:t>Thresholds for good model:</a:t>
            </a:r>
            <a:r>
              <a:rPr lang="en-US" b="0" dirty="0">
                <a:solidFill>
                  <a:srgbClr val="BCBEC4"/>
                </a:solidFill>
                <a:effectLst/>
              </a:rPr>
              <a:t> [0.7, 0.7] (for ROC &amp; F1)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BCBEC4"/>
                </a:solidFill>
                <a:effectLst/>
              </a:rPr>
              <a:t>1. Find very best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BCBEC4"/>
                </a:solidFill>
                <a:effectLst/>
              </a:rPr>
              <a:t>2. Look @ Disagreement matrix (for diversity)</a:t>
            </a:r>
          </a:p>
          <a:p>
            <a:endParaRPr lang="en-US" dirty="0"/>
          </a:p>
          <a:p>
            <a:r>
              <a:rPr lang="en-US" dirty="0"/>
              <a:t>– Selected models:</a:t>
            </a:r>
          </a:p>
          <a:p>
            <a:r>
              <a:rPr lang="en-US" dirty="0"/>
              <a:t>	– </a:t>
            </a:r>
            <a:r>
              <a:rPr lang="en-US" dirty="0" err="1"/>
              <a:t>randomforest_resampled</a:t>
            </a:r>
            <a:endParaRPr lang="en-US" dirty="0"/>
          </a:p>
          <a:p>
            <a:r>
              <a:rPr lang="en-US" dirty="0"/>
              <a:t>	– </a:t>
            </a:r>
            <a:r>
              <a:rPr lang="en-US" dirty="0" err="1"/>
              <a:t>logisticregression_resampled</a:t>
            </a:r>
            <a:endParaRPr lang="en-US" dirty="0"/>
          </a:p>
          <a:p>
            <a:r>
              <a:rPr lang="en-US" dirty="0"/>
              <a:t>	– </a:t>
            </a:r>
            <a:r>
              <a:rPr lang="en-US" dirty="0" err="1"/>
              <a:t>svm_resampled_scaled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we of course used </a:t>
            </a:r>
            <a:r>
              <a:rPr lang="en-US" i="1" dirty="0"/>
              <a:t>soft voting</a:t>
            </a:r>
            <a:r>
              <a:rPr lang="en-US" i="0" dirty="0"/>
              <a:t> as it is preferred for medical applications</a:t>
            </a:r>
          </a:p>
          <a:p>
            <a:endParaRPr lang="en-US" dirty="0"/>
          </a:p>
          <a:p>
            <a:r>
              <a:rPr lang="en-US" dirty="0"/>
              <a:t>…so the best model:  stacking model  —but soft voting not far behind</a:t>
            </a:r>
          </a:p>
          <a:p>
            <a:endParaRPr lang="en-US" dirty="0"/>
          </a:p>
          <a:p>
            <a:r>
              <a:rPr lang="en-US" dirty="0"/>
              <a:t>Ensemble is very effective.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RESULTS: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 Voting ROC AUC: 0.8704296874999999</a:t>
            </a:r>
          </a:p>
          <a:p>
            <a:r>
              <a:rPr lang="en-US" dirty="0"/>
              <a:t>Stacking ROC AUC: 0.8796875</a:t>
            </a:r>
          </a:p>
          <a:p>
            <a:r>
              <a:rPr lang="en-US" dirty="0"/>
              <a:t>F1 score of </a:t>
            </a:r>
            <a:r>
              <a:rPr lang="en-US" dirty="0" err="1"/>
              <a:t>soft_voting</a:t>
            </a:r>
            <a:r>
              <a:rPr lang="en-US" dirty="0"/>
              <a:t>: 0.7774294670846394</a:t>
            </a:r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0       0.78      0.78      0.78       160</a:t>
            </a:r>
          </a:p>
          <a:p>
            <a:r>
              <a:rPr lang="en-US" dirty="0"/>
              <a:t>           1       0.78      0.78      0.78       160</a:t>
            </a:r>
          </a:p>
          <a:p>
            <a:endParaRPr lang="en-US" dirty="0"/>
          </a:p>
          <a:p>
            <a:r>
              <a:rPr lang="en-US" dirty="0"/>
              <a:t>    accuracy                           0.78       320</a:t>
            </a:r>
          </a:p>
          <a:p>
            <a:r>
              <a:rPr lang="en-US" dirty="0"/>
              <a:t>   macro avg       0.78      0.78      0.78       320</a:t>
            </a:r>
          </a:p>
          <a:p>
            <a:r>
              <a:rPr lang="en-US" dirty="0"/>
              <a:t>weighted avg       0.78      0.78      0.78       320</a:t>
            </a:r>
          </a:p>
          <a:p>
            <a:endParaRPr lang="en-US" dirty="0"/>
          </a:p>
          <a:p>
            <a:r>
              <a:rPr lang="en-US" b="1" u="sng" dirty="0"/>
              <a:t>Stacking Model:</a:t>
            </a:r>
            <a:endParaRPr lang="en-US" dirty="0"/>
          </a:p>
          <a:p>
            <a:r>
              <a:rPr lang="en-US" dirty="0"/>
              <a:t>              precision    recall  f1-score   support</a:t>
            </a:r>
          </a:p>
          <a:p>
            <a:endParaRPr lang="en-US" dirty="0"/>
          </a:p>
          <a:p>
            <a:r>
              <a:rPr lang="en-US" dirty="0"/>
              <a:t>           0       0.80      0.82      0.81       160</a:t>
            </a:r>
          </a:p>
          <a:p>
            <a:r>
              <a:rPr lang="en-US" dirty="0"/>
              <a:t>           1       0.81      0.79      0.80       160</a:t>
            </a:r>
          </a:p>
          <a:p>
            <a:endParaRPr lang="en-US" dirty="0"/>
          </a:p>
          <a:p>
            <a:r>
              <a:rPr lang="en-US" dirty="0"/>
              <a:t>    accuracy                           0.81       320</a:t>
            </a:r>
          </a:p>
          <a:p>
            <a:r>
              <a:rPr lang="en-US" dirty="0"/>
              <a:t>   macro avg       0.81      0.81      0.81       320</a:t>
            </a:r>
          </a:p>
          <a:p>
            <a:r>
              <a:rPr lang="en-US" dirty="0"/>
              <a:t>weighted avg       0.81      0.81      0.81       320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best among all metrics, and especially for detecting positive cases (recall &amp; precision) for DEATH_EVENT.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you.</a:t>
            </a:r>
          </a:p>
          <a:p>
            <a:endParaRPr lang="en-US" dirty="0"/>
          </a:p>
          <a:p>
            <a:r>
              <a:rPr lang="en-US" dirty="0"/>
              <a:t>[PRESENTATION ENDED]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88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bbd24b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abbd24b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 b="1" dirty="0">
                <a:latin typeface="Arial"/>
                <a:ea typeface="Arial"/>
                <a:cs typeface="Arial"/>
                <a:sym typeface="Arial"/>
              </a:rPr>
              <a:t>Data Overview</a:t>
            </a:r>
            <a:r>
              <a:rPr lang="en-US" sz="13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HeartFailure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dataset includes features  depicted in Figure 1."</a:t>
            </a:r>
            <a:endParaRPr lang="en-US"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Data Processing Steps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914400" lvl="1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"Datasets were loaded into data frames from 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."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"Features and labels were analyzed through histograms and box plots to understand distributions and outliers (Figures 1 and 2)."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"Statistical summaries provided insights into feature behaviors (Figure 2)."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"Categorical data within the features was identified and transformed for model training."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100" b="1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5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so, before we get to the meat and potatoes (of the new algorithms)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… we have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DATA EXPLORATION</a:t>
            </a:r>
            <a:r>
              <a:rPr lang="en-US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– We defined Metrics function to:  train, test, &amp; assess our models across different metrics.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	– F1 is very important   (for medical applications),   —but also: 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accuracy_score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roc_AUC</a:t>
            </a:r>
            <a:r>
              <a:rPr lang="en-US" dirty="0">
                <a:effectLst/>
                <a:latin typeface="Helvetica Neue" panose="02000503000000020004" pitchFamily="2" charset="0"/>
              </a:rPr>
              <a:t>   … and all of our predictions /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cv_predictions</a:t>
            </a:r>
            <a:r>
              <a:rPr lang="en-US" dirty="0">
                <a:effectLst/>
                <a:latin typeface="Helvetica Neue" panose="02000503000000020004" pitchFamily="2" charset="0"/>
              </a:rPr>
              <a:t> so we can look at them later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	– so we have them all in one place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	– … it actually runs everything but the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keras</a:t>
            </a:r>
            <a:r>
              <a:rPr lang="en-US" dirty="0">
                <a:effectLst/>
                <a:latin typeface="Helvetica Neue" panose="02000503000000020004" pitchFamily="2" charset="0"/>
              </a:rPr>
              <a:t> models were tricky for cross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– We check for imbalance, &amp; end up using:   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SMOTE      </a:t>
            </a:r>
            <a:r>
              <a:rPr lang="en-US" dirty="0">
                <a:effectLst/>
                <a:latin typeface="Helvetica Neue" panose="02000503000000020004" pitchFamily="2" charset="0"/>
              </a:rPr>
              <a:t> (</a:t>
            </a:r>
            <a:r>
              <a:rPr lang="en-US" b="1" u="sng" dirty="0">
                <a:effectLst/>
                <a:latin typeface="Helvetica Neue" panose="02000503000000020004" pitchFamily="2" charset="0"/>
              </a:rPr>
              <a:t>S</a:t>
            </a:r>
            <a:r>
              <a:rPr lang="en-US" b="1" dirty="0">
                <a:effectLst/>
                <a:latin typeface="Helvetica Neue" panose="02000503000000020004" pitchFamily="2" charset="0"/>
              </a:rPr>
              <a:t>.</a:t>
            </a:r>
            <a:r>
              <a:rPr lang="en-US" dirty="0">
                <a:effectLst/>
                <a:latin typeface="Helvetica Neue" panose="02000503000000020004" pitchFamily="2" charset="0"/>
              </a:rPr>
              <a:t>ynthetic   </a:t>
            </a:r>
            <a:r>
              <a:rPr lang="en-US" b="1" u="sng" dirty="0">
                <a:effectLst/>
                <a:latin typeface="Helvetica Neue" panose="02000503000000020004" pitchFamily="2" charset="0"/>
              </a:rPr>
              <a:t>M.</a:t>
            </a:r>
            <a:r>
              <a:rPr lang="en-US" dirty="0">
                <a:effectLst/>
                <a:latin typeface="Helvetica Neue" panose="02000503000000020004" pitchFamily="2" charset="0"/>
              </a:rPr>
              <a:t>inority   </a:t>
            </a:r>
            <a:r>
              <a:rPr lang="en-US" b="1" u="sng" dirty="0">
                <a:effectLst/>
                <a:latin typeface="Helvetica Neue" panose="02000503000000020004" pitchFamily="2" charset="0"/>
              </a:rPr>
              <a:t>O.</a:t>
            </a:r>
            <a:r>
              <a:rPr lang="en-US" dirty="0">
                <a:effectLst/>
                <a:latin typeface="Helvetica Neue" panose="02000503000000020004" pitchFamily="2" charset="0"/>
              </a:rPr>
              <a:t>versampling   </a:t>
            </a:r>
            <a:r>
              <a:rPr lang="en-US" b="1" u="sng" dirty="0">
                <a:effectLst/>
                <a:latin typeface="Helvetica Neue" panose="02000503000000020004" pitchFamily="2" charset="0"/>
              </a:rPr>
              <a:t>T.</a:t>
            </a:r>
            <a:r>
              <a:rPr lang="en-US" dirty="0">
                <a:effectLst/>
                <a:latin typeface="Helvetica Neue" panose="02000503000000020004" pitchFamily="2" charset="0"/>
              </a:rPr>
              <a:t>echnique)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– Then, we run traditional algorithm, see if best features change for:  Decision Tree &amp; Random Forest    — as well as others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– we also ran PCA for thoroughness / breadth —even though our dataset is so small.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	… few datapoints,   highly correlated</a:t>
            </a:r>
          </a:p>
          <a:p>
            <a:pPr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>
                <a:effectLst/>
                <a:latin typeface="Helvetica Neue" panose="02000503000000020004" pitchFamily="2" charset="0"/>
              </a:rPr>
              <a:t>We dropped the time column: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it was like cheating</a:t>
            </a:r>
            <a:r>
              <a:rPr lang="en-US" b="0" dirty="0">
                <a:effectLst/>
                <a:latin typeface="Helvetica Neue" panose="02000503000000020004" pitchFamily="2" charset="0"/>
              </a:rPr>
              <a:t> (most algorithms performed better, but we can’t use it as it is future information)  —really obscure and hard to verify this information but it made sense.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A7E85"/>
                </a:solidFill>
                <a:effectLst/>
              </a:rPr>
              <a:t>	# (future) event time (generated along w/ DEATH_EVENT) (or study length, study WILL end </a:t>
            </a:r>
            <a:r>
              <a:rPr lang="en-US" dirty="0" err="1">
                <a:solidFill>
                  <a:srgbClr val="7A7E85"/>
                </a:solidFill>
                <a:effectLst/>
              </a:rPr>
              <a:t>abrubtly</a:t>
            </a:r>
            <a:r>
              <a:rPr lang="en-US" dirty="0">
                <a:solidFill>
                  <a:srgbClr val="7A7E85"/>
                </a:solidFill>
                <a:effectLst/>
              </a:rPr>
              <a:t> from either LIVING &amp; ending reporting, or DYING from 'Myocardial Infarction Event’)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>
              <a:buNone/>
            </a:pPr>
            <a:endParaRPr lang="en-US" b="0" dirty="0">
              <a:solidFill>
                <a:srgbClr val="BCBEC4"/>
              </a:solidFill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b="0" dirty="0">
                <a:effectLst/>
                <a:latin typeface="Helvetica Neue" panose="02000503000000020004" pitchFamily="2" charset="0"/>
              </a:rPr>
              <a:t>So it could tell us a lot or a little, (patient could have lived forever or died after study concludes w/ ZERO for DEATH_EVENT)</a:t>
            </a:r>
          </a:p>
          <a:p>
            <a:pPr>
              <a:buNone/>
            </a:pPr>
            <a:endParaRPr lang="en-US" b="0" dirty="0"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used SMOTE due to ”the nature of these datasets” (medical)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– imbalanced</a:t>
            </a:r>
          </a:p>
          <a:p>
            <a:pPr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– few data points</a:t>
            </a:r>
          </a:p>
          <a:p>
            <a:pPr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– highly correlated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  <a:latin typeface="Helvetica Neue" panose="02000503000000020004" pitchFamily="2" charset="0"/>
              </a:rPr>
              <a:t>Here’s some </a:t>
            </a:r>
            <a:r>
              <a:rPr lang="en-US" b="1" dirty="0">
                <a:effectLst/>
                <a:latin typeface="Helvetica Neue" panose="02000503000000020004" pitchFamily="2" charset="0"/>
              </a:rPr>
              <a:t>SCATTERPLOTS:   </a:t>
            </a:r>
            <a:r>
              <a:rPr lang="en-US" dirty="0">
                <a:effectLst/>
                <a:latin typeface="Helvetica Neue" panose="02000503000000020004" pitchFamily="2" charset="0"/>
              </a:rPr>
              <a:t>We have to see if noise was introduced.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________________________________________________________________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>
                <a:effectLst/>
                <a:latin typeface="Helvetica Neue" panose="02000503000000020004" pitchFamily="2" charset="0"/>
              </a:rPr>
              <a:t>PCA (2 components scatterplot)</a:t>
            </a:r>
          </a:p>
          <a:p>
            <a:r>
              <a:rPr lang="en-US" dirty="0">
                <a:solidFill>
                  <a:srgbClr val="BCBEC4"/>
                </a:solidFill>
                <a:effectLst/>
              </a:rPr>
              <a:t>Blue circles = majority class original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Red circles = minority class original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Red X’s = synthetic samples added by SMOTE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... No outliers =&gt; no noise found. </a:t>
            </a:r>
          </a:p>
          <a:p>
            <a:endParaRPr lang="en-US" dirty="0">
              <a:solidFill>
                <a:srgbClr val="BCBEC4"/>
              </a:solidFill>
              <a:effectLst/>
            </a:endParaRPr>
          </a:p>
          <a:p>
            <a:r>
              <a:rPr lang="en-US" dirty="0">
                <a:solidFill>
                  <a:srgbClr val="BCBEC4"/>
                </a:solidFill>
                <a:effectLst/>
              </a:rPr>
              <a:t>X's (synthetic) </a:t>
            </a:r>
          </a:p>
          <a:p>
            <a:r>
              <a:rPr lang="en-US" dirty="0">
                <a:solidFill>
                  <a:srgbClr val="BCBEC4"/>
                </a:solidFill>
                <a:effectLst/>
              </a:rPr>
              <a:t>are all near red circles (original's from minority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>
                <a:solidFill>
                  <a:srgbClr val="7A7E85"/>
                </a:solidFill>
                <a:effectLst/>
              </a:rPr>
              <a:t>TNSE:</a:t>
            </a:r>
            <a:r>
              <a:rPr lang="en-US" dirty="0">
                <a:solidFill>
                  <a:srgbClr val="7A7E85"/>
                </a:solidFill>
                <a:effectLst/>
              </a:rPr>
              <a:t> </a:t>
            </a:r>
            <a:br>
              <a:rPr lang="en-US" dirty="0">
                <a:solidFill>
                  <a:srgbClr val="7A7E85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we see the same (but with a better view) ——synthetic samples all very close to original samples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endParaRPr lang="en-US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6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Tree:  </a:t>
            </a:r>
            <a:r>
              <a:rPr lang="en-US" b="1" dirty="0"/>
              <a:t>Invariant to scaling</a:t>
            </a:r>
            <a:r>
              <a:rPr lang="en-US" b="0" dirty="0"/>
              <a:t> (luckily, so we run before choosing our scaler)</a:t>
            </a:r>
            <a:endParaRPr lang="en-US" b="1" dirty="0"/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CBEC4"/>
                </a:solidFill>
                <a:effectLst/>
              </a:rPr>
              <a:t>– most notable importance fluctuations: &amp;</a:t>
            </a:r>
            <a:r>
              <a:rPr lang="en-US" dirty="0" err="1">
                <a:solidFill>
                  <a:srgbClr val="BCBEC4"/>
                </a:solidFill>
                <a:effectLst/>
              </a:rPr>
              <a:t>nbsp</a:t>
            </a:r>
            <a:r>
              <a:rPr lang="en-US" dirty="0">
                <a:solidFill>
                  <a:srgbClr val="BCBEC4"/>
                </a:solidFill>
                <a:effectLst/>
              </a:rPr>
              <a:t>; </a:t>
            </a:r>
            <a:r>
              <a:rPr lang="en-US" dirty="0" err="1">
                <a:solidFill>
                  <a:srgbClr val="BCBEC4"/>
                </a:solidFill>
                <a:effectLst/>
              </a:rPr>
              <a:t>ejection_fraction</a:t>
            </a:r>
            <a:r>
              <a:rPr lang="en-US" dirty="0">
                <a:solidFill>
                  <a:srgbClr val="BCBEC4"/>
                </a:solidFill>
                <a:effectLst/>
              </a:rPr>
              <a:t> ± 4.5%, &amp;</a:t>
            </a:r>
            <a:r>
              <a:rPr lang="en-US" dirty="0" err="1">
                <a:solidFill>
                  <a:srgbClr val="BCBEC4"/>
                </a:solidFill>
                <a:effectLst/>
              </a:rPr>
              <a:t>nbsp</a:t>
            </a:r>
            <a:r>
              <a:rPr lang="en-US" dirty="0">
                <a:solidFill>
                  <a:srgbClr val="BCBEC4"/>
                </a:solidFill>
                <a:effectLst/>
              </a:rPr>
              <a:t>; age ±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CBEC4"/>
                </a:solidFill>
                <a:effectLst/>
              </a:rPr>
              <a:t>Random Forest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BCBEC4"/>
                </a:solidFill>
                <a:effectLst/>
              </a:rPr>
              <a:t>– </a:t>
            </a:r>
            <a:r>
              <a:rPr lang="en-US" b="0" dirty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rgbClr val="BCBEC4"/>
                </a:solidFill>
                <a:effectLst/>
              </a:rPr>
              <a:t>no huge fluctuations (little noise)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CBEC4"/>
                </a:solidFill>
                <a:effectLst/>
              </a:rPr>
              <a:t>– but confirms most of decision tree: (</a:t>
            </a:r>
            <a:r>
              <a:rPr lang="en-US" dirty="0" err="1">
                <a:solidFill>
                  <a:srgbClr val="BCBEC4"/>
                </a:solidFill>
                <a:effectLst/>
              </a:rPr>
              <a:t>ie</a:t>
            </a:r>
            <a:r>
              <a:rPr lang="en-US" dirty="0">
                <a:solidFill>
                  <a:srgbClr val="BCBEC4"/>
                </a:solidFill>
                <a:effectLst/>
              </a:rPr>
              <a:t>: 1: </a:t>
            </a:r>
            <a:r>
              <a:rPr lang="en-US" dirty="0" err="1">
                <a:solidFill>
                  <a:srgbClr val="BCBEC4"/>
                </a:solidFill>
                <a:effectLst/>
              </a:rPr>
              <a:t>serum_creatinine</a:t>
            </a:r>
            <a:r>
              <a:rPr lang="en-US" dirty="0">
                <a:solidFill>
                  <a:srgbClr val="BCBEC4"/>
                </a:solidFill>
                <a:effectLst/>
              </a:rPr>
              <a:t>, 2: </a:t>
            </a:r>
            <a:r>
              <a:rPr lang="en-US" dirty="0" err="1">
                <a:solidFill>
                  <a:srgbClr val="BCBEC4"/>
                </a:solidFill>
                <a:effectLst/>
              </a:rPr>
              <a:t>ejection_fraction</a:t>
            </a:r>
            <a:r>
              <a:rPr lang="en-US" dirty="0">
                <a:solidFill>
                  <a:srgbClr val="BCBEC4"/>
                </a:solidFill>
                <a:effectLst/>
              </a:rPr>
              <a:t> 3?: </a:t>
            </a:r>
            <a:r>
              <a:rPr lang="en-US" dirty="0" err="1">
                <a:solidFill>
                  <a:srgbClr val="BCBEC4"/>
                </a:solidFill>
                <a:effectLst/>
              </a:rPr>
              <a:t>creatinine_phosphokinase</a:t>
            </a:r>
            <a:r>
              <a:rPr lang="en-US" dirty="0">
                <a:solidFill>
                  <a:srgbClr val="BCBEC4"/>
                </a:solidFill>
                <a:effectLst/>
              </a:rPr>
              <a:t>/platelets/age, </a:t>
            </a:r>
            <a:r>
              <a:rPr lang="en-US" dirty="0" err="1">
                <a:solidFill>
                  <a:srgbClr val="BCBEC4"/>
                </a:solidFill>
                <a:effectLst/>
              </a:rPr>
              <a:t>serum_sodium</a:t>
            </a:r>
            <a:r>
              <a:rPr lang="en-US" dirty="0">
                <a:solidFill>
                  <a:srgbClr val="BCBEC4"/>
                </a:solidFill>
                <a:effectLst/>
              </a:rPr>
              <a:t>, ...)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CBEC4"/>
                </a:solidFill>
                <a:effectLst/>
              </a:rPr>
              <a:t>Makes sense because </a:t>
            </a:r>
            <a:r>
              <a:rPr lang="en-US" dirty="0" err="1">
                <a:solidFill>
                  <a:srgbClr val="BCBEC4"/>
                </a:solidFill>
                <a:effectLst/>
              </a:rPr>
              <a:t>ejection_fraction</a:t>
            </a:r>
            <a:r>
              <a:rPr lang="en-US" dirty="0">
                <a:solidFill>
                  <a:srgbClr val="BCBEC4"/>
                </a:solidFill>
                <a:effectLst/>
              </a:rPr>
              <a:t> is how well your heart pumps,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CBEC4"/>
                </a:solidFill>
                <a:effectLst/>
              </a:rPr>
              <a:t>		&amp; </a:t>
            </a:r>
            <a:r>
              <a:rPr lang="en-US" dirty="0" err="1">
                <a:solidFill>
                  <a:srgbClr val="BCBEC4"/>
                </a:solidFill>
                <a:effectLst/>
              </a:rPr>
              <a:t>serum_creatinine</a:t>
            </a:r>
            <a:r>
              <a:rPr lang="en-US" dirty="0">
                <a:solidFill>
                  <a:srgbClr val="BCBEC4"/>
                </a:solidFill>
                <a:effectLst/>
              </a:rPr>
              <a:t> (kidney damage)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endParaRPr lang="en-US" dirty="0">
              <a:solidFill>
                <a:srgbClr val="BCBEC4"/>
              </a:solidFill>
              <a:effectLst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6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BCBEC4"/>
                </a:solidFill>
                <a:effectLst/>
              </a:rPr>
              <a:t>Histplots</a:t>
            </a:r>
            <a:r>
              <a:rPr lang="en-US" dirty="0">
                <a:solidFill>
                  <a:srgbClr val="BCBEC4"/>
                </a:solidFill>
                <a:effectLst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BCBEC4"/>
                </a:solidFill>
                <a:effectLst/>
              </a:rPr>
              <a:t>These are the counts of the popularity of each non-binary feature-values in the dataset. (</a:t>
            </a:r>
            <a:r>
              <a:rPr lang="en-US" dirty="0" err="1">
                <a:solidFill>
                  <a:srgbClr val="BCBEC4"/>
                </a:solidFill>
                <a:effectLst/>
              </a:rPr>
              <a:t>ie</a:t>
            </a:r>
            <a:r>
              <a:rPr lang="en-US" dirty="0">
                <a:solidFill>
                  <a:srgbClr val="BCBEC4"/>
                </a:solidFill>
                <a:effectLst/>
              </a:rPr>
              <a:t>: age: 60 is the most common in the dataset (see: the tallest bar/pile))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If Gaussian, KDE curve resembles a bell shape centered around the mean... Kernel Density Estimate/KDE curve is a smoothed approximation of feature-value distribution –like a continuous version of histogram)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b="1" dirty="0">
                <a:solidFill>
                  <a:srgbClr val="BCBEC4"/>
                </a:solidFill>
                <a:effectLst/>
              </a:rPr>
              <a:t>Observations:</a:t>
            </a:r>
            <a:r>
              <a:rPr lang="en-US" dirty="0">
                <a:solidFill>
                  <a:srgbClr val="BCBEC4"/>
                </a:solidFill>
                <a:effectLst/>
              </a:rPr>
              <a:t> Gaussian w/ few peaks; using SMOTE/resampled leads to following Gaussian curve more closely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=&gt; use </a:t>
            </a:r>
            <a:r>
              <a:rPr lang="en-US" dirty="0" err="1">
                <a:solidFill>
                  <a:srgbClr val="BCBEC4"/>
                </a:solidFill>
                <a:effectLst/>
              </a:rPr>
              <a:t>StandardScaler</a:t>
            </a:r>
            <a:r>
              <a:rPr lang="en-US" dirty="0">
                <a:solidFill>
                  <a:srgbClr val="BCBEC4"/>
                </a:solidFill>
                <a:effectLst/>
              </a:rPr>
              <a:t> (Z-score normalization)</a:t>
            </a:r>
          </a:p>
          <a:p>
            <a:endParaRPr lang="en-US" dirty="0"/>
          </a:p>
          <a:p>
            <a:r>
              <a:rPr lang="en-US" dirty="0" err="1"/>
              <a:t>MinMax</a:t>
            </a:r>
            <a:r>
              <a:rPr lang="en-US" dirty="0"/>
              <a:t> supposed to help with ANN, shows in </a:t>
            </a:r>
            <a:r>
              <a:rPr lang="en-US" dirty="0" err="1"/>
              <a:t>good_models</a:t>
            </a:r>
            <a:r>
              <a:rPr lang="en-US" dirty="0"/>
              <a:t>  for:  </a:t>
            </a:r>
            <a:r>
              <a:rPr lang="en-US" b="1" dirty="0" err="1"/>
              <a:t>mlp_resampled_minmax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So we try that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34509-724D-794E-91BF-7209285B06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82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7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8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2CB297B-EE6C-8646-8F67-6DA7B36227C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771EC5D-B9DC-6043-AA59-DC8F31C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16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thestudent/CS4662_Project.gi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3689F-325E-C109-E24A-69FDA3F4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dicting Heart Failure using Machine Learning | Devpost">
            <a:extLst>
              <a:ext uri="{FF2B5EF4-FFF2-40B4-BE49-F238E27FC236}">
                <a16:creationId xmlns:a16="http://schemas.microsoft.com/office/drawing/2014/main" id="{EE837C10-FD77-F9E5-7BBE-103488A95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r="85" b="2"/>
          <a:stretch/>
        </p:blipFill>
        <p:spPr bwMode="auto">
          <a:xfrm>
            <a:off x="1" y="10"/>
            <a:ext cx="66620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9;p13">
            <a:extLst>
              <a:ext uri="{FF2B5EF4-FFF2-40B4-BE49-F238E27FC236}">
                <a16:creationId xmlns:a16="http://schemas.microsoft.com/office/drawing/2014/main" id="{7DE27DA7-A55B-F536-B53F-D2C1299B5D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89914" y="1050925"/>
            <a:ext cx="5799037" cy="18999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Old Standard TT"/>
              <a:buNone/>
              <a:defRPr sz="42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 4662 Heart Failure Prediction 	</a:t>
            </a:r>
            <a:br>
              <a:rPr lang="en-US" sz="3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Presentation</a:t>
            </a:r>
          </a:p>
        </p:txBody>
      </p:sp>
      <p:sp>
        <p:nvSpPr>
          <p:cNvPr id="9" name="Google Shape;60;p13">
            <a:extLst>
              <a:ext uri="{FF2B5EF4-FFF2-40B4-BE49-F238E27FC236}">
                <a16:creationId xmlns:a16="http://schemas.microsoft.com/office/drawing/2014/main" id="{3DC52924-EAD8-72DF-DC23-1241A8F9BC9D}"/>
              </a:ext>
            </a:extLst>
          </p:cNvPr>
          <p:cNvSpPr txBox="1">
            <a:spLocks noGrp="1"/>
          </p:cNvSpPr>
          <p:nvPr/>
        </p:nvSpPr>
        <p:spPr>
          <a:xfrm>
            <a:off x="6901543" y="3540338"/>
            <a:ext cx="4826941" cy="37427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Old Standard TT"/>
              <a:buNone/>
              <a:defRPr sz="2400" b="0" i="0" u="none" strike="noStrike" cap="none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688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Members: Harish Lakshman, Steven Gonzales, Shalini Nistala</a:t>
            </a:r>
          </a:p>
          <a:p>
            <a:pPr marL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688"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688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April 26th 2025</a:t>
            </a:r>
          </a:p>
        </p:txBody>
      </p:sp>
    </p:spTree>
    <p:extLst>
      <p:ext uri="{BB962C8B-B14F-4D97-AF65-F5344CB8AC3E}">
        <p14:creationId xmlns:p14="http://schemas.microsoft.com/office/powerpoint/2010/main" val="170385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E28E21-8EBD-EF72-C739-0A672974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84" y="1061498"/>
            <a:ext cx="10466995" cy="5235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3BB7D-804A-2B00-8F42-C2007F4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41"/>
            <a:ext cx="10515600" cy="1325563"/>
          </a:xfrm>
        </p:spPr>
        <p:txBody>
          <a:bodyPr/>
          <a:lstStyle/>
          <a:p>
            <a:r>
              <a:rPr lang="en-US" dirty="0"/>
              <a:t>Preprocessing: Effects of </a:t>
            </a:r>
            <a:r>
              <a:rPr lang="en-US" sz="4400" dirty="0"/>
              <a:t>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73CF-3D3C-FC48-1720-9C42B0C9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8710-6203-28E8-9312-C3720ADB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4001B-2381-B0C5-E78F-19572E13A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330167"/>
            <a:ext cx="12192000" cy="72712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D0A62-B596-1B64-4E7C-0EB19448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-2885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Traditional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3E40-1D1C-914C-ACB0-0D1A00EE7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521" y="3054985"/>
            <a:ext cx="3244974" cy="33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419-E6B7-4477-175A-7E5FC52D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45" y="122313"/>
            <a:ext cx="11360800" cy="817600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2B70-07E3-4D46-8F18-CB9D915AC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Implement Conv1D to extract meaningful local patterns from features of Heart Failure Dataset</a:t>
            </a:r>
          </a:p>
          <a:p>
            <a:pPr lvl="1"/>
            <a:r>
              <a:rPr lang="en-US" dirty="0"/>
              <a:t>Used MaxPooling to reduce dimensionality (pool_size=2)</a:t>
            </a:r>
          </a:p>
          <a:p>
            <a:pPr lvl="1"/>
            <a:r>
              <a:rPr lang="en-US" dirty="0"/>
              <a:t>GlobalAveragePooling flattens into a vector</a:t>
            </a:r>
          </a:p>
          <a:p>
            <a:pPr lvl="1"/>
            <a:r>
              <a:rPr lang="en-US" dirty="0"/>
              <a:t>Added Dense layers for final prediction</a:t>
            </a:r>
          </a:p>
          <a:p>
            <a:r>
              <a:rPr lang="en-US" dirty="0"/>
              <a:t>Artificial Neural Network (SkLearn method &amp; Keras/TensorFlow methods)</a:t>
            </a:r>
          </a:p>
          <a:p>
            <a:pPr lvl="1"/>
            <a:r>
              <a:rPr lang="en-US" dirty="0"/>
              <a:t>Implement ANN by instantiating as an "object" of </a:t>
            </a:r>
            <a:r>
              <a:rPr lang="en-US" dirty="0" err="1"/>
              <a:t>MLPClassifier</a:t>
            </a:r>
            <a:r>
              <a:rPr lang="en-US" dirty="0"/>
              <a:t> "class"</a:t>
            </a:r>
          </a:p>
          <a:p>
            <a:pPr lvl="1"/>
            <a:r>
              <a:rPr lang="en-US" dirty="0"/>
              <a:t>Attempted cross-validation, Grid search with single hidden layer &amp; Grid search with 2 layers.</a:t>
            </a:r>
          </a:p>
          <a:p>
            <a:pPr lvl="1"/>
            <a:r>
              <a:rPr lang="en-US" dirty="0"/>
              <a:t>Implemented a Sequential model from Keras module with 4 Dense layers.</a:t>
            </a:r>
          </a:p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Implement Support Vector classifier for classification task on Heart Failure Dataset.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5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2A0D-BD85-AA90-724D-7A2FD378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131"/>
            <a:ext cx="12118109" cy="817600"/>
          </a:xfrm>
        </p:spPr>
        <p:txBody>
          <a:bodyPr>
            <a:noAutofit/>
          </a:bodyPr>
          <a:lstStyle/>
          <a:p>
            <a:r>
              <a:rPr lang="en-US" sz="2667" b="1" dirty="0"/>
              <a:t>Extract Features &amp; Labels. Standardize Features. Encode Labels &amp; Split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CBE70-CD84-4474-033F-B13FD8E5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75" y="1080656"/>
            <a:ext cx="8710176" cy="53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7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C211-B45C-1845-674B-6E9DA786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50021"/>
            <a:ext cx="11360800" cy="817600"/>
          </a:xfrm>
        </p:spPr>
        <p:txBody>
          <a:bodyPr>
            <a:normAutofit/>
          </a:bodyPr>
          <a:lstStyle/>
          <a:p>
            <a:r>
              <a:rPr lang="en-US" dirty="0"/>
              <a:t>Compare ROC, Accuracy &amp; AUC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28C5F-D17F-21A2-B2E1-E603A21E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081917"/>
            <a:ext cx="4249135" cy="2996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23C63-DABD-2A2C-9F3C-5AD6EAC3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937" y="1105104"/>
            <a:ext cx="4042419" cy="2996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C46FD-AB53-0C15-FFD0-16489CFFD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009" y="1081917"/>
            <a:ext cx="4105873" cy="3053528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BB51BF22-A42C-3A12-5B9C-00BD8E5B658E}"/>
              </a:ext>
            </a:extLst>
          </p:cNvPr>
          <p:cNvSpPr/>
          <p:nvPr/>
        </p:nvSpPr>
        <p:spPr>
          <a:xfrm>
            <a:off x="2124568" y="4361873"/>
            <a:ext cx="230909" cy="2511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A937C4B-C9BF-4409-B0E3-E44CB0CADC10}"/>
              </a:ext>
            </a:extLst>
          </p:cNvPr>
          <p:cNvSpPr/>
          <p:nvPr/>
        </p:nvSpPr>
        <p:spPr>
          <a:xfrm>
            <a:off x="5994762" y="4374190"/>
            <a:ext cx="230909" cy="2511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87FCB8A-A756-1CD8-6DA3-9C80AFFE0996}"/>
              </a:ext>
            </a:extLst>
          </p:cNvPr>
          <p:cNvSpPr/>
          <p:nvPr/>
        </p:nvSpPr>
        <p:spPr>
          <a:xfrm>
            <a:off x="10235471" y="4138686"/>
            <a:ext cx="230909" cy="2511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C55D-CD9C-BE95-0BB5-D765C2270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369" y="5035422"/>
            <a:ext cx="3672203" cy="1477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B148B4-52B2-3132-F3C9-58EE22267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883" y="5035937"/>
            <a:ext cx="4102343" cy="150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EC290-9859-D55F-F1C4-AE1CBCBEA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184" y="5011581"/>
            <a:ext cx="3980389" cy="15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38B850-906A-F5A6-065A-8370DE13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50021"/>
            <a:ext cx="11360800" cy="817600"/>
          </a:xfrm>
        </p:spPr>
        <p:txBody>
          <a:bodyPr>
            <a:normAutofit/>
          </a:bodyPr>
          <a:lstStyle/>
          <a:p>
            <a:r>
              <a:rPr lang="en-US" dirty="0"/>
              <a:t>Compare ROC, Accuracy &amp; AUC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AE359-C826-0314-B3FE-225A023E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3" y="967623"/>
            <a:ext cx="3746640" cy="2893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4B613-E6B7-5D07-E062-9E8E4D91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20519"/>
            <a:ext cx="4061213" cy="137307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59D4712-FC7D-A15A-7F8D-989D9DF811F2}"/>
              </a:ext>
            </a:extLst>
          </p:cNvPr>
          <p:cNvSpPr/>
          <p:nvPr/>
        </p:nvSpPr>
        <p:spPr>
          <a:xfrm>
            <a:off x="2124568" y="4361873"/>
            <a:ext cx="230909" cy="2511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30AC49-68A2-AEDD-361B-068F4FF3B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240" y="967622"/>
            <a:ext cx="3909768" cy="2890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E01F-E806-2268-4F65-D03D19103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281" y="4907901"/>
            <a:ext cx="3726660" cy="1470569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3ACD1E2C-112B-C993-BD8E-AA8985076C9C}"/>
              </a:ext>
            </a:extLst>
          </p:cNvPr>
          <p:cNvSpPr/>
          <p:nvPr/>
        </p:nvSpPr>
        <p:spPr>
          <a:xfrm>
            <a:off x="6040787" y="4391735"/>
            <a:ext cx="230909" cy="2511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05E8DA-A379-7DB8-9CB5-AEF5A825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1181" y="949149"/>
            <a:ext cx="3830819" cy="2890531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98DD8BF0-19CA-DDD2-5C3E-29F666A03FAD}"/>
              </a:ext>
            </a:extLst>
          </p:cNvPr>
          <p:cNvSpPr/>
          <p:nvPr/>
        </p:nvSpPr>
        <p:spPr>
          <a:xfrm>
            <a:off x="10474242" y="4391735"/>
            <a:ext cx="230909" cy="2511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247480-5C38-02FA-614D-1564AF0234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3419" y="4907900"/>
            <a:ext cx="3983583" cy="13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9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BEB-60A5-128C-EDE6-953C8B0B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7" y="0"/>
            <a:ext cx="12312073" cy="81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Accuracy over Epochs for 1D CNN &amp; ANN Keras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38591-168C-051E-6A27-E1244B9A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765655"/>
            <a:ext cx="3029564" cy="2715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AFD90-8049-338A-CB17-C4628A3A6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671339"/>
            <a:ext cx="3749964" cy="3045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AB18F-2FCA-6DD4-720C-E5AE13F8E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965" y="3671340"/>
            <a:ext cx="3749964" cy="2941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1F3D08-DC27-EED9-90B2-3825CAF62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419" y="787801"/>
            <a:ext cx="3888509" cy="28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BC1D-DCA3-FF63-022D-C69B97D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Metrics for all my executed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26FF4-5AFF-E84E-CB38-DF3A47F7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3849"/>
            <a:ext cx="12192000" cy="17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2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3926AB-8F49-EEC6-E759-AFEE71B1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8" y="1625600"/>
            <a:ext cx="6819900" cy="523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770BA-76AE-A6FE-8663-6BE791AA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2400"/>
            <a:ext cx="9144000" cy="2387600"/>
          </a:xfrm>
        </p:spPr>
        <p:txBody>
          <a:bodyPr/>
          <a:lstStyle/>
          <a:p>
            <a:r>
              <a:rPr lang="en-US" dirty="0"/>
              <a:t>Ensemble Approach: Stacking &amp; Voting (Soft)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C5EF7-701B-7033-66E3-A4ED9C9C5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012" y="3734214"/>
            <a:ext cx="3314988" cy="1805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E1FB09-A3E9-CEEF-2B15-7087AFAAD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848" y="2217341"/>
            <a:ext cx="3314988" cy="16037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38EBAA2-BED4-05F7-1D05-CEB18F98B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5200"/>
            <a:ext cx="9144000" cy="1655762"/>
          </a:xfrm>
        </p:spPr>
        <p:txBody>
          <a:bodyPr>
            <a:noAutofit/>
          </a:bodyPr>
          <a:lstStyle/>
          <a:p>
            <a:r>
              <a:rPr lang="en-US" sz="3300" dirty="0"/>
              <a:t>Greedy approach:  find good models, pick </a:t>
            </a:r>
            <a:r>
              <a:rPr lang="en-US" sz="3300" b="1" dirty="0"/>
              <a:t>n</a:t>
            </a:r>
            <a:r>
              <a:rPr lang="en-US" sz="3300" dirty="0"/>
              <a:t> that increase diversity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4403E1A1-57A8-24F8-3898-8CC10BB15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5207" y="2928257"/>
            <a:ext cx="4528069" cy="39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0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Code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Our code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3689F-325E-C109-E24A-69FDA3F4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57F1FA-2974-016A-695A-275DB608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55" y="326572"/>
            <a:ext cx="7434943" cy="849086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78838-6904-0DA1-7832-09C1195EF68D}"/>
              </a:ext>
            </a:extLst>
          </p:cNvPr>
          <p:cNvSpPr txBox="1"/>
          <p:nvPr/>
        </p:nvSpPr>
        <p:spPr>
          <a:xfrm>
            <a:off x="141513" y="1643896"/>
            <a:ext cx="118654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8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Purpose</a:t>
            </a: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 create and compare different machine learning algorithms for generating predictive models aimed at predicting Heart Failure based on patient data.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2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8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Goals</a:t>
            </a: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Utilize the dataset containing patient characteristics diagnosed with CHF (Congestive Heart Failure) to train and test various models and algorithms. The ultimate goal is to predict DEATH_EVENT=1.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3689F-325E-C109-E24A-69FDA3F4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64C9-547D-872A-C06A-930E1055F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Data Overview</a:t>
            </a: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: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</a:b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E3078-64A4-A521-CE6F-5788D1AF930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dataset captures patient information to analyze factors leading to heart failure</a:t>
            </a: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 features in the dataset are numerical and can be broadly categorized into two groups: Binary features and Continuous features.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AD0FB2-B1ED-A415-F937-23BE9D73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8818" y="94488"/>
            <a:ext cx="7196982" cy="672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AE605-2E53-AED7-FE80-332D810F7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26623" y="1769414"/>
            <a:ext cx="9144000" cy="20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5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3689F-325E-C109-E24A-69FDA3F4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64C9-547D-872A-C06A-930E1055F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118609"/>
            <a:ext cx="9144000" cy="76086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Feature Classification: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26FE94-DBBD-F6B5-AC3E-0A95518AA1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5943" y="1232350"/>
            <a:ext cx="1201803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Binary Features:</a:t>
            </a:r>
            <a:b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Smoking, Sex, High Blood Pressure, Diabetes, </a:t>
            </a: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Anaemia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Features:</a:t>
            </a:r>
            <a:b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Age, Creatinine Phosphokinase, Ejection Fraction, Platelets, Serum Creatinine, Serum Sodium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7448C9-6256-454C-5BA6-E35CCC6E8E0E}"/>
              </a:ext>
            </a:extLst>
          </p:cNvPr>
          <p:cNvSpPr txBox="1">
            <a:spLocks/>
          </p:cNvSpPr>
          <p:nvPr/>
        </p:nvSpPr>
        <p:spPr>
          <a:xfrm>
            <a:off x="272143" y="3356008"/>
            <a:ext cx="9144000" cy="760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Feature Description: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96A0B-40CD-C1FD-F9A5-CE1C6A359710}"/>
              </a:ext>
            </a:extLst>
          </p:cNvPr>
          <p:cNvSpPr txBox="1"/>
          <p:nvPr/>
        </p:nvSpPr>
        <p:spPr>
          <a:xfrm>
            <a:off x="272143" y="4263446"/>
            <a:ext cx="890451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Serum Creatinine: Kidney Damage 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Creatinine Phosphokinase: Muscle/heart enzyme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Ejection Fraction: Heart pumping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Platelets: Blood clotting cell fragments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6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021A7-2F15-32D2-8979-604188F8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C6903D-4C50-15C1-B5A1-9BA7208C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" y="0"/>
            <a:ext cx="5364480" cy="2039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63C7FD-435B-CFAE-4031-2526C50D8933}"/>
              </a:ext>
            </a:extLst>
          </p:cNvPr>
          <p:cNvSpPr txBox="1"/>
          <p:nvPr/>
        </p:nvSpPr>
        <p:spPr>
          <a:xfrm>
            <a:off x="1599837" y="7747921"/>
            <a:ext cx="671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&amp; Feature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B6E56-FE33-6085-E119-AA412DF27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654" y="-125945"/>
            <a:ext cx="7272845" cy="4484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CD975-A7BE-6E8E-5902-9C7FF6B9E5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964"/>
          <a:stretch/>
        </p:blipFill>
        <p:spPr>
          <a:xfrm>
            <a:off x="28501" y="3216006"/>
            <a:ext cx="7095340" cy="3641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102B3-B112-7190-53B5-A839E8871A0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89" r="-2" b="25964"/>
          <a:stretch/>
        </p:blipFill>
        <p:spPr>
          <a:xfrm>
            <a:off x="-5837723" y="0"/>
            <a:ext cx="5531534" cy="32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757EB-B9D3-C80F-7B5C-03E3A93F4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4D53-5028-C080-2C82-4FD12964E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7963"/>
            <a:ext cx="9144000" cy="2387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A8744-9A83-3A08-8522-B50FF1E9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51018"/>
            <a:ext cx="9836727" cy="291392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300" dirty="0"/>
              <a:t>– Metrics function/Class</a:t>
            </a:r>
          </a:p>
          <a:p>
            <a:pPr algn="l"/>
            <a:r>
              <a:rPr lang="en-US" sz="3300" dirty="0"/>
              <a:t>– </a:t>
            </a:r>
            <a:r>
              <a:rPr lang="en-US" sz="3300" b="1" dirty="0"/>
              <a:t>Preprocessing</a:t>
            </a:r>
          </a:p>
          <a:p>
            <a:pPr algn="l"/>
            <a:r>
              <a:rPr lang="en-US" sz="3300" dirty="0"/>
              <a:t>        – Checking for imbalance / imbalance handling via SMOTE</a:t>
            </a:r>
          </a:p>
          <a:p>
            <a:pPr algn="l"/>
            <a:r>
              <a:rPr lang="en-US" sz="3300" dirty="0"/>
              <a:t>        – Decision Tree:  Feature Importance Analysis</a:t>
            </a:r>
          </a:p>
          <a:p>
            <a:pPr algn="l"/>
            <a:r>
              <a:rPr lang="en-US" sz="3300" dirty="0"/>
              <a:t>        – Normalization</a:t>
            </a:r>
            <a:r>
              <a:rPr lang="en-US" sz="3300" b="1" dirty="0"/>
              <a:t>: </a:t>
            </a:r>
            <a:r>
              <a:rPr lang="en-US" sz="3300" dirty="0"/>
              <a:t> Choosing our scalers</a:t>
            </a:r>
          </a:p>
          <a:p>
            <a:pPr algn="l"/>
            <a:r>
              <a:rPr lang="en-US" sz="3300" dirty="0"/>
              <a:t>– Traditional Methods — </a:t>
            </a:r>
            <a:r>
              <a:rPr lang="en-US" sz="2800" dirty="0" err="1"/>
              <a:t>eg</a:t>
            </a:r>
            <a:r>
              <a:rPr lang="en-US" sz="2800" dirty="0"/>
              <a:t>: logistic regression, naïve bayes, etc.</a:t>
            </a:r>
          </a:p>
          <a:p>
            <a:pPr algn="l"/>
            <a:r>
              <a:rPr lang="en-US" sz="3300" dirty="0"/>
              <a:t>– Trying PCA (anyways)</a:t>
            </a:r>
          </a:p>
          <a:p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425847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E4CAF43-CF39-B7EC-1956-80159BC6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411" y="4316402"/>
            <a:ext cx="7065818" cy="2541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D0FF8A-152E-C56D-1C6E-538E62D06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082" y="2285995"/>
            <a:ext cx="7166264" cy="4586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99BAE-2856-6FD8-B650-96ED0D328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0" y="3173101"/>
            <a:ext cx="5388440" cy="775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5415E1-32D4-2284-3320-09E3B9B0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01FE-9614-CD0D-B6F0-C18F1847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96"/>
            <a:ext cx="10515600" cy="4351338"/>
          </a:xfrm>
        </p:spPr>
        <p:txBody>
          <a:bodyPr/>
          <a:lstStyle/>
          <a:p>
            <a:pPr algn="l"/>
            <a:r>
              <a:rPr lang="en-US" dirty="0"/>
              <a:t>Dropping the time column</a:t>
            </a:r>
            <a:endParaRPr lang="en-US" sz="2800" dirty="0"/>
          </a:p>
          <a:p>
            <a:pPr algn="l"/>
            <a:r>
              <a:rPr lang="en-US" sz="2800" dirty="0"/>
              <a:t>Checking for imbalance</a:t>
            </a:r>
          </a:p>
          <a:p>
            <a:pPr lvl="1"/>
            <a:r>
              <a:rPr lang="en-US" dirty="0"/>
              <a:t>imbalance handling via SMOTE</a:t>
            </a:r>
          </a:p>
        </p:txBody>
      </p:sp>
    </p:spTree>
    <p:extLst>
      <p:ext uri="{BB962C8B-B14F-4D97-AF65-F5344CB8AC3E}">
        <p14:creationId xmlns:p14="http://schemas.microsoft.com/office/powerpoint/2010/main" val="145542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A0B5369-A9B8-8FB7-2E5F-E5314BBB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695635"/>
            <a:ext cx="2485295" cy="894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C174E-DA74-4EAA-DF95-0C206A5A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00"/>
            <a:ext cx="10515600" cy="1325563"/>
          </a:xfrm>
        </p:spPr>
        <p:txBody>
          <a:bodyPr/>
          <a:lstStyle/>
          <a:p>
            <a:r>
              <a:rPr lang="en-US" dirty="0"/>
              <a:t>Preprocessing: Detecting SMOTE noise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C158-739F-4A5F-5CEA-C19A2278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22" y="880643"/>
            <a:ext cx="10515600" cy="4351338"/>
          </a:xfrm>
        </p:spPr>
        <p:txBody>
          <a:bodyPr/>
          <a:lstStyle/>
          <a:p>
            <a:r>
              <a:rPr lang="en-US" dirty="0"/>
              <a:t>We compare Random Forest &amp; Decision Tree best features for changes between X_train &amp; </a:t>
            </a:r>
            <a:r>
              <a:rPr lang="en-US" dirty="0" err="1"/>
              <a:t>X_train_resampled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E9526-6969-31AE-44BD-313A3F1E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1" y="1688307"/>
            <a:ext cx="7123430" cy="2529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30C15-4468-A884-22B9-5C5335DA8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03" y="4330126"/>
            <a:ext cx="2370909" cy="925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CEB32-8C72-FB06-70DB-06E463B05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3281" y="4335350"/>
            <a:ext cx="2339713" cy="9462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7776DE-991B-4BBD-E720-3F8A684DF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1243" y="1675315"/>
            <a:ext cx="2308517" cy="894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1D5FFD-9566-0BBA-8D32-62685461F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850" y="4337792"/>
            <a:ext cx="7144286" cy="25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7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01E5-5430-0B60-79BB-60D12D88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7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Preprocessing: </a:t>
            </a:r>
            <a:r>
              <a:rPr lang="en-US" sz="4000" dirty="0"/>
              <a:t>Normalization (choosing a scaler)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9468E1-524B-29E8-8506-E53B648D6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98" y="1066800"/>
            <a:ext cx="12110282" cy="57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6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1779</Words>
  <Application>Microsoft Macintosh PowerPoint</Application>
  <PresentationFormat>Widescreen</PresentationFormat>
  <Paragraphs>239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Helvetica Neue</vt:lpstr>
      <vt:lpstr>Office Theme</vt:lpstr>
      <vt:lpstr>CS 4662 Heart Failure Prediction     Presentation</vt:lpstr>
      <vt:lpstr>INTRODUCTION</vt:lpstr>
      <vt:lpstr>Data Overview: </vt:lpstr>
      <vt:lpstr>Feature Classification:</vt:lpstr>
      <vt:lpstr>PowerPoint Presentation</vt:lpstr>
      <vt:lpstr>Data Exploration</vt:lpstr>
      <vt:lpstr>Preprocessing</vt:lpstr>
      <vt:lpstr>Preprocessing: Detecting SMOTE noise (2)</vt:lpstr>
      <vt:lpstr>Preprocessing: Normalization (choosing a scaler)</vt:lpstr>
      <vt:lpstr>Preprocessing: Effects of Normalization</vt:lpstr>
      <vt:lpstr>Traditional Methods</vt:lpstr>
      <vt:lpstr>Machine Learning Algorithms used</vt:lpstr>
      <vt:lpstr>Extract Features &amp; Labels. Standardize Features. Encode Labels &amp; Split data</vt:lpstr>
      <vt:lpstr>Compare ROC, Accuracy &amp; AUC </vt:lpstr>
      <vt:lpstr>Compare ROC, Accuracy &amp; AUC </vt:lpstr>
      <vt:lpstr>Compare Accuracy over Epochs for 1D CNN &amp; ANN Keras</vt:lpstr>
      <vt:lpstr>               Metrics for all my executed Models</vt:lpstr>
      <vt:lpstr>Ensemble Approach: Stacking &amp; Voting (Soft)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Gonzales, Steven</dc:creator>
  <cp:lastModifiedBy>Gonzales, Steven</cp:lastModifiedBy>
  <cp:revision>14</cp:revision>
  <dcterms:created xsi:type="dcterms:W3CDTF">2025-04-28T03:39:36Z</dcterms:created>
  <dcterms:modified xsi:type="dcterms:W3CDTF">2025-04-28T23:18:34Z</dcterms:modified>
</cp:coreProperties>
</file>