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3" r:id="rId9"/>
    <p:sldId id="264" r:id="rId10"/>
    <p:sldId id="261" r:id="rId11"/>
    <p:sldId id="262" r:id="rId12"/>
  </p:sldIdLst>
  <p:sldSz cx="9144000" cy="5143500" type="screen16x9"/>
  <p:notesSz cx="6858000" cy="9144000"/>
  <p:embeddedFontLst>
    <p:embeddedFont>
      <p:font typeface="Old Standard TT" panose="020B0604020202020204" charset="0"/>
      <p:regular r:id="rId14"/>
      <p:bold r:id="rId15"/>
      <p: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b1bc50ea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b1bc50ea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bbd24b0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bbd24b0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b1bc50ea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b1bc50ea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abbd24b0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abbd24b0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7fec79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7fec79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abbd24b0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abbd24b0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rishlakshman/cancer-cs4661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 4662 Heart Failure Prediction 			Presentation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359600" y="3588875"/>
            <a:ext cx="5482800" cy="4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400" dirty="0"/>
              <a:t>Team Members: Harish Lakshman, Steven Gonzales, Shalini Nistala</a:t>
            </a:r>
            <a:endParaRPr sz="1400"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200" dirty="0"/>
              <a:t>Date April 26th 2025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8"/>
          <p:cNvGrpSpPr/>
          <p:nvPr/>
        </p:nvGrpSpPr>
        <p:grpSpPr>
          <a:xfrm>
            <a:off x="1087525" y="1574025"/>
            <a:ext cx="1834900" cy="2315200"/>
            <a:chOff x="1083025" y="1574025"/>
            <a:chExt cx="1834900" cy="2315200"/>
          </a:xfrm>
        </p:grpSpPr>
        <p:sp>
          <p:nvSpPr>
            <p:cNvPr id="99" name="Google Shape;99;p18"/>
            <p:cNvSpPr txBox="1"/>
            <p:nvPr/>
          </p:nvSpPr>
          <p:spPr>
            <a:xfrm>
              <a:off x="1336950" y="1574025"/>
              <a:ext cx="891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September 10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0" name="Google Shape;100;p1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Meeting 1</a:t>
              </a:r>
              <a:endParaRPr sz="10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Met with the TA to deliver our project proposal.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2" name="Google Shape;102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3" name="Google Shape;103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18"/>
          <p:cNvGrpSpPr/>
          <p:nvPr/>
        </p:nvGrpSpPr>
        <p:grpSpPr>
          <a:xfrm>
            <a:off x="2796474" y="1574025"/>
            <a:ext cx="1834900" cy="2315200"/>
            <a:chOff x="1083025" y="1574025"/>
            <a:chExt cx="1834900" cy="2315200"/>
          </a:xfrm>
        </p:grpSpPr>
        <p:sp>
          <p:nvSpPr>
            <p:cNvPr id="106" name="Google Shape;106;p18"/>
            <p:cNvSpPr txBox="1"/>
            <p:nvPr/>
          </p:nvSpPr>
          <p:spPr>
            <a:xfrm>
              <a:off x="1352727" y="1574025"/>
              <a:ext cx="8760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October 16/20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" name="Google Shape;107;p1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Meeting 2/3</a:t>
              </a:r>
              <a:endParaRPr sz="10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Came together to discuss  how to divide up the work as well as finalize a clear direction for the project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9" name="Google Shape;109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0" name="Google Shape;110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18"/>
          <p:cNvGrpSpPr/>
          <p:nvPr/>
        </p:nvGrpSpPr>
        <p:grpSpPr>
          <a:xfrm>
            <a:off x="4508319" y="1573325"/>
            <a:ext cx="1834900" cy="2315189"/>
            <a:chOff x="1083025" y="1574036"/>
            <a:chExt cx="1834900" cy="2315189"/>
          </a:xfrm>
        </p:grpSpPr>
        <p:sp>
          <p:nvSpPr>
            <p:cNvPr id="113" name="Google Shape;113;p18"/>
            <p:cNvSpPr txBox="1"/>
            <p:nvPr/>
          </p:nvSpPr>
          <p:spPr>
            <a:xfrm>
              <a:off x="1235830" y="1574036"/>
              <a:ext cx="99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November 9/15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" name="Google Shape;114;p1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Meeting 4/5</a:t>
              </a:r>
              <a:endParaRPr sz="10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Quick meetings designed for a quick progress report.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16" name="Google Shape;116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7" name="Google Shape;117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18"/>
          <p:cNvGrpSpPr/>
          <p:nvPr/>
        </p:nvGrpSpPr>
        <p:grpSpPr>
          <a:xfrm>
            <a:off x="6221583" y="1573300"/>
            <a:ext cx="1834900" cy="2315203"/>
            <a:chOff x="1083025" y="1574022"/>
            <a:chExt cx="1834900" cy="2315203"/>
          </a:xfrm>
        </p:grpSpPr>
        <p:sp>
          <p:nvSpPr>
            <p:cNvPr id="120" name="Google Shape;120;p18"/>
            <p:cNvSpPr txBox="1"/>
            <p:nvPr/>
          </p:nvSpPr>
          <p:spPr>
            <a:xfrm>
              <a:off x="1377040" y="1574022"/>
              <a:ext cx="851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December 1/5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1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Meeting 5/6</a:t>
              </a:r>
              <a:endParaRPr sz="1000" b="1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18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Finalized the code as well as the project report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23" name="Google Shape;123;p1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4" name="Google Shape;124;p1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C45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8"/>
          <p:cNvSpPr txBox="1"/>
          <p:nvPr/>
        </p:nvSpPr>
        <p:spPr>
          <a:xfrm>
            <a:off x="812525" y="268300"/>
            <a:ext cx="81483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Project Roadmap</a:t>
            </a:r>
            <a:endParaRPr sz="2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</a:t>
            </a:r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Our code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1800" b="1"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"To create and compare different machine learning algorithms for generating predictive models aimed at predicting Heart Failure based on patient data."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b="1" dirty="0"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lang="en" dirty="0">
                <a:latin typeface="Arial"/>
                <a:ea typeface="Arial"/>
                <a:cs typeface="Arial"/>
                <a:sym typeface="Arial"/>
              </a:rPr>
              <a:t>: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○"/>
            </a:pPr>
            <a:r>
              <a:rPr lang="en" sz="1800" dirty="0">
                <a:latin typeface="Arial"/>
                <a:ea typeface="Arial"/>
                <a:cs typeface="Arial"/>
                <a:sym typeface="Arial"/>
              </a:rPr>
              <a:t>"Utilize the dataset containing patient characteristics diagnosed with cancer to train and test various models and algorithms. The ultimate goal is early and accurate cancer diagnosis through machine learning."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32250" y="10287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 dirty="0">
                <a:latin typeface="Arial"/>
                <a:ea typeface="Arial"/>
                <a:cs typeface="Arial"/>
                <a:sym typeface="Arial"/>
              </a:rPr>
              <a:t>Methodology</a:t>
            </a:r>
            <a:endParaRPr sz="3500" dirty="0"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132250" y="558425"/>
            <a:ext cx="8949600" cy="44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latin typeface="Arial"/>
                <a:ea typeface="Arial"/>
                <a:cs typeface="Arial"/>
                <a:sym typeface="Arial"/>
              </a:rPr>
              <a:t>Data Overview</a:t>
            </a:r>
            <a:r>
              <a:rPr lang="en" sz="13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3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dirty="0">
                <a:latin typeface="Arial"/>
                <a:ea typeface="Arial"/>
                <a:cs typeface="Arial"/>
                <a:sym typeface="Arial"/>
              </a:rPr>
              <a:t>“Cancer dataset includes features such as radius mean, texture mean, etc., depicted in Figure 1."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latin typeface="Arial"/>
                <a:ea typeface="Arial"/>
                <a:cs typeface="Arial"/>
                <a:sym typeface="Arial"/>
              </a:rPr>
              <a:t>Data Processing Steps</a:t>
            </a:r>
            <a:r>
              <a:rPr lang="en" sz="14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"Datasets were loaded into data frames from sklearn."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"Features and labels were analyzed through histograms and box plots to understand distributions and outliers (Figures 1 and 2)."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"Statistical summaries provided insights into feature behaviors (Figure 2)."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"Categorical data within the features was identified and transformed for model training."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075" y="1391049"/>
            <a:ext cx="6450224" cy="159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7914300" y="2101950"/>
            <a:ext cx="992400" cy="4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Figures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67145" y="2932787"/>
            <a:ext cx="4809860" cy="46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Figures 2: 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statistical summary tabulates the box plot results in an easy-to-read description</a:t>
            </a:r>
            <a:endParaRPr sz="900" dirty="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544151" cy="27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0813" y="142550"/>
            <a:ext cx="3303175" cy="24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392942"/>
            <a:ext cx="5544151" cy="125353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5840813" y="2584598"/>
            <a:ext cx="3303175" cy="56940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latin typeface="Arial"/>
                <a:ea typeface="Arial"/>
                <a:cs typeface="Arial"/>
                <a:sym typeface="Arial"/>
              </a:rPr>
              <a:t>Figures 3: B</a:t>
            </a:r>
            <a:r>
              <a:rPr lang="en-US" sz="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ox plot shows a graphical representation of the mean, median, standard deviation &amp; outliers for all features</a:t>
            </a:r>
            <a:endParaRPr sz="800" dirty="0"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1821873" y="2203708"/>
            <a:ext cx="3775363" cy="469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Figures 1: 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Histograms </a:t>
            </a:r>
            <a:r>
              <a:rPr lang="en-US" sz="900" dirty="0">
                <a:latin typeface="Arial"/>
                <a:cs typeface="Arial"/>
              </a:rPr>
              <a:t>show</a:t>
            </a:r>
            <a:r>
              <a:rPr lang="en-US" sz="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distribution of numerical data for features</a:t>
            </a:r>
            <a:endParaRPr sz="900" dirty="0"/>
          </a:p>
        </p:txBody>
      </p:sp>
      <p:sp>
        <p:nvSpPr>
          <p:cNvPr id="2" name="Google Shape;71;p15">
            <a:extLst>
              <a:ext uri="{FF2B5EF4-FFF2-40B4-BE49-F238E27FC236}">
                <a16:creationId xmlns:a16="http://schemas.microsoft.com/office/drawing/2014/main" id="{9711FBE7-B3E9-7289-11C0-D3B163CF0719}"/>
              </a:ext>
            </a:extLst>
          </p:cNvPr>
          <p:cNvSpPr txBox="1">
            <a:spLocks/>
          </p:cNvSpPr>
          <p:nvPr/>
        </p:nvSpPr>
        <p:spPr>
          <a:xfrm>
            <a:off x="96981" y="4615362"/>
            <a:ext cx="8950037" cy="408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 b="0" i="0" u="none" strike="noStrike" cap="none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Font typeface="Arial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Data Analysis &amp; Feature Extraction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2A0D-BD85-AA90-724D-7A2FD378F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98"/>
            <a:ext cx="9088582" cy="613200"/>
          </a:xfrm>
        </p:spPr>
        <p:txBody>
          <a:bodyPr>
            <a:noAutofit/>
          </a:bodyPr>
          <a:lstStyle/>
          <a:p>
            <a:r>
              <a:rPr lang="en-US" sz="2000" b="1" dirty="0"/>
              <a:t>Extract Features &amp; Labels. Standardize Features. Encode Labels &amp; Split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0CBE70-CD84-4474-033F-B13FD8E56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881" y="810491"/>
            <a:ext cx="6532632" cy="40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75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5419-E6B7-4477-175A-7E5FC52D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209" y="91735"/>
            <a:ext cx="8520600" cy="613200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Algorithms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82B70-07E3-4D46-8F18-CB9D915AC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Forest Classification</a:t>
            </a:r>
          </a:p>
          <a:p>
            <a:pPr lvl="1"/>
            <a:r>
              <a:rPr lang="en-US" dirty="0"/>
              <a:t>The target Label for Cancer Data set is a categorical outcome, Diagnosis (Malignant or Binary).</a:t>
            </a:r>
          </a:p>
          <a:p>
            <a:pPr lvl="1"/>
            <a:r>
              <a:rPr lang="en-US" dirty="0"/>
              <a:t>Hence the classification approach was chosen.</a:t>
            </a:r>
          </a:p>
          <a:p>
            <a:r>
              <a:rPr lang="en-US" dirty="0"/>
              <a:t>Random Forest Logistic Regression</a:t>
            </a:r>
          </a:p>
          <a:p>
            <a:pPr lvl="1"/>
            <a:r>
              <a:rPr lang="en-US" dirty="0"/>
              <a:t>The Binary Label or Diagnosis is Encoded &amp; the Regression model is trained to generate predictions between 0 &amp; 1.</a:t>
            </a:r>
          </a:p>
          <a:p>
            <a:pPr lvl="1"/>
            <a:r>
              <a:rPr lang="en-US" dirty="0"/>
              <a:t>A sigmoid or discretize function is used to map predicted values to probabilities between 0 &amp; 1.</a:t>
            </a:r>
          </a:p>
          <a:p>
            <a:pPr lvl="1"/>
            <a:r>
              <a:rPr lang="en-US" dirty="0"/>
              <a:t>The output probability is then thresholded (0.4) to classify results into categories.</a:t>
            </a:r>
          </a:p>
        </p:txBody>
      </p:sp>
    </p:spTree>
    <p:extLst>
      <p:ext uri="{BB962C8B-B14F-4D97-AF65-F5344CB8AC3E}">
        <p14:creationId xmlns:p14="http://schemas.microsoft.com/office/powerpoint/2010/main" val="139245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11700" y="185500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Most Important Features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4364900"/>
            <a:ext cx="85206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“area_worst “ &amp; “perimter_worst” features contribute highest to the disease diagnosis</a:t>
            </a:r>
            <a:endParaRPr dirty="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775" y="1058225"/>
            <a:ext cx="4067825" cy="291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51100"/>
            <a:ext cx="4600974" cy="3037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E1E2-ED8A-DC8B-6599-EC9FF2EA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13200"/>
          </a:xfrm>
        </p:spPr>
        <p:txBody>
          <a:bodyPr>
            <a:noAutofit/>
          </a:bodyPr>
          <a:lstStyle/>
          <a:p>
            <a:r>
              <a:rPr lang="en-US" sz="1800" dirty="0"/>
              <a:t>“area_worst” &amp; “perimeter_worst” contribute highest to Cancer diagnosis but are also highly correlated to each other.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BA6C86-E866-5C0C-90D9-45FAC140E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610" y="698006"/>
            <a:ext cx="5580772" cy="421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47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129-A8D3-F578-8698-0AF30F36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01782"/>
          </a:xfrm>
        </p:spPr>
        <p:txBody>
          <a:bodyPr>
            <a:normAutofit/>
          </a:bodyPr>
          <a:lstStyle/>
          <a:p>
            <a:r>
              <a:rPr lang="en-US" sz="1400" b="1" dirty="0"/>
              <a:t>Results: ML Algorithms for Random Forest Classification &amp; Random Forest Logistic Regression were executed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05897-5BED-864B-650B-4CF8F8D22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2" y="517900"/>
            <a:ext cx="4898346" cy="42619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CE38C-A98E-DDE1-2BB8-3B703999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20" y="575118"/>
            <a:ext cx="4278751" cy="2895448"/>
          </a:xfrm>
          <a:prstGeom prst="rect">
            <a:avLst/>
          </a:prstGeom>
        </p:spPr>
      </p:pic>
      <p:sp>
        <p:nvSpPr>
          <p:cNvPr id="10" name="Google Shape;91;p17">
            <a:extLst>
              <a:ext uri="{FF2B5EF4-FFF2-40B4-BE49-F238E27FC236}">
                <a16:creationId xmlns:a16="http://schemas.microsoft.com/office/drawing/2014/main" id="{42651B7F-ECB9-9C1A-C042-F4284F7278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872" y="4793675"/>
            <a:ext cx="8520600" cy="249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			</a:t>
            </a:r>
            <a:r>
              <a:rPr lang="en" sz="1400" dirty="0">
                <a:highlight>
                  <a:srgbClr val="FFFF00"/>
                </a:highlight>
              </a:rPr>
              <a:t>AUC of 0.97 indicated excellent discrimination</a:t>
            </a:r>
            <a:endParaRPr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74055355"/>
      </p:ext>
    </p:extLst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473</Words>
  <Application>Microsoft Office PowerPoint</Application>
  <PresentationFormat>On-screen Show (16:9)</PresentationFormat>
  <Paragraphs>58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Roboto</vt:lpstr>
      <vt:lpstr>Arial</vt:lpstr>
      <vt:lpstr>Old Standard TT</vt:lpstr>
      <vt:lpstr>Paperback</vt:lpstr>
      <vt:lpstr>CS 4662 Heart Failure Prediction    Presentation</vt:lpstr>
      <vt:lpstr>Introduction</vt:lpstr>
      <vt:lpstr>Methodology</vt:lpstr>
      <vt:lpstr>PowerPoint Presentation</vt:lpstr>
      <vt:lpstr>Extract Features &amp; Labels. Standardize Features. Encode Labels &amp; Split data</vt:lpstr>
      <vt:lpstr>Machine Learning Algorithms used</vt:lpstr>
      <vt:lpstr>Analysis of Most Important Features</vt:lpstr>
      <vt:lpstr>“area_worst” &amp; “perimeter_worst” contribute highest to Cancer diagnosis but are also highly correlated to each other.</vt:lpstr>
      <vt:lpstr>Results: ML Algorithms for Random Forest Classification &amp; Random Forest Logistic Regression were executed </vt:lpstr>
      <vt:lpstr>PowerPoint Presentation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Harish Lakshman</cp:lastModifiedBy>
  <cp:revision>6</cp:revision>
  <dcterms:modified xsi:type="dcterms:W3CDTF">2025-04-26T16:16:28Z</dcterms:modified>
</cp:coreProperties>
</file>