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4" r:id="rId15"/>
    <p:sldId id="285" r:id="rId16"/>
    <p:sldId id="286" r:id="rId17"/>
    <p:sldId id="287" r:id="rId18"/>
    <p:sldId id="269" r:id="rId19"/>
    <p:sldId id="279" r:id="rId20"/>
    <p:sldId id="280" r:id="rId21"/>
    <p:sldId id="281" r:id="rId22"/>
    <p:sldId id="282" r:id="rId23"/>
    <p:sldId id="283" r:id="rId24"/>
    <p:sldId id="270" r:id="rId25"/>
    <p:sldId id="275" r:id="rId26"/>
    <p:sldId id="272" r:id="rId27"/>
    <p:sldId id="271" r:id="rId28"/>
    <p:sldId id="273" r:id="rId29"/>
    <p:sldId id="274" r:id="rId30"/>
    <p:sldId id="276" r:id="rId31"/>
    <p:sldId id="277" r:id="rId32"/>
    <p:sldId id="278" r:id="rId33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Arial Unicode MS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Arial Unicode MS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Arial Unicode MS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Arial Unicode MS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Arial Unicode MS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 Unicode MS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 Unicode MS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 Unicode MS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 Unicode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2320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6E8F5-B50B-AB41-A05C-B99366A42A22}" type="datetimeFigureOut">
              <a:rPr lang="en-US" smtClean="0"/>
              <a:t>9/15/15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56CCE-8FA2-8B4F-B6FE-F951BF3B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666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de-DE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413D6E73-1861-7841-ABD6-B6CBCE9496F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736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FB76AE-C683-A547-A48D-0C742444975B}" type="slidenum">
              <a:rPr lang="de-DE"/>
              <a:pPr/>
              <a:t>1</a:t>
            </a:fld>
            <a:endParaRPr lang="de-DE"/>
          </a:p>
        </p:txBody>
      </p:sp>
      <p:sp>
        <p:nvSpPr>
          <p:cNvPr id="2048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B20B47-BF1F-C249-84FE-B26E1E91D8A1}" type="slidenum">
              <a:rPr lang="de-DE"/>
              <a:pPr/>
              <a:t>2</a:t>
            </a:fld>
            <a:endParaRPr lang="de-DE"/>
          </a:p>
        </p:txBody>
      </p:sp>
      <p:sp>
        <p:nvSpPr>
          <p:cNvPr id="2150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DA8D012-F967-4C4B-AB7A-29D9946AA2B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78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CA23593-2DF3-A54E-8080-82982AE1BE23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9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7488" y="301625"/>
            <a:ext cx="1952625" cy="5276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613" y="301625"/>
            <a:ext cx="5705475" cy="5276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3D3FB8B-942B-434F-93FC-B34B12E36564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413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75" y="301625"/>
            <a:ext cx="6154738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1763713" y="6094413"/>
            <a:ext cx="2346325" cy="519112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4203700" y="6707188"/>
            <a:ext cx="3194050" cy="519112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515225" y="6707188"/>
            <a:ext cx="2346325" cy="519112"/>
          </a:xfrm>
        </p:spPr>
        <p:txBody>
          <a:bodyPr/>
          <a:lstStyle>
            <a:lvl1pPr>
              <a:defRPr/>
            </a:lvl1pPr>
          </a:lstStyle>
          <a:p>
            <a:fld id="{4336B7DA-A3D6-8C42-B021-C0BA13AD453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67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D3FD6DE-6A2C-C847-9570-96137DB80E0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04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5BB8D02-8C3F-E74A-BFDA-82C81DC4050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1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613" y="1768475"/>
            <a:ext cx="38100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2013" y="1768475"/>
            <a:ext cx="3811587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88E4809-5130-E04B-B486-18A851813AA0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60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C311640-52C6-1846-AD0E-212B74F3CF9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4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E81F940-5C46-184C-A99B-7F2AFF563E55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46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4DF694E-2395-3F4F-9290-ADC0F5DF84E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10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EA30734-8CC4-9E47-B34A-99AE27BCE62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34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5AF96B8-1FB0-9647-8981-050D7B995A99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42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635375" y="301625"/>
            <a:ext cx="6154738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9613" y="1768475"/>
            <a:ext cx="7773987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763713" y="6094413"/>
            <a:ext cx="2346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4203700" y="6707188"/>
            <a:ext cx="3194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515225" y="6707188"/>
            <a:ext cx="2346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C4E5A80A-1E6A-7549-A7ED-52DC9693E972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 i="1">
          <a:solidFill>
            <a:srgbClr val="800000"/>
          </a:solidFill>
          <a:latin typeface="+mj-lt"/>
          <a:ea typeface="+mj-ea"/>
          <a:cs typeface="+mj-cs"/>
        </a:defRPr>
      </a:lvl1pPr>
      <a:lvl2pPr marL="742950" indent="-285750" algn="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 i="1">
          <a:solidFill>
            <a:srgbClr val="800000"/>
          </a:solidFill>
          <a:latin typeface="Arial" charset="0"/>
          <a:ea typeface="ＭＳ Ｐゴシック" charset="0"/>
          <a:cs typeface="Arial Unicode MS" charset="0"/>
        </a:defRPr>
      </a:lvl2pPr>
      <a:lvl3pPr marL="1143000" indent="-228600" algn="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 i="1">
          <a:solidFill>
            <a:srgbClr val="800000"/>
          </a:solidFill>
          <a:latin typeface="Arial" charset="0"/>
          <a:ea typeface="ＭＳ Ｐゴシック" charset="0"/>
          <a:cs typeface="Arial Unicode MS" charset="0"/>
        </a:defRPr>
      </a:lvl3pPr>
      <a:lvl4pPr marL="1600200" indent="-228600" algn="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 i="1">
          <a:solidFill>
            <a:srgbClr val="800000"/>
          </a:solidFill>
          <a:latin typeface="Arial" charset="0"/>
          <a:ea typeface="ＭＳ Ｐゴシック" charset="0"/>
          <a:cs typeface="Arial Unicode MS" charset="0"/>
        </a:defRPr>
      </a:lvl4pPr>
      <a:lvl5pPr marL="2057400" indent="-228600" algn="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 i="1">
          <a:solidFill>
            <a:srgbClr val="800000"/>
          </a:solidFill>
          <a:latin typeface="Arial" charset="0"/>
          <a:ea typeface="ＭＳ Ｐゴシック" charset="0"/>
          <a:cs typeface="Arial Unicode MS" charset="0"/>
        </a:defRPr>
      </a:lvl5pPr>
      <a:lvl6pPr marL="2514600" indent="-228600" algn="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 i="1">
          <a:solidFill>
            <a:srgbClr val="800000"/>
          </a:solidFill>
          <a:latin typeface="Arial" charset="0"/>
          <a:ea typeface="ＭＳ Ｐゴシック" charset="0"/>
          <a:cs typeface="Arial Unicode MS" charset="0"/>
        </a:defRPr>
      </a:lvl6pPr>
      <a:lvl7pPr marL="2971800" indent="-228600" algn="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 i="1">
          <a:solidFill>
            <a:srgbClr val="800000"/>
          </a:solidFill>
          <a:latin typeface="Arial" charset="0"/>
          <a:ea typeface="ＭＳ Ｐゴシック" charset="0"/>
          <a:cs typeface="Arial Unicode MS" charset="0"/>
        </a:defRPr>
      </a:lvl7pPr>
      <a:lvl8pPr marL="3429000" indent="-228600" algn="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 i="1">
          <a:solidFill>
            <a:srgbClr val="800000"/>
          </a:solidFill>
          <a:latin typeface="Arial" charset="0"/>
          <a:ea typeface="ＭＳ Ｐゴシック" charset="0"/>
          <a:cs typeface="Arial Unicode MS" charset="0"/>
        </a:defRPr>
      </a:lvl8pPr>
      <a:lvl9pPr marL="3886200" indent="-228600" algn="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 i="1">
          <a:solidFill>
            <a:srgbClr val="800000"/>
          </a:solidFill>
          <a:latin typeface="Arial" charset="0"/>
          <a:ea typeface="ＭＳ Ｐゴシック" charset="0"/>
          <a:cs typeface="Arial Unicode MS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gordontian@126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539750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smtClean="0"/>
              <a:t>JavaScript</a:t>
            </a:r>
            <a:endParaRPr lang="de-DE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992312" y="2255837"/>
            <a:ext cx="7775575" cy="3811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28224" rIns="0" bIns="0"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dirty="0" smtClean="0"/>
              <a:t/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Gordon </a:t>
            </a:r>
            <a:r>
              <a:rPr lang="de-DE" dirty="0" smtClean="0"/>
              <a:t>Tian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de-DE" dirty="0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2000" dirty="0"/>
              <a:t>408-668-5680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2000" dirty="0"/>
              <a:t>gtian@</a:t>
            </a:r>
            <a:r>
              <a:rPr lang="de-DE" sz="2000" dirty="0" smtClean="0"/>
              <a:t>svuca.edu</a:t>
            </a:r>
            <a:endParaRPr lang="de-DE" sz="2000" dirty="0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2000" dirty="0"/>
              <a:t>gordontian@126.com</a:t>
            </a:r>
            <a:endParaRPr lang="de-DE" sz="2000" dirty="0">
              <a:hlinkClick r:id="rId3"/>
            </a:endParaRP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de-DE" sz="2000" dirty="0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de-DE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336B7DA-A3D6-8C42-B021-C0BA13AD453F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Code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400" dirty="0" smtClean="0"/>
              <a:t>JavaScript </a:t>
            </a:r>
            <a:r>
              <a:rPr lang="en-US" sz="2400" dirty="0"/>
              <a:t>statements can be grouped together in code blocks, inside curly brackets {...}.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purpose of code blocks is to define statements to be executed together.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One </a:t>
            </a:r>
            <a:r>
              <a:rPr lang="en-US" sz="2400" dirty="0"/>
              <a:t>place you will find statements grouped together in blocks, are in JavaScript functions</a:t>
            </a:r>
            <a:r>
              <a:rPr lang="en-US" sz="2400" dirty="0" smtClean="0"/>
              <a:t>:</a:t>
            </a:r>
          </a:p>
          <a:p>
            <a:pPr marL="0" indent="0"/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1600" dirty="0" smtClean="0"/>
              <a:t>function </a:t>
            </a:r>
            <a:r>
              <a:rPr lang="en-US" sz="1600" dirty="0" err="1" smtClean="0"/>
              <a:t>sayHello</a:t>
            </a:r>
            <a:r>
              <a:rPr lang="en-US" sz="1600" dirty="0" smtClean="0"/>
              <a:t>() {</a:t>
            </a:r>
          </a:p>
          <a:p>
            <a:pPr marL="0" indent="0"/>
            <a:r>
              <a:rPr lang="en-US" sz="1600" dirty="0"/>
              <a:t> </a:t>
            </a:r>
            <a:r>
              <a:rPr lang="en-US" sz="1600" dirty="0" smtClean="0"/>
              <a:t>        </a:t>
            </a:r>
            <a:r>
              <a:rPr lang="en-US" sz="1600" dirty="0" err="1" smtClean="0"/>
              <a:t>document.getElementById</a:t>
            </a:r>
            <a:r>
              <a:rPr lang="en-US" sz="1600" dirty="0" smtClean="0"/>
              <a:t>(”hello"</a:t>
            </a:r>
            <a:r>
              <a:rPr lang="en-US" sz="1600" dirty="0"/>
              <a:t>).</a:t>
            </a:r>
            <a:r>
              <a:rPr lang="en-US" sz="1600" dirty="0" err="1"/>
              <a:t>innerHTML</a:t>
            </a:r>
            <a:r>
              <a:rPr lang="en-US" sz="1600" dirty="0"/>
              <a:t> = "Hello </a:t>
            </a:r>
            <a:r>
              <a:rPr lang="en-US" sz="1600" dirty="0" smtClean="0"/>
              <a:t>World!"</a:t>
            </a:r>
            <a:r>
              <a:rPr lang="en-US" sz="1600" dirty="0"/>
              <a:t>;</a:t>
            </a:r>
            <a:endParaRPr lang="en-US" sz="1600" dirty="0" smtClean="0"/>
          </a:p>
          <a:p>
            <a:pPr marL="0" indent="0"/>
            <a:r>
              <a:rPr lang="en-US" sz="1600" dirty="0" smtClean="0"/>
              <a:t>      }</a:t>
            </a:r>
          </a:p>
          <a:p>
            <a:pPr marL="0" indent="0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D3FD6DE-6A2C-C847-9570-96137DB80E0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227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2312" y="2255837"/>
            <a:ext cx="7773987" cy="3810000"/>
          </a:xfrm>
        </p:spPr>
        <p:txBody>
          <a:bodyPr/>
          <a:lstStyle/>
          <a:p>
            <a:r>
              <a:rPr lang="en-US" dirty="0" smtClean="0"/>
              <a:t>   JavaScript </a:t>
            </a:r>
            <a:r>
              <a:rPr lang="en-US" dirty="0"/>
              <a:t>keywords are reserved words. Reserved words cannot be used as names for variables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   </a:t>
            </a:r>
            <a:r>
              <a:rPr lang="en-US" sz="2800" dirty="0" smtClean="0"/>
              <a:t>break, continue, debugger, do … while, for, function, if … else, return, switch, try … catch, </a:t>
            </a:r>
            <a:r>
              <a:rPr lang="en-US" sz="2800" dirty="0" err="1" smtClean="0"/>
              <a:t>var</a:t>
            </a:r>
            <a:r>
              <a:rPr lang="en-US" sz="2800" dirty="0" smtClean="0"/>
              <a:t>, </a:t>
            </a:r>
            <a:r>
              <a:rPr lang="en-US" sz="2800" i="1" dirty="0" err="1" smtClean="0"/>
              <a:t>eval</a:t>
            </a:r>
            <a:r>
              <a:rPr lang="en-US" sz="2800" i="1" dirty="0" smtClean="0"/>
              <a:t>, arguments, private, protected, public…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D3FD6DE-6A2C-C847-9570-96137DB80E0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423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3" y="1768475"/>
            <a:ext cx="7773987" cy="4906962"/>
          </a:xfrm>
        </p:spPr>
        <p:txBody>
          <a:bodyPr/>
          <a:lstStyle/>
          <a:p>
            <a:r>
              <a:rPr lang="en-US" dirty="0" smtClean="0"/>
              <a:t>Six primitive data types: 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Boolean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Null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Undefined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Number, </a:t>
            </a:r>
            <a:r>
              <a:rPr lang="en-US" dirty="0"/>
              <a:t>+Infinity, -Infinity, and </a:t>
            </a:r>
            <a:r>
              <a:rPr lang="en-US" dirty="0" err="1"/>
              <a:t>NaN</a:t>
            </a:r>
            <a:endParaRPr lang="en-US" dirty="0" smtClean="0"/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String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Symbol (new in </a:t>
            </a:r>
            <a:r>
              <a:rPr lang="en-US" dirty="0" err="1" smtClean="0"/>
              <a:t>ECMAsacript</a:t>
            </a:r>
            <a:r>
              <a:rPr lang="en-US" dirty="0" smtClean="0"/>
              <a:t> 6)one </a:t>
            </a:r>
          </a:p>
          <a:p>
            <a:pPr marL="400050" lvl="1" indent="0"/>
            <a:r>
              <a:rPr lang="en-US" dirty="0" smtClean="0"/>
              <a:t>One non-primitive: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D3FD6DE-6A2C-C847-9570-96137DB80E0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076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name(parameter1, parameter2, parameter3) {</a:t>
            </a:r>
          </a:p>
          <a:p>
            <a:r>
              <a:rPr lang="en-US" dirty="0"/>
              <a:t>    code to be executed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Functions are </a:t>
            </a:r>
            <a:r>
              <a:rPr lang="en-US" dirty="0" smtClean="0"/>
              <a:t>Objects!!!</a:t>
            </a:r>
          </a:p>
          <a:p>
            <a:r>
              <a:rPr lang="en-US" dirty="0"/>
              <a:t>JavaScript functions have a built-in object called the arguments object.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D3FD6DE-6A2C-C847-9570-96137DB80E0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37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Invocation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functions can be invoked in 4 different ways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 global functions belong to window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 </a:t>
            </a:r>
            <a:r>
              <a:rPr lang="en-US" dirty="0"/>
              <a:t>as object methods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D3FD6DE-6A2C-C847-9570-96137DB80E0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747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Invocation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myObject</a:t>
            </a:r>
            <a:r>
              <a:rPr lang="en-US" sz="2400" dirty="0"/>
              <a:t> =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firstName</a:t>
            </a:r>
            <a:r>
              <a:rPr lang="en-US" sz="2400" dirty="0"/>
              <a:t>:"John",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lastName</a:t>
            </a:r>
            <a:r>
              <a:rPr lang="en-US" sz="2400" dirty="0"/>
              <a:t>: "Doe",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fullName</a:t>
            </a:r>
            <a:r>
              <a:rPr lang="en-US" sz="2400" dirty="0"/>
              <a:t>: function () {</a:t>
            </a:r>
          </a:p>
          <a:p>
            <a:r>
              <a:rPr lang="en-US" sz="2400" dirty="0"/>
              <a:t>        return </a:t>
            </a:r>
            <a:r>
              <a:rPr lang="en-US" sz="2400" dirty="0" err="1"/>
              <a:t>this.firstName</a:t>
            </a:r>
            <a:r>
              <a:rPr lang="en-US" sz="2400" dirty="0"/>
              <a:t> + " " + </a:t>
            </a:r>
            <a:r>
              <a:rPr lang="en-US" sz="2400" dirty="0" err="1"/>
              <a:t>this.lastName</a:t>
            </a:r>
            <a:r>
              <a:rPr lang="en-US" sz="2400" dirty="0"/>
              <a:t>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 err="1"/>
              <a:t>myObject.fullName</a:t>
            </a:r>
            <a:r>
              <a:rPr lang="en-US" sz="2400" dirty="0"/>
              <a:t>();         // Will return "John Doe"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D3FD6DE-6A2C-C847-9570-96137DB80E0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172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Invocation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3" y="1768475"/>
            <a:ext cx="7773987" cy="4830762"/>
          </a:xfrm>
        </p:spPr>
        <p:txBody>
          <a:bodyPr/>
          <a:lstStyle/>
          <a:p>
            <a:r>
              <a:rPr lang="en-US" dirty="0" smtClean="0"/>
              <a:t>3. Invoking </a:t>
            </a:r>
            <a:r>
              <a:rPr lang="en-US" dirty="0"/>
              <a:t>a Function with a Function </a:t>
            </a:r>
            <a:r>
              <a:rPr lang="en-US" dirty="0" smtClean="0"/>
              <a:t>Constructor</a:t>
            </a:r>
          </a:p>
          <a:p>
            <a:r>
              <a:rPr lang="en-US" sz="1800" dirty="0"/>
              <a:t>// This is a function constructor:</a:t>
            </a:r>
          </a:p>
          <a:p>
            <a:r>
              <a:rPr lang="en-US" sz="1800" dirty="0"/>
              <a:t>function </a:t>
            </a:r>
            <a:r>
              <a:rPr lang="en-US" sz="1800" dirty="0" err="1"/>
              <a:t>myFunction</a:t>
            </a:r>
            <a:r>
              <a:rPr lang="en-US" sz="1800" dirty="0"/>
              <a:t>(arg1, arg2) {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this.firstName</a:t>
            </a:r>
            <a:r>
              <a:rPr lang="en-US" sz="1800" dirty="0"/>
              <a:t> = arg1;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this.lastName</a:t>
            </a:r>
            <a:r>
              <a:rPr lang="en-US" sz="1800" dirty="0"/>
              <a:t>  = arg2;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// This creates a new object</a:t>
            </a:r>
          </a:p>
          <a:p>
            <a:r>
              <a:rPr lang="en-US" sz="1800" dirty="0" err="1"/>
              <a:t>var</a:t>
            </a:r>
            <a:r>
              <a:rPr lang="en-US" sz="1800" dirty="0"/>
              <a:t> x = new </a:t>
            </a:r>
            <a:r>
              <a:rPr lang="en-US" sz="1800" dirty="0" err="1"/>
              <a:t>myFunction</a:t>
            </a:r>
            <a:r>
              <a:rPr lang="en-US" sz="1800" dirty="0"/>
              <a:t>("</a:t>
            </a:r>
            <a:r>
              <a:rPr lang="en-US" sz="1800" dirty="0" err="1"/>
              <a:t>John","Doe</a:t>
            </a:r>
            <a:r>
              <a:rPr lang="en-US" sz="1800" dirty="0"/>
              <a:t>");</a:t>
            </a:r>
          </a:p>
          <a:p>
            <a:r>
              <a:rPr lang="en-US" sz="1800" dirty="0" err="1"/>
              <a:t>x.firstName</a:t>
            </a:r>
            <a:r>
              <a:rPr lang="en-US" sz="1800" dirty="0"/>
              <a:t>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D3FD6DE-6A2C-C847-9570-96137DB80E0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067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Invocation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6112" y="1798637"/>
            <a:ext cx="7773987" cy="4800600"/>
          </a:xfrm>
        </p:spPr>
        <p:txBody>
          <a:bodyPr/>
          <a:lstStyle/>
          <a:p>
            <a:r>
              <a:rPr lang="en-US" sz="2800" dirty="0" smtClean="0"/>
              <a:t>4. Invoking </a:t>
            </a:r>
            <a:r>
              <a:rPr lang="en-US" sz="2800" dirty="0"/>
              <a:t>a Function with a Function </a:t>
            </a:r>
            <a:r>
              <a:rPr lang="en-US" sz="2800" smtClean="0"/>
              <a:t>Method call/apply</a:t>
            </a:r>
            <a:endParaRPr lang="en-US" sz="2800" dirty="0"/>
          </a:p>
          <a:p>
            <a:r>
              <a:rPr lang="en-US" sz="1800" dirty="0"/>
              <a:t>function </a:t>
            </a:r>
            <a:r>
              <a:rPr lang="en-US" sz="1800" dirty="0" err="1"/>
              <a:t>myFunction</a:t>
            </a:r>
            <a:r>
              <a:rPr lang="en-US" sz="1800" dirty="0"/>
              <a:t>(a, b) {</a:t>
            </a:r>
          </a:p>
          <a:p>
            <a:r>
              <a:rPr lang="en-US" sz="1800" dirty="0"/>
              <a:t>    return a * b;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 err="1"/>
              <a:t>myObject</a:t>
            </a:r>
            <a:r>
              <a:rPr lang="en-US" sz="1800" dirty="0"/>
              <a:t> = </a:t>
            </a:r>
            <a:r>
              <a:rPr lang="en-US" sz="1800" dirty="0" err="1"/>
              <a:t>myFunction.call</a:t>
            </a:r>
            <a:r>
              <a:rPr lang="en-US" sz="1800" dirty="0"/>
              <a:t>(</a:t>
            </a:r>
            <a:r>
              <a:rPr lang="en-US" sz="1800" dirty="0" err="1"/>
              <a:t>myObject</a:t>
            </a:r>
            <a:r>
              <a:rPr lang="en-US" sz="1800" dirty="0"/>
              <a:t>, 10, 2);     // Will return 20</a:t>
            </a:r>
            <a:endParaRPr lang="en-US" sz="1800" dirty="0" smtClean="0"/>
          </a:p>
          <a:p>
            <a:r>
              <a:rPr lang="tr-TR" sz="1800" dirty="0" err="1"/>
              <a:t>myArray</a:t>
            </a:r>
            <a:r>
              <a:rPr lang="tr-TR" sz="1800" dirty="0"/>
              <a:t> = [10, 2];</a:t>
            </a:r>
          </a:p>
          <a:p>
            <a:r>
              <a:rPr lang="tr-TR" sz="1800" dirty="0" err="1"/>
              <a:t>myObject</a:t>
            </a:r>
            <a:r>
              <a:rPr lang="tr-TR" sz="1800" dirty="0"/>
              <a:t> = </a:t>
            </a:r>
            <a:r>
              <a:rPr lang="tr-TR" sz="1800" dirty="0" err="1"/>
              <a:t>myFunction.apply</a:t>
            </a:r>
            <a:r>
              <a:rPr lang="tr-TR" sz="1800" dirty="0"/>
              <a:t>(</a:t>
            </a:r>
            <a:r>
              <a:rPr lang="tr-TR" sz="1800" dirty="0" err="1"/>
              <a:t>myObject</a:t>
            </a:r>
            <a:r>
              <a:rPr lang="tr-TR" sz="1800" dirty="0"/>
              <a:t>, </a:t>
            </a:r>
            <a:r>
              <a:rPr lang="tr-TR" sz="1800" dirty="0" err="1"/>
              <a:t>myArray</a:t>
            </a:r>
            <a:r>
              <a:rPr lang="tr-TR" sz="1800" dirty="0"/>
              <a:t>);  // </a:t>
            </a:r>
            <a:r>
              <a:rPr lang="tr-TR" sz="1800" dirty="0" err="1"/>
              <a:t>Will</a:t>
            </a:r>
            <a:r>
              <a:rPr lang="tr-TR" sz="1800" dirty="0"/>
              <a:t> </a:t>
            </a:r>
            <a:r>
              <a:rPr lang="tr-TR" sz="1800" dirty="0" err="1"/>
              <a:t>also</a:t>
            </a:r>
            <a:r>
              <a:rPr lang="tr-TR" sz="1800" dirty="0"/>
              <a:t> </a:t>
            </a:r>
            <a:r>
              <a:rPr lang="tr-TR" sz="1800" dirty="0" err="1"/>
              <a:t>return</a:t>
            </a:r>
            <a:r>
              <a:rPr lang="tr-TR" sz="1800" dirty="0"/>
              <a:t> </a:t>
            </a:r>
            <a:r>
              <a:rPr lang="tr-TR" sz="1800" dirty="0" smtClean="0"/>
              <a:t>20</a:t>
            </a:r>
          </a:p>
          <a:p>
            <a:r>
              <a:rPr lang="en-US" sz="1800" u="sng" dirty="0" smtClean="0"/>
              <a:t>In </a:t>
            </a:r>
            <a:r>
              <a:rPr lang="en-US" sz="1800" u="sng" dirty="0"/>
              <a:t>JavaScript strict mode, the first argument becomes the value of this in the invoked function, even if the argument is not an object</a:t>
            </a:r>
            <a:r>
              <a:rPr lang="en-US" sz="1800" u="sng" dirty="0" smtClean="0"/>
              <a:t>.</a:t>
            </a:r>
          </a:p>
          <a:p>
            <a:r>
              <a:rPr lang="en-US" sz="1800" u="sng" dirty="0"/>
              <a:t>In "non-strict" mode, if the value of the first argument is null or undefined, it is replaced with the global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D3FD6DE-6A2C-C847-9570-96137DB80E0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907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car = 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dirty="0" err="1" smtClean="0"/>
              <a:t>type</a:t>
            </a:r>
            <a:r>
              <a:rPr lang="en-US" dirty="0" err="1"/>
              <a:t>:"Fiat</a:t>
            </a:r>
            <a:r>
              <a:rPr lang="en-US" dirty="0"/>
              <a:t>",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			model</a:t>
            </a:r>
            <a:r>
              <a:rPr lang="en-US" dirty="0"/>
              <a:t>:500,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dirty="0" err="1" smtClean="0"/>
              <a:t>color</a:t>
            </a:r>
            <a:r>
              <a:rPr lang="en-US" dirty="0" err="1"/>
              <a:t>:"</a:t>
            </a:r>
            <a:r>
              <a:rPr lang="en-US" dirty="0" err="1" smtClean="0"/>
              <a:t>white</a:t>
            </a:r>
            <a:r>
              <a:rPr lang="en-US" dirty="0" smtClean="0"/>
              <a:t>”,</a:t>
            </a:r>
          </a:p>
          <a:p>
            <a:r>
              <a:rPr lang="en-US" dirty="0"/>
              <a:t>	</a:t>
            </a:r>
            <a:r>
              <a:rPr lang="en-US" dirty="0" smtClean="0"/>
              <a:t>				price:”$30,000”</a:t>
            </a:r>
          </a:p>
          <a:p>
            <a:r>
              <a:rPr lang="en-US" dirty="0" smtClean="0"/>
              <a:t>};</a:t>
            </a:r>
          </a:p>
          <a:p>
            <a:r>
              <a:rPr lang="en-US" dirty="0" err="1" smtClean="0"/>
              <a:t>car.price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D3FD6DE-6A2C-C847-9570-96137DB80E0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098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2712" y="301625"/>
            <a:ext cx="8407401" cy="1260475"/>
          </a:xfrm>
        </p:spPr>
        <p:txBody>
          <a:bodyPr/>
          <a:lstStyle/>
          <a:p>
            <a:r>
              <a:rPr lang="en-US" dirty="0" smtClean="0"/>
              <a:t>JavaScript Object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Every JavaScript object has a prototype. The prototype is also an object.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All JavaScript objects inherit their properties and methods from their prototype</a:t>
            </a:r>
            <a:r>
              <a:rPr lang="en-US" dirty="0" smtClean="0"/>
              <a:t>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The standard way to create an object prototype is to use an object constructor function: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D3FD6DE-6A2C-C847-9570-96137DB80E0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6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3635375" y="301625"/>
            <a:ext cx="615632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de-DE" dirty="0" smtClean="0"/>
              <a:t>JavaScript</a:t>
            </a:r>
            <a:endParaRPr lang="de-D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9613" y="1768475"/>
            <a:ext cx="7775575" cy="4678362"/>
          </a:xfrm>
          <a:ln/>
        </p:spPr>
        <p:txBody>
          <a:bodyPr/>
          <a:lstStyle/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b="1" dirty="0"/>
              <a:t>JavaScript is the most popular programming language in the </a:t>
            </a:r>
            <a:r>
              <a:rPr lang="en-US" sz="2400" b="1" dirty="0" smtClean="0"/>
              <a:t>world !!!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JavaScript </a:t>
            </a:r>
            <a:r>
              <a:rPr lang="en-US" sz="2400" dirty="0"/>
              <a:t>was invented by Brendan </a:t>
            </a:r>
            <a:r>
              <a:rPr lang="en-US" sz="2400" dirty="0" err="1"/>
              <a:t>Eich</a:t>
            </a:r>
            <a:r>
              <a:rPr lang="en-US" sz="2400" dirty="0"/>
              <a:t> in 1995, and became an ECMA standard in 1997.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ECMA-262 is the official name. </a:t>
            </a:r>
            <a:r>
              <a:rPr lang="en-US" sz="2400" dirty="0" err="1"/>
              <a:t>ECMAScript</a:t>
            </a:r>
            <a:r>
              <a:rPr lang="en-US" sz="2400" dirty="0"/>
              <a:t> 6 (released in June 2015) is the latest official version of </a:t>
            </a:r>
            <a:r>
              <a:rPr lang="en-US" sz="2400" dirty="0" smtClean="0"/>
              <a:t>JavaScript</a:t>
            </a:r>
          </a:p>
          <a:p>
            <a:pPr marL="457200" indent="-457200">
              <a:buFont typeface="Arial"/>
              <a:buChar char="•"/>
            </a:pPr>
            <a:r>
              <a:rPr lang="en-US" sz="2400" b="1" dirty="0"/>
              <a:t>JavaScript is the default scripting language in HTML.</a:t>
            </a:r>
            <a:endParaRPr lang="en-US" sz="2400" b="1" dirty="0" smtClean="0"/>
          </a:p>
          <a:p>
            <a:pPr marL="457200" indent="-457200">
              <a:buFont typeface="Arial"/>
              <a:buChar char="•"/>
            </a:pPr>
            <a:r>
              <a:rPr lang="en-US" sz="2400" i="1" u="sng" dirty="0" smtClean="0"/>
              <a:t>NOTHING to do with Java</a:t>
            </a:r>
          </a:p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de-D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D3FD6DE-6A2C-C847-9570-96137DB80E06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person(first, last, age, </a:t>
            </a:r>
            <a:r>
              <a:rPr lang="en-US" dirty="0" err="1"/>
              <a:t>eyecolor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this.firstName</a:t>
            </a:r>
            <a:r>
              <a:rPr lang="en-US" dirty="0"/>
              <a:t> = first;</a:t>
            </a:r>
          </a:p>
          <a:p>
            <a:r>
              <a:rPr lang="en-US" dirty="0"/>
              <a:t>    </a:t>
            </a:r>
            <a:r>
              <a:rPr lang="en-US" dirty="0" err="1"/>
              <a:t>this.lastName</a:t>
            </a:r>
            <a:r>
              <a:rPr lang="en-US" dirty="0"/>
              <a:t> = last;</a:t>
            </a:r>
          </a:p>
          <a:p>
            <a:r>
              <a:rPr lang="en-US" dirty="0"/>
              <a:t>    </a:t>
            </a:r>
            <a:r>
              <a:rPr lang="en-US" dirty="0" err="1"/>
              <a:t>this.age</a:t>
            </a:r>
            <a:r>
              <a:rPr lang="en-US" dirty="0"/>
              <a:t> = age;</a:t>
            </a:r>
          </a:p>
          <a:p>
            <a:r>
              <a:rPr lang="en-US" dirty="0"/>
              <a:t>    </a:t>
            </a:r>
            <a:r>
              <a:rPr lang="en-US" dirty="0" err="1"/>
              <a:t>this.eyeColor</a:t>
            </a:r>
            <a:r>
              <a:rPr lang="en-US" dirty="0"/>
              <a:t> = </a:t>
            </a:r>
            <a:r>
              <a:rPr lang="en-US" dirty="0" err="1"/>
              <a:t>eyecolor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D3FD6DE-6A2C-C847-9570-96137DB80E0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480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myFather</a:t>
            </a:r>
            <a:r>
              <a:rPr lang="en-US" dirty="0"/>
              <a:t> = new person("John", "Doe", 50, "blue")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myMother</a:t>
            </a:r>
            <a:r>
              <a:rPr lang="en-US" dirty="0"/>
              <a:t> = new person("Sally", "Rally", 48, "green");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D3FD6DE-6A2C-C847-9570-96137DB80E0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578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function person(first, last, age, </a:t>
            </a:r>
            <a:r>
              <a:rPr lang="en-US" sz="2400" dirty="0" err="1"/>
              <a:t>eyecolor</a:t>
            </a:r>
            <a:r>
              <a:rPr lang="en-US" sz="2400" dirty="0"/>
              <a:t>)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this.firstName</a:t>
            </a:r>
            <a:r>
              <a:rPr lang="en-US" sz="2400" dirty="0"/>
              <a:t> = first;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this.lastName</a:t>
            </a:r>
            <a:r>
              <a:rPr lang="en-US" sz="2400" dirty="0"/>
              <a:t> = last;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this.age</a:t>
            </a:r>
            <a:r>
              <a:rPr lang="en-US" sz="2400" dirty="0"/>
              <a:t> = age;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this.eyeColor</a:t>
            </a:r>
            <a:r>
              <a:rPr lang="en-US" sz="2400" dirty="0"/>
              <a:t> = </a:t>
            </a:r>
            <a:r>
              <a:rPr lang="en-US" sz="2400" dirty="0" err="1"/>
              <a:t>eyecolor</a:t>
            </a:r>
            <a:r>
              <a:rPr lang="en-US" sz="2400" dirty="0"/>
              <a:t>;</a:t>
            </a:r>
          </a:p>
          <a:p>
            <a:r>
              <a:rPr lang="en-US" sz="2400" dirty="0"/>
              <a:t>    </a:t>
            </a:r>
            <a:r>
              <a:rPr lang="en-US" sz="2400" i="1" dirty="0" err="1"/>
              <a:t>this.nationality</a:t>
            </a:r>
            <a:r>
              <a:rPr lang="en-US" sz="2400" i="1" dirty="0"/>
              <a:t> = "</a:t>
            </a:r>
            <a:r>
              <a:rPr lang="en-US" sz="2400" i="1" dirty="0" smtClean="0"/>
              <a:t>English”;</a:t>
            </a:r>
          </a:p>
          <a:p>
            <a:r>
              <a:rPr lang="en-US" sz="2400" i="1" dirty="0"/>
              <a:t> </a:t>
            </a:r>
            <a:r>
              <a:rPr lang="en-US" sz="2400" i="1" dirty="0" smtClean="0"/>
              <a:t>   </a:t>
            </a:r>
            <a:r>
              <a:rPr lang="en-US" sz="2400" i="1" dirty="0" err="1" smtClean="0"/>
              <a:t>this.name</a:t>
            </a:r>
            <a:r>
              <a:rPr lang="en-US" sz="2400" i="1" dirty="0" smtClean="0"/>
              <a:t> </a:t>
            </a:r>
            <a:r>
              <a:rPr lang="en-US" sz="2400" i="1" dirty="0"/>
              <a:t>= function() </a:t>
            </a:r>
            <a:r>
              <a:rPr lang="en-US" sz="2400" i="1" dirty="0" smtClean="0"/>
              <a:t>{</a:t>
            </a:r>
          </a:p>
          <a:p>
            <a:r>
              <a:rPr lang="en-US" sz="2400" i="1" dirty="0"/>
              <a:t> </a:t>
            </a:r>
            <a:r>
              <a:rPr lang="en-US" sz="2400" i="1" dirty="0" smtClean="0"/>
              <a:t>        return        </a:t>
            </a:r>
            <a:r>
              <a:rPr lang="en-US" sz="2400" i="1" dirty="0" err="1" smtClean="0"/>
              <a:t>this.firstName</a:t>
            </a:r>
            <a:r>
              <a:rPr lang="en-US" sz="2400" i="1" dirty="0" smtClean="0"/>
              <a:t> </a:t>
            </a:r>
            <a:r>
              <a:rPr lang="en-US" sz="2400" i="1" dirty="0"/>
              <a:t>+ " " + 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this.lastName</a:t>
            </a:r>
            <a:r>
              <a:rPr lang="en-US" sz="2400" i="1" dirty="0"/>
              <a:t>;};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D3FD6DE-6A2C-C847-9570-96137DB80E0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205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person.prototype.nationality</a:t>
            </a:r>
            <a:r>
              <a:rPr lang="en-US" dirty="0"/>
              <a:t> = "English"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person.prototype.name</a:t>
            </a:r>
            <a:r>
              <a:rPr lang="en-US" dirty="0" smtClean="0"/>
              <a:t> </a:t>
            </a:r>
            <a:r>
              <a:rPr lang="en-US" dirty="0"/>
              <a:t>= function() {</a:t>
            </a:r>
          </a:p>
          <a:p>
            <a:r>
              <a:rPr lang="en-US" dirty="0"/>
              <a:t>    return </a:t>
            </a:r>
            <a:r>
              <a:rPr lang="en-US" dirty="0" err="1"/>
              <a:t>this.firstName</a:t>
            </a:r>
            <a:r>
              <a:rPr lang="en-US" dirty="0"/>
              <a:t> + " " + </a:t>
            </a:r>
            <a:r>
              <a:rPr lang="en-US" dirty="0" err="1"/>
              <a:t>this.lastName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D3FD6DE-6A2C-C847-9570-96137DB80E0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703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Scope is the set of </a:t>
            </a:r>
            <a:r>
              <a:rPr lang="en-US" sz="2400" dirty="0" smtClean="0"/>
              <a:t>variables, </a:t>
            </a:r>
            <a:r>
              <a:rPr lang="en-US" sz="2400" dirty="0"/>
              <a:t>objects, and </a:t>
            </a:r>
            <a:r>
              <a:rPr lang="en-US" sz="2400" dirty="0" smtClean="0"/>
              <a:t>functions </a:t>
            </a:r>
            <a:r>
              <a:rPr lang="en-US" sz="2400" dirty="0"/>
              <a:t>you have access to</a:t>
            </a:r>
            <a:r>
              <a:rPr lang="en-US" sz="2400" dirty="0" smtClean="0"/>
              <a:t>.</a:t>
            </a:r>
          </a:p>
          <a:p>
            <a:pPr marL="857250" lvl="1" indent="-457200">
              <a:buFont typeface="Arial"/>
              <a:buChar char="•"/>
            </a:pPr>
            <a:r>
              <a:rPr lang="en-US" sz="2000" dirty="0" smtClean="0"/>
              <a:t>Local Scope: declared inside a function</a:t>
            </a:r>
          </a:p>
          <a:p>
            <a:pPr marL="857250" lvl="1" indent="-457200">
              <a:buFont typeface="Arial"/>
              <a:buChar char="•"/>
            </a:pPr>
            <a:r>
              <a:rPr lang="en-US" sz="2000" dirty="0"/>
              <a:t>A variable declared outside a function, becomes </a:t>
            </a:r>
            <a:r>
              <a:rPr lang="en-US" sz="2000" dirty="0" smtClean="0"/>
              <a:t>GLOBAL</a:t>
            </a:r>
          </a:p>
          <a:p>
            <a:r>
              <a:rPr lang="en-US" sz="2400" dirty="0"/>
              <a:t>The lifetime of a JavaScript variable starts when it is </a:t>
            </a:r>
            <a:r>
              <a:rPr lang="en-US" sz="2400" dirty="0" smtClean="0"/>
              <a:t>declared.</a:t>
            </a:r>
          </a:p>
          <a:p>
            <a:pPr lvl="1">
              <a:buFont typeface="Arial"/>
              <a:buChar char="•"/>
            </a:pPr>
            <a:r>
              <a:rPr lang="en-US" sz="2000" dirty="0"/>
              <a:t>L</a:t>
            </a:r>
            <a:r>
              <a:rPr lang="en-US" sz="2000" dirty="0" smtClean="0"/>
              <a:t>ocal </a:t>
            </a:r>
            <a:r>
              <a:rPr lang="en-US" sz="2000" dirty="0"/>
              <a:t>variables are deleted when the function is </a:t>
            </a:r>
            <a:r>
              <a:rPr lang="en-US" sz="2000" dirty="0" smtClean="0"/>
              <a:t>completed.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Global </a:t>
            </a:r>
            <a:r>
              <a:rPr lang="en-US" sz="2000" dirty="0"/>
              <a:t>variables are deleted when you close the page</a:t>
            </a:r>
            <a:r>
              <a:rPr lang="en-US" sz="2000" dirty="0" smtClean="0"/>
              <a:t>.</a:t>
            </a:r>
          </a:p>
          <a:p>
            <a:pPr lvl="1">
              <a:buFont typeface="Arial"/>
              <a:buChar char="•"/>
            </a:pPr>
            <a:r>
              <a:rPr lang="en-US" sz="2000" i="1" dirty="0" smtClean="0"/>
              <a:t>In HTML</a:t>
            </a:r>
            <a:r>
              <a:rPr lang="en-US" sz="2000" i="1" dirty="0"/>
              <a:t>, the global scope is the window object: All global variables belong to the window object.</a:t>
            </a:r>
            <a:endParaRPr lang="en-US" sz="2000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D3FD6DE-6A2C-C847-9570-96137DB80E0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665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3" y="1768475"/>
            <a:ext cx="7773987" cy="4754562"/>
          </a:xfrm>
        </p:spPr>
        <p:txBody>
          <a:bodyPr/>
          <a:lstStyle/>
          <a:p>
            <a:r>
              <a:rPr lang="en-US" sz="2400" dirty="0"/>
              <a:t>J</a:t>
            </a:r>
            <a:r>
              <a:rPr lang="en-US" sz="2400" dirty="0" smtClean="0"/>
              <a:t>avaScript </a:t>
            </a:r>
            <a:r>
              <a:rPr lang="en-US" sz="2400" dirty="0"/>
              <a:t>does not create a new scope for each code block.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is true in many programming languages, but not true in JavaScript.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is a common mistake, among new JavaScript developers, to believe that this code returns undefined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da-DK" sz="1800" dirty="0"/>
              <a:t>for (var i = 0; i &lt; 10; i++) </a:t>
            </a:r>
            <a:r>
              <a:rPr lang="da-DK" sz="1800" dirty="0" smtClean="0"/>
              <a:t>{</a:t>
            </a:r>
          </a:p>
          <a:p>
            <a:r>
              <a:rPr lang="en-US" sz="1800" dirty="0" smtClean="0"/>
              <a:t>/</a:t>
            </a:r>
            <a:r>
              <a:rPr lang="en-US" sz="1800" dirty="0"/>
              <a:t>/ some code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return </a:t>
            </a:r>
            <a:r>
              <a:rPr lang="en-US" sz="1800" dirty="0" err="1"/>
              <a:t>i</a:t>
            </a:r>
            <a:r>
              <a:rPr lang="en-US" sz="1800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D3FD6DE-6A2C-C847-9570-96137DB80E06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010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var</a:t>
            </a:r>
            <a:r>
              <a:rPr lang="en-US" sz="2400" dirty="0"/>
              <a:t> array-name = [item1, item2, ...]; </a:t>
            </a:r>
            <a:endParaRPr lang="en-US" sz="2400" dirty="0" smtClean="0"/>
          </a:p>
          <a:p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cars = ["Saab", "Volvo", "BMW"]</a:t>
            </a:r>
            <a:r>
              <a:rPr lang="en-US" sz="2400" dirty="0" smtClean="0"/>
              <a:t>;</a:t>
            </a:r>
          </a:p>
          <a:p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cars = new Array("Saab", "Volvo", "BMW")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Arrays are objects in JavaScript!!!</a:t>
            </a:r>
          </a:p>
          <a:p>
            <a:r>
              <a:rPr lang="en-US" sz="2400" b="1" u="sng" dirty="0" smtClean="0"/>
              <a:t>There is no associative array in JavaScript!!!</a:t>
            </a:r>
          </a:p>
          <a:p>
            <a:r>
              <a:rPr lang="en-US" sz="2400" dirty="0"/>
              <a:t>In JavaScript, arrays use numbered </a:t>
            </a:r>
            <a:r>
              <a:rPr lang="en-US" sz="2400" dirty="0" smtClean="0"/>
              <a:t>indexes [ ]</a:t>
            </a:r>
            <a:endParaRPr lang="en-US" sz="2400" dirty="0"/>
          </a:p>
          <a:p>
            <a:r>
              <a:rPr lang="en-US" sz="2400" dirty="0" smtClean="0"/>
              <a:t>In </a:t>
            </a:r>
            <a:r>
              <a:rPr lang="en-US" sz="2400" dirty="0"/>
              <a:t>JavaScript, objects use named </a:t>
            </a:r>
            <a:r>
              <a:rPr lang="en-US" sz="2400" dirty="0" smtClean="0"/>
              <a:t>indexes { }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D3FD6DE-6A2C-C847-9570-96137DB80E06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045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onchange</a:t>
            </a:r>
            <a:r>
              <a:rPr lang="en-US" sz="2000" dirty="0" smtClean="0"/>
              <a:t>        	An </a:t>
            </a:r>
            <a:r>
              <a:rPr lang="en-US" sz="2000" dirty="0"/>
              <a:t>HTML element has been changed</a:t>
            </a:r>
          </a:p>
          <a:p>
            <a:r>
              <a:rPr lang="en-US" sz="2000" dirty="0" err="1"/>
              <a:t>onclick</a:t>
            </a:r>
            <a:r>
              <a:rPr lang="en-US" sz="2000" dirty="0"/>
              <a:t> </a:t>
            </a:r>
            <a:r>
              <a:rPr lang="en-US" sz="2000" dirty="0" smtClean="0"/>
              <a:t>       		The </a:t>
            </a:r>
            <a:r>
              <a:rPr lang="en-US" sz="2000" dirty="0"/>
              <a:t>user clicks an HTML element</a:t>
            </a:r>
          </a:p>
          <a:p>
            <a:r>
              <a:rPr lang="en-US" sz="2000" dirty="0" err="1"/>
              <a:t>onmouseover</a:t>
            </a:r>
            <a:r>
              <a:rPr lang="en-US" sz="2000" dirty="0"/>
              <a:t>    </a:t>
            </a:r>
            <a:r>
              <a:rPr lang="en-US" sz="2000" dirty="0" smtClean="0"/>
              <a:t>The </a:t>
            </a:r>
            <a:r>
              <a:rPr lang="en-US" sz="2000" dirty="0"/>
              <a:t>user moves the mouse over </a:t>
            </a:r>
            <a:r>
              <a:rPr lang="en-US" sz="2000" dirty="0" smtClean="0"/>
              <a:t>an element</a:t>
            </a:r>
            <a:endParaRPr lang="en-US" sz="2000" dirty="0"/>
          </a:p>
          <a:p>
            <a:r>
              <a:rPr lang="en-US" sz="2000" dirty="0" err="1"/>
              <a:t>onmouseout</a:t>
            </a:r>
            <a:r>
              <a:rPr lang="en-US" sz="2000" dirty="0"/>
              <a:t>      The user moves the mouse away from an </a:t>
            </a:r>
            <a:r>
              <a:rPr lang="en-US" sz="2000" dirty="0" smtClean="0"/>
              <a:t>element</a:t>
            </a:r>
            <a:endParaRPr lang="en-US" sz="2000" dirty="0"/>
          </a:p>
          <a:p>
            <a:r>
              <a:rPr lang="en-US" sz="2000" dirty="0" err="1"/>
              <a:t>onkeydown</a:t>
            </a:r>
            <a:r>
              <a:rPr lang="en-US" sz="2000" dirty="0"/>
              <a:t>       The user pushes a keyboard key</a:t>
            </a:r>
          </a:p>
          <a:p>
            <a:r>
              <a:rPr lang="en-US" sz="2000" dirty="0" err="1"/>
              <a:t>onload</a:t>
            </a:r>
            <a:r>
              <a:rPr lang="en-US" sz="2000" dirty="0"/>
              <a:t>  </a:t>
            </a:r>
            <a:r>
              <a:rPr lang="en-US" sz="2000" dirty="0" smtClean="0"/>
              <a:t>		The </a:t>
            </a:r>
            <a:r>
              <a:rPr lang="en-US" sz="2000" dirty="0"/>
              <a:t>browser has finished loading the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D3FD6DE-6A2C-C847-9570-96137DB80E06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48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Hoisting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Hoisting is JavaScript's default behavior of moving declarations to the top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JavaScript only hoists declarations, not initializations.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D3FD6DE-6A2C-C847-9570-96137DB80E06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230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 Use Strict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"use strict";  Defines that JavaScript code should be executed in "strict mode"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Strict mode is declared by adding "use strict"; to the beginning of a JavaScript file, or a JavaScript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D3FD6DE-6A2C-C847-9570-96137DB80E06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15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JavaScript can:</a:t>
            </a:r>
          </a:p>
          <a:p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Change HTML </a:t>
            </a:r>
            <a:r>
              <a:rPr lang="en-US" sz="2800" dirty="0"/>
              <a:t>e</a:t>
            </a:r>
            <a:r>
              <a:rPr lang="en-US" sz="2800" dirty="0" smtClean="0"/>
              <a:t>lement content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Change HTML </a:t>
            </a:r>
            <a:r>
              <a:rPr lang="en-US" sz="2800" dirty="0"/>
              <a:t>e</a:t>
            </a:r>
            <a:r>
              <a:rPr lang="en-US" sz="2800" dirty="0" smtClean="0"/>
              <a:t>lement attribute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Change HTML </a:t>
            </a:r>
            <a:r>
              <a:rPr lang="en-US" sz="2800" dirty="0" smtClean="0"/>
              <a:t>CSS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Validate HTML Form data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D3FD6DE-6A2C-C847-9570-96137DB80E0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615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What is JSON?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JSON stands for JavaScript Object </a:t>
            </a:r>
            <a:r>
              <a:rPr lang="en-US" sz="2800" dirty="0" smtClean="0"/>
              <a:t>Notation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JSON </a:t>
            </a:r>
            <a:r>
              <a:rPr lang="en-US" sz="2800" dirty="0"/>
              <a:t>is lightweight data interchange </a:t>
            </a:r>
            <a:r>
              <a:rPr lang="en-US" sz="2800" dirty="0" smtClean="0"/>
              <a:t>format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JSON </a:t>
            </a:r>
            <a:r>
              <a:rPr lang="en-US" sz="2800" dirty="0"/>
              <a:t>is language independent </a:t>
            </a:r>
            <a:r>
              <a:rPr lang="en-US" sz="2800" dirty="0" smtClean="0"/>
              <a:t>*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JSON </a:t>
            </a:r>
            <a:r>
              <a:rPr lang="en-US" sz="2800" dirty="0"/>
              <a:t>is "self-describing" and easy to understand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D3FD6DE-6A2C-C847-9570-96137DB80E06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031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3" y="1768475"/>
            <a:ext cx="7773987" cy="4525962"/>
          </a:xfrm>
        </p:spPr>
        <p:txBody>
          <a:bodyPr/>
          <a:lstStyle/>
          <a:p>
            <a:r>
              <a:rPr lang="en-US" sz="2400" dirty="0"/>
              <a:t>{</a:t>
            </a:r>
          </a:p>
          <a:p>
            <a:r>
              <a:rPr lang="en-US" sz="2400" dirty="0" smtClean="0"/>
              <a:t>	"</a:t>
            </a:r>
            <a:r>
              <a:rPr lang="en-US" sz="2400" dirty="0"/>
              <a:t>employees":[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		{</a:t>
            </a:r>
            <a:r>
              <a:rPr lang="en-US" sz="2400" dirty="0"/>
              <a:t>"</a:t>
            </a:r>
            <a:r>
              <a:rPr lang="en-US" sz="2400" dirty="0" err="1"/>
              <a:t>firstName</a:t>
            </a:r>
            <a:r>
              <a:rPr lang="en-US" sz="2400" dirty="0"/>
              <a:t>":"John", "</a:t>
            </a:r>
            <a:r>
              <a:rPr lang="en-US" sz="2400" dirty="0" err="1"/>
              <a:t>lastName</a:t>
            </a:r>
            <a:r>
              <a:rPr lang="en-US" sz="2400" dirty="0"/>
              <a:t>":"Doe"},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		{</a:t>
            </a:r>
            <a:r>
              <a:rPr lang="en-US" sz="2400" dirty="0"/>
              <a:t>"</a:t>
            </a:r>
            <a:r>
              <a:rPr lang="en-US" sz="2400" dirty="0" err="1"/>
              <a:t>firstName</a:t>
            </a:r>
            <a:r>
              <a:rPr lang="en-US" sz="2400" dirty="0"/>
              <a:t>":"Anna",        "</a:t>
            </a:r>
            <a:r>
              <a:rPr lang="en-US" sz="2400" dirty="0" err="1"/>
              <a:t>lastName</a:t>
            </a:r>
            <a:r>
              <a:rPr lang="en-US" sz="2400" dirty="0"/>
              <a:t>":"Smith"},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		{</a:t>
            </a:r>
            <a:r>
              <a:rPr lang="en-US" sz="2400" dirty="0"/>
              <a:t>"</a:t>
            </a:r>
            <a:r>
              <a:rPr lang="en-US" sz="2400" dirty="0" err="1"/>
              <a:t>firstName</a:t>
            </a:r>
            <a:r>
              <a:rPr lang="en-US" sz="2400" dirty="0"/>
              <a:t>":"Peter", "</a:t>
            </a:r>
            <a:r>
              <a:rPr lang="en-US" sz="2400" dirty="0" err="1"/>
              <a:t>lastName</a:t>
            </a:r>
            <a:r>
              <a:rPr lang="en-US" sz="2400" dirty="0"/>
              <a:t>":"Jones"}</a:t>
            </a:r>
          </a:p>
          <a:p>
            <a:r>
              <a:rPr lang="en-US" sz="2400" dirty="0" smtClean="0"/>
              <a:t>	]</a:t>
            </a:r>
            <a:endParaRPr lang="en-US" sz="2400" dirty="0"/>
          </a:p>
          <a:p>
            <a:r>
              <a:rPr lang="en-US" sz="2400" dirty="0" smtClean="0"/>
              <a:t>}</a:t>
            </a:r>
          </a:p>
          <a:p>
            <a:r>
              <a:rPr lang="en-US" sz="2400" dirty="0" smtClean="0"/>
              <a:t>   JSON </a:t>
            </a:r>
            <a:r>
              <a:rPr lang="en-US" sz="2400" dirty="0"/>
              <a:t>names require double quotes. JavaScript names don't.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D3FD6DE-6A2C-C847-9570-96137DB80E06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102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4712" y="301625"/>
            <a:ext cx="7645401" cy="1260475"/>
          </a:xfrm>
        </p:spPr>
        <p:txBody>
          <a:bodyPr/>
          <a:lstStyle/>
          <a:p>
            <a:r>
              <a:rPr lang="en-US" dirty="0" smtClean="0"/>
              <a:t>JavaScript JSON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jsObject</a:t>
            </a:r>
            <a:r>
              <a:rPr lang="en-US" dirty="0" smtClean="0"/>
              <a:t> = </a:t>
            </a:r>
            <a:r>
              <a:rPr lang="en-US" dirty="0" err="1" smtClean="0"/>
              <a:t>JSON.parse</a:t>
            </a:r>
            <a:r>
              <a:rPr lang="en-US" dirty="0" smtClean="0"/>
              <a:t>(</a:t>
            </a:r>
            <a:r>
              <a:rPr lang="en-US" dirty="0" err="1" smtClean="0"/>
              <a:t>jasonstring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D3FD6DE-6A2C-C847-9570-96137DB80E06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67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3" y="1768475"/>
            <a:ext cx="7773987" cy="4678362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JavaScript can be placed in the &lt;body&gt; </a:t>
            </a:r>
            <a:r>
              <a:rPr lang="en-US" sz="2800" dirty="0" smtClean="0"/>
              <a:t>and </a:t>
            </a:r>
            <a:r>
              <a:rPr lang="en-US" sz="2800" dirty="0"/>
              <a:t>the &lt;head&gt; sections of an HTML </a:t>
            </a:r>
            <a:r>
              <a:rPr lang="en-US" sz="2800" dirty="0" smtClean="0"/>
              <a:t>page. </a:t>
            </a:r>
            <a:r>
              <a:rPr lang="en-US" sz="2800" dirty="0"/>
              <a:t>It is a good idea to place scripts at the bottom of the &lt;body&gt; </a:t>
            </a:r>
            <a:r>
              <a:rPr lang="en-US" sz="2800" dirty="0" smtClean="0"/>
              <a:t>element. This </a:t>
            </a:r>
            <a:r>
              <a:rPr lang="en-US" sz="2800" dirty="0"/>
              <a:t>can improve page load, because HTML display is not blocked by scripts loading.</a:t>
            </a: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Inside HTML</a:t>
            </a:r>
            <a:r>
              <a:rPr lang="en-US" sz="2800" dirty="0"/>
              <a:t>, JavaScript code must be inserted between &lt;script&gt; and &lt;/script&gt; tags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External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: </a:t>
            </a:r>
          </a:p>
          <a:p>
            <a:pPr marL="0" indent="0"/>
            <a:r>
              <a:rPr lang="en-US" sz="2800" dirty="0"/>
              <a:t> </a:t>
            </a:r>
            <a:r>
              <a:rPr lang="en-US" sz="2800" dirty="0" smtClean="0"/>
              <a:t>    &lt;</a:t>
            </a:r>
            <a:r>
              <a:rPr lang="en-US" sz="2800" dirty="0"/>
              <a:t>script </a:t>
            </a:r>
            <a:r>
              <a:rPr lang="en-US" sz="2800" dirty="0" err="1"/>
              <a:t>src</a:t>
            </a:r>
            <a:r>
              <a:rPr lang="en-US" sz="2800" dirty="0"/>
              <a:t>="</a:t>
            </a:r>
            <a:r>
              <a:rPr lang="en-US" sz="2800" dirty="0" err="1"/>
              <a:t>myScript.js</a:t>
            </a:r>
            <a:r>
              <a:rPr lang="en-US" sz="2800" dirty="0"/>
              <a:t>"&gt;&lt;/script</a:t>
            </a:r>
            <a:r>
              <a:rPr lang="en-US" sz="2800" dirty="0" smtClean="0"/>
              <a:t>&gt;</a:t>
            </a:r>
          </a:p>
          <a:p>
            <a:pPr marL="0" indent="0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D3FD6DE-6A2C-C847-9570-96137DB80E0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76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9613" y="1768475"/>
            <a:ext cx="7773987" cy="4449762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400" dirty="0"/>
              <a:t>A computer program is a list of "instructions" to be "executed" by the computer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In a programming language, these program instructions are called </a:t>
            </a:r>
            <a:r>
              <a:rPr lang="en-US" sz="2400" b="1" dirty="0"/>
              <a:t>statements</a:t>
            </a:r>
            <a:r>
              <a:rPr lang="en-US" sz="2400" b="1" dirty="0" smtClean="0"/>
              <a:t>.</a:t>
            </a:r>
            <a:endParaRPr lang="en-US" sz="2400" b="1" dirty="0"/>
          </a:p>
          <a:p>
            <a:pPr>
              <a:buFont typeface="Arial"/>
              <a:buChar char="•"/>
            </a:pPr>
            <a:r>
              <a:rPr lang="en-US" sz="2400" dirty="0"/>
              <a:t>JavaScript is a programming language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JavaScript </a:t>
            </a:r>
            <a:r>
              <a:rPr lang="en-US" sz="2400" b="1" dirty="0"/>
              <a:t>statements</a:t>
            </a:r>
            <a:r>
              <a:rPr lang="en-US" sz="2400" dirty="0"/>
              <a:t> are separated by </a:t>
            </a:r>
            <a:r>
              <a:rPr lang="en-US" sz="2400" dirty="0" smtClean="0"/>
              <a:t>semicolons (</a:t>
            </a:r>
            <a:r>
              <a:rPr lang="en-US" sz="2400" dirty="0"/>
              <a:t>Values, Operators, Expressions, Keywords, and </a:t>
            </a:r>
            <a:r>
              <a:rPr lang="en-US" sz="2400" dirty="0" smtClean="0"/>
              <a:t>Comments)</a:t>
            </a: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 smtClean="0"/>
              <a:t>JavaScript </a:t>
            </a:r>
            <a:r>
              <a:rPr lang="en-US" sz="2400" b="1" dirty="0"/>
              <a:t>syntax</a:t>
            </a:r>
            <a:r>
              <a:rPr lang="en-US" sz="2400" dirty="0"/>
              <a:t> is the set of rules, how JavaScript programs </a:t>
            </a:r>
            <a:r>
              <a:rPr lang="en-US" sz="2400" dirty="0" smtClean="0"/>
              <a:t>are constructed</a:t>
            </a:r>
            <a:r>
              <a:rPr lang="en-US" sz="24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D3FD6DE-6A2C-C847-9570-96137DB80E0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76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</a:t>
            </a:r>
            <a:r>
              <a:rPr lang="en-US" dirty="0"/>
              <a:t>he JavaScript syntax defines two types of values: Fixed values and variable values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Fixed values are called literals. Variable values are called variables</a:t>
            </a:r>
            <a:r>
              <a:rPr lang="en-US" dirty="0" smtClean="0"/>
              <a:t>.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myName</a:t>
            </a:r>
            <a:r>
              <a:rPr lang="en-US" dirty="0"/>
              <a:t> </a:t>
            </a:r>
            <a:r>
              <a:rPr lang="en-US" dirty="0" smtClean="0"/>
              <a:t>= “Gordon Tian”;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D3FD6DE-6A2C-C847-9570-96137DB80E0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48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Operators</a:t>
            </a:r>
            <a:br>
              <a:rPr lang="en-US" dirty="0" smtClean="0"/>
            </a:b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Operators:</a:t>
            </a:r>
          </a:p>
          <a:p>
            <a:pPr marL="857250" lvl="1" indent="-457200">
              <a:buFont typeface="Arial"/>
              <a:buChar char="•"/>
            </a:pPr>
            <a:r>
              <a:rPr lang="en-US" sz="2400" dirty="0" smtClean="0"/>
              <a:t>assignment =</a:t>
            </a:r>
          </a:p>
          <a:p>
            <a:pPr marL="857250" lvl="1" indent="-457200">
              <a:buFont typeface="Arial"/>
              <a:buChar char="•"/>
            </a:pPr>
            <a:r>
              <a:rPr lang="en-US" sz="2400" dirty="0"/>
              <a:t>arithmetic operators </a:t>
            </a:r>
            <a:r>
              <a:rPr lang="en-US" sz="2400" dirty="0" smtClean="0"/>
              <a:t> + - * / % ++ -- += -= *= /= %= </a:t>
            </a:r>
          </a:p>
          <a:p>
            <a:pPr marL="857250" lvl="1" indent="-457200">
              <a:buFont typeface="Arial"/>
              <a:buChar char="•"/>
            </a:pPr>
            <a:r>
              <a:rPr lang="en-US" sz="2400" dirty="0" smtClean="0"/>
              <a:t>Logical == === != !== &gt; &lt; &gt;= &lt;=</a:t>
            </a:r>
          </a:p>
          <a:p>
            <a:pPr marL="400050" lvl="1" indent="0"/>
            <a:endParaRPr lang="en-US" sz="2400" dirty="0" smtClean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An expression is a combination of values, variables, and operators, which computes to a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D3FD6DE-6A2C-C847-9570-96137DB80E0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837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Identifier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3" y="1768475"/>
            <a:ext cx="7773987" cy="4678362"/>
          </a:xfrm>
        </p:spPr>
        <p:txBody>
          <a:bodyPr/>
          <a:lstStyle/>
          <a:p>
            <a:r>
              <a:rPr lang="en-US" sz="1800" dirty="0" smtClean="0"/>
              <a:t>Identifiers </a:t>
            </a:r>
            <a:r>
              <a:rPr lang="en-US" sz="1800" dirty="0"/>
              <a:t>are names.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In </a:t>
            </a:r>
            <a:r>
              <a:rPr lang="en-US" sz="1800" dirty="0"/>
              <a:t>JavaScript, identifiers are used to name variables (and keywords, and functions, and labels).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The </a:t>
            </a:r>
            <a:r>
              <a:rPr lang="en-US" sz="1800" dirty="0"/>
              <a:t>rules for legal names are much the same in most programming languages.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In </a:t>
            </a:r>
            <a:r>
              <a:rPr lang="en-US" sz="1800" dirty="0"/>
              <a:t>JavaScript, the first character must be a letter, an underscore (_), or a dollar sign ($)</a:t>
            </a:r>
            <a:r>
              <a:rPr lang="en-US" sz="1800" dirty="0" smtClean="0"/>
              <a:t>.  NOT A NUMBER!!!</a:t>
            </a:r>
            <a:endParaRPr lang="en-US" sz="1800" dirty="0"/>
          </a:p>
          <a:p>
            <a:pPr>
              <a:buFont typeface="Arial"/>
              <a:buChar char="•"/>
            </a:pPr>
            <a:r>
              <a:rPr lang="en-US" sz="1800" dirty="0" smtClean="0"/>
              <a:t>Subsequent </a:t>
            </a:r>
            <a:r>
              <a:rPr lang="en-US" sz="1800" dirty="0"/>
              <a:t>characters may be letters, digits, underscores, or dollar signs</a:t>
            </a:r>
            <a:r>
              <a:rPr lang="en-US" sz="1800" dirty="0" smtClean="0"/>
              <a:t>.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Case </a:t>
            </a:r>
            <a:r>
              <a:rPr lang="en-US" sz="1800" dirty="0" err="1" smtClean="0"/>
              <a:t>sensetive</a:t>
            </a:r>
            <a:endParaRPr lang="en-US" sz="1800" dirty="0" smtClean="0"/>
          </a:p>
          <a:p>
            <a:pPr>
              <a:buFont typeface="Arial"/>
              <a:buChar char="•"/>
            </a:pPr>
            <a:r>
              <a:rPr lang="en-US" sz="1800" dirty="0" smtClean="0"/>
              <a:t>Unicode character set</a:t>
            </a:r>
          </a:p>
          <a:p>
            <a:pPr>
              <a:buFont typeface="Arial"/>
              <a:buChar char="•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D3FD6DE-6A2C-C847-9570-96137DB80E0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7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Camel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z="2400" dirty="0" smtClean="0"/>
              <a:t>Historically</a:t>
            </a:r>
            <a:r>
              <a:rPr lang="en-US" sz="2400" dirty="0"/>
              <a:t>, programmers have used three ways of joining multiple words into one variable name</a:t>
            </a:r>
            <a:r>
              <a:rPr lang="en-US" sz="2400" dirty="0" smtClean="0"/>
              <a:t>:</a:t>
            </a: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b="1" dirty="0"/>
              <a:t>Hyphens:</a:t>
            </a:r>
          </a:p>
          <a:p>
            <a:r>
              <a:rPr lang="en-US" sz="2400" dirty="0" smtClean="0"/>
              <a:t>    first</a:t>
            </a:r>
            <a:r>
              <a:rPr lang="en-US" sz="2400" dirty="0"/>
              <a:t>-name, last-name, master-card, inter-city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b="1" dirty="0"/>
              <a:t>Underscore</a:t>
            </a:r>
            <a:r>
              <a:rPr lang="en-US" sz="2400" b="1" dirty="0" smtClean="0"/>
              <a:t>: </a:t>
            </a:r>
            <a:endParaRPr lang="en-US" sz="2400" b="1" dirty="0"/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first_name</a:t>
            </a:r>
            <a:r>
              <a:rPr lang="en-US" sz="2400" dirty="0"/>
              <a:t>, </a:t>
            </a:r>
            <a:r>
              <a:rPr lang="en-US" sz="2400" dirty="0" err="1"/>
              <a:t>last_name</a:t>
            </a:r>
            <a:r>
              <a:rPr lang="en-US" sz="2400" dirty="0"/>
              <a:t>, </a:t>
            </a:r>
            <a:r>
              <a:rPr lang="en-US" sz="2400" dirty="0" err="1"/>
              <a:t>master_card</a:t>
            </a:r>
            <a:r>
              <a:rPr lang="en-US" sz="2400" dirty="0"/>
              <a:t>, </a:t>
            </a:r>
            <a:r>
              <a:rPr lang="en-US" sz="2400" dirty="0" err="1"/>
              <a:t>inter_city</a:t>
            </a:r>
            <a:r>
              <a:rPr lang="en-US" sz="2400" dirty="0"/>
              <a:t>.</a:t>
            </a:r>
          </a:p>
          <a:p>
            <a:pPr>
              <a:buFont typeface="Arial"/>
              <a:buChar char="•"/>
            </a:pPr>
            <a:r>
              <a:rPr lang="en-US" sz="2400" b="1" dirty="0" smtClean="0"/>
              <a:t>Camel Case:</a:t>
            </a:r>
          </a:p>
          <a:p>
            <a:pPr marL="0" indent="0"/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FirstName</a:t>
            </a:r>
            <a:r>
              <a:rPr lang="en-US" sz="2400" dirty="0"/>
              <a:t>, </a:t>
            </a:r>
            <a:r>
              <a:rPr lang="en-US" sz="2400" dirty="0" err="1"/>
              <a:t>LastName</a:t>
            </a:r>
            <a:r>
              <a:rPr lang="en-US" sz="2400" dirty="0"/>
              <a:t>, MasterCard, InterCity.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D3FD6DE-6A2C-C847-9570-96137DB80E0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5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Arial Unicode MS"/>
      </a:majorFont>
      <a:minorFont>
        <a:latin typeface="Arial"/>
        <a:ea typeface="ＭＳ Ｐゴシック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5797</TotalTime>
  <Words>1574</Words>
  <Application>Microsoft Macintosh PowerPoint</Application>
  <PresentationFormat>Custom</PresentationFormat>
  <Paragraphs>243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Times New Roman</vt:lpstr>
      <vt:lpstr>Arial</vt:lpstr>
      <vt:lpstr>Arial Unicode MS</vt:lpstr>
      <vt:lpstr>Wingdings</vt:lpstr>
      <vt:lpstr>Symbol</vt:lpstr>
      <vt:lpstr>Office Theme</vt:lpstr>
      <vt:lpstr>Introduction to JavaScript_x0013_</vt:lpstr>
      <vt:lpstr>JavaScript</vt:lpstr>
      <vt:lpstr>JavaScript</vt:lpstr>
      <vt:lpstr>JavaScript</vt:lpstr>
      <vt:lpstr>JavaScript</vt:lpstr>
      <vt:lpstr>JavaScript Values</vt:lpstr>
      <vt:lpstr>JavaScript Operators Expressions</vt:lpstr>
      <vt:lpstr>Javascript Identifier</vt:lpstr>
      <vt:lpstr>Camel Case</vt:lpstr>
      <vt:lpstr>JavaScript Code Block</vt:lpstr>
      <vt:lpstr>JavaScript Keywords</vt:lpstr>
      <vt:lpstr>JavaScript Data Types</vt:lpstr>
      <vt:lpstr>JavaScript Function</vt:lpstr>
      <vt:lpstr>Function Invocation</vt:lpstr>
      <vt:lpstr>Function Invocation</vt:lpstr>
      <vt:lpstr>Function Invocation</vt:lpstr>
      <vt:lpstr>Function Invocation</vt:lpstr>
      <vt:lpstr>JavaScript Object</vt:lpstr>
      <vt:lpstr>JavaScript Object Prototype</vt:lpstr>
      <vt:lpstr>Prototype</vt:lpstr>
      <vt:lpstr>Prototype</vt:lpstr>
      <vt:lpstr>Prototype</vt:lpstr>
      <vt:lpstr>Prototype</vt:lpstr>
      <vt:lpstr>JavaScript Scope</vt:lpstr>
      <vt:lpstr>JavaScript Scope</vt:lpstr>
      <vt:lpstr>JavaScript Arrays</vt:lpstr>
      <vt:lpstr>JavaScript Events</vt:lpstr>
      <vt:lpstr>JavaScript Hoisting</vt:lpstr>
      <vt:lpstr>JavaScript  Use Strict</vt:lpstr>
      <vt:lpstr>JSON</vt:lpstr>
      <vt:lpstr>JSON</vt:lpstr>
      <vt:lpstr>JavaScript JSON Object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</dc:title>
  <cp:lastModifiedBy>Gordon Tian</cp:lastModifiedBy>
  <cp:revision>181</cp:revision>
  <cp:lastPrinted>1601-01-01T00:00:00Z</cp:lastPrinted>
  <dcterms:created xsi:type="dcterms:W3CDTF">2009-04-16T18:32:32Z</dcterms:created>
  <dcterms:modified xsi:type="dcterms:W3CDTF">2015-09-15T19:20:54Z</dcterms:modified>
</cp:coreProperties>
</file>