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0"/>
  </p:normalViewPr>
  <p:slideViewPr>
    <p:cSldViewPr>
      <p:cViewPr varScale="1">
        <p:scale>
          <a:sx n="132" d="100"/>
          <a:sy n="132" d="100"/>
        </p:scale>
        <p:origin x="72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413D6E73-1861-7841-ABD6-B6CBCE9496F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FB76AE-C683-A547-A48D-0C742444975B}" type="slidenum">
              <a:rPr lang="de-DE"/>
              <a:pPr/>
              <a:t>1</a:t>
            </a:fld>
            <a:endParaRPr lang="de-DE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0BF8D5-50B4-D34A-8E89-4DAA9D2FCE41}" type="slidenum">
              <a:rPr lang="de-DE"/>
              <a:pPr/>
              <a:t>10</a:t>
            </a:fld>
            <a:endParaRPr lang="de-DE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5B69B-A21F-D140-90A6-48E5D24011DA}" type="slidenum">
              <a:rPr lang="de-DE"/>
              <a:pPr/>
              <a:t>12</a:t>
            </a:fld>
            <a:endParaRPr lang="de-DE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1B24BA-7B54-C844-834B-97A7C2F7E4BE}" type="slidenum">
              <a:rPr lang="de-DE"/>
              <a:pPr/>
              <a:t>13</a:t>
            </a:fld>
            <a:endParaRPr lang="de-DE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A524A5-C54E-1C49-B919-6F3928BFA961}" type="slidenum">
              <a:rPr lang="de-DE"/>
              <a:pPr/>
              <a:t>14</a:t>
            </a:fld>
            <a:endParaRPr lang="de-DE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44C5D-DC59-3B4A-8152-D9BAC1B3454A}" type="slidenum">
              <a:rPr lang="de-DE"/>
              <a:pPr/>
              <a:t>15</a:t>
            </a:fld>
            <a:endParaRPr lang="de-DE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F9BC4D-A3EE-404B-9FB3-D484BB681D06}" type="slidenum">
              <a:rPr lang="de-DE"/>
              <a:pPr/>
              <a:t>16</a:t>
            </a:fld>
            <a:endParaRPr lang="de-DE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3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61D932-FD2D-9841-A2D2-227857F8EBB9}" type="slidenum">
              <a:rPr lang="de-DE"/>
              <a:pPr/>
              <a:t>17</a:t>
            </a:fld>
            <a:endParaRPr lang="de-DE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20B47-BF1F-C249-84FE-B26E1E91D8A1}" type="slidenum">
              <a:rPr lang="de-DE"/>
              <a:pPr/>
              <a:t>2</a:t>
            </a:fld>
            <a:endParaRPr lang="de-DE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B20B47-BF1F-C249-84FE-B26E1E91D8A1}" type="slidenum">
              <a:rPr lang="de-DE"/>
              <a:pPr/>
              <a:t>3</a:t>
            </a:fld>
            <a:endParaRPr lang="de-DE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43F71B-5BF5-3F49-A2C4-3F57028BE772}" type="slidenum">
              <a:rPr lang="de-DE"/>
              <a:pPr/>
              <a:t>4</a:t>
            </a:fld>
            <a:endParaRPr lang="de-DE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007554-DDF8-8148-ABA0-E98452491825}" type="slidenum">
              <a:rPr lang="de-DE"/>
              <a:pPr/>
              <a:t>5</a:t>
            </a:fld>
            <a:endParaRPr lang="de-DE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8106D-3D9A-4D4A-BB0E-DBD359E7E9F1}" type="slidenum">
              <a:rPr lang="de-DE"/>
              <a:pPr/>
              <a:t>6</a:t>
            </a:fld>
            <a:endParaRPr lang="de-DE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EF8A50-DD08-054C-A254-ACE66165F6F1}" type="slidenum">
              <a:rPr lang="de-DE"/>
              <a:pPr/>
              <a:t>7</a:t>
            </a:fld>
            <a:endParaRPr lang="de-DE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2F331F-B1E6-F54F-8622-21FCD0F473D2}" type="slidenum">
              <a:rPr lang="de-DE"/>
              <a:pPr/>
              <a:t>8</a:t>
            </a:fld>
            <a:endParaRPr lang="de-DE"/>
          </a:p>
        </p:txBody>
      </p:sp>
      <p:sp>
        <p:nvSpPr>
          <p:cNvPr id="2662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66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9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52AAE-12DB-594E-96FE-82A88228F27E}" type="slidenum">
              <a:rPr lang="de-DE"/>
              <a:pPr/>
              <a:t>9</a:t>
            </a:fld>
            <a:endParaRPr lang="de-DE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CFE06C-F614-9B4D-9769-832418B651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4EB598-FA0D-F847-B6CF-70B566CC5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1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55A3D3-8C08-A741-ABEF-016A3B7E2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75" y="301625"/>
            <a:ext cx="61547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1763713" y="6094413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203700" y="6707188"/>
            <a:ext cx="3194050" cy="519112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515225" y="6707188"/>
            <a:ext cx="2346325" cy="519112"/>
          </a:xfrm>
        </p:spPr>
        <p:txBody>
          <a:bodyPr/>
          <a:lstStyle>
            <a:lvl1pPr>
              <a:defRPr/>
            </a:lvl1pPr>
          </a:lstStyle>
          <a:p>
            <a:fld id="{4336B7DA-A3D6-8C42-B021-C0BA13AD453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7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276C01-9ED5-2143-B90F-19EAFE2EA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CFFB84-D644-9E4A-B847-F05FD3175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462AB1-3745-174A-93C9-4F0E7C23E4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A156A0-945F-3F4A-B432-DC256CC382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572B82-FF1B-AC42-A7B5-5CBA6E958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272104-005C-3341-9DA2-66D80078C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D17D1D-545E-7A4D-991C-4B8963E1A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F4946C-025F-5F43-8CC5-F0AB232E96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EA4A2F8D-00ED-2E41-964A-A18D82E1CB5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tian@svuca.eddu" TargetMode="External"/><Relationship Id="rId4" Type="http://schemas.openxmlformats.org/officeDocument/2006/relationships/hyperlink" Target="mailto:gordontian@126.co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triple.com/wtnmp/?wtSrc=exe" TargetMode="External"/><Relationship Id="rId4" Type="http://schemas.openxmlformats.org/officeDocument/2006/relationships/hyperlink" Target="http://www.aptana.com/products/studio3/downloa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uefish.mrball.net/stable/binaries/win32/" TargetMode="External"/><Relationship Id="rId4" Type="http://schemas.openxmlformats.org/officeDocument/2006/relationships/hyperlink" Target="http://www.aptana.com/products/studio3/downloa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w3.org/TR/html4/loose.dt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539750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smtClean="0"/>
              <a:t>CS520/CS596_026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305050" y="2103438"/>
            <a:ext cx="7775575" cy="3811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 smtClean="0"/>
              <a:t>Lecture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smtClean="0"/>
              <a:t>Gordon </a:t>
            </a:r>
            <a:r>
              <a:rPr lang="de-DE" dirty="0"/>
              <a:t>Tian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/>
              <a:t>408-668-5680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>
                <a:hlinkClick r:id="rId3"/>
              </a:rPr>
              <a:t>gtian@</a:t>
            </a:r>
            <a:r>
              <a:rPr lang="de-DE" sz="2000" dirty="0" smtClean="0">
                <a:hlinkClick r:id="rId3"/>
              </a:rPr>
              <a:t>svuca.edu</a:t>
            </a:r>
            <a:endParaRPr lang="de-DE" sz="2000" dirty="0">
              <a:hlinkClick r:id="rId3"/>
            </a:endParaRP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>
                <a:hlinkClick r:id="rId4"/>
              </a:rPr>
              <a:t>gordontian@126.com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 dirty="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dirty="0" smtClean="0"/>
              <a:t>Fall 2015</a:t>
            </a:r>
            <a:endParaRPr lang="de-DE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HTML Tags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518160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&lt;tag&gt; content &lt;/tag&gt;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Tags can be nested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HTML headings are defined with the &lt;h1&gt; to &lt;h6&gt; tags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&lt;p&gt;, &lt;a&gt;, &lt;img&gt;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Empty element: &lt;br&gt; or &lt;br/&gt;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&lt;hr&gt;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&lt;pre&gt; defines preformatted text.</a:t>
            </a:r>
            <a:br>
              <a:rPr lang="de-DE"/>
            </a:b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Attributes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4006850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lang="en-US" for html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title for p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href for a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width and height for img or use style </a:t>
            </a:r>
            <a:r>
              <a:rPr lang="de-DE" sz="2000"/>
              <a:t>style="width:304px;height:228px;"</a:t>
            </a:r>
          </a:p>
          <a:p>
            <a:pPr marL="1727200" lvl="1" indent="-573088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 b="1"/>
              <a:t>Use the style attribute. It prevents styles sheets from changing the original size of images 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HTMl Styles - inline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style="property:value; property:value;"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&lt;h1 style="color:blue"&gt;This is a heading&lt;/h1&gt;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&lt;p style="color:red"&gt;This is a paragraph.&lt;/p&gt;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background-color, color, font-family, font-size, test-align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844800" y="0"/>
            <a:ext cx="72358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de-DE"/>
              <a:t>HTMl Styles – Internal CSS 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&lt;style&gt;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smtClean="0"/>
              <a:t>Body </a:t>
            </a:r>
            <a:r>
              <a:rPr lang="de-DE" dirty="0"/>
              <a:t>{</a:t>
            </a:r>
            <a:r>
              <a:rPr lang="de-DE" dirty="0" err="1"/>
              <a:t>background-color:lightgrey</a:t>
            </a:r>
            <a:r>
              <a:rPr lang="de-DE" dirty="0"/>
              <a:t>}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h1   {</a:t>
            </a:r>
            <a:r>
              <a:rPr lang="de-DE" dirty="0" err="1"/>
              <a:t>color:blue</a:t>
            </a:r>
            <a:r>
              <a:rPr lang="de-DE" dirty="0"/>
              <a:t>}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p    {</a:t>
            </a:r>
            <a:r>
              <a:rPr lang="de-DE" dirty="0" err="1"/>
              <a:t>color:green</a:t>
            </a:r>
            <a:r>
              <a:rPr lang="de-DE" dirty="0"/>
              <a:t>}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&lt;/style&gt;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&lt;/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160588" y="357188"/>
            <a:ext cx="7596187" cy="1262062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HTML Styles – External CSS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6022975"/>
          </a:xfrm>
          <a:ln/>
        </p:spPr>
        <p:txBody>
          <a:bodyPr tIns="14112"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&lt;</a:t>
            </a:r>
            <a:r>
              <a:rPr lang="de-DE" sz="1600" dirty="0" err="1"/>
              <a:t>head</a:t>
            </a:r>
            <a:r>
              <a:rPr lang="de-DE" sz="1600" dirty="0"/>
              <a:t>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  	&lt;link </a:t>
            </a:r>
            <a:r>
              <a:rPr lang="de-DE" sz="1600" dirty="0" err="1"/>
              <a:t>rel</a:t>
            </a:r>
            <a:r>
              <a:rPr lang="de-DE" sz="1600" dirty="0"/>
              <a:t>="</a:t>
            </a:r>
            <a:r>
              <a:rPr lang="de-DE" sz="1600" dirty="0" err="1"/>
              <a:t>stylesheet</a:t>
            </a:r>
            <a:r>
              <a:rPr lang="de-DE" sz="1600" dirty="0"/>
              <a:t>" </a:t>
            </a:r>
            <a:r>
              <a:rPr lang="de-DE" sz="1600" dirty="0" err="1"/>
              <a:t>href</a:t>
            </a:r>
            <a:r>
              <a:rPr lang="de-DE" sz="1600" dirty="0"/>
              <a:t>="</a:t>
            </a:r>
            <a:r>
              <a:rPr lang="de-DE" sz="1600" dirty="0" err="1"/>
              <a:t>styles.css</a:t>
            </a:r>
            <a:r>
              <a:rPr lang="de-DE" sz="1600" dirty="0"/>
              <a:t>"&gt;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&lt;/</a:t>
            </a:r>
            <a:r>
              <a:rPr lang="de-DE" sz="1600" dirty="0" err="1"/>
              <a:t>head</a:t>
            </a:r>
            <a:r>
              <a:rPr lang="de-DE" sz="1600" dirty="0"/>
              <a:t>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dirty="0" err="1"/>
              <a:t>special</a:t>
            </a:r>
            <a:r>
              <a:rPr lang="de-DE" sz="1600" dirty="0"/>
              <a:t> style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special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, </a:t>
            </a:r>
            <a:r>
              <a:rPr lang="de-DE" sz="1600" dirty="0" err="1"/>
              <a:t>add</a:t>
            </a:r>
            <a:r>
              <a:rPr lang="de-DE" sz="1600" dirty="0"/>
              <a:t> an </a:t>
            </a:r>
            <a:r>
              <a:rPr lang="de-DE" sz="1600" dirty="0" err="1"/>
              <a:t>id</a:t>
            </a:r>
            <a:r>
              <a:rPr lang="de-DE" sz="1600" dirty="0"/>
              <a:t> </a:t>
            </a:r>
            <a:r>
              <a:rPr lang="de-DE" sz="1600" dirty="0" err="1"/>
              <a:t>attribute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endParaRPr lang="de-DE" sz="1600" dirty="0"/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p#p01 {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    </a:t>
            </a:r>
            <a:r>
              <a:rPr lang="de-DE" sz="1600" dirty="0" err="1"/>
              <a:t>color:blue</a:t>
            </a:r>
            <a:r>
              <a:rPr lang="de-DE" sz="1600" dirty="0"/>
              <a:t>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}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&lt;p </a:t>
            </a:r>
            <a:r>
              <a:rPr lang="de-DE" sz="1600" dirty="0" err="1"/>
              <a:t>id</a:t>
            </a:r>
            <a:r>
              <a:rPr lang="de-DE" sz="1600" dirty="0"/>
              <a:t>="p01"&gt;I am different&lt;/p&gt;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style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special</a:t>
            </a:r>
            <a:r>
              <a:rPr lang="de-DE" sz="1600" dirty="0"/>
              <a:t> type (</a:t>
            </a:r>
            <a:r>
              <a:rPr lang="de-DE" sz="1600" dirty="0" err="1"/>
              <a:t>class</a:t>
            </a:r>
            <a:r>
              <a:rPr lang="de-DE" sz="1600" dirty="0"/>
              <a:t>)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elements</a:t>
            </a:r>
            <a:r>
              <a:rPr lang="de-DE" sz="1600" dirty="0"/>
              <a:t>, </a:t>
            </a:r>
            <a:r>
              <a:rPr lang="de-DE" sz="1600" dirty="0" err="1"/>
              <a:t>add</a:t>
            </a:r>
            <a:r>
              <a:rPr lang="de-DE" sz="1600" dirty="0"/>
              <a:t> a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attribute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endParaRPr lang="de-DE" sz="1600" dirty="0"/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 err="1"/>
              <a:t>p.error</a:t>
            </a:r>
            <a:r>
              <a:rPr lang="de-DE" sz="1600" dirty="0"/>
              <a:t> {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   </a:t>
            </a:r>
            <a:r>
              <a:rPr lang="de-DE" sz="1600" dirty="0" err="1"/>
              <a:t>color:red</a:t>
            </a:r>
            <a:r>
              <a:rPr lang="de-DE" sz="1600" dirty="0"/>
              <a:t>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}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600" dirty="0"/>
              <a:t>&lt;p </a:t>
            </a:r>
            <a:r>
              <a:rPr lang="de-DE" sz="1600" dirty="0" err="1"/>
              <a:t>class</a:t>
            </a:r>
            <a:r>
              <a:rPr lang="de-DE" sz="1600" dirty="0"/>
              <a:t>=“</a:t>
            </a:r>
            <a:r>
              <a:rPr lang="de-DE" sz="1600" dirty="0" err="1"/>
              <a:t>error</a:t>
            </a:r>
            <a:r>
              <a:rPr lang="de-DE" sz="1600" dirty="0"/>
              <a:t>“&gt;</a:t>
            </a:r>
            <a:r>
              <a:rPr lang="de-DE" sz="1600" dirty="0" err="1"/>
              <a:t>Whoops</a:t>
            </a:r>
            <a:r>
              <a:rPr lang="de-DE" sz="1600" dirty="0"/>
              <a:t>&lt;/p&gt;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Styles - &lt;a&gt;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67150"/>
          </a:xfrm>
          <a:ln/>
        </p:spPr>
        <p:txBody>
          <a:bodyPr tIns="19404"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/>
              <a:t>&lt;style&gt;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 err="1"/>
              <a:t>a:link</a:t>
            </a:r>
            <a:r>
              <a:rPr lang="de-DE" sz="2200" dirty="0"/>
              <a:t>    {</a:t>
            </a:r>
            <a:r>
              <a:rPr lang="de-DE" sz="2200" dirty="0" err="1"/>
              <a:t>color:green</a:t>
            </a:r>
            <a:r>
              <a:rPr lang="de-DE" sz="2200" dirty="0"/>
              <a:t>; </a:t>
            </a:r>
            <a:r>
              <a:rPr lang="de-DE" sz="2200" dirty="0" err="1"/>
              <a:t>background-color:transparent</a:t>
            </a:r>
            <a:r>
              <a:rPr lang="de-DE" sz="2200" dirty="0"/>
              <a:t>; </a:t>
            </a:r>
            <a:r>
              <a:rPr lang="de-DE" sz="2200" dirty="0" err="1"/>
              <a:t>text-decoration:none</a:t>
            </a:r>
            <a:r>
              <a:rPr lang="de-DE" sz="2200" dirty="0"/>
              <a:t>}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 err="1"/>
              <a:t>a:visited</a:t>
            </a:r>
            <a:r>
              <a:rPr lang="de-DE" sz="2200" dirty="0"/>
              <a:t> {</a:t>
            </a:r>
            <a:r>
              <a:rPr lang="de-DE" sz="2200" dirty="0" err="1"/>
              <a:t>color:pink</a:t>
            </a:r>
            <a:r>
              <a:rPr lang="de-DE" sz="2200" dirty="0"/>
              <a:t>; </a:t>
            </a:r>
            <a:r>
              <a:rPr lang="de-DE" sz="2200" dirty="0" err="1"/>
              <a:t>background-color:transparent</a:t>
            </a:r>
            <a:r>
              <a:rPr lang="de-DE" sz="2200" dirty="0"/>
              <a:t>; </a:t>
            </a:r>
            <a:r>
              <a:rPr lang="de-DE" sz="2200" dirty="0" err="1"/>
              <a:t>text-decoration:none</a:t>
            </a:r>
            <a:r>
              <a:rPr lang="de-DE" sz="2200" dirty="0"/>
              <a:t>}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 err="1"/>
              <a:t>a:hover</a:t>
            </a:r>
            <a:r>
              <a:rPr lang="de-DE" sz="2200" dirty="0"/>
              <a:t>   {</a:t>
            </a:r>
            <a:r>
              <a:rPr lang="de-DE" sz="2200" dirty="0" err="1"/>
              <a:t>color:red</a:t>
            </a:r>
            <a:r>
              <a:rPr lang="de-DE" sz="2200" dirty="0"/>
              <a:t>; </a:t>
            </a:r>
            <a:r>
              <a:rPr lang="de-DE" sz="2200" dirty="0" err="1"/>
              <a:t>background-color:transparent</a:t>
            </a:r>
            <a:r>
              <a:rPr lang="de-DE" sz="2200" dirty="0"/>
              <a:t>; </a:t>
            </a:r>
            <a:r>
              <a:rPr lang="de-DE" sz="2200" dirty="0" err="1"/>
              <a:t>text-decoration:underline</a:t>
            </a:r>
            <a:r>
              <a:rPr lang="de-DE" sz="2200" dirty="0"/>
              <a:t>}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 err="1"/>
              <a:t>a:active</a:t>
            </a:r>
            <a:r>
              <a:rPr lang="de-DE" sz="2200" dirty="0"/>
              <a:t>  {</a:t>
            </a:r>
            <a:r>
              <a:rPr lang="de-DE" sz="2200" dirty="0" err="1"/>
              <a:t>color:yellow</a:t>
            </a:r>
            <a:r>
              <a:rPr lang="de-DE" sz="2200" dirty="0"/>
              <a:t>; </a:t>
            </a:r>
            <a:r>
              <a:rPr lang="de-DE" sz="2200" dirty="0" err="1"/>
              <a:t>background-color:transparent</a:t>
            </a:r>
            <a:r>
              <a:rPr lang="de-DE" sz="2200" dirty="0"/>
              <a:t>; </a:t>
            </a:r>
            <a:r>
              <a:rPr lang="de-DE" sz="2200" dirty="0" err="1"/>
              <a:t>text-decoration:underline</a:t>
            </a:r>
            <a:r>
              <a:rPr lang="de-DE" sz="2200" dirty="0"/>
              <a:t>}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 dirty="0"/>
              <a:t>&lt;/style&gt;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Styles - floating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4432300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&lt;p&gt;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&lt;img src="smiley.gif" alt="Smiley face" style="float:right;width:42px;height:42px;"&gt;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The image will float to the right of the text.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&lt;/p&gt;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000"/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&lt;p&gt;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&lt;img src="smiley.gif" alt="Smiley face" style="float:left;width:42px;height:42px;"&gt;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The image will float to the left of the text.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&lt;/p&gt;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830762"/>
          </a:xfrm>
        </p:spPr>
        <p:txBody>
          <a:bodyPr/>
          <a:lstStyle/>
          <a:p>
            <a:r>
              <a:rPr lang="en-US" sz="2000" dirty="0"/>
              <a:t>&lt;style&gt;</a:t>
            </a:r>
          </a:p>
          <a:p>
            <a:r>
              <a:rPr lang="en-US" sz="2000" dirty="0"/>
              <a:t>                table, </a:t>
            </a:r>
            <a:r>
              <a:rPr lang="en-US" sz="2000" dirty="0" err="1"/>
              <a:t>th</a:t>
            </a:r>
            <a:r>
              <a:rPr lang="en-US" sz="2000" dirty="0"/>
              <a:t>, td {</a:t>
            </a:r>
          </a:p>
          <a:p>
            <a:r>
              <a:rPr lang="en-US" sz="2000" dirty="0"/>
              <a:t>                    border: 1px solid black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border-spacing: 5px;</a:t>
            </a:r>
            <a:endParaRPr lang="en-US" sz="2000" dirty="0"/>
          </a:p>
          <a:p>
            <a:r>
              <a:rPr lang="en-US" sz="2000" dirty="0"/>
              <a:t>                }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th</a:t>
            </a:r>
            <a:r>
              <a:rPr lang="en-US" sz="2000" dirty="0"/>
              <a:t>, td {</a:t>
            </a:r>
          </a:p>
          <a:p>
            <a:r>
              <a:rPr lang="en-US" sz="2000" dirty="0"/>
              <a:t>                    padding: 15px;</a:t>
            </a:r>
          </a:p>
          <a:p>
            <a:r>
              <a:rPr lang="da-DK" sz="2000" dirty="0"/>
              <a:t>                    </a:t>
            </a:r>
            <a:r>
              <a:rPr lang="da-DK" sz="2000" dirty="0" err="1"/>
              <a:t>text-align</a:t>
            </a:r>
            <a:r>
              <a:rPr lang="da-DK" sz="2000" dirty="0"/>
              <a:t>: </a:t>
            </a:r>
            <a:r>
              <a:rPr lang="da-DK" sz="2000" dirty="0" err="1"/>
              <a:t>left</a:t>
            </a:r>
            <a:r>
              <a:rPr lang="da-DK" sz="2000" dirty="0"/>
              <a:t>;</a:t>
            </a:r>
          </a:p>
          <a:p>
            <a:r>
              <a:rPr lang="da-DK" sz="2000" dirty="0"/>
              <a:t>                }</a:t>
            </a:r>
          </a:p>
          <a:p>
            <a:r>
              <a:rPr lang="pl-PL" sz="2000" dirty="0"/>
              <a:t> </a:t>
            </a:r>
            <a:r>
              <a:rPr lang="pl-PL" sz="2000" dirty="0" smtClean="0"/>
              <a:t>&lt;</a:t>
            </a:r>
            <a:r>
              <a:rPr lang="pl-PL" sz="2000" dirty="0"/>
              <a:t>/style&gt;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7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– more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830762"/>
          </a:xfrm>
        </p:spPr>
        <p:txBody>
          <a:bodyPr/>
          <a:lstStyle/>
          <a:p>
            <a:r>
              <a:rPr lang="en-US" sz="2000" dirty="0"/>
              <a:t>table#t01 </a:t>
            </a:r>
            <a:r>
              <a:rPr lang="en-US" sz="2000" dirty="0" err="1"/>
              <a:t>tr:nth-child</a:t>
            </a:r>
            <a:r>
              <a:rPr lang="en-US" sz="2000" dirty="0"/>
              <a:t>(even) {</a:t>
            </a:r>
          </a:p>
          <a:p>
            <a:r>
              <a:rPr lang="en-US" sz="2000" dirty="0"/>
              <a:t>    background-color: #</a:t>
            </a:r>
            <a:r>
              <a:rPr lang="en-US" sz="2000" dirty="0" err="1"/>
              <a:t>eee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table#t01 </a:t>
            </a:r>
            <a:r>
              <a:rPr lang="en-US" sz="2000" dirty="0" err="1"/>
              <a:t>tr:nth-child</a:t>
            </a:r>
            <a:r>
              <a:rPr lang="en-US" sz="2000" dirty="0"/>
              <a:t>(odd) {</a:t>
            </a:r>
          </a:p>
          <a:p>
            <a:r>
              <a:rPr lang="en-US" sz="2000" dirty="0"/>
              <a:t>    background-color: #</a:t>
            </a:r>
            <a:r>
              <a:rPr lang="en-US" sz="2000" dirty="0" err="1"/>
              <a:t>fff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table#t01 </a:t>
            </a:r>
            <a:r>
              <a:rPr lang="en-US" sz="2000" dirty="0" err="1"/>
              <a:t>th</a:t>
            </a:r>
            <a:r>
              <a:rPr lang="en-US" sz="2000" dirty="0"/>
              <a:t> {</a:t>
            </a:r>
          </a:p>
          <a:p>
            <a:r>
              <a:rPr lang="en-US" sz="2000" dirty="0"/>
              <a:t>    color: white;</a:t>
            </a:r>
          </a:p>
          <a:p>
            <a:r>
              <a:rPr lang="en-US" sz="2000" dirty="0"/>
              <a:t>    background-color: black;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 smtClean="0"/>
              <a:t>Cygwin</a:t>
            </a:r>
            <a:endParaRPr lang="de-DE" dirty="0" smtClean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 smtClean="0"/>
              <a:t>Nginx</a:t>
            </a:r>
            <a:r>
              <a:rPr lang="de-DE" dirty="0"/>
              <a:t>/</a:t>
            </a:r>
            <a:r>
              <a:rPr lang="de-DE" dirty="0" err="1"/>
              <a:t>php</a:t>
            </a:r>
            <a:r>
              <a:rPr lang="de-DE" dirty="0"/>
              <a:t>/</a:t>
            </a:r>
            <a:r>
              <a:rPr lang="de-DE" dirty="0" err="1" smtClean="0"/>
              <a:t>mysql</a:t>
            </a:r>
            <a:endParaRPr lang="de-DE" dirty="0" smtClean="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r>
              <a:rPr lang="de-DE" dirty="0" smtClean="0"/>
              <a:t>: </a:t>
            </a:r>
            <a:r>
              <a:rPr lang="de-DE" dirty="0" err="1" smtClean="0"/>
              <a:t>www.sit.academy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768475"/>
            <a:ext cx="7773987" cy="4449762"/>
          </a:xfrm>
        </p:spPr>
        <p:txBody>
          <a:bodyPr/>
          <a:lstStyle/>
          <a:p>
            <a:r>
              <a:rPr lang="en-US" sz="2800" dirty="0"/>
              <a:t>What is CSS?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CSS stands for Cascading Style Sheets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CSS defines how HTML elements are to be displayed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Styles were added to HTML 4.0 to solve a problem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CSS saves a lot of work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External Style 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18005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Content Placeholder 3" descr="Screen Shot 2015-09-11 at 5.47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37" y="1768475"/>
            <a:ext cx="8476589" cy="4987925"/>
          </a:xfrm>
        </p:spPr>
      </p:pic>
    </p:spTree>
    <p:extLst>
      <p:ext uri="{BB962C8B-B14F-4D97-AF65-F5344CB8AC3E}">
        <p14:creationId xmlns:p14="http://schemas.microsoft.com/office/powerpoint/2010/main" val="35194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lement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4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c/</a:t>
            </a:r>
            <a:r>
              <a:rPr lang="en-US" dirty="0" err="1" smtClean="0"/>
              <a:t>c++</a:t>
            </a:r>
            <a:r>
              <a:rPr lang="en-US" dirty="0" smtClean="0"/>
              <a:t>/Java like </a:t>
            </a:r>
            <a:r>
              <a:rPr lang="en-US" dirty="0" err="1" smtClean="0"/>
              <a:t>comnet</a:t>
            </a:r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….</a:t>
            </a:r>
          </a:p>
          <a:p>
            <a:endParaRPr lang="en-US" dirty="0" smtClean="0"/>
          </a:p>
          <a:p>
            <a:r>
              <a:rPr lang="en-US" dirty="0" smtClean="0"/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INSTALL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/>
              <a:t>Nginx</a:t>
            </a:r>
            <a:r>
              <a:rPr lang="de-DE" dirty="0"/>
              <a:t>/</a:t>
            </a:r>
            <a:r>
              <a:rPr lang="de-DE" dirty="0" err="1"/>
              <a:t>php</a:t>
            </a:r>
            <a:r>
              <a:rPr lang="de-DE" dirty="0"/>
              <a:t>/</a:t>
            </a:r>
            <a:r>
              <a:rPr lang="de-DE" dirty="0" err="1"/>
              <a:t>mysql</a:t>
            </a:r>
            <a:endParaRPr lang="de-DE" dirty="0"/>
          </a:p>
          <a:p>
            <a:pPr marL="1727200" lvl="1" indent="-573088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>
                <a:hlinkClick r:id="rId3"/>
              </a:rPr>
              <a:t>http://wtriple.com/wtnmp/?wtSrc=exe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/>
              <a:t>Aptana</a:t>
            </a:r>
            <a:endParaRPr lang="de-DE" dirty="0"/>
          </a:p>
          <a:p>
            <a:pPr marL="1727200" lvl="1" indent="-573088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>
                <a:hlinkClick r:id="rId4"/>
              </a:rPr>
              <a:t>http://www.aptana.com/products/studio3/download.html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 err="1"/>
              <a:t>Cygwin</a:t>
            </a:r>
            <a:endParaRPr lang="de-DE" dirty="0"/>
          </a:p>
          <a:p>
            <a:pPr marL="1727200" lvl="1" indent="-573088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dirty="0"/>
              <a:t>http://</a:t>
            </a:r>
            <a:r>
              <a:rPr lang="de-DE" dirty="0" err="1"/>
              <a:t>cygwin.com</a:t>
            </a:r>
            <a:r>
              <a:rPr lang="de-DE" dirty="0"/>
              <a:t>/</a:t>
            </a:r>
            <a:r>
              <a:rPr lang="de-DE" dirty="0" err="1"/>
              <a:t>install.html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250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Tools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>
                <a:hlinkClick r:id="rId3"/>
              </a:rPr>
              <a:t>http://bluefish.mrball.net/stable/binaries/win32/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>
                <a:hlinkClick r:id="rId4"/>
              </a:rPr>
              <a:t>http://www.aptana.com/products/studio3/download.html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http://www.eclipse.org/downloads/packages/eclipse-php-developers/heliossr2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What is HTML?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 tIns="19404"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/>
              <a:t>HTML is a markup language for describing web documents (web pages).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220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/>
              <a:t>HTML stands for Hyper Text Markup Language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/>
              <a:t>A markup language is a set of markup tags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/>
              <a:t>HTML documents are described by HTML tags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200"/>
              <a:t>Each HTML tag describes different document content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Example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4695825"/>
          </a:xfrm>
          <a:ln/>
        </p:spPr>
        <p:txBody>
          <a:bodyPr tIns="15876"/>
          <a:lstStyle/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&lt;!DOCTYPE html&gt;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&lt;html&gt;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&lt;head&gt;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&lt;title&gt;Page Title&lt;/title&gt;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&lt;/head&gt;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&lt;body&gt;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&lt;h1&gt;My First Heading&lt;/h1&gt;</a:t>
            </a:r>
          </a:p>
          <a:p>
            <a:pPr marL="2590800" lvl="2" indent="-430213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&lt;p&gt;My first paragraph.&lt;/p&gt;</a:t>
            </a:r>
          </a:p>
          <a:p>
            <a:pPr marL="1727200" lvl="1" indent="-573088">
              <a:buSzPct val="75000"/>
              <a:buFont typeface="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&lt;/body&gt;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&lt;/html&gt;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 sz="1800"/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1800"/>
              <a:t>Save as .html or .htm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HTML Versions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4678362"/>
          </a:xfrm>
          <a:ln/>
        </p:spPr>
        <p:txBody>
          <a:bodyPr tIns="17640"/>
          <a:lstStyle/>
          <a:p>
            <a:r>
              <a:rPr lang="en-US" sz="2000" dirty="0" smtClean="0"/>
              <a:t>Tim </a:t>
            </a:r>
            <a:r>
              <a:rPr lang="en-US" sz="2000" dirty="0"/>
              <a:t>Berners-Lee invented www    </a:t>
            </a:r>
            <a:r>
              <a:rPr lang="en-US" sz="2000" dirty="0" smtClean="0"/>
              <a:t>                1989</a:t>
            </a:r>
            <a:endParaRPr lang="en-US" sz="2000" dirty="0"/>
          </a:p>
          <a:p>
            <a:r>
              <a:rPr lang="en-US" sz="2000" dirty="0"/>
              <a:t>Tim Berners-Lee invented HTML   </a:t>
            </a:r>
            <a:r>
              <a:rPr lang="en-US" sz="2000" dirty="0" smtClean="0"/>
              <a:t>               1991</a:t>
            </a:r>
            <a:endParaRPr lang="en-US" sz="2000" dirty="0"/>
          </a:p>
          <a:p>
            <a:r>
              <a:rPr lang="en-US" sz="2000" dirty="0"/>
              <a:t>Dave </a:t>
            </a:r>
            <a:r>
              <a:rPr lang="en-US" sz="2000" dirty="0" err="1"/>
              <a:t>Raggett</a:t>
            </a:r>
            <a:r>
              <a:rPr lang="en-US" sz="2000" dirty="0"/>
              <a:t> drafted HTML+     </a:t>
            </a:r>
            <a:r>
              <a:rPr lang="en-US" sz="2000" dirty="0" smtClean="0"/>
              <a:t>                  </a:t>
            </a:r>
            <a:r>
              <a:rPr lang="en-US" sz="2000" dirty="0"/>
              <a:t>1993</a:t>
            </a:r>
          </a:p>
          <a:p>
            <a:r>
              <a:rPr lang="en-US" sz="2000" dirty="0"/>
              <a:t>HTML Working Group defined HTML 2.0     1995</a:t>
            </a:r>
          </a:p>
          <a:p>
            <a:r>
              <a:rPr lang="en-US" sz="2000" dirty="0"/>
              <a:t>W3C Recommended HTML 3.2        </a:t>
            </a:r>
            <a:r>
              <a:rPr lang="en-US" sz="2000" dirty="0" smtClean="0"/>
              <a:t>		1997</a:t>
            </a:r>
            <a:endParaRPr lang="en-US" sz="2000" dirty="0"/>
          </a:p>
          <a:p>
            <a:r>
              <a:rPr lang="en-US" sz="2000" dirty="0"/>
              <a:t>W3C Recommended HTML 4.01       </a:t>
            </a:r>
            <a:r>
              <a:rPr lang="en-US" sz="2000" dirty="0" smtClean="0"/>
              <a:t>		1999</a:t>
            </a:r>
            <a:endParaRPr lang="en-US" sz="2000" dirty="0"/>
          </a:p>
          <a:p>
            <a:r>
              <a:rPr lang="en-US" sz="2000" dirty="0"/>
              <a:t>W3C Recommended XHTML 1.0       </a:t>
            </a:r>
            <a:r>
              <a:rPr lang="en-US" sz="2000" dirty="0" smtClean="0"/>
              <a:t>		2000</a:t>
            </a:r>
            <a:endParaRPr lang="en-US" sz="2000" dirty="0"/>
          </a:p>
          <a:p>
            <a:r>
              <a:rPr lang="en-US" sz="2000" dirty="0"/>
              <a:t>HTML5 WHATWG First Public Draft </a:t>
            </a:r>
            <a:r>
              <a:rPr lang="en-US" sz="2000" dirty="0" smtClean="0"/>
              <a:t>		2008</a:t>
            </a:r>
            <a:endParaRPr lang="en-US" sz="2000" dirty="0"/>
          </a:p>
          <a:p>
            <a:r>
              <a:rPr lang="en-US" sz="2000" dirty="0"/>
              <a:t>HTML5 WHATWG Living Standard    </a:t>
            </a:r>
            <a:r>
              <a:rPr lang="en-US" sz="2000" dirty="0" smtClean="0"/>
              <a:t>		2012</a:t>
            </a:r>
            <a:endParaRPr lang="en-US" sz="2000" dirty="0"/>
          </a:p>
          <a:p>
            <a:r>
              <a:rPr lang="en-US" sz="2000" dirty="0"/>
              <a:t>HTML5 W3C Final Recommendation  </a:t>
            </a:r>
            <a:r>
              <a:rPr lang="en-US" sz="2000" dirty="0" smtClean="0"/>
              <a:t>		2014</a:t>
            </a:r>
            <a:endParaRPr lang="de-DE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!DOCTYPE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4102100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HTML 5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&lt;!DOCTYPE html&gt;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HTML 4.01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&lt;!DOCTYPE HTML PUBLIC "-//W3C//DTD HTML 4.01 Transitional//EN" "</a:t>
            </a:r>
            <a:r>
              <a:rPr lang="de-DE" sz="2000">
                <a:hlinkClick r:id="rId3"/>
              </a:rPr>
              <a:t>http://www.w3.org/TR/html4/loose.dtd</a:t>
            </a:r>
            <a:r>
              <a:rPr lang="de-DE" sz="2000"/>
              <a:t>"&gt;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HTML 1.0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 sz="2000"/>
              <a:t>&lt;!DOCTYPE html PUBLIC "-//W3C//DTD XHTML 1.0 Transitional//EN" "http://www.w3.org/TR/xhtml1/DTD/xhtml1-transitional.dtd"&gt;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75" y="301625"/>
            <a:ext cx="615632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/>
              <a:t>Comments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1979613" y="1768475"/>
            <a:ext cx="7775575" cy="3811588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&lt;!-- Write your comments here →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&lt;!--[if IE 8]&gt;</a:t>
            </a:r>
          </a:p>
          <a:p>
            <a:pPr marL="431800" indent="-323850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   .... some HTML here ....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de-DE"/>
              <a:t>&lt;![endif]--&gt;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688</Words>
  <Application>Microsoft Macintosh PowerPoint</Application>
  <PresentationFormat>Custom</PresentationFormat>
  <Paragraphs>182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Unicode MS</vt:lpstr>
      <vt:lpstr>ＭＳ Ｐゴシック</vt:lpstr>
      <vt:lpstr>Symbol</vt:lpstr>
      <vt:lpstr>Times New Roman</vt:lpstr>
      <vt:lpstr>Wingdings</vt:lpstr>
      <vt:lpstr>Office Theme</vt:lpstr>
      <vt:lpstr>Introduction to CS520/CS596_026</vt:lpstr>
      <vt:lpstr>Requirements</vt:lpstr>
      <vt:lpstr>INSTALL</vt:lpstr>
      <vt:lpstr>Tools</vt:lpstr>
      <vt:lpstr>What is HTML?</vt:lpstr>
      <vt:lpstr>Example</vt:lpstr>
      <vt:lpstr>HTML Versions</vt:lpstr>
      <vt:lpstr>!DOCTYPE</vt:lpstr>
      <vt:lpstr>Comments</vt:lpstr>
      <vt:lpstr>HTML Tags</vt:lpstr>
      <vt:lpstr>PowerPoint Presentation</vt:lpstr>
      <vt:lpstr>Attributes</vt:lpstr>
      <vt:lpstr>HTMl Styles - inline</vt:lpstr>
      <vt:lpstr>HTMl Styles – Internal CSS </vt:lpstr>
      <vt:lpstr>HTML Styles – External CSS</vt:lpstr>
      <vt:lpstr>Styles - &lt;a&gt;</vt:lpstr>
      <vt:lpstr>Styles - floating</vt:lpstr>
      <vt:lpstr>Table</vt:lpstr>
      <vt:lpstr>Table – more styles</vt:lpstr>
      <vt:lpstr>CSS</vt:lpstr>
      <vt:lpstr>CSS</vt:lpstr>
      <vt:lpstr>Selector</vt:lpstr>
      <vt:lpstr>CSS Comment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cp:lastModifiedBy>Steven Vo</cp:lastModifiedBy>
  <cp:revision>66</cp:revision>
  <cp:lastPrinted>2015-10-05T18:30:09Z</cp:lastPrinted>
  <dcterms:created xsi:type="dcterms:W3CDTF">2009-04-16T18:32:32Z</dcterms:created>
  <dcterms:modified xsi:type="dcterms:W3CDTF">2015-10-05T18:30:22Z</dcterms:modified>
</cp:coreProperties>
</file>