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oleObject"/>
  <Default Extension="png" ContentType="image/png"/>
  <Default Extension="vml" ContentType="application/vnd.openxmlformats-officedocument.vmlDrawi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50" r:id="rId1"/>
  </p:sldMasterIdLst>
  <p:notesMasterIdLst>
    <p:notesMasterId r:id="rId43"/>
  </p:notesMasterIdLst>
  <p:handoutMasterIdLst>
    <p:handoutMasterId r:id="rId44"/>
  </p:handoutMasterIdLst>
  <p:sldIdLst>
    <p:sldId id="674" r:id="rId2"/>
    <p:sldId id="369" r:id="rId3"/>
    <p:sldId id="675" r:id="rId4"/>
    <p:sldId id="676" r:id="rId5"/>
    <p:sldId id="478" r:id="rId6"/>
    <p:sldId id="649" r:id="rId7"/>
    <p:sldId id="645" r:id="rId8"/>
    <p:sldId id="646" r:id="rId9"/>
    <p:sldId id="647" r:id="rId10"/>
    <p:sldId id="648" r:id="rId11"/>
    <p:sldId id="663" r:id="rId12"/>
    <p:sldId id="665" r:id="rId13"/>
    <p:sldId id="535" r:id="rId14"/>
    <p:sldId id="536" r:id="rId15"/>
    <p:sldId id="540" r:id="rId16"/>
    <p:sldId id="539" r:id="rId17"/>
    <p:sldId id="541" r:id="rId18"/>
    <p:sldId id="659" r:id="rId19"/>
    <p:sldId id="543" r:id="rId20"/>
    <p:sldId id="544" r:id="rId21"/>
    <p:sldId id="545" r:id="rId22"/>
    <p:sldId id="547" r:id="rId23"/>
    <p:sldId id="548" r:id="rId24"/>
    <p:sldId id="549" r:id="rId25"/>
    <p:sldId id="656" r:id="rId26"/>
    <p:sldId id="657" r:id="rId27"/>
    <p:sldId id="658" r:id="rId28"/>
    <p:sldId id="503" r:id="rId29"/>
    <p:sldId id="502" r:id="rId30"/>
    <p:sldId id="504" r:id="rId31"/>
    <p:sldId id="505" r:id="rId32"/>
    <p:sldId id="660" r:id="rId33"/>
    <p:sldId id="661" r:id="rId34"/>
    <p:sldId id="662" r:id="rId35"/>
    <p:sldId id="506" r:id="rId36"/>
    <p:sldId id="508" r:id="rId37"/>
    <p:sldId id="509" r:id="rId38"/>
    <p:sldId id="510" r:id="rId39"/>
    <p:sldId id="511" r:id="rId40"/>
    <p:sldId id="666" r:id="rId41"/>
    <p:sldId id="667" r:id="rId4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1pPr>
    <a:lvl2pPr marL="4572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2pPr>
    <a:lvl3pPr marL="9144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3pPr>
    <a:lvl4pPr marL="13716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4pPr>
    <a:lvl5pPr marL="18288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5pPr>
    <a:lvl6pPr marL="2286000" algn="l" defTabSz="457200" rtl="0" eaLnBrk="1" latinLnBrk="0" hangingPunct="1">
      <a:defRPr sz="2400" kern="1200">
        <a:solidFill>
          <a:schemeClr val="tx1"/>
        </a:solidFill>
        <a:latin typeface="Times New Roman" pitchFamily="32" charset="0"/>
        <a:ea typeface="Arial" pitchFamily="32" charset="0"/>
        <a:cs typeface="Arial" pitchFamily="32" charset="0"/>
      </a:defRPr>
    </a:lvl6pPr>
    <a:lvl7pPr marL="2743200" algn="l" defTabSz="457200" rtl="0" eaLnBrk="1" latinLnBrk="0" hangingPunct="1">
      <a:defRPr sz="2400" kern="1200">
        <a:solidFill>
          <a:schemeClr val="tx1"/>
        </a:solidFill>
        <a:latin typeface="Times New Roman" pitchFamily="32" charset="0"/>
        <a:ea typeface="Arial" pitchFamily="32" charset="0"/>
        <a:cs typeface="Arial" pitchFamily="32" charset="0"/>
      </a:defRPr>
    </a:lvl7pPr>
    <a:lvl8pPr marL="3200400" algn="l" defTabSz="457200" rtl="0" eaLnBrk="1" latinLnBrk="0" hangingPunct="1">
      <a:defRPr sz="2400" kern="1200">
        <a:solidFill>
          <a:schemeClr val="tx1"/>
        </a:solidFill>
        <a:latin typeface="Times New Roman" pitchFamily="32" charset="0"/>
        <a:ea typeface="Arial" pitchFamily="32" charset="0"/>
        <a:cs typeface="Arial" pitchFamily="32" charset="0"/>
      </a:defRPr>
    </a:lvl8pPr>
    <a:lvl9pPr marL="3657600" algn="l" defTabSz="457200" rtl="0" eaLnBrk="1" latinLnBrk="0" hangingPunct="1">
      <a:defRPr sz="2400" kern="1200">
        <a:solidFill>
          <a:schemeClr val="tx1"/>
        </a:solidFill>
        <a:latin typeface="Times New Roman" pitchFamily="32" charset="0"/>
        <a:ea typeface="Arial" pitchFamily="32" charset="0"/>
        <a:cs typeface="Arial" pitchFamily="32"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2199" autoAdjust="0"/>
    <p:restoredTop sz="83030" autoAdjust="0"/>
  </p:normalViewPr>
  <p:slideViewPr>
    <p:cSldViewPr>
      <p:cViewPr varScale="1">
        <p:scale>
          <a:sx n="110" d="100"/>
          <a:sy n="110" d="100"/>
        </p:scale>
        <p:origin x="-1800" y="-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3" d="2"/>
        <a:sy n="3" d="2"/>
      </p:scale>
      <p:origin x="0" y="0"/>
    </p:cViewPr>
  </p:notesTextViewPr>
  <p:sorterViewPr>
    <p:cViewPr varScale="1">
      <p:scale>
        <a:sx n="1" d="1"/>
        <a:sy n="1" d="1"/>
      </p:scale>
      <p:origin x="0" y="0"/>
    </p:cViewPr>
  </p:sorterViewPr>
  <p:notesViewPr>
    <p:cSldViewPr>
      <p:cViewPr varScale="1">
        <p:scale>
          <a:sx n="91" d="100"/>
          <a:sy n="91" d="100"/>
        </p:scale>
        <p:origin x="-116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37.xml"/><Relationship Id="rId4" Type="http://schemas.openxmlformats.org/officeDocument/2006/relationships/slide" Target="slides/slide38.xml"/><Relationship Id="rId5" Type="http://schemas.openxmlformats.org/officeDocument/2006/relationships/slide" Target="slides/slide39.xml"/><Relationship Id="rId6" Type="http://schemas.openxmlformats.org/officeDocument/2006/relationships/slide" Target="slides/slide40.xml"/><Relationship Id="rId7" Type="http://schemas.openxmlformats.org/officeDocument/2006/relationships/slide" Target="slides/slide41.xml"/><Relationship Id="rId1" Type="http://schemas.openxmlformats.org/officeDocument/2006/relationships/slide" Target="slides/slide12.xml"/><Relationship Id="rId2" Type="http://schemas.openxmlformats.org/officeDocument/2006/relationships/slide" Target="slides/slide3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BBE18A-8D6E-469B-A34B-04AEED90A4FE}" type="doc">
      <dgm:prSet loTypeId="urn:microsoft.com/office/officeart/2005/8/layout/process2" loCatId="process" qsTypeId="urn:microsoft.com/office/officeart/2005/8/quickstyle/simple1" qsCatId="simple" csTypeId="urn:microsoft.com/office/officeart/2005/8/colors/accent1_2" csCatId="accent1" phldr="1"/>
      <dgm:spPr/>
    </dgm:pt>
    <dgm:pt modelId="{FB3C5964-CFF9-4318-8A27-B703220B68F3}">
      <dgm:prSet phldrT="[Text]" custT="1"/>
      <dgm:spPr/>
      <dgm:t>
        <a:bodyPr/>
        <a:lstStyle/>
        <a:p>
          <a:r>
            <a:rPr kumimoji="1" lang="en-US" sz="2000" dirty="0" smtClean="0"/>
            <a:t>Search forwarding database to see if MAC address is listed for any port except port X</a:t>
          </a:r>
          <a:endParaRPr lang="en-US" sz="2000" dirty="0"/>
        </a:p>
      </dgm:t>
    </dgm:pt>
    <dgm:pt modelId="{072E5D13-55E3-4A4F-947D-1025944172F1}" type="parTrans" cxnId="{C7C6B7FC-E078-4626-9972-AFD37FC1AE6E}">
      <dgm:prSet/>
      <dgm:spPr/>
      <dgm:t>
        <a:bodyPr/>
        <a:lstStyle/>
        <a:p>
          <a:endParaRPr lang="en-US"/>
        </a:p>
      </dgm:t>
    </dgm:pt>
    <dgm:pt modelId="{769A78B0-E26A-49FF-A7F9-CEDDA347FB93}" type="sibTrans" cxnId="{C7C6B7FC-E078-4626-9972-AFD37FC1AE6E}">
      <dgm:prSet/>
      <dgm:spPr/>
      <dgm:t>
        <a:bodyPr/>
        <a:lstStyle/>
        <a:p>
          <a:endParaRPr lang="en-US" dirty="0"/>
        </a:p>
      </dgm:t>
    </dgm:pt>
    <dgm:pt modelId="{31B3AB58-013E-4214-A836-2A989EA00B10}">
      <dgm:prSet phldrT="[Text]" custT="1"/>
      <dgm:spPr/>
      <dgm:t>
        <a:bodyPr/>
        <a:lstStyle/>
        <a:p>
          <a:r>
            <a:rPr kumimoji="1" lang="en-US" sz="2000" dirty="0" smtClean="0"/>
            <a:t>If destination MAC address is not found, forward frame out all ports except the one from which it was received</a:t>
          </a:r>
          <a:endParaRPr lang="en-US" sz="2000" dirty="0"/>
        </a:p>
      </dgm:t>
    </dgm:pt>
    <dgm:pt modelId="{00069F48-6270-4A20-9137-4280F2653691}" type="parTrans" cxnId="{12433414-9EB7-4F07-81D3-F9D5407D0B27}">
      <dgm:prSet/>
      <dgm:spPr/>
      <dgm:t>
        <a:bodyPr/>
        <a:lstStyle/>
        <a:p>
          <a:endParaRPr lang="en-US"/>
        </a:p>
      </dgm:t>
    </dgm:pt>
    <dgm:pt modelId="{074B474C-571B-41AE-90A8-D41C415DBF9C}" type="sibTrans" cxnId="{12433414-9EB7-4F07-81D3-F9D5407D0B27}">
      <dgm:prSet/>
      <dgm:spPr/>
      <dgm:t>
        <a:bodyPr/>
        <a:lstStyle/>
        <a:p>
          <a:endParaRPr lang="en-US" dirty="0"/>
        </a:p>
      </dgm:t>
    </dgm:pt>
    <dgm:pt modelId="{D8B83912-1CB5-41EF-8DE4-A6A16DD6499D}">
      <dgm:prSet phldrT="[Text]" custT="1"/>
      <dgm:spPr/>
      <dgm:t>
        <a:bodyPr/>
        <a:lstStyle/>
        <a:p>
          <a:r>
            <a:rPr kumimoji="1" lang="en-US" sz="2000" dirty="0" smtClean="0"/>
            <a:t>If the destination address is in the forwarding database for some port </a:t>
          </a:r>
          <a:r>
            <a:rPr kumimoji="1" lang="en-US" sz="2000" dirty="0" err="1" smtClean="0"/>
            <a:t>y</a:t>
          </a:r>
          <a:r>
            <a:rPr kumimoji="1" lang="en-US" sz="2000" dirty="0" smtClean="0"/>
            <a:t>, check port </a:t>
          </a:r>
          <a:r>
            <a:rPr kumimoji="1" lang="en-US" sz="2000" dirty="0" err="1" smtClean="0"/>
            <a:t>y</a:t>
          </a:r>
          <a:r>
            <a:rPr kumimoji="1" lang="en-US" sz="2000" dirty="0" smtClean="0"/>
            <a:t> for blocking or forwarding state</a:t>
          </a:r>
          <a:endParaRPr lang="en-US" sz="2000" dirty="0"/>
        </a:p>
      </dgm:t>
    </dgm:pt>
    <dgm:pt modelId="{4534D386-C54D-4361-8FF4-3251E02C271E}" type="parTrans" cxnId="{934B65FB-CFBA-4CC8-9BCE-A468E34F3E40}">
      <dgm:prSet/>
      <dgm:spPr/>
      <dgm:t>
        <a:bodyPr/>
        <a:lstStyle/>
        <a:p>
          <a:endParaRPr lang="en-US"/>
        </a:p>
      </dgm:t>
    </dgm:pt>
    <dgm:pt modelId="{F5B6DD3F-8606-4EE9-838F-03BEE0F0E36B}" type="sibTrans" cxnId="{934B65FB-CFBA-4CC8-9BCE-A468E34F3E40}">
      <dgm:prSet/>
      <dgm:spPr/>
      <dgm:t>
        <a:bodyPr/>
        <a:lstStyle/>
        <a:p>
          <a:endParaRPr lang="en-US" dirty="0"/>
        </a:p>
      </dgm:t>
    </dgm:pt>
    <dgm:pt modelId="{C1E84067-5CBB-47C8-A6AA-4D7C3FBE660A}">
      <dgm:prSet phldrT="[Text]" custT="1"/>
      <dgm:spPr/>
      <dgm:t>
        <a:bodyPr/>
        <a:lstStyle/>
        <a:p>
          <a:r>
            <a:rPr kumimoji="1" lang="en-US" sz="2000" dirty="0" smtClean="0"/>
            <a:t>If port </a:t>
          </a:r>
          <a:r>
            <a:rPr kumimoji="1" lang="en-US" sz="2000" dirty="0" err="1" smtClean="0"/>
            <a:t>y</a:t>
          </a:r>
          <a:r>
            <a:rPr kumimoji="1" lang="en-US" sz="2000" dirty="0" smtClean="0"/>
            <a:t> is not blocked, transmit frame through port </a:t>
          </a:r>
          <a:r>
            <a:rPr kumimoji="1" lang="en-US" sz="2000" dirty="0" err="1" smtClean="0"/>
            <a:t>y</a:t>
          </a:r>
          <a:r>
            <a:rPr kumimoji="1" lang="en-US" sz="2000" dirty="0" smtClean="0"/>
            <a:t> onto the LAN to which that port attaches</a:t>
          </a:r>
          <a:endParaRPr lang="en-US" sz="2000" dirty="0"/>
        </a:p>
      </dgm:t>
    </dgm:pt>
    <dgm:pt modelId="{6FEE24C5-1355-40C5-8DCE-A233A43A3659}" type="parTrans" cxnId="{E176D8A5-9496-43F8-885C-D950F476B43F}">
      <dgm:prSet/>
      <dgm:spPr/>
      <dgm:t>
        <a:bodyPr/>
        <a:lstStyle/>
        <a:p>
          <a:endParaRPr lang="en-US"/>
        </a:p>
      </dgm:t>
    </dgm:pt>
    <dgm:pt modelId="{5E0ED241-B9F2-45BE-A8A5-2D5BC93364E4}" type="sibTrans" cxnId="{E176D8A5-9496-43F8-885C-D950F476B43F}">
      <dgm:prSet/>
      <dgm:spPr/>
      <dgm:t>
        <a:bodyPr/>
        <a:lstStyle/>
        <a:p>
          <a:endParaRPr lang="en-US"/>
        </a:p>
      </dgm:t>
    </dgm:pt>
    <dgm:pt modelId="{384A76F6-AB87-446F-8971-40B9E9C80ABF}" type="pres">
      <dgm:prSet presAssocID="{25BBE18A-8D6E-469B-A34B-04AEED90A4FE}" presName="linearFlow" presStyleCnt="0">
        <dgm:presLayoutVars>
          <dgm:resizeHandles val="exact"/>
        </dgm:presLayoutVars>
      </dgm:prSet>
      <dgm:spPr/>
    </dgm:pt>
    <dgm:pt modelId="{68AC3439-1FFA-4A63-92CC-CC559CEAF564}" type="pres">
      <dgm:prSet presAssocID="{FB3C5964-CFF9-4318-8A27-B703220B68F3}" presName="node" presStyleLbl="node1" presStyleIdx="0" presStyleCnt="4" custScaleX="223874">
        <dgm:presLayoutVars>
          <dgm:bulletEnabled val="1"/>
        </dgm:presLayoutVars>
      </dgm:prSet>
      <dgm:spPr/>
      <dgm:t>
        <a:bodyPr/>
        <a:lstStyle/>
        <a:p>
          <a:endParaRPr lang="en-US"/>
        </a:p>
      </dgm:t>
    </dgm:pt>
    <dgm:pt modelId="{4756DAF6-ACBC-40F0-92F9-9DCCE6E66461}" type="pres">
      <dgm:prSet presAssocID="{769A78B0-E26A-49FF-A7F9-CEDDA347FB93}" presName="sibTrans" presStyleLbl="sibTrans2D1" presStyleIdx="0" presStyleCnt="3"/>
      <dgm:spPr/>
      <dgm:t>
        <a:bodyPr/>
        <a:lstStyle/>
        <a:p>
          <a:endParaRPr lang="en-US"/>
        </a:p>
      </dgm:t>
    </dgm:pt>
    <dgm:pt modelId="{84881E95-4E39-4EB1-B114-C3CE1321085D}" type="pres">
      <dgm:prSet presAssocID="{769A78B0-E26A-49FF-A7F9-CEDDA347FB93}" presName="connectorText" presStyleLbl="sibTrans2D1" presStyleIdx="0" presStyleCnt="3"/>
      <dgm:spPr/>
      <dgm:t>
        <a:bodyPr/>
        <a:lstStyle/>
        <a:p>
          <a:endParaRPr lang="en-US"/>
        </a:p>
      </dgm:t>
    </dgm:pt>
    <dgm:pt modelId="{6B3C6D87-F5AC-4B69-92ED-A8A00478498A}" type="pres">
      <dgm:prSet presAssocID="{31B3AB58-013E-4214-A836-2A989EA00B10}" presName="node" presStyleLbl="node1" presStyleIdx="1" presStyleCnt="4" custScaleX="223874">
        <dgm:presLayoutVars>
          <dgm:bulletEnabled val="1"/>
        </dgm:presLayoutVars>
      </dgm:prSet>
      <dgm:spPr/>
      <dgm:t>
        <a:bodyPr/>
        <a:lstStyle/>
        <a:p>
          <a:endParaRPr lang="en-US"/>
        </a:p>
      </dgm:t>
    </dgm:pt>
    <dgm:pt modelId="{372CA8DF-87F7-4EB8-8484-62AB139AA9E5}" type="pres">
      <dgm:prSet presAssocID="{074B474C-571B-41AE-90A8-D41C415DBF9C}" presName="sibTrans" presStyleLbl="sibTrans2D1" presStyleIdx="1" presStyleCnt="3"/>
      <dgm:spPr/>
      <dgm:t>
        <a:bodyPr/>
        <a:lstStyle/>
        <a:p>
          <a:endParaRPr lang="en-US"/>
        </a:p>
      </dgm:t>
    </dgm:pt>
    <dgm:pt modelId="{C7C3B0F8-475A-4B14-A368-30D71953BD6B}" type="pres">
      <dgm:prSet presAssocID="{074B474C-571B-41AE-90A8-D41C415DBF9C}" presName="connectorText" presStyleLbl="sibTrans2D1" presStyleIdx="1" presStyleCnt="3"/>
      <dgm:spPr/>
      <dgm:t>
        <a:bodyPr/>
        <a:lstStyle/>
        <a:p>
          <a:endParaRPr lang="en-US"/>
        </a:p>
      </dgm:t>
    </dgm:pt>
    <dgm:pt modelId="{16A7A67C-607D-4FA9-9B19-937555721CC0}" type="pres">
      <dgm:prSet presAssocID="{D8B83912-1CB5-41EF-8DE4-A6A16DD6499D}" presName="node" presStyleLbl="node1" presStyleIdx="2" presStyleCnt="4" custScaleX="230763">
        <dgm:presLayoutVars>
          <dgm:bulletEnabled val="1"/>
        </dgm:presLayoutVars>
      </dgm:prSet>
      <dgm:spPr/>
      <dgm:t>
        <a:bodyPr/>
        <a:lstStyle/>
        <a:p>
          <a:endParaRPr lang="en-US"/>
        </a:p>
      </dgm:t>
    </dgm:pt>
    <dgm:pt modelId="{1DCD6E96-14CC-4DE7-BE30-682CCC00CD05}" type="pres">
      <dgm:prSet presAssocID="{F5B6DD3F-8606-4EE9-838F-03BEE0F0E36B}" presName="sibTrans" presStyleLbl="sibTrans2D1" presStyleIdx="2" presStyleCnt="3"/>
      <dgm:spPr/>
      <dgm:t>
        <a:bodyPr/>
        <a:lstStyle/>
        <a:p>
          <a:endParaRPr lang="en-US"/>
        </a:p>
      </dgm:t>
    </dgm:pt>
    <dgm:pt modelId="{0D8844EB-DF1F-4876-8631-49B5AC2BC7EB}" type="pres">
      <dgm:prSet presAssocID="{F5B6DD3F-8606-4EE9-838F-03BEE0F0E36B}" presName="connectorText" presStyleLbl="sibTrans2D1" presStyleIdx="2" presStyleCnt="3"/>
      <dgm:spPr/>
      <dgm:t>
        <a:bodyPr/>
        <a:lstStyle/>
        <a:p>
          <a:endParaRPr lang="en-US"/>
        </a:p>
      </dgm:t>
    </dgm:pt>
    <dgm:pt modelId="{7F662DD0-3A35-4449-A5B4-9E76C737A21D}" type="pres">
      <dgm:prSet presAssocID="{C1E84067-5CBB-47C8-A6AA-4D7C3FBE660A}" presName="node" presStyleLbl="node1" presStyleIdx="3" presStyleCnt="4" custScaleX="237651">
        <dgm:presLayoutVars>
          <dgm:bulletEnabled val="1"/>
        </dgm:presLayoutVars>
      </dgm:prSet>
      <dgm:spPr/>
      <dgm:t>
        <a:bodyPr/>
        <a:lstStyle/>
        <a:p>
          <a:endParaRPr lang="en-US"/>
        </a:p>
      </dgm:t>
    </dgm:pt>
  </dgm:ptLst>
  <dgm:cxnLst>
    <dgm:cxn modelId="{F72B6345-53CD-4827-BA02-BE1A1C851D9F}" type="presOf" srcId="{F5B6DD3F-8606-4EE9-838F-03BEE0F0E36B}" destId="{1DCD6E96-14CC-4DE7-BE30-682CCC00CD05}" srcOrd="0" destOrd="0" presId="urn:microsoft.com/office/officeart/2005/8/layout/process2"/>
    <dgm:cxn modelId="{344D7E70-B80E-4EF5-A272-06E12160E470}" type="presOf" srcId="{D8B83912-1CB5-41EF-8DE4-A6A16DD6499D}" destId="{16A7A67C-607D-4FA9-9B19-937555721CC0}" srcOrd="0" destOrd="0" presId="urn:microsoft.com/office/officeart/2005/8/layout/process2"/>
    <dgm:cxn modelId="{DA60F713-EAF4-4843-997C-5E0E6C2D72F9}" type="presOf" srcId="{769A78B0-E26A-49FF-A7F9-CEDDA347FB93}" destId="{84881E95-4E39-4EB1-B114-C3CE1321085D}" srcOrd="1" destOrd="0" presId="urn:microsoft.com/office/officeart/2005/8/layout/process2"/>
    <dgm:cxn modelId="{9DE548F6-2FA3-4768-9AA4-84F88ABAA5D3}" type="presOf" srcId="{769A78B0-E26A-49FF-A7F9-CEDDA347FB93}" destId="{4756DAF6-ACBC-40F0-92F9-9DCCE6E66461}" srcOrd="0" destOrd="0" presId="urn:microsoft.com/office/officeart/2005/8/layout/process2"/>
    <dgm:cxn modelId="{0EAD376E-4EBA-41ED-966E-3F61875C4E4E}" type="presOf" srcId="{FB3C5964-CFF9-4318-8A27-B703220B68F3}" destId="{68AC3439-1FFA-4A63-92CC-CC559CEAF564}" srcOrd="0" destOrd="0" presId="urn:microsoft.com/office/officeart/2005/8/layout/process2"/>
    <dgm:cxn modelId="{571E5045-3FE7-45B2-9C38-04EB6AD4570F}" type="presOf" srcId="{074B474C-571B-41AE-90A8-D41C415DBF9C}" destId="{C7C3B0F8-475A-4B14-A368-30D71953BD6B}" srcOrd="1" destOrd="0" presId="urn:microsoft.com/office/officeart/2005/8/layout/process2"/>
    <dgm:cxn modelId="{81D5790F-5F52-462D-A91B-B907A869E2D0}" type="presOf" srcId="{C1E84067-5CBB-47C8-A6AA-4D7C3FBE660A}" destId="{7F662DD0-3A35-4449-A5B4-9E76C737A21D}" srcOrd="0" destOrd="0" presId="urn:microsoft.com/office/officeart/2005/8/layout/process2"/>
    <dgm:cxn modelId="{3A52197B-4959-487F-93E1-7EC73DA8C9FF}" type="presOf" srcId="{25BBE18A-8D6E-469B-A34B-04AEED90A4FE}" destId="{384A76F6-AB87-446F-8971-40B9E9C80ABF}" srcOrd="0" destOrd="0" presId="urn:microsoft.com/office/officeart/2005/8/layout/process2"/>
    <dgm:cxn modelId="{0E400D50-37BA-4355-9DAE-BC6437A7AE91}" type="presOf" srcId="{31B3AB58-013E-4214-A836-2A989EA00B10}" destId="{6B3C6D87-F5AC-4B69-92ED-A8A00478498A}" srcOrd="0" destOrd="0" presId="urn:microsoft.com/office/officeart/2005/8/layout/process2"/>
    <dgm:cxn modelId="{C7C6B7FC-E078-4626-9972-AFD37FC1AE6E}" srcId="{25BBE18A-8D6E-469B-A34B-04AEED90A4FE}" destId="{FB3C5964-CFF9-4318-8A27-B703220B68F3}" srcOrd="0" destOrd="0" parTransId="{072E5D13-55E3-4A4F-947D-1025944172F1}" sibTransId="{769A78B0-E26A-49FF-A7F9-CEDDA347FB93}"/>
    <dgm:cxn modelId="{934B65FB-CFBA-4CC8-9BCE-A468E34F3E40}" srcId="{25BBE18A-8D6E-469B-A34B-04AEED90A4FE}" destId="{D8B83912-1CB5-41EF-8DE4-A6A16DD6499D}" srcOrd="2" destOrd="0" parTransId="{4534D386-C54D-4361-8FF4-3251E02C271E}" sibTransId="{F5B6DD3F-8606-4EE9-838F-03BEE0F0E36B}"/>
    <dgm:cxn modelId="{9165BE8B-13BC-4CC0-9D2C-CA571A9B29F6}" type="presOf" srcId="{074B474C-571B-41AE-90A8-D41C415DBF9C}" destId="{372CA8DF-87F7-4EB8-8484-62AB139AA9E5}" srcOrd="0" destOrd="0" presId="urn:microsoft.com/office/officeart/2005/8/layout/process2"/>
    <dgm:cxn modelId="{9365CA60-7276-4569-AA24-3169D1409E56}" type="presOf" srcId="{F5B6DD3F-8606-4EE9-838F-03BEE0F0E36B}" destId="{0D8844EB-DF1F-4876-8631-49B5AC2BC7EB}" srcOrd="1" destOrd="0" presId="urn:microsoft.com/office/officeart/2005/8/layout/process2"/>
    <dgm:cxn modelId="{E176D8A5-9496-43F8-885C-D950F476B43F}" srcId="{25BBE18A-8D6E-469B-A34B-04AEED90A4FE}" destId="{C1E84067-5CBB-47C8-A6AA-4D7C3FBE660A}" srcOrd="3" destOrd="0" parTransId="{6FEE24C5-1355-40C5-8DCE-A233A43A3659}" sibTransId="{5E0ED241-B9F2-45BE-A8A5-2D5BC93364E4}"/>
    <dgm:cxn modelId="{12433414-9EB7-4F07-81D3-F9D5407D0B27}" srcId="{25BBE18A-8D6E-469B-A34B-04AEED90A4FE}" destId="{31B3AB58-013E-4214-A836-2A989EA00B10}" srcOrd="1" destOrd="0" parTransId="{00069F48-6270-4A20-9137-4280F2653691}" sibTransId="{074B474C-571B-41AE-90A8-D41C415DBF9C}"/>
    <dgm:cxn modelId="{D8EC3815-4C5B-45BB-8DB2-407AB0115C73}" type="presParOf" srcId="{384A76F6-AB87-446F-8971-40B9E9C80ABF}" destId="{68AC3439-1FFA-4A63-92CC-CC559CEAF564}" srcOrd="0" destOrd="0" presId="urn:microsoft.com/office/officeart/2005/8/layout/process2"/>
    <dgm:cxn modelId="{9DEBFEF6-B2CE-4E27-BEBC-594898930A63}" type="presParOf" srcId="{384A76F6-AB87-446F-8971-40B9E9C80ABF}" destId="{4756DAF6-ACBC-40F0-92F9-9DCCE6E66461}" srcOrd="1" destOrd="0" presId="urn:microsoft.com/office/officeart/2005/8/layout/process2"/>
    <dgm:cxn modelId="{F91297CE-DF47-4FCA-A72C-AD964465D8D6}" type="presParOf" srcId="{4756DAF6-ACBC-40F0-92F9-9DCCE6E66461}" destId="{84881E95-4E39-4EB1-B114-C3CE1321085D}" srcOrd="0" destOrd="0" presId="urn:microsoft.com/office/officeart/2005/8/layout/process2"/>
    <dgm:cxn modelId="{1EFDB23D-A9E5-48BC-833B-895FB3FFCC38}" type="presParOf" srcId="{384A76F6-AB87-446F-8971-40B9E9C80ABF}" destId="{6B3C6D87-F5AC-4B69-92ED-A8A00478498A}" srcOrd="2" destOrd="0" presId="urn:microsoft.com/office/officeart/2005/8/layout/process2"/>
    <dgm:cxn modelId="{1D0D7648-52F0-42B3-A38E-FB2686473CC4}" type="presParOf" srcId="{384A76F6-AB87-446F-8971-40B9E9C80ABF}" destId="{372CA8DF-87F7-4EB8-8484-62AB139AA9E5}" srcOrd="3" destOrd="0" presId="urn:microsoft.com/office/officeart/2005/8/layout/process2"/>
    <dgm:cxn modelId="{E0FCE9C8-E1D6-470F-9E61-CB4E00811BA2}" type="presParOf" srcId="{372CA8DF-87F7-4EB8-8484-62AB139AA9E5}" destId="{C7C3B0F8-475A-4B14-A368-30D71953BD6B}" srcOrd="0" destOrd="0" presId="urn:microsoft.com/office/officeart/2005/8/layout/process2"/>
    <dgm:cxn modelId="{13731E80-41D6-44B1-877F-9163055E4056}" type="presParOf" srcId="{384A76F6-AB87-446F-8971-40B9E9C80ABF}" destId="{16A7A67C-607D-4FA9-9B19-937555721CC0}" srcOrd="4" destOrd="0" presId="urn:microsoft.com/office/officeart/2005/8/layout/process2"/>
    <dgm:cxn modelId="{36881BF4-EC35-489E-B0A4-A295FCC5B2A9}" type="presParOf" srcId="{384A76F6-AB87-446F-8971-40B9E9C80ABF}" destId="{1DCD6E96-14CC-4DE7-BE30-682CCC00CD05}" srcOrd="5" destOrd="0" presId="urn:microsoft.com/office/officeart/2005/8/layout/process2"/>
    <dgm:cxn modelId="{A58DDE14-64BB-47C1-875A-2227D5D44BF1}" type="presParOf" srcId="{1DCD6E96-14CC-4DE7-BE30-682CCC00CD05}" destId="{0D8844EB-DF1F-4876-8631-49B5AC2BC7EB}" srcOrd="0" destOrd="0" presId="urn:microsoft.com/office/officeart/2005/8/layout/process2"/>
    <dgm:cxn modelId="{F954543B-557F-4D0F-80EB-A1BD7BCD170D}" type="presParOf" srcId="{384A76F6-AB87-446F-8971-40B9E9C80ABF}" destId="{7F662DD0-3A35-4449-A5B4-9E76C737A21D}"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AC3439-1FFA-4A63-92CC-CC559CEAF564}">
      <dsp:nvSpPr>
        <dsp:cNvPr id="0" name=""/>
        <dsp:cNvSpPr/>
      </dsp:nvSpPr>
      <dsp:spPr>
        <a:xfrm>
          <a:off x="947745" y="3942"/>
          <a:ext cx="6562709" cy="7328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kumimoji="1" lang="en-US" sz="2000" kern="1200" dirty="0" smtClean="0"/>
            <a:t>Search forwarding database to see if MAC address is listed for any port except port X</a:t>
          </a:r>
          <a:endParaRPr lang="en-US" sz="2000" kern="1200" dirty="0"/>
        </a:p>
      </dsp:txBody>
      <dsp:txXfrm>
        <a:off x="969210" y="25407"/>
        <a:ext cx="6519779" cy="689927"/>
      </dsp:txXfrm>
    </dsp:sp>
    <dsp:sp modelId="{4756DAF6-ACBC-40F0-92F9-9DCCE6E66461}">
      <dsp:nvSpPr>
        <dsp:cNvPr id="0" name=""/>
        <dsp:cNvSpPr/>
      </dsp:nvSpPr>
      <dsp:spPr>
        <a:xfrm rot="5400000">
          <a:off x="4091689" y="755120"/>
          <a:ext cx="274821" cy="3297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rot="-5400000">
        <a:off x="4130164" y="782602"/>
        <a:ext cx="197871" cy="192375"/>
      </dsp:txXfrm>
    </dsp:sp>
    <dsp:sp modelId="{6B3C6D87-F5AC-4B69-92ED-A8A00478498A}">
      <dsp:nvSpPr>
        <dsp:cNvPr id="0" name=""/>
        <dsp:cNvSpPr/>
      </dsp:nvSpPr>
      <dsp:spPr>
        <a:xfrm>
          <a:off x="947745" y="1103228"/>
          <a:ext cx="6562709" cy="7328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kumimoji="1" lang="en-US" sz="2000" kern="1200" dirty="0" smtClean="0"/>
            <a:t>If destination MAC address is not found, forward frame out all ports except the one from which it was received</a:t>
          </a:r>
          <a:endParaRPr lang="en-US" sz="2000" kern="1200" dirty="0"/>
        </a:p>
      </dsp:txBody>
      <dsp:txXfrm>
        <a:off x="969210" y="1124693"/>
        <a:ext cx="6519779" cy="689927"/>
      </dsp:txXfrm>
    </dsp:sp>
    <dsp:sp modelId="{372CA8DF-87F7-4EB8-8484-62AB139AA9E5}">
      <dsp:nvSpPr>
        <dsp:cNvPr id="0" name=""/>
        <dsp:cNvSpPr/>
      </dsp:nvSpPr>
      <dsp:spPr>
        <a:xfrm rot="5400000">
          <a:off x="4091689" y="1854407"/>
          <a:ext cx="274821" cy="3297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rot="-5400000">
        <a:off x="4130164" y="1881889"/>
        <a:ext cx="197871" cy="192375"/>
      </dsp:txXfrm>
    </dsp:sp>
    <dsp:sp modelId="{16A7A67C-607D-4FA9-9B19-937555721CC0}">
      <dsp:nvSpPr>
        <dsp:cNvPr id="0" name=""/>
        <dsp:cNvSpPr/>
      </dsp:nvSpPr>
      <dsp:spPr>
        <a:xfrm>
          <a:off x="846772" y="2202514"/>
          <a:ext cx="6764655" cy="7328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kumimoji="1" lang="en-US" sz="2000" kern="1200" dirty="0" smtClean="0"/>
            <a:t>If the destination address is in the forwarding database for some port </a:t>
          </a:r>
          <a:r>
            <a:rPr kumimoji="1" lang="en-US" sz="2000" kern="1200" dirty="0" err="1" smtClean="0"/>
            <a:t>y</a:t>
          </a:r>
          <a:r>
            <a:rPr kumimoji="1" lang="en-US" sz="2000" kern="1200" dirty="0" smtClean="0"/>
            <a:t>, check port </a:t>
          </a:r>
          <a:r>
            <a:rPr kumimoji="1" lang="en-US" sz="2000" kern="1200" dirty="0" err="1" smtClean="0"/>
            <a:t>y</a:t>
          </a:r>
          <a:r>
            <a:rPr kumimoji="1" lang="en-US" sz="2000" kern="1200" dirty="0" smtClean="0"/>
            <a:t> for blocking or forwarding state</a:t>
          </a:r>
          <a:endParaRPr lang="en-US" sz="2000" kern="1200" dirty="0"/>
        </a:p>
      </dsp:txBody>
      <dsp:txXfrm>
        <a:off x="868237" y="2223979"/>
        <a:ext cx="6721725" cy="689927"/>
      </dsp:txXfrm>
    </dsp:sp>
    <dsp:sp modelId="{1DCD6E96-14CC-4DE7-BE30-682CCC00CD05}">
      <dsp:nvSpPr>
        <dsp:cNvPr id="0" name=""/>
        <dsp:cNvSpPr/>
      </dsp:nvSpPr>
      <dsp:spPr>
        <a:xfrm rot="5400000">
          <a:off x="4091689" y="2953693"/>
          <a:ext cx="274821" cy="3297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rot="-5400000">
        <a:off x="4130164" y="2981175"/>
        <a:ext cx="197871" cy="192375"/>
      </dsp:txXfrm>
    </dsp:sp>
    <dsp:sp modelId="{7F662DD0-3A35-4449-A5B4-9E76C737A21D}">
      <dsp:nvSpPr>
        <dsp:cNvPr id="0" name=""/>
        <dsp:cNvSpPr/>
      </dsp:nvSpPr>
      <dsp:spPr>
        <a:xfrm>
          <a:off x="745813" y="3301800"/>
          <a:ext cx="6966572" cy="7328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kumimoji="1" lang="en-US" sz="2000" kern="1200" dirty="0" smtClean="0"/>
            <a:t>If port </a:t>
          </a:r>
          <a:r>
            <a:rPr kumimoji="1" lang="en-US" sz="2000" kern="1200" dirty="0" err="1" smtClean="0"/>
            <a:t>y</a:t>
          </a:r>
          <a:r>
            <a:rPr kumimoji="1" lang="en-US" sz="2000" kern="1200" dirty="0" smtClean="0"/>
            <a:t> is not blocked, transmit frame through port </a:t>
          </a:r>
          <a:r>
            <a:rPr kumimoji="1" lang="en-US" sz="2000" kern="1200" dirty="0" err="1" smtClean="0"/>
            <a:t>y</a:t>
          </a:r>
          <a:r>
            <a:rPr kumimoji="1" lang="en-US" sz="2000" kern="1200" dirty="0" smtClean="0"/>
            <a:t> onto the LAN to which that port attaches</a:t>
          </a:r>
          <a:endParaRPr lang="en-US" sz="2000" kern="1200" dirty="0"/>
        </a:p>
      </dsp:txBody>
      <dsp:txXfrm>
        <a:off x="767278" y="3323265"/>
        <a:ext cx="6923642" cy="689927"/>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1059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110596"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1059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D6E1AFB5-3130-264F-B939-717385EB603F}" type="slidenum">
              <a:rPr lang="en-US"/>
              <a:pPr/>
              <a:t>‹#›</a:t>
            </a:fld>
            <a:endParaRPr lang="en-US" dirty="0"/>
          </a:p>
        </p:txBody>
      </p:sp>
    </p:spTree>
    <p:extLst>
      <p:ext uri="{BB962C8B-B14F-4D97-AF65-F5344CB8AC3E}">
        <p14:creationId xmlns:p14="http://schemas.microsoft.com/office/powerpoint/2010/main" val="2578871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25955"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58372"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5957"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5958"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25959"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4D7D863B-902A-5543-B0B7-85D3EFB9BCC7}" type="slidenum">
              <a:rPr lang="en-US"/>
              <a:pPr/>
              <a:t>‹#›</a:t>
            </a:fld>
            <a:endParaRPr lang="en-US" dirty="0"/>
          </a:p>
        </p:txBody>
      </p:sp>
    </p:spTree>
    <p:extLst>
      <p:ext uri="{BB962C8B-B14F-4D97-AF65-F5344CB8AC3E}">
        <p14:creationId xmlns:p14="http://schemas.microsoft.com/office/powerpoint/2010/main" val="8569787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32" charset="-128"/>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A2DC9FB-0FF3-D845-9EAF-3512843626D2}" type="slidenum">
              <a:rPr lang="en-US"/>
              <a:pPr/>
              <a:t>1</a:t>
            </a:fld>
            <a:endParaRPr lang="en-US" dirty="0"/>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p:spPr>
        <p:txBody>
          <a:bodyPr/>
          <a:lstStyle/>
          <a:p>
            <a:endParaRPr lang="en-US" dirty="0"/>
          </a:p>
        </p:txBody>
      </p:sp>
    </p:spTree>
    <p:extLst>
      <p:ext uri="{BB962C8B-B14F-4D97-AF65-F5344CB8AC3E}">
        <p14:creationId xmlns:p14="http://schemas.microsoft.com/office/powerpoint/2010/main" val="975657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D2185FC-A212-4831-98A4-13D1DA0C42C4}" type="slidenum">
              <a:rPr lang="en-US" altLang="en-US" b="0">
                <a:latin typeface="Times New Roman" panose="02020603050405020304" pitchFamily="18" charset="0"/>
              </a:rPr>
              <a:pPr/>
              <a:t>22</a:t>
            </a:fld>
            <a:endParaRPr lang="en-US" altLang="en-US" b="0">
              <a:latin typeface="Times New Roman" panose="02020603050405020304"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185232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75533B2-B2F9-414E-BEC7-4189727AD565}" type="slidenum">
              <a:rPr lang="en-US" altLang="en-US" b="0">
                <a:latin typeface="Times New Roman" panose="02020603050405020304" pitchFamily="18" charset="0"/>
              </a:rPr>
              <a:pPr/>
              <a:t>23</a:t>
            </a:fld>
            <a:endParaRPr lang="en-US" altLang="en-US" b="0">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357702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414A644-1BCF-4F5D-A8D3-4D4FD133DCCF}" type="slidenum">
              <a:rPr lang="en-US" altLang="en-US" b="0">
                <a:latin typeface="Times New Roman" panose="02020603050405020304" pitchFamily="18" charset="0"/>
              </a:rPr>
              <a:pPr/>
              <a:t>24</a:t>
            </a:fld>
            <a:endParaRPr lang="en-US" altLang="en-US" b="0">
              <a:latin typeface="Times New Roman" panose="02020603050405020304"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438116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D8DE76FC-28AA-C64F-B0F6-94C169CFDC82}" type="slidenum">
              <a:rPr lang="en-US"/>
              <a:pPr/>
              <a:t>40</a:t>
            </a:fld>
            <a:endParaRPr lang="en-US" dirty="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 In this scheme, a bridge maintains a forwarding database  for</a:t>
            </a:r>
          </a:p>
          <a:p>
            <a:r>
              <a:rPr lang="en-US" sz="1200" kern="1200" baseline="0" dirty="0" smtClean="0">
                <a:solidFill>
                  <a:schemeClr val="tx1"/>
                </a:solidFill>
                <a:latin typeface="Times New Roman" pitchFamily="-110" charset="0"/>
                <a:ea typeface="+mn-ea"/>
                <a:cs typeface="+mn-cs"/>
              </a:rPr>
              <a:t>each port attached to a LAN. The database indicates the station addresses for which</a:t>
            </a:r>
          </a:p>
          <a:p>
            <a:r>
              <a:rPr lang="en-US" sz="1200" kern="1200" baseline="0" dirty="0" smtClean="0">
                <a:solidFill>
                  <a:schemeClr val="tx1"/>
                </a:solidFill>
                <a:latin typeface="Times New Roman" pitchFamily="-110" charset="0"/>
                <a:ea typeface="+mn-ea"/>
                <a:cs typeface="+mn-cs"/>
              </a:rPr>
              <a:t>frames should be forwarded through that port. We can interpret this in the following</a:t>
            </a:r>
          </a:p>
          <a:p>
            <a:r>
              <a:rPr lang="en-US" sz="1200" kern="1200" baseline="0" dirty="0" smtClean="0">
                <a:solidFill>
                  <a:schemeClr val="tx1"/>
                </a:solidFill>
                <a:latin typeface="Times New Roman" pitchFamily="-110" charset="0"/>
                <a:ea typeface="+mn-ea"/>
                <a:cs typeface="+mn-cs"/>
              </a:rPr>
              <a:t>fashion. For each port, a list of stations is maintained. A station is on the list</a:t>
            </a:r>
          </a:p>
          <a:p>
            <a:r>
              <a:rPr lang="en-US" sz="1200" kern="1200" baseline="0" dirty="0" smtClean="0">
                <a:solidFill>
                  <a:schemeClr val="tx1"/>
                </a:solidFill>
                <a:latin typeface="Times New Roman" pitchFamily="-110" charset="0"/>
                <a:ea typeface="+mn-ea"/>
                <a:cs typeface="+mn-cs"/>
              </a:rPr>
              <a:t>if it is on the “same side” of the bridge as the port. For example, for bridge 102 of</a:t>
            </a:r>
          </a:p>
          <a:p>
            <a:r>
              <a:rPr lang="en-US" sz="1200" kern="1200" baseline="0" dirty="0" smtClean="0">
                <a:solidFill>
                  <a:schemeClr val="tx1"/>
                </a:solidFill>
                <a:latin typeface="Times New Roman" pitchFamily="-110" charset="0"/>
                <a:ea typeface="+mn-ea"/>
                <a:cs typeface="+mn-cs"/>
              </a:rPr>
              <a:t>Figure 11.8, stations on LANs C, F, and G are on the same side of the bridge as</a:t>
            </a:r>
          </a:p>
          <a:p>
            <a:r>
              <a:rPr lang="en-US" sz="1200" kern="1200" baseline="0" dirty="0" smtClean="0">
                <a:solidFill>
                  <a:schemeClr val="tx1"/>
                </a:solidFill>
                <a:latin typeface="Times New Roman" pitchFamily="-110" charset="0"/>
                <a:ea typeface="+mn-ea"/>
                <a:cs typeface="+mn-cs"/>
              </a:rPr>
              <a:t>the LAN C port, and stations on LANs A, B, D, and E are on the same side of the</a:t>
            </a:r>
          </a:p>
          <a:p>
            <a:r>
              <a:rPr lang="en-US" sz="1200" kern="1200" baseline="0" dirty="0" smtClean="0">
                <a:solidFill>
                  <a:schemeClr val="tx1"/>
                </a:solidFill>
                <a:latin typeface="Times New Roman" pitchFamily="-110" charset="0"/>
                <a:ea typeface="+mn-ea"/>
                <a:cs typeface="+mn-cs"/>
              </a:rPr>
              <a:t>bridge as the LAN A port. When a frame is received on any port, the bridge must</a:t>
            </a:r>
          </a:p>
          <a:p>
            <a:r>
              <a:rPr lang="en-US" sz="1200" kern="1200" baseline="0" dirty="0" smtClean="0">
                <a:solidFill>
                  <a:schemeClr val="tx1"/>
                </a:solidFill>
                <a:latin typeface="Times New Roman" pitchFamily="-110" charset="0"/>
                <a:ea typeface="+mn-ea"/>
                <a:cs typeface="+mn-cs"/>
              </a:rPr>
              <a:t>decide whether that frame is to be forwarded through the bridge and out through</a:t>
            </a:r>
          </a:p>
          <a:p>
            <a:r>
              <a:rPr lang="en-US" sz="1200" kern="1200" baseline="0" dirty="0" smtClean="0">
                <a:solidFill>
                  <a:schemeClr val="tx1"/>
                </a:solidFill>
                <a:latin typeface="Times New Roman" pitchFamily="-110" charset="0"/>
                <a:ea typeface="+mn-ea"/>
                <a:cs typeface="+mn-cs"/>
              </a:rPr>
              <a:t>one of the bridge’s other ports. Suppose that a bridge receives a MAC frame on</a:t>
            </a:r>
          </a:p>
          <a:p>
            <a:r>
              <a:rPr lang="en-US" sz="1200" b="0" kern="1200" baseline="0" dirty="0" smtClean="0">
                <a:solidFill>
                  <a:schemeClr val="tx1"/>
                </a:solidFill>
                <a:latin typeface="Times New Roman" pitchFamily="-110" charset="0"/>
                <a:ea typeface="+mn-ea"/>
                <a:cs typeface="+mn-cs"/>
              </a:rPr>
              <a:t>port </a:t>
            </a:r>
            <a:r>
              <a:rPr lang="en-US" sz="1200" b="0" i="1" kern="1200" baseline="0" dirty="0" err="1" smtClean="0">
                <a:solidFill>
                  <a:schemeClr val="tx1"/>
                </a:solidFill>
                <a:latin typeface="Times New Roman" pitchFamily="-110" charset="0"/>
                <a:ea typeface="+mn-ea"/>
                <a:cs typeface="+mn-cs"/>
              </a:rPr>
              <a:t>x</a:t>
            </a:r>
            <a:r>
              <a:rPr lang="en-US" sz="1200" b="1" kern="1200" baseline="0" dirty="0" smtClean="0">
                <a:solidFill>
                  <a:schemeClr val="tx1"/>
                </a:solidFill>
                <a:latin typeface="Times New Roman" pitchFamily="-110" charset="0"/>
                <a:ea typeface="+mn-ea"/>
                <a:cs typeface="+mn-cs"/>
              </a:rPr>
              <a:t> . </a:t>
            </a:r>
          </a:p>
          <a:p>
            <a:endParaRPr lang="en-US" sz="1200" b="1" kern="1200" baseline="0" dirty="0" smtClean="0">
              <a:solidFill>
                <a:schemeClr val="tx1"/>
              </a:solidFill>
              <a:latin typeface="Times New Roman" pitchFamily="-110" charset="0"/>
              <a:ea typeface="+mn-ea"/>
              <a:cs typeface="+mn-cs"/>
            </a:endParaRPr>
          </a:p>
          <a:p>
            <a:r>
              <a:rPr lang="en-US" sz="1200" b="1" kern="1200" baseline="0" dirty="0" smtClean="0">
                <a:solidFill>
                  <a:schemeClr val="tx1"/>
                </a:solidFill>
                <a:latin typeface="Times New Roman" pitchFamily="-110" charset="0"/>
                <a:ea typeface="+mn-ea"/>
                <a:cs typeface="+mn-cs"/>
              </a:rPr>
              <a:t>The following rules are applied:</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1.  Search the forwarding database  to determine if the MAC address is listed for</a:t>
            </a:r>
          </a:p>
          <a:p>
            <a:r>
              <a:rPr lang="en-US" sz="1200" kern="1200" baseline="0" dirty="0" smtClean="0">
                <a:solidFill>
                  <a:schemeClr val="tx1"/>
                </a:solidFill>
                <a:latin typeface="Times New Roman" pitchFamily="-110" charset="0"/>
                <a:ea typeface="+mn-ea"/>
                <a:cs typeface="+mn-cs"/>
              </a:rPr>
              <a:t>any port except port </a:t>
            </a:r>
            <a:r>
              <a:rPr lang="en-US" sz="1200" b="1" kern="1200" baseline="0" dirty="0" err="1" smtClean="0">
                <a:solidFill>
                  <a:schemeClr val="tx1"/>
                </a:solidFill>
                <a:latin typeface="Times New Roman" pitchFamily="-110" charset="0"/>
                <a:ea typeface="+mn-ea"/>
                <a:cs typeface="+mn-cs"/>
              </a:rPr>
              <a:t>x</a:t>
            </a:r>
            <a:r>
              <a:rPr lang="en-US" sz="1200" b="1" kern="1200" baseline="0" dirty="0" smtClean="0">
                <a:solidFill>
                  <a:schemeClr val="tx1"/>
                </a:solidFill>
                <a:latin typeface="Times New Roman" pitchFamily="-110" charset="0"/>
                <a:ea typeface="+mn-ea"/>
                <a:cs typeface="+mn-cs"/>
              </a:rPr>
              <a:t> .</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2.  If the destination MAC address is not found, forward frame out all ports</a:t>
            </a:r>
          </a:p>
          <a:p>
            <a:r>
              <a:rPr lang="en-US" sz="1200" kern="1200" baseline="0" dirty="0" smtClean="0">
                <a:solidFill>
                  <a:schemeClr val="tx1"/>
                </a:solidFill>
                <a:latin typeface="Times New Roman" pitchFamily="-110" charset="0"/>
                <a:ea typeface="+mn-ea"/>
                <a:cs typeface="+mn-cs"/>
              </a:rPr>
              <a:t>except the one from which it was received. This is part of the learning process</a:t>
            </a:r>
          </a:p>
          <a:p>
            <a:r>
              <a:rPr lang="en-US" sz="1200" kern="1200" baseline="0" dirty="0" smtClean="0">
                <a:solidFill>
                  <a:schemeClr val="tx1"/>
                </a:solidFill>
                <a:latin typeface="Times New Roman" pitchFamily="-110" charset="0"/>
                <a:ea typeface="+mn-ea"/>
                <a:cs typeface="+mn-cs"/>
              </a:rPr>
              <a:t>described subsequently.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3. If the destination address is in the forwarding database for some </a:t>
            </a:r>
            <a:r>
              <a:rPr lang="en-US" sz="1200" b="0" kern="1200" baseline="0" dirty="0" smtClean="0">
                <a:solidFill>
                  <a:schemeClr val="tx1"/>
                </a:solidFill>
                <a:latin typeface="Times New Roman" pitchFamily="-110" charset="0"/>
                <a:ea typeface="+mn-ea"/>
                <a:cs typeface="+mn-cs"/>
              </a:rPr>
              <a:t>port </a:t>
            </a:r>
            <a:r>
              <a:rPr lang="en-US" sz="1200" b="0" kern="1200" baseline="0" dirty="0" err="1" smtClean="0">
                <a:solidFill>
                  <a:schemeClr val="tx1"/>
                </a:solidFill>
                <a:latin typeface="Times New Roman" pitchFamily="-110" charset="0"/>
                <a:ea typeface="+mn-ea"/>
                <a:cs typeface="+mn-cs"/>
              </a:rPr>
              <a:t>y</a:t>
            </a:r>
            <a:r>
              <a:rPr lang="en-US" sz="1200" b="0" kern="1200" baseline="0" dirty="0" smtClean="0">
                <a:solidFill>
                  <a:schemeClr val="tx1"/>
                </a:solidFill>
                <a:latin typeface="Times New Roman" pitchFamily="-110" charset="0"/>
                <a:ea typeface="+mn-ea"/>
                <a:cs typeface="+mn-cs"/>
              </a:rPr>
              <a:t>, then</a:t>
            </a:r>
          </a:p>
          <a:p>
            <a:r>
              <a:rPr lang="en-US" sz="1200" b="0" kern="1200" baseline="0" dirty="0" smtClean="0">
                <a:solidFill>
                  <a:schemeClr val="tx1"/>
                </a:solidFill>
                <a:latin typeface="Times New Roman" pitchFamily="-110" charset="0"/>
                <a:ea typeface="+mn-ea"/>
                <a:cs typeface="+mn-cs"/>
              </a:rPr>
              <a:t>determine whether port </a:t>
            </a:r>
            <a:r>
              <a:rPr lang="en-US" sz="1200" b="0" kern="1200" baseline="0" dirty="0" err="1" smtClean="0">
                <a:solidFill>
                  <a:schemeClr val="tx1"/>
                </a:solidFill>
                <a:latin typeface="Times New Roman" pitchFamily="-110" charset="0"/>
                <a:ea typeface="+mn-ea"/>
                <a:cs typeface="+mn-cs"/>
              </a:rPr>
              <a:t>y</a:t>
            </a:r>
            <a:r>
              <a:rPr lang="en-US" sz="1200" b="0" kern="1200" baseline="0" dirty="0" smtClean="0">
                <a:solidFill>
                  <a:schemeClr val="tx1"/>
                </a:solidFill>
                <a:latin typeface="Times New Roman" pitchFamily="-110" charset="0"/>
                <a:ea typeface="+mn-ea"/>
                <a:cs typeface="+mn-cs"/>
              </a:rPr>
              <a:t> is in a blocking or forwarding state. For reasons</a:t>
            </a:r>
          </a:p>
          <a:p>
            <a:r>
              <a:rPr lang="en-US" sz="1200" b="0" kern="1200" baseline="0" dirty="0" smtClean="0">
                <a:solidFill>
                  <a:schemeClr val="tx1"/>
                </a:solidFill>
                <a:latin typeface="Times New Roman" pitchFamily="-110" charset="0"/>
                <a:ea typeface="+mn-ea"/>
                <a:cs typeface="+mn-cs"/>
              </a:rPr>
              <a:t>explained later, a port may sometimes be blocked, which prevents it from</a:t>
            </a:r>
          </a:p>
          <a:p>
            <a:r>
              <a:rPr lang="en-US" sz="1200" b="0" kern="1200" baseline="0" dirty="0" smtClean="0">
                <a:solidFill>
                  <a:schemeClr val="tx1"/>
                </a:solidFill>
                <a:latin typeface="Times New Roman" pitchFamily="-110" charset="0"/>
                <a:ea typeface="+mn-ea"/>
                <a:cs typeface="+mn-cs"/>
              </a:rPr>
              <a:t>receiving or transmitting frames.</a:t>
            </a:r>
          </a:p>
          <a:p>
            <a:endParaRPr lang="en-US" sz="120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 4. If port </a:t>
            </a:r>
            <a:r>
              <a:rPr lang="en-US" sz="1200" b="0" kern="1200" baseline="0" dirty="0" err="1" smtClean="0">
                <a:solidFill>
                  <a:schemeClr val="tx1"/>
                </a:solidFill>
                <a:latin typeface="Times New Roman" pitchFamily="-110" charset="0"/>
                <a:ea typeface="+mn-ea"/>
                <a:cs typeface="+mn-cs"/>
              </a:rPr>
              <a:t>y</a:t>
            </a:r>
            <a:r>
              <a:rPr lang="en-US" sz="1200" b="0" kern="1200" baseline="0" dirty="0" smtClean="0">
                <a:solidFill>
                  <a:schemeClr val="tx1"/>
                </a:solidFill>
                <a:latin typeface="Times New Roman" pitchFamily="-110" charset="0"/>
                <a:ea typeface="+mn-ea"/>
                <a:cs typeface="+mn-cs"/>
              </a:rPr>
              <a:t> is not blocked, transmit the frame through port </a:t>
            </a:r>
            <a:r>
              <a:rPr lang="en-US" sz="1200" b="0" kern="1200" baseline="0" dirty="0" err="1" smtClean="0">
                <a:solidFill>
                  <a:schemeClr val="tx1"/>
                </a:solidFill>
                <a:latin typeface="Times New Roman" pitchFamily="-110" charset="0"/>
                <a:ea typeface="+mn-ea"/>
                <a:cs typeface="+mn-cs"/>
              </a:rPr>
              <a:t>y</a:t>
            </a:r>
            <a:r>
              <a:rPr lang="en-US" sz="1200" b="0" kern="1200" baseline="0" dirty="0" smtClean="0">
                <a:solidFill>
                  <a:schemeClr val="tx1"/>
                </a:solidFill>
                <a:latin typeface="Times New Roman" pitchFamily="-110" charset="0"/>
                <a:ea typeface="+mn-ea"/>
                <a:cs typeface="+mn-cs"/>
              </a:rPr>
              <a:t> onto the LAN to</a:t>
            </a:r>
          </a:p>
          <a:p>
            <a:r>
              <a:rPr lang="en-US" sz="1200" b="0" kern="1200" baseline="0" dirty="0" smtClean="0">
                <a:solidFill>
                  <a:schemeClr val="tx1"/>
                </a:solidFill>
                <a:latin typeface="Times New Roman" pitchFamily="-110" charset="0"/>
                <a:ea typeface="+mn-ea"/>
                <a:cs typeface="+mn-cs"/>
              </a:rPr>
              <a:t>which that port attaches.</a:t>
            </a:r>
            <a:endParaRPr lang="en-US" b="0" dirty="0">
              <a:latin typeface="Times" pitchFamily="32" charset="0"/>
            </a:endParaRPr>
          </a:p>
        </p:txBody>
      </p:sp>
    </p:spTree>
    <p:extLst>
      <p:ext uri="{BB962C8B-B14F-4D97-AF65-F5344CB8AC3E}">
        <p14:creationId xmlns:p14="http://schemas.microsoft.com/office/powerpoint/2010/main" val="1411760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3DC966DB-3CFB-E446-9A4C-BDD0F3B76692}" type="slidenum">
              <a:rPr lang="en-US"/>
              <a:pPr/>
              <a:t>41</a:t>
            </a:fld>
            <a:endParaRPr lang="en-US" dirty="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US" dirty="0">
              <a:latin typeface="Times" pitchFamily="32" charset="0"/>
            </a:endParaRPr>
          </a:p>
          <a:p>
            <a:r>
              <a:rPr lang="en-US" dirty="0">
                <a:latin typeface="Times New Roman" pitchFamily="32" charset="0"/>
              </a:rPr>
              <a:t>The preceding scheme assumes that the bridge is already equipped with a forwarding database that indicates the direction, from the bridge, of each destination station. This information can be preloaded into the bridge, as in fixed routing. However, an effective automatic mechanism for learning the direction of each station is desirable. A simple scheme for acquiring this information is based on the use of the source address field in each MAC frame.</a:t>
            </a:r>
          </a:p>
          <a:p>
            <a:r>
              <a:rPr lang="en-US" dirty="0" smtClean="0">
                <a:latin typeface="Times New Roman" pitchFamily="32" charset="0"/>
              </a:rPr>
              <a:t>	</a:t>
            </a:r>
          </a:p>
          <a:p>
            <a:r>
              <a:rPr lang="en-US" dirty="0" smtClean="0">
                <a:latin typeface="Times New Roman" pitchFamily="32" charset="0"/>
              </a:rPr>
              <a:t>The </a:t>
            </a:r>
            <a:r>
              <a:rPr lang="en-US" dirty="0">
                <a:latin typeface="Times New Roman" pitchFamily="32" charset="0"/>
              </a:rPr>
              <a:t>strategy is this. When a frame arrives on a particular port, it clearly has come from the direction of the incoming LAN. The source address field of the frame indicates the source station. Thus, a bridge can update its forwarding database for that port on the basis of the source address field of each incoming frame. To allow for changes in topology, each element in the database is equipped with a timer. When a new element is added to the database, its timer is set. If the timer expires, then the element is eliminated from the database, since the corresponding direction information may no longer be valid. Each time a frame is received, its source address is checked against the database. If the element is already in the database, the entry is updated (the direction may have changed) and the timer is reset. If the element is not in the database, a new entry is created, with its own timer.</a:t>
            </a:r>
          </a:p>
          <a:p>
            <a:endParaRPr lang="en-US" dirty="0">
              <a:latin typeface="Times New Roman" pitchFamily="32" charset="0"/>
            </a:endParaRPr>
          </a:p>
        </p:txBody>
      </p:sp>
    </p:spTree>
    <p:extLst>
      <p:ext uri="{BB962C8B-B14F-4D97-AF65-F5344CB8AC3E}">
        <p14:creationId xmlns:p14="http://schemas.microsoft.com/office/powerpoint/2010/main" val="947124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In this chapter, we look at the underlying technology and protocol architecture</a:t>
            </a:r>
          </a:p>
          <a:p>
            <a:r>
              <a:rPr lang="en-US" sz="1200" kern="1200" baseline="0" dirty="0" smtClean="0">
                <a:solidFill>
                  <a:schemeClr val="tx1"/>
                </a:solidFill>
                <a:latin typeface="Times New Roman" pitchFamily="-110" charset="0"/>
                <a:ea typeface="+mn-ea"/>
                <a:cs typeface="+mn-cs"/>
              </a:rPr>
              <a:t>of LANs. Chapters 12 and 13 are devoted to a discussion of specific</a:t>
            </a:r>
          </a:p>
          <a:p>
            <a:r>
              <a:rPr lang="en-US" sz="1200" kern="1200" baseline="0" dirty="0" smtClean="0">
                <a:solidFill>
                  <a:schemeClr val="tx1"/>
                </a:solidFill>
                <a:latin typeface="Times New Roman" pitchFamily="-110" charset="0"/>
                <a:ea typeface="+mn-ea"/>
                <a:cs typeface="+mn-cs"/>
              </a:rPr>
              <a:t>LAN systems.</a:t>
            </a:r>
            <a:endParaRPr lang="en-US" dirty="0"/>
          </a:p>
        </p:txBody>
      </p:sp>
      <p:sp>
        <p:nvSpPr>
          <p:cNvPr id="4" name="Slide Number Placeholder 3"/>
          <p:cNvSpPr>
            <a:spLocks noGrp="1"/>
          </p:cNvSpPr>
          <p:nvPr>
            <p:ph type="sldNum" sz="quarter" idx="10"/>
          </p:nvPr>
        </p:nvSpPr>
        <p:spPr/>
        <p:txBody>
          <a:bodyPr/>
          <a:lstStyle/>
          <a:p>
            <a:fld id="{E3E3EA8F-80EC-0440-AAD7-660383B5A31B}" type="slidenum">
              <a:rPr lang="en-US" smtClean="0"/>
              <a:pPr/>
              <a:t>2</a:t>
            </a:fld>
            <a:endParaRPr lang="en-US" dirty="0"/>
          </a:p>
        </p:txBody>
      </p:sp>
    </p:spTree>
    <p:extLst>
      <p:ext uri="{BB962C8B-B14F-4D97-AF65-F5344CB8AC3E}">
        <p14:creationId xmlns:p14="http://schemas.microsoft.com/office/powerpoint/2010/main" val="538623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FDDE541-479F-4EE3-9E86-C271CF3222E3}" type="slidenum">
              <a:rPr lang="en-US" altLang="en-US" b="0">
                <a:latin typeface="Times New Roman" panose="02020603050405020304" pitchFamily="18" charset="0"/>
              </a:rPr>
              <a:pPr/>
              <a:t>7</a:t>
            </a:fld>
            <a:endParaRPr lang="en-US" altLang="en-US" b="0">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594911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8AF7E71-1B5A-4919-8862-8A964A648F4C}" type="slidenum">
              <a:rPr lang="en-US" altLang="en-US" b="0">
                <a:latin typeface="Times New Roman" panose="02020603050405020304" pitchFamily="18" charset="0"/>
              </a:rPr>
              <a:pPr/>
              <a:t>9</a:t>
            </a:fld>
            <a:endParaRPr lang="en-US" altLang="en-US" b="0">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20055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B2197C7-9F99-42BD-8AD1-9CA3709F86DE}" type="slidenum">
              <a:rPr lang="en-US" altLang="en-US" b="0">
                <a:latin typeface="Times New Roman" panose="02020603050405020304" pitchFamily="18" charset="0"/>
              </a:rPr>
              <a:pPr/>
              <a:t>10</a:t>
            </a:fld>
            <a:endParaRPr lang="en-US" altLang="en-US" b="0">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785161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E38E804-B86E-4FEE-AC2C-FD441751A934}" type="slidenum">
              <a:rPr lang="en-US" altLang="en-US" b="0">
                <a:latin typeface="Times New Roman" panose="02020603050405020304" pitchFamily="18" charset="0"/>
              </a:rPr>
              <a:pPr/>
              <a:t>14</a:t>
            </a:fld>
            <a:endParaRPr lang="en-US" altLang="en-US" b="0">
              <a:latin typeface="Times New Roman" panose="02020603050405020304"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56897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3D8BB6B-8CEC-44AB-A773-4A5D7952F347}" type="slidenum">
              <a:rPr lang="en-US" altLang="en-US" b="0">
                <a:latin typeface="Times New Roman" panose="02020603050405020304" pitchFamily="18" charset="0"/>
              </a:rPr>
              <a:pPr/>
              <a:t>19</a:t>
            </a:fld>
            <a:endParaRPr lang="en-US" altLang="en-US" b="0">
              <a:latin typeface="Times New Roman" panose="02020603050405020304"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47447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CAF2BB4-15EC-4479-98CC-563F37348B09}" type="slidenum">
              <a:rPr lang="en-US" altLang="en-US" b="0">
                <a:latin typeface="Times New Roman" panose="02020603050405020304" pitchFamily="18" charset="0"/>
              </a:rPr>
              <a:pPr/>
              <a:t>20</a:t>
            </a:fld>
            <a:endParaRPr lang="en-US" altLang="en-US" b="0">
              <a:latin typeface="Times New Roman" panose="02020603050405020304"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571113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7F60A11-3680-4155-A1F6-073EE2ACCBFF}" type="slidenum">
              <a:rPr lang="en-US" altLang="en-US" b="0">
                <a:latin typeface="Times New Roman" panose="02020603050405020304" pitchFamily="18" charset="0"/>
              </a:rPr>
              <a:pPr/>
              <a:t>21</a:t>
            </a:fld>
            <a:endParaRPr lang="en-US" altLang="en-US" b="0">
              <a:latin typeface="Times New Roman" panose="02020603050405020304"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703436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D17769CC-C4EF-CE44-8FE8-4417A2163FC5}" type="slidenum">
              <a:rPr lang="en-US" smtClean="0"/>
              <a:pPr/>
              <a:t>‹#›</a:t>
            </a:fld>
            <a:endParaRPr lang="en-US" dirty="0"/>
          </a:p>
        </p:txBody>
      </p:sp>
    </p:spTree>
    <p:extLst>
      <p:ext uri="{BB962C8B-B14F-4D97-AF65-F5344CB8AC3E}">
        <p14:creationId xmlns:p14="http://schemas.microsoft.com/office/powerpoint/2010/main" val="2354975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E6BCC22B-BD40-EE4D-8BCA-11ADF8C63D87}" type="slidenum">
              <a:rPr lang="en-US" smtClean="0"/>
              <a:pPr/>
              <a:t>‹#›</a:t>
            </a:fld>
            <a:endParaRPr lang="en-US" dirty="0"/>
          </a:p>
        </p:txBody>
      </p:sp>
    </p:spTree>
    <p:extLst>
      <p:ext uri="{BB962C8B-B14F-4D97-AF65-F5344CB8AC3E}">
        <p14:creationId xmlns:p14="http://schemas.microsoft.com/office/powerpoint/2010/main" val="339363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B42123D3-5594-294D-847F-EF0836CFC416}" type="slidenum">
              <a:rPr lang="en-US" smtClean="0"/>
              <a:pPr/>
              <a:t>‹#›</a:t>
            </a:fld>
            <a:endParaRPr lang="en-US" dirty="0"/>
          </a:p>
        </p:txBody>
      </p:sp>
    </p:spTree>
    <p:extLst>
      <p:ext uri="{BB962C8B-B14F-4D97-AF65-F5344CB8AC3E}">
        <p14:creationId xmlns:p14="http://schemas.microsoft.com/office/powerpoint/2010/main" val="723893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1C4FC1D6-BF0C-9749-816C-1702B0C4A78A}" type="slidenum">
              <a:rPr lang="en-US" smtClean="0"/>
              <a:pPr/>
              <a:t>‹#›</a:t>
            </a:fld>
            <a:endParaRPr lang="en-US" dirty="0"/>
          </a:p>
        </p:txBody>
      </p:sp>
    </p:spTree>
    <p:extLst>
      <p:ext uri="{BB962C8B-B14F-4D97-AF65-F5344CB8AC3E}">
        <p14:creationId xmlns:p14="http://schemas.microsoft.com/office/powerpoint/2010/main" val="1962660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D08B9C47-D783-9040-89DA-8EF84378EE92}" type="slidenum">
              <a:rPr lang="en-US" smtClean="0"/>
              <a:pPr/>
              <a:t>‹#›</a:t>
            </a:fld>
            <a:endParaRPr lang="en-US" dirty="0"/>
          </a:p>
        </p:txBody>
      </p:sp>
    </p:spTree>
    <p:extLst>
      <p:ext uri="{BB962C8B-B14F-4D97-AF65-F5344CB8AC3E}">
        <p14:creationId xmlns:p14="http://schemas.microsoft.com/office/powerpoint/2010/main" val="324801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7" name="Slide Number Placeholder 6"/>
          <p:cNvSpPr>
            <a:spLocks noGrp="1"/>
          </p:cNvSpPr>
          <p:nvPr>
            <p:ph type="sldNum" sz="quarter" idx="12"/>
          </p:nvPr>
        </p:nvSpPr>
        <p:spPr/>
        <p:txBody>
          <a:bodyPr/>
          <a:lstStyle/>
          <a:p>
            <a:fld id="{A61F1B6F-62CC-5F4D-9F84-332ECC650186}" type="slidenum">
              <a:rPr lang="en-US" smtClean="0"/>
              <a:pPr/>
              <a:t>‹#›</a:t>
            </a:fld>
            <a:endParaRPr lang="en-US" dirty="0"/>
          </a:p>
        </p:txBody>
      </p:sp>
    </p:spTree>
    <p:extLst>
      <p:ext uri="{BB962C8B-B14F-4D97-AF65-F5344CB8AC3E}">
        <p14:creationId xmlns:p14="http://schemas.microsoft.com/office/powerpoint/2010/main" val="2617864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9" name="Slide Number Placeholder 8"/>
          <p:cNvSpPr>
            <a:spLocks noGrp="1"/>
          </p:cNvSpPr>
          <p:nvPr>
            <p:ph type="sldNum" sz="quarter" idx="12"/>
          </p:nvPr>
        </p:nvSpPr>
        <p:spPr/>
        <p:txBody>
          <a:bodyPr/>
          <a:lstStyle/>
          <a:p>
            <a:fld id="{2DBE4D59-E122-044A-A01D-E29AED99A75E}" type="slidenum">
              <a:rPr lang="en-US" smtClean="0"/>
              <a:pPr/>
              <a:t>‹#›</a:t>
            </a:fld>
            <a:endParaRPr lang="en-US" dirty="0"/>
          </a:p>
        </p:txBody>
      </p:sp>
    </p:spTree>
    <p:extLst>
      <p:ext uri="{BB962C8B-B14F-4D97-AF65-F5344CB8AC3E}">
        <p14:creationId xmlns:p14="http://schemas.microsoft.com/office/powerpoint/2010/main" val="3083559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5" name="Slide Number Placeholder 4"/>
          <p:cNvSpPr>
            <a:spLocks noGrp="1"/>
          </p:cNvSpPr>
          <p:nvPr>
            <p:ph type="sldNum" sz="quarter" idx="12"/>
          </p:nvPr>
        </p:nvSpPr>
        <p:spPr/>
        <p:txBody>
          <a:bodyPr/>
          <a:lstStyle/>
          <a:p>
            <a:fld id="{0727A712-7836-3E46-B05C-35E636B56363}" type="slidenum">
              <a:rPr lang="en-US" smtClean="0"/>
              <a:pPr/>
              <a:t>‹#›</a:t>
            </a:fld>
            <a:endParaRPr lang="en-US" dirty="0"/>
          </a:p>
        </p:txBody>
      </p:sp>
    </p:spTree>
    <p:extLst>
      <p:ext uri="{BB962C8B-B14F-4D97-AF65-F5344CB8AC3E}">
        <p14:creationId xmlns:p14="http://schemas.microsoft.com/office/powerpoint/2010/main" val="50884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4" name="Slide Number Placeholder 3"/>
          <p:cNvSpPr>
            <a:spLocks noGrp="1"/>
          </p:cNvSpPr>
          <p:nvPr>
            <p:ph type="sldNum" sz="quarter" idx="12"/>
          </p:nvPr>
        </p:nvSpPr>
        <p:spPr/>
        <p:txBody>
          <a:bodyPr/>
          <a:lstStyle/>
          <a:p>
            <a:fld id="{76C920E5-3B0C-3343-BA3D-A98C053EC410}" type="slidenum">
              <a:rPr lang="en-US" smtClean="0"/>
              <a:pPr/>
              <a:t>‹#›</a:t>
            </a:fld>
            <a:endParaRPr lang="en-US" dirty="0"/>
          </a:p>
        </p:txBody>
      </p:sp>
    </p:spTree>
    <p:extLst>
      <p:ext uri="{BB962C8B-B14F-4D97-AF65-F5344CB8AC3E}">
        <p14:creationId xmlns:p14="http://schemas.microsoft.com/office/powerpoint/2010/main" val="780657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7" name="Slide Number Placeholder 6"/>
          <p:cNvSpPr>
            <a:spLocks noGrp="1"/>
          </p:cNvSpPr>
          <p:nvPr>
            <p:ph type="sldNum" sz="quarter" idx="12"/>
          </p:nvPr>
        </p:nvSpPr>
        <p:spPr/>
        <p:txBody>
          <a:bodyPr/>
          <a:lstStyle/>
          <a:p>
            <a:fld id="{107251F6-4E5A-1F44-ADED-8BB7DA8937FA}" type="slidenum">
              <a:rPr lang="en-US" smtClean="0"/>
              <a:pPr/>
              <a:t>‹#›</a:t>
            </a:fld>
            <a:endParaRPr lang="en-US" dirty="0"/>
          </a:p>
        </p:txBody>
      </p:sp>
    </p:spTree>
    <p:extLst>
      <p:ext uri="{BB962C8B-B14F-4D97-AF65-F5344CB8AC3E}">
        <p14:creationId xmlns:p14="http://schemas.microsoft.com/office/powerpoint/2010/main" val="3830621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7" name="Slide Number Placeholder 6"/>
          <p:cNvSpPr>
            <a:spLocks noGrp="1"/>
          </p:cNvSpPr>
          <p:nvPr>
            <p:ph type="sldNum" sz="quarter" idx="12"/>
          </p:nvPr>
        </p:nvSpPr>
        <p:spPr/>
        <p:txBody>
          <a:bodyPr/>
          <a:lstStyle/>
          <a:p>
            <a:fld id="{6B8BC37E-4ADF-AF46-98A3-0D5FB97F609C}" type="slidenum">
              <a:rPr lang="en-US" smtClean="0"/>
              <a:pPr/>
              <a:t>‹#›</a:t>
            </a:fld>
            <a:endParaRPr lang="en-US" dirty="0"/>
          </a:p>
        </p:txBody>
      </p:sp>
    </p:spTree>
    <p:extLst>
      <p:ext uri="{BB962C8B-B14F-4D97-AF65-F5344CB8AC3E}">
        <p14:creationId xmlns:p14="http://schemas.microsoft.com/office/powerpoint/2010/main" val="12253737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1C14A9E-3D93-6645-9515-77362D14FB87}" type="slidenum">
              <a:rPr lang="en-US" smtClean="0"/>
              <a:pPr/>
              <a:t>‹#›</a:t>
            </a:fld>
            <a:endParaRPr lang="en-US" dirty="0"/>
          </a:p>
        </p:txBody>
      </p:sp>
    </p:spTree>
    <p:extLst>
      <p:ext uri="{BB962C8B-B14F-4D97-AF65-F5344CB8AC3E}">
        <p14:creationId xmlns:p14="http://schemas.microsoft.com/office/powerpoint/2010/main" val="330828767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oleObject" Target="../embeddings/oleObject1.bin"/><Relationship Id="rId5" Type="http://schemas.openxmlformats.org/officeDocument/2006/relationships/image" Target="../media/image20.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oleObject" Target="../embeddings/oleObject2.bin"/><Relationship Id="rId5" Type="http://schemas.openxmlformats.org/officeDocument/2006/relationships/image" Target="../media/image22.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oleObject" Target="../embeddings/oleObject3.bin"/><Relationship Id="rId5" Type="http://schemas.openxmlformats.org/officeDocument/2006/relationships/image" Target="../media/image22.png"/><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oleObject" Target="../embeddings/oleObject4.bin"/><Relationship Id="rId5" Type="http://schemas.openxmlformats.org/officeDocument/2006/relationships/image" Target="../media/image27.png"/><Relationship Id="rId6" Type="http://schemas.openxmlformats.org/officeDocument/2006/relationships/oleObject" Target="../embeddings/oleObject5.bin"/><Relationship Id="rId7" Type="http://schemas.openxmlformats.org/officeDocument/2006/relationships/oleObject" Target="../embeddings/oleObject6.bin"/><Relationship Id="rId8" Type="http://schemas.openxmlformats.org/officeDocument/2006/relationships/oleObject" Target="../embeddings/oleObject7.bin"/><Relationship Id="rId9" Type="http://schemas.openxmlformats.org/officeDocument/2006/relationships/oleObject" Target="../embeddings/oleObject8.bin"/><Relationship Id="rId10" Type="http://schemas.openxmlformats.org/officeDocument/2006/relationships/image" Target="../media/image22.png"/><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oleObject" Target="../embeddings/oleObject9.bin"/><Relationship Id="rId5" Type="http://schemas.openxmlformats.org/officeDocument/2006/relationships/image" Target="../media/image27.png"/><Relationship Id="rId6" Type="http://schemas.openxmlformats.org/officeDocument/2006/relationships/oleObject" Target="../embeddings/oleObject10.bin"/><Relationship Id="rId7" Type="http://schemas.openxmlformats.org/officeDocument/2006/relationships/oleObject" Target="../embeddings/oleObject11.bin"/><Relationship Id="rId8" Type="http://schemas.openxmlformats.org/officeDocument/2006/relationships/oleObject" Target="../embeddings/oleObject12.bin"/><Relationship Id="rId9" Type="http://schemas.openxmlformats.org/officeDocument/2006/relationships/oleObject" Target="../embeddings/oleObject13.bin"/><Relationship Id="rId10" Type="http://schemas.openxmlformats.org/officeDocument/2006/relationships/image" Target="../media/image22.png"/><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oleObject" Target="../embeddings/oleObject14.bin"/><Relationship Id="rId5" Type="http://schemas.openxmlformats.org/officeDocument/2006/relationships/image" Target="../media/image27.png"/><Relationship Id="rId6" Type="http://schemas.openxmlformats.org/officeDocument/2006/relationships/oleObject" Target="../embeddings/oleObject15.bin"/><Relationship Id="rId7" Type="http://schemas.openxmlformats.org/officeDocument/2006/relationships/oleObject" Target="../embeddings/oleObject16.bin"/><Relationship Id="rId8" Type="http://schemas.openxmlformats.org/officeDocument/2006/relationships/oleObject" Target="../embeddings/oleObject17.bin"/><Relationship Id="rId9" Type="http://schemas.openxmlformats.org/officeDocument/2006/relationships/oleObject" Target="../embeddings/oleObject18.bin"/><Relationship Id="rId10" Type="http://schemas.openxmlformats.org/officeDocument/2006/relationships/image" Target="../media/image22.png"/><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oleObject" Target="../embeddings/oleObject19.bin"/><Relationship Id="rId5" Type="http://schemas.openxmlformats.org/officeDocument/2006/relationships/image" Target="../media/image27.png"/><Relationship Id="rId6" Type="http://schemas.openxmlformats.org/officeDocument/2006/relationships/oleObject" Target="../embeddings/oleObject20.bin"/><Relationship Id="rId7" Type="http://schemas.openxmlformats.org/officeDocument/2006/relationships/oleObject" Target="../embeddings/oleObject21.bin"/><Relationship Id="rId8" Type="http://schemas.openxmlformats.org/officeDocument/2006/relationships/oleObject" Target="../embeddings/oleObject22.bin"/><Relationship Id="rId9" Type="http://schemas.openxmlformats.org/officeDocument/2006/relationships/oleObject" Target="../embeddings/oleObject23.bin"/><Relationship Id="rId10" Type="http://schemas.openxmlformats.org/officeDocument/2006/relationships/image" Target="../media/image22.png"/><Relationship Id="rId11" Type="http://schemas.openxmlformats.org/officeDocument/2006/relationships/oleObject" Target="../embeddings/oleObject24.bin"/><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lass.svuca.edu/~sandy/class/CS540/" TargetMode="Externa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838200" y="685800"/>
            <a:ext cx="7848600" cy="1752600"/>
          </a:xfrm>
        </p:spPr>
        <p:txBody>
          <a:bodyPr/>
          <a:lstStyle/>
          <a:p>
            <a:pPr eaLnBrk="1" hangingPunct="1"/>
            <a:r>
              <a:rPr kumimoji="1" lang="en-US" dirty="0" smtClean="0"/>
              <a:t>CS 540</a:t>
            </a:r>
            <a:br>
              <a:rPr kumimoji="1" lang="en-US" dirty="0" smtClean="0"/>
            </a:br>
            <a:r>
              <a:rPr kumimoji="1" lang="en-US" dirty="0" smtClean="0"/>
              <a:t>Computer Networks II</a:t>
            </a:r>
            <a:endParaRPr lang="en-AU" dirty="0"/>
          </a:p>
        </p:txBody>
      </p:sp>
      <p:sp>
        <p:nvSpPr>
          <p:cNvPr id="58371" name="Rectangle 3"/>
          <p:cNvSpPr>
            <a:spLocks noGrp="1" noChangeArrowheads="1"/>
          </p:cNvSpPr>
          <p:nvPr>
            <p:ph type="subTitle" idx="1"/>
          </p:nvPr>
        </p:nvSpPr>
        <p:spPr>
          <a:xfrm>
            <a:off x="1447800" y="3810000"/>
            <a:ext cx="6400800" cy="2057400"/>
          </a:xfrm>
        </p:spPr>
        <p:txBody>
          <a:bodyPr/>
          <a:lstStyle/>
          <a:p>
            <a:pPr eaLnBrk="1" hangingPunct="1"/>
            <a:r>
              <a:rPr lang="en-US" sz="2800" dirty="0" smtClean="0"/>
              <a:t>Sandy Wang</a:t>
            </a:r>
          </a:p>
          <a:p>
            <a:pPr eaLnBrk="1" hangingPunct="1"/>
            <a:r>
              <a:rPr lang="en-US" sz="2800" dirty="0" smtClean="0"/>
              <a:t>sandy.w@svuca.edu</a:t>
            </a:r>
            <a:endParaRPr lang="en-US" sz="2800" dirty="0"/>
          </a:p>
          <a:p>
            <a:pPr eaLnBrk="1" hangingPunct="1"/>
            <a:endParaRPr lang="en-US" sz="1800" dirty="0"/>
          </a:p>
        </p:txBody>
      </p:sp>
    </p:spTree>
    <p:extLst>
      <p:ext uri="{BB962C8B-B14F-4D97-AF65-F5344CB8AC3E}">
        <p14:creationId xmlns:p14="http://schemas.microsoft.com/office/powerpoint/2010/main" val="60960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 Box 4"/>
          <p:cNvSpPr txBox="1">
            <a:spLocks noChangeArrowheads="1"/>
          </p:cNvSpPr>
          <p:nvPr/>
        </p:nvSpPr>
        <p:spPr bwMode="auto">
          <a:xfrm>
            <a:off x="304800" y="762000"/>
            <a:ext cx="37673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000" i="1" dirty="0" smtClean="0">
                <a:latin typeface="Times New Roman" panose="02020603050405020304" pitchFamily="18" charset="0"/>
              </a:rPr>
              <a:t>Gigabit </a:t>
            </a:r>
            <a:r>
              <a:rPr lang="en-US" altLang="en-US" sz="2000" i="1" dirty="0">
                <a:latin typeface="Times New Roman" panose="02020603050405020304" pitchFamily="18" charset="0"/>
              </a:rPr>
              <a:t>Ethernet implementations</a:t>
            </a:r>
          </a:p>
        </p:txBody>
      </p:sp>
      <p:pic>
        <p:nvPicPr>
          <p:cNvPr id="378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88" y="2209800"/>
            <a:ext cx="7961312" cy="289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16317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92138" y="431800"/>
            <a:ext cx="7200900" cy="558800"/>
          </a:xfrm>
        </p:spPr>
        <p:txBody>
          <a:bodyPr/>
          <a:lstStyle/>
          <a:p>
            <a:r>
              <a:rPr lang="en-US" altLang="en-US"/>
              <a:t>Full Duplex</a:t>
            </a:r>
          </a:p>
        </p:txBody>
      </p:sp>
      <p:pic>
        <p:nvPicPr>
          <p:cNvPr id="44036" name="Picture 4"/>
          <p:cNvPicPr>
            <a:picLocks noChangeAspect="1" noChangeArrowheads="1"/>
          </p:cNvPicPr>
          <p:nvPr/>
        </p:nvPicPr>
        <p:blipFill>
          <a:blip r:embed="rId2">
            <a:extLst>
              <a:ext uri="{28A0092B-C50C-407E-A947-70E740481C1C}">
                <a14:useLocalDpi xmlns:a14="http://schemas.microsoft.com/office/drawing/2010/main" val="0"/>
              </a:ext>
            </a:extLst>
          </a:blip>
          <a:srcRect l="3751" t="35004" r="39380" b="22502"/>
          <a:stretch>
            <a:fillRect/>
          </a:stretch>
        </p:blipFill>
        <p:spPr bwMode="auto">
          <a:xfrm>
            <a:off x="441325" y="1600200"/>
            <a:ext cx="8169275" cy="457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80129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en-US"/>
              <a:t>Switch Modes</a:t>
            </a:r>
          </a:p>
        </p:txBody>
      </p:sp>
      <p:sp>
        <p:nvSpPr>
          <p:cNvPr id="77827" name="Rectangle 3"/>
          <p:cNvSpPr>
            <a:spLocks noGrp="1" noChangeArrowheads="1"/>
          </p:cNvSpPr>
          <p:nvPr>
            <p:ph type="body" idx="1"/>
          </p:nvPr>
        </p:nvSpPr>
        <p:spPr>
          <a:xfrm>
            <a:off x="455613" y="1524000"/>
            <a:ext cx="8224837" cy="4343400"/>
          </a:xfrm>
        </p:spPr>
        <p:txBody>
          <a:bodyPr/>
          <a:lstStyle/>
          <a:p>
            <a:r>
              <a:rPr lang="en-US" altLang="en-US"/>
              <a:t>Store and Forward - </a:t>
            </a:r>
            <a:r>
              <a:rPr lang="en-US" altLang="en-US" b="0">
                <a:cs typeface="Arial" panose="020B0604020202020204" pitchFamily="34" charset="0"/>
              </a:rPr>
              <a:t>A switch receives the entire frame before sending it out the destination port</a:t>
            </a:r>
            <a:r>
              <a:rPr lang="en-US" altLang="en-US" b="0"/>
              <a:t>.</a:t>
            </a:r>
          </a:p>
          <a:p>
            <a:r>
              <a:rPr lang="en-US" altLang="en-US"/>
              <a:t>Cut-Through - </a:t>
            </a:r>
            <a:r>
              <a:rPr lang="en-US" altLang="en-US" b="0">
                <a:cs typeface="Arial" panose="020B0604020202020204" pitchFamily="34" charset="0"/>
              </a:rPr>
              <a:t>A switch starts to transfer the frame as soon as the destination MAC address is received.</a:t>
            </a:r>
            <a:r>
              <a:rPr lang="en-US" altLang="en-US"/>
              <a:t> </a:t>
            </a:r>
          </a:p>
        </p:txBody>
      </p:sp>
    </p:spTree>
    <p:extLst>
      <p:ext uri="{BB962C8B-B14F-4D97-AF65-F5344CB8AC3E}">
        <p14:creationId xmlns:p14="http://schemas.microsoft.com/office/powerpoint/2010/main" val="30093307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p:cNvSpPr>
            <a:spLocks noChangeArrowheads="1"/>
          </p:cNvSpPr>
          <p:nvPr/>
        </p:nvSpPr>
        <p:spPr bwMode="auto">
          <a:xfrm>
            <a:off x="152400" y="30480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eaLnBrk="1" hangingPunct="1"/>
            <a:r>
              <a:rPr lang="en-US" altLang="en-US" sz="2800" b="0" dirty="0" smtClean="0">
                <a:solidFill>
                  <a:schemeClr val="tx2"/>
                </a:solidFill>
                <a:latin typeface="+mj-lt"/>
                <a:cs typeface="Times New Roman" panose="02020603050405020304" pitchFamily="18" charset="0"/>
              </a:rPr>
              <a:t>Ethernet Frame Format</a:t>
            </a:r>
            <a:endParaRPr lang="en-US" altLang="en-US" sz="2800" b="0" dirty="0">
              <a:solidFill>
                <a:schemeClr val="tx2"/>
              </a:solidFill>
              <a:latin typeface="+mj-lt"/>
              <a:cs typeface="Times New Roman" panose="02020603050405020304" pitchFamily="18" charset="0"/>
            </a:endParaRPr>
          </a:p>
        </p:txBody>
      </p:sp>
      <p:sp>
        <p:nvSpPr>
          <p:cNvPr id="5123" name="Rectangle 1027"/>
          <p:cNvSpPr>
            <a:spLocks noChangeArrowheads="1"/>
          </p:cNvSpPr>
          <p:nvPr/>
        </p:nvSpPr>
        <p:spPr bwMode="auto">
          <a:xfrm>
            <a:off x="609600" y="4030662"/>
            <a:ext cx="79216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spcBef>
                <a:spcPct val="20000"/>
              </a:spcBef>
              <a:buClr>
                <a:schemeClr val="folHlink"/>
              </a:buClr>
              <a:buSzPct val="60000"/>
            </a:pPr>
            <a:r>
              <a:rPr lang="en-US" altLang="en-US" sz="2400" b="0">
                <a:latin typeface="+mn-lt"/>
                <a:cs typeface="Times New Roman" panose="02020603050405020304" pitchFamily="18" charset="0"/>
              </a:rPr>
              <a:t>Frame formats. </a:t>
            </a:r>
            <a:r>
              <a:rPr lang="en-US" altLang="en-US" sz="2400" b="0">
                <a:solidFill>
                  <a:schemeClr val="accent2"/>
                </a:solidFill>
                <a:latin typeface="+mn-lt"/>
                <a:cs typeface="Times New Roman" panose="02020603050405020304" pitchFamily="18" charset="0"/>
              </a:rPr>
              <a:t>(a)</a:t>
            </a:r>
            <a:r>
              <a:rPr lang="en-US" altLang="en-US" sz="2400" b="0">
                <a:latin typeface="+mn-lt"/>
                <a:cs typeface="Times New Roman" panose="02020603050405020304" pitchFamily="18" charset="0"/>
              </a:rPr>
              <a:t> DIX Ethernet ,  </a:t>
            </a:r>
            <a:r>
              <a:rPr lang="en-US" altLang="en-US" sz="2400" b="0">
                <a:solidFill>
                  <a:schemeClr val="accent2"/>
                </a:solidFill>
                <a:latin typeface="+mn-lt"/>
                <a:cs typeface="Times New Roman" panose="02020603050405020304" pitchFamily="18" charset="0"/>
              </a:rPr>
              <a:t>(b)</a:t>
            </a:r>
            <a:r>
              <a:rPr lang="en-US" altLang="en-US" sz="2400" b="0">
                <a:latin typeface="+mn-lt"/>
                <a:cs typeface="Times New Roman" panose="02020603050405020304" pitchFamily="18" charset="0"/>
              </a:rPr>
              <a:t> IEEE 802.3.</a:t>
            </a:r>
          </a:p>
          <a:p>
            <a:pPr eaLnBrk="1" hangingPunct="1">
              <a:spcBef>
                <a:spcPct val="20000"/>
              </a:spcBef>
              <a:buFontTx/>
              <a:buChar char="•"/>
            </a:pPr>
            <a:endParaRPr lang="en-US" altLang="en-US" sz="1400">
              <a:latin typeface="Times New Roman" panose="02020603050405020304" pitchFamily="18" charset="0"/>
            </a:endParaRPr>
          </a:p>
          <a:p>
            <a:pPr algn="ctr" eaLnBrk="1" hangingPunct="1">
              <a:spcBef>
                <a:spcPct val="20000"/>
              </a:spcBef>
              <a:buClr>
                <a:schemeClr val="folHlink"/>
              </a:buClr>
              <a:buSzPct val="60000"/>
            </a:pPr>
            <a:endParaRPr lang="en-US" altLang="en-US" sz="1400" b="0">
              <a:latin typeface="Times New Roman" panose="02020603050405020304" pitchFamily="18" charset="0"/>
              <a:cs typeface="Times New Roman" panose="02020603050405020304" pitchFamily="18" charset="0"/>
            </a:endParaRPr>
          </a:p>
        </p:txBody>
      </p:sp>
      <p:grpSp>
        <p:nvGrpSpPr>
          <p:cNvPr id="5124" name="Group 1031"/>
          <p:cNvGrpSpPr>
            <a:grpSpLocks/>
          </p:cNvGrpSpPr>
          <p:nvPr/>
        </p:nvGrpSpPr>
        <p:grpSpPr bwMode="auto">
          <a:xfrm>
            <a:off x="412750" y="1752600"/>
            <a:ext cx="8118475" cy="2066925"/>
            <a:chOff x="260" y="1493"/>
            <a:chExt cx="5114" cy="1302"/>
          </a:xfrm>
        </p:grpSpPr>
        <p:pic>
          <p:nvPicPr>
            <p:cNvPr id="5127" name="Picture 1028" descr="4-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 y="1493"/>
              <a:ext cx="5114"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8" name="Text Box 1029"/>
            <p:cNvSpPr txBox="1">
              <a:spLocks noChangeArrowheads="1"/>
            </p:cNvSpPr>
            <p:nvPr/>
          </p:nvSpPr>
          <p:spPr bwMode="auto">
            <a:xfrm>
              <a:off x="4752" y="2424"/>
              <a:ext cx="528"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spcBef>
                  <a:spcPct val="50000"/>
                </a:spcBef>
              </a:pPr>
              <a:r>
                <a:rPr lang="en-US" altLang="en-US"/>
                <a:t>FCS</a:t>
              </a:r>
            </a:p>
          </p:txBody>
        </p:sp>
        <p:sp>
          <p:nvSpPr>
            <p:cNvPr id="5129" name="Text Box 1030"/>
            <p:cNvSpPr txBox="1">
              <a:spLocks noChangeArrowheads="1"/>
            </p:cNvSpPr>
            <p:nvPr/>
          </p:nvSpPr>
          <p:spPr bwMode="auto">
            <a:xfrm>
              <a:off x="4752" y="1812"/>
              <a:ext cx="528"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spcBef>
                  <a:spcPct val="50000"/>
                </a:spcBef>
              </a:pPr>
              <a:r>
                <a:rPr lang="en-US" altLang="en-US"/>
                <a:t>FCS</a:t>
              </a:r>
            </a:p>
          </p:txBody>
        </p:sp>
      </p:grpSp>
    </p:spTree>
    <p:extLst>
      <p:ext uri="{BB962C8B-B14F-4D97-AF65-F5344CB8AC3E}">
        <p14:creationId xmlns:p14="http://schemas.microsoft.com/office/powerpoint/2010/main" val="1901190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4"/>
          <p:cNvSpPr txBox="1">
            <a:spLocks noChangeArrowheads="1"/>
          </p:cNvSpPr>
          <p:nvPr/>
        </p:nvSpPr>
        <p:spPr bwMode="auto">
          <a:xfrm>
            <a:off x="304800" y="381000"/>
            <a:ext cx="23155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dirty="0" smtClean="0">
                <a:latin typeface="+mj-lt"/>
              </a:rPr>
              <a:t>802.3 </a:t>
            </a:r>
            <a:r>
              <a:rPr lang="en-US" altLang="en-US" dirty="0">
                <a:latin typeface="+mj-lt"/>
              </a:rPr>
              <a:t>MAC frame</a:t>
            </a:r>
          </a:p>
        </p:txBody>
      </p:sp>
      <p:pic>
        <p:nvPicPr>
          <p:cNvPr id="61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63" y="1300163"/>
            <a:ext cx="8821737"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838200" y="4429967"/>
            <a:ext cx="7563032" cy="707886"/>
          </a:xfrm>
          <a:prstGeom prst="rect">
            <a:avLst/>
          </a:prstGeom>
          <a:noFill/>
        </p:spPr>
        <p:txBody>
          <a:bodyPr wrap="none" rtlCol="0">
            <a:spAutoFit/>
          </a:bodyPr>
          <a:lstStyle/>
          <a:p>
            <a:pPr marL="342900" indent="-342900">
              <a:buFont typeface="Arial" panose="020B0604020202020204" pitchFamily="34" charset="0"/>
              <a:buChar char="•"/>
            </a:pPr>
            <a:r>
              <a:rPr lang="en-US" sz="2000" dirty="0" smtClean="0">
                <a:latin typeface="+mn-lt"/>
              </a:rPr>
              <a:t>Length/Type – Length if less than 0x0600, otherwise protocol type</a:t>
            </a:r>
            <a:endParaRPr lang="en-US" sz="2000" dirty="0">
              <a:latin typeface="+mn-lt"/>
            </a:endParaRPr>
          </a:p>
          <a:p>
            <a:pPr marL="342900" indent="-342900">
              <a:buFont typeface="Arial" panose="020B0604020202020204" pitchFamily="34" charset="0"/>
              <a:buChar char="•"/>
            </a:pPr>
            <a:r>
              <a:rPr lang="en-US" sz="2000" dirty="0" smtClean="0">
                <a:latin typeface="+mn-lt"/>
              </a:rPr>
              <a:t>If less than 46 bytes data, padding is required</a:t>
            </a:r>
            <a:endParaRPr lang="en-US" sz="2000" dirty="0">
              <a:latin typeface="+mn-lt"/>
            </a:endParaRPr>
          </a:p>
        </p:txBody>
      </p:sp>
    </p:spTree>
    <p:extLst>
      <p:ext uri="{BB962C8B-B14F-4D97-AF65-F5344CB8AC3E}">
        <p14:creationId xmlns:p14="http://schemas.microsoft.com/office/powerpoint/2010/main" val="1403542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bwMode="auto">
          <a:xfrm>
            <a:off x="228600" y="762000"/>
            <a:ext cx="86106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eaLnBrk="1" hangingPunct="1">
              <a:lnSpc>
                <a:spcPct val="80000"/>
              </a:lnSpc>
            </a:pPr>
            <a:r>
              <a:rPr lang="en-US" altLang="en-US" sz="2000" dirty="0" smtClean="0">
                <a:solidFill>
                  <a:srgbClr val="FF0000"/>
                </a:solidFill>
                <a:cs typeface="Times New Roman" panose="02020603050405020304" pitchFamily="18" charset="0"/>
              </a:rPr>
              <a:t>Preamble:</a:t>
            </a:r>
          </a:p>
          <a:p>
            <a:pPr lvl="1" eaLnBrk="1" hangingPunct="1">
              <a:lnSpc>
                <a:spcPct val="80000"/>
              </a:lnSpc>
            </a:pPr>
            <a:r>
              <a:rPr lang="en-US" altLang="en-US" sz="2000" dirty="0" smtClean="0">
                <a:solidFill>
                  <a:srgbClr val="000000"/>
                </a:solidFill>
                <a:cs typeface="Times New Roman" panose="02020603050405020304" pitchFamily="18" charset="0"/>
              </a:rPr>
              <a:t>8 bytes with pattern 10101010 used to synchronize receiver, sender clock rates.</a:t>
            </a:r>
          </a:p>
          <a:p>
            <a:pPr lvl="1" eaLnBrk="1" hangingPunct="1">
              <a:lnSpc>
                <a:spcPct val="80000"/>
              </a:lnSpc>
            </a:pPr>
            <a:r>
              <a:rPr lang="en-US" altLang="en-US" sz="2000" dirty="0" smtClean="0">
                <a:solidFill>
                  <a:srgbClr val="000000"/>
                </a:solidFill>
                <a:cs typeface="Times New Roman" panose="02020603050405020304" pitchFamily="18" charset="0"/>
              </a:rPr>
              <a:t>In IEEE 802.3, eighth byte is start of frame (10101011)</a:t>
            </a:r>
          </a:p>
          <a:p>
            <a:pPr eaLnBrk="1" hangingPunct="1">
              <a:lnSpc>
                <a:spcPct val="80000"/>
              </a:lnSpc>
            </a:pPr>
            <a:r>
              <a:rPr lang="en-US" altLang="en-US" sz="2000" dirty="0" smtClean="0">
                <a:solidFill>
                  <a:srgbClr val="FF0000"/>
                </a:solidFill>
                <a:cs typeface="Times New Roman" panose="02020603050405020304" pitchFamily="18" charset="0"/>
              </a:rPr>
              <a:t>Addresses: </a:t>
            </a:r>
            <a:r>
              <a:rPr lang="en-US" altLang="en-US" sz="2000" dirty="0" smtClean="0">
                <a:solidFill>
                  <a:srgbClr val="000000"/>
                </a:solidFill>
                <a:cs typeface="Times New Roman" panose="02020603050405020304" pitchFamily="18" charset="0"/>
              </a:rPr>
              <a:t>6 bytes (explained latter)</a:t>
            </a:r>
          </a:p>
          <a:p>
            <a:pPr eaLnBrk="1" hangingPunct="1">
              <a:lnSpc>
                <a:spcPct val="80000"/>
              </a:lnSpc>
            </a:pPr>
            <a:r>
              <a:rPr lang="en-US" altLang="en-US" sz="2000" dirty="0" smtClean="0">
                <a:solidFill>
                  <a:srgbClr val="FF0000"/>
                </a:solidFill>
                <a:cs typeface="Times New Roman" panose="02020603050405020304" pitchFamily="18" charset="0"/>
              </a:rPr>
              <a:t>Type (DIX)</a:t>
            </a:r>
          </a:p>
          <a:p>
            <a:pPr lvl="1" eaLnBrk="1" hangingPunct="1">
              <a:lnSpc>
                <a:spcPct val="80000"/>
              </a:lnSpc>
            </a:pPr>
            <a:r>
              <a:rPr lang="en-US" altLang="en-US" sz="2000" dirty="0" smtClean="0">
                <a:solidFill>
                  <a:srgbClr val="000000"/>
                </a:solidFill>
                <a:cs typeface="Times New Roman" panose="02020603050405020304" pitchFamily="18" charset="0"/>
              </a:rPr>
              <a:t>Indicates the type of the </a:t>
            </a:r>
            <a:r>
              <a:rPr lang="en-US" altLang="en-US" sz="2000" b="1" dirty="0" smtClean="0">
                <a:solidFill>
                  <a:srgbClr val="000000"/>
                </a:solidFill>
                <a:cs typeface="Times New Roman" panose="02020603050405020304" pitchFamily="18" charset="0"/>
              </a:rPr>
              <a:t>Network layer protocol</a:t>
            </a:r>
            <a:r>
              <a:rPr lang="en-US" altLang="en-US" sz="2000" dirty="0" smtClean="0">
                <a:solidFill>
                  <a:srgbClr val="000000"/>
                </a:solidFill>
                <a:cs typeface="Times New Roman" panose="02020603050405020304" pitchFamily="18" charset="0"/>
              </a:rPr>
              <a:t> being carried in the </a:t>
            </a:r>
            <a:r>
              <a:rPr lang="en-US" altLang="en-US" sz="2000" b="1" dirty="0" smtClean="0">
                <a:solidFill>
                  <a:srgbClr val="000000"/>
                </a:solidFill>
                <a:cs typeface="Times New Roman" panose="02020603050405020304" pitchFamily="18" charset="0"/>
              </a:rPr>
              <a:t>payload</a:t>
            </a:r>
            <a:r>
              <a:rPr lang="en-US" altLang="en-US" sz="2000" dirty="0" smtClean="0">
                <a:solidFill>
                  <a:srgbClr val="000000"/>
                </a:solidFill>
                <a:cs typeface="Times New Roman" panose="02020603050405020304" pitchFamily="18" charset="0"/>
              </a:rPr>
              <a:t> field such as IP (</a:t>
            </a:r>
            <a:r>
              <a:rPr lang="en-US" altLang="en-US" sz="2000" b="1" dirty="0" smtClean="0">
                <a:solidFill>
                  <a:srgbClr val="000000"/>
                </a:solidFill>
                <a:cs typeface="Times New Roman" panose="02020603050405020304" pitchFamily="18" charset="0"/>
              </a:rPr>
              <a:t>0800</a:t>
            </a:r>
            <a:r>
              <a:rPr lang="en-US" altLang="en-US" sz="2000" dirty="0" smtClean="0">
                <a:solidFill>
                  <a:srgbClr val="000000"/>
                </a:solidFill>
                <a:cs typeface="Times New Roman" panose="02020603050405020304" pitchFamily="18" charset="0"/>
              </a:rPr>
              <a:t>), Novell IPX (</a:t>
            </a:r>
            <a:r>
              <a:rPr lang="en-US" altLang="en-US" sz="2000" b="1" dirty="0" smtClean="0">
                <a:solidFill>
                  <a:srgbClr val="000000"/>
                </a:solidFill>
                <a:cs typeface="Times New Roman" panose="02020603050405020304" pitchFamily="18" charset="0"/>
              </a:rPr>
              <a:t>8137</a:t>
            </a:r>
            <a:r>
              <a:rPr lang="en-US" altLang="en-US" sz="2000" dirty="0" smtClean="0">
                <a:solidFill>
                  <a:srgbClr val="000000"/>
                </a:solidFill>
                <a:cs typeface="Times New Roman" panose="02020603050405020304" pitchFamily="18" charset="0"/>
              </a:rPr>
              <a:t>) and AppleTalk (</a:t>
            </a:r>
            <a:r>
              <a:rPr lang="en-US" altLang="en-US" sz="2000" b="1" dirty="0" smtClean="0">
                <a:solidFill>
                  <a:srgbClr val="000000"/>
                </a:solidFill>
                <a:cs typeface="Times New Roman" panose="02020603050405020304" pitchFamily="18" charset="0"/>
              </a:rPr>
              <a:t>809B</a:t>
            </a:r>
            <a:r>
              <a:rPr lang="en-US" altLang="en-US" sz="2000" dirty="0" smtClean="0">
                <a:solidFill>
                  <a:srgbClr val="000000"/>
                </a:solidFill>
                <a:cs typeface="Times New Roman" panose="02020603050405020304" pitchFamily="18" charset="0"/>
              </a:rPr>
              <a:t>), ARP (</a:t>
            </a:r>
            <a:r>
              <a:rPr lang="en-US" altLang="en-US" sz="2000" b="1" dirty="0" smtClean="0">
                <a:solidFill>
                  <a:srgbClr val="000000"/>
                </a:solidFill>
                <a:cs typeface="Times New Roman" panose="02020603050405020304" pitchFamily="18" charset="0"/>
              </a:rPr>
              <a:t>0806</a:t>
            </a:r>
            <a:r>
              <a:rPr lang="en-US" altLang="en-US" sz="2000" dirty="0" smtClean="0">
                <a:solidFill>
                  <a:srgbClr val="000000"/>
                </a:solidFill>
                <a:cs typeface="Times New Roman" panose="02020603050405020304" pitchFamily="18" charset="0"/>
              </a:rPr>
              <a:t>) )</a:t>
            </a:r>
          </a:p>
          <a:p>
            <a:pPr lvl="1" eaLnBrk="1" hangingPunct="1">
              <a:lnSpc>
                <a:spcPct val="80000"/>
              </a:lnSpc>
            </a:pPr>
            <a:r>
              <a:rPr lang="en-US" altLang="en-US" sz="2000" dirty="0" smtClean="0">
                <a:solidFill>
                  <a:srgbClr val="000000"/>
                </a:solidFill>
                <a:cs typeface="Times New Roman" panose="02020603050405020304" pitchFamily="18" charset="0"/>
              </a:rPr>
              <a:t>Allow </a:t>
            </a:r>
            <a:r>
              <a:rPr lang="en-US" altLang="en-US" sz="2000" b="1" dirty="0" smtClean="0">
                <a:solidFill>
                  <a:srgbClr val="000000"/>
                </a:solidFill>
                <a:cs typeface="Times New Roman" panose="02020603050405020304" pitchFamily="18" charset="0"/>
              </a:rPr>
              <a:t>multiple network layer </a:t>
            </a:r>
            <a:r>
              <a:rPr lang="en-US" altLang="en-US" sz="2000" dirty="0" smtClean="0">
                <a:solidFill>
                  <a:srgbClr val="000000"/>
                </a:solidFill>
                <a:cs typeface="Times New Roman" panose="02020603050405020304" pitchFamily="18" charset="0"/>
              </a:rPr>
              <a:t>protocols to be supported on a single machine (multiplexing)</a:t>
            </a:r>
          </a:p>
          <a:p>
            <a:pPr lvl="1" eaLnBrk="1" hangingPunct="1">
              <a:lnSpc>
                <a:spcPct val="80000"/>
              </a:lnSpc>
            </a:pPr>
            <a:r>
              <a:rPr lang="en-US" altLang="en-US" sz="2000" dirty="0" smtClean="0">
                <a:solidFill>
                  <a:srgbClr val="000000"/>
                </a:solidFill>
                <a:cs typeface="Times New Roman" panose="02020603050405020304" pitchFamily="18" charset="0"/>
              </a:rPr>
              <a:t>Its value starts at </a:t>
            </a:r>
            <a:r>
              <a:rPr lang="en-US" altLang="en-US" sz="2000" b="1" dirty="0" smtClean="0">
                <a:solidFill>
                  <a:srgbClr val="000000"/>
                </a:solidFill>
                <a:cs typeface="Times New Roman" panose="02020603050405020304" pitchFamily="18" charset="0"/>
              </a:rPr>
              <a:t>0600h (=1536 in decimal)</a:t>
            </a:r>
            <a:endParaRPr lang="en-US" altLang="en-US" sz="2000" b="1" dirty="0" smtClean="0">
              <a:solidFill>
                <a:schemeClr val="hlink"/>
              </a:solidFill>
              <a:cs typeface="Times New Roman" panose="02020603050405020304" pitchFamily="18" charset="0"/>
            </a:endParaRPr>
          </a:p>
          <a:p>
            <a:pPr eaLnBrk="1" hangingPunct="1">
              <a:lnSpc>
                <a:spcPct val="80000"/>
              </a:lnSpc>
            </a:pPr>
            <a:r>
              <a:rPr lang="en-US" altLang="en-US" sz="2000" dirty="0" smtClean="0">
                <a:solidFill>
                  <a:schemeClr val="hlink"/>
                </a:solidFill>
                <a:cs typeface="Times New Roman" panose="02020603050405020304" pitchFamily="18" charset="0"/>
              </a:rPr>
              <a:t>Length (IEEE 802.3)</a:t>
            </a:r>
            <a:r>
              <a:rPr lang="en-US" altLang="en-US" sz="2000" dirty="0" smtClean="0">
                <a:solidFill>
                  <a:srgbClr val="000000"/>
                </a:solidFill>
                <a:cs typeface="Times New Roman" panose="02020603050405020304" pitchFamily="18" charset="0"/>
              </a:rPr>
              <a:t>: number of bytes in the </a:t>
            </a:r>
            <a:r>
              <a:rPr lang="en-US" altLang="en-US" sz="2000" b="1" dirty="0" smtClean="0">
                <a:solidFill>
                  <a:srgbClr val="000000"/>
                </a:solidFill>
                <a:cs typeface="Times New Roman" panose="02020603050405020304" pitchFamily="18" charset="0"/>
              </a:rPr>
              <a:t>data field</a:t>
            </a:r>
            <a:r>
              <a:rPr lang="en-US" altLang="en-US" sz="2000" dirty="0" smtClean="0">
                <a:solidFill>
                  <a:srgbClr val="000000"/>
                </a:solidFill>
                <a:cs typeface="Times New Roman" panose="02020603050405020304" pitchFamily="18" charset="0"/>
              </a:rPr>
              <a:t>.</a:t>
            </a:r>
          </a:p>
          <a:p>
            <a:pPr lvl="1" eaLnBrk="1" hangingPunct="1">
              <a:lnSpc>
                <a:spcPct val="80000"/>
              </a:lnSpc>
            </a:pPr>
            <a:r>
              <a:rPr lang="en-US" altLang="en-US" sz="2000" dirty="0" smtClean="0">
                <a:solidFill>
                  <a:srgbClr val="000000"/>
                </a:solidFill>
                <a:cs typeface="Times New Roman" panose="02020603050405020304" pitchFamily="18" charset="0"/>
              </a:rPr>
              <a:t>Maximum 1500 bytes </a:t>
            </a:r>
            <a:r>
              <a:rPr lang="en-US" altLang="en-US" sz="2000" b="1" dirty="0" smtClean="0">
                <a:solidFill>
                  <a:srgbClr val="000000"/>
                </a:solidFill>
                <a:cs typeface="Times New Roman" panose="02020603050405020304" pitchFamily="18" charset="0"/>
              </a:rPr>
              <a:t>(= 0x5DC)</a:t>
            </a:r>
          </a:p>
          <a:p>
            <a:pPr eaLnBrk="1" hangingPunct="1">
              <a:lnSpc>
                <a:spcPct val="80000"/>
              </a:lnSpc>
            </a:pPr>
            <a:r>
              <a:rPr lang="en-US" altLang="en-US" sz="2000" dirty="0" smtClean="0">
                <a:solidFill>
                  <a:srgbClr val="FF0000"/>
                </a:solidFill>
                <a:cs typeface="Times New Roman" panose="02020603050405020304" pitchFamily="18" charset="0"/>
              </a:rPr>
              <a:t>CRC: </a:t>
            </a:r>
            <a:r>
              <a:rPr lang="en-US" altLang="en-US" sz="2000" dirty="0" smtClean="0">
                <a:solidFill>
                  <a:srgbClr val="000000"/>
                </a:solidFill>
                <a:cs typeface="Times New Roman" panose="02020603050405020304" pitchFamily="18" charset="0"/>
              </a:rPr>
              <a:t>checked at receiver, if error is detected, the frame is </a:t>
            </a:r>
            <a:r>
              <a:rPr lang="en-US" altLang="en-US" sz="2000" b="1" dirty="0" smtClean="0">
                <a:solidFill>
                  <a:srgbClr val="000000"/>
                </a:solidFill>
                <a:cs typeface="Times New Roman" panose="02020603050405020304" pitchFamily="18" charset="0"/>
              </a:rPr>
              <a:t>discarded </a:t>
            </a:r>
          </a:p>
          <a:p>
            <a:pPr eaLnBrk="1" hangingPunct="1">
              <a:lnSpc>
                <a:spcPct val="80000"/>
              </a:lnSpc>
            </a:pPr>
            <a:r>
              <a:rPr lang="en-US" altLang="en-US" sz="2000" dirty="0" smtClean="0">
                <a:solidFill>
                  <a:schemeClr val="hlink"/>
                </a:solidFill>
                <a:cs typeface="Times New Roman" panose="02020603050405020304" pitchFamily="18" charset="0"/>
              </a:rPr>
              <a:t>Data</a:t>
            </a:r>
            <a:r>
              <a:rPr lang="en-US" altLang="en-US" sz="2000" dirty="0" smtClean="0">
                <a:solidFill>
                  <a:srgbClr val="000000"/>
                </a:solidFill>
                <a:cs typeface="Times New Roman" panose="02020603050405020304" pitchFamily="18" charset="0"/>
              </a:rPr>
              <a:t>: carries data encapsulated from the upper-layer protocols</a:t>
            </a:r>
          </a:p>
          <a:p>
            <a:pPr eaLnBrk="1" hangingPunct="1">
              <a:lnSpc>
                <a:spcPct val="80000"/>
              </a:lnSpc>
            </a:pPr>
            <a:r>
              <a:rPr lang="en-US" altLang="en-US" sz="2000" dirty="0" smtClean="0">
                <a:solidFill>
                  <a:schemeClr val="hlink"/>
                </a:solidFill>
                <a:cs typeface="Times New Roman" panose="02020603050405020304" pitchFamily="18" charset="0"/>
              </a:rPr>
              <a:t>Pad</a:t>
            </a:r>
            <a:r>
              <a:rPr lang="en-US" altLang="en-US" sz="2000" dirty="0" smtClean="0">
                <a:solidFill>
                  <a:srgbClr val="000000"/>
                </a:solidFill>
                <a:cs typeface="Times New Roman" panose="02020603050405020304" pitchFamily="18" charset="0"/>
              </a:rPr>
              <a:t>: Zeros are added to the data field to make the </a:t>
            </a:r>
            <a:r>
              <a:rPr lang="en-US" altLang="en-US" sz="2000" b="1" dirty="0" smtClean="0">
                <a:solidFill>
                  <a:srgbClr val="000000"/>
                </a:solidFill>
                <a:cs typeface="Times New Roman" panose="02020603050405020304" pitchFamily="18" charset="0"/>
              </a:rPr>
              <a:t>minimum data length = 46 bytes</a:t>
            </a:r>
          </a:p>
        </p:txBody>
      </p:sp>
      <p:sp>
        <p:nvSpPr>
          <p:cNvPr id="10243" name="Text Box 5"/>
          <p:cNvSpPr txBox="1">
            <a:spLocks noChangeArrowheads="1"/>
          </p:cNvSpPr>
          <p:nvPr/>
        </p:nvSpPr>
        <p:spPr bwMode="auto">
          <a:xfrm>
            <a:off x="228600" y="152400"/>
            <a:ext cx="320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spcBef>
                <a:spcPct val="50000"/>
              </a:spcBef>
            </a:pPr>
            <a:r>
              <a:rPr lang="en-US" altLang="en-US" dirty="0"/>
              <a:t>Ethernet Frame</a:t>
            </a:r>
          </a:p>
        </p:txBody>
      </p:sp>
    </p:spTree>
    <p:extLst>
      <p:ext uri="{BB962C8B-B14F-4D97-AF65-F5344CB8AC3E}">
        <p14:creationId xmlns:p14="http://schemas.microsoft.com/office/powerpoint/2010/main" val="7022989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381000" y="304800"/>
            <a:ext cx="83820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342900" indent="-342900" algn="ctr" fontAlgn="base">
              <a:spcBef>
                <a:spcPct val="20000"/>
              </a:spcBef>
              <a:spcAft>
                <a:spcPct val="0"/>
              </a:spcAft>
              <a:buClr>
                <a:schemeClr val="folHlink"/>
              </a:buClr>
              <a:buSzPct val="60000"/>
            </a:pPr>
            <a:r>
              <a:rPr lang="en-US" altLang="en-US" sz="2800" dirty="0">
                <a:latin typeface="+mn-lt"/>
                <a:ea typeface="Arial" pitchFamily="32" charset="0"/>
                <a:cs typeface="Times New Roman" panose="02020603050405020304" pitchFamily="18" charset="0"/>
              </a:rPr>
              <a:t>Ethernet  Provides Unreliable, connectionless Service</a:t>
            </a:r>
            <a:br>
              <a:rPr lang="en-US" altLang="en-US" sz="2800" dirty="0">
                <a:latin typeface="+mn-lt"/>
                <a:ea typeface="Arial" pitchFamily="32" charset="0"/>
                <a:cs typeface="Times New Roman" panose="02020603050405020304" pitchFamily="18" charset="0"/>
              </a:rPr>
            </a:br>
            <a:endParaRPr lang="en-US" altLang="en-US" sz="2800" dirty="0">
              <a:latin typeface="+mn-lt"/>
              <a:ea typeface="Arial" pitchFamily="32" charset="0"/>
              <a:cs typeface="Times New Roman" panose="02020603050405020304" pitchFamily="18" charset="0"/>
            </a:endParaRPr>
          </a:p>
        </p:txBody>
      </p:sp>
      <p:sp>
        <p:nvSpPr>
          <p:cNvPr id="9219" name="Rectangle 3"/>
          <p:cNvSpPr>
            <a:spLocks noGrp="1" noChangeArrowheads="1"/>
          </p:cNvSpPr>
          <p:nvPr>
            <p:ph type="body" idx="1"/>
          </p:nvPr>
        </p:nvSpPr>
        <p:spPr bwMode="auto">
          <a:xfrm>
            <a:off x="390939" y="990600"/>
            <a:ext cx="8229600" cy="5257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1" eaLnBrk="1" hangingPunct="1"/>
            <a:r>
              <a:rPr lang="en-US" altLang="en-US" sz="2400" b="1" dirty="0" smtClean="0"/>
              <a:t>Ethernet data </a:t>
            </a:r>
            <a:r>
              <a:rPr lang="en-US" altLang="en-US" sz="2400" dirty="0" smtClean="0"/>
              <a:t>link layer protocol provides </a:t>
            </a:r>
            <a:r>
              <a:rPr lang="en-US" altLang="en-US" sz="2400" b="1" u="sng" dirty="0" smtClean="0"/>
              <a:t>connectionless service</a:t>
            </a:r>
            <a:r>
              <a:rPr lang="en-US" altLang="en-US" sz="2400" b="1" dirty="0" smtClean="0"/>
              <a:t> </a:t>
            </a:r>
            <a:r>
              <a:rPr lang="en-US" altLang="en-US" sz="2400" dirty="0" smtClean="0"/>
              <a:t>to the network layer</a:t>
            </a:r>
          </a:p>
          <a:p>
            <a:pPr lvl="2" eaLnBrk="1" hangingPunct="1"/>
            <a:r>
              <a:rPr lang="en-US" altLang="en-US" sz="2400" dirty="0" smtClean="0">
                <a:solidFill>
                  <a:srgbClr val="000000"/>
                </a:solidFill>
              </a:rPr>
              <a:t>No handshaking between sending and receiving adapter.</a:t>
            </a:r>
          </a:p>
          <a:p>
            <a:pPr lvl="2" eaLnBrk="1" hangingPunct="1"/>
            <a:endParaRPr lang="en-US" altLang="en-US" sz="2400" dirty="0" smtClean="0">
              <a:solidFill>
                <a:srgbClr val="000000"/>
              </a:solidFill>
            </a:endParaRPr>
          </a:p>
          <a:p>
            <a:pPr lvl="1" eaLnBrk="1" hangingPunct="1"/>
            <a:r>
              <a:rPr lang="en-US" altLang="en-US" sz="2400" b="1" dirty="0" smtClean="0"/>
              <a:t>Ethernet protocol provides </a:t>
            </a:r>
            <a:r>
              <a:rPr lang="en-US" altLang="en-US" sz="2400" b="1" i="1" u="sng" dirty="0" smtClean="0">
                <a:solidFill>
                  <a:srgbClr val="FF0000"/>
                </a:solidFill>
              </a:rPr>
              <a:t>Unreliable</a:t>
            </a:r>
            <a:r>
              <a:rPr lang="en-US" altLang="en-US" sz="2400" b="1" dirty="0" smtClean="0"/>
              <a:t> service to the network layer :</a:t>
            </a:r>
          </a:p>
          <a:p>
            <a:pPr lvl="2" eaLnBrk="1" hangingPunct="1"/>
            <a:r>
              <a:rPr lang="en-US" altLang="en-US" sz="2400" dirty="0" smtClean="0">
                <a:solidFill>
                  <a:srgbClr val="FF0000"/>
                </a:solidFill>
              </a:rPr>
              <a:t> </a:t>
            </a:r>
            <a:r>
              <a:rPr lang="en-US" altLang="en-US" sz="2400" dirty="0">
                <a:solidFill>
                  <a:srgbClr val="000000"/>
                </a:solidFill>
              </a:rPr>
              <a:t>Receiving adapter doesn’t send ACK or NAK to sending adapter</a:t>
            </a:r>
          </a:p>
          <a:p>
            <a:pPr lvl="2" eaLnBrk="1" hangingPunct="1"/>
            <a:r>
              <a:rPr lang="en-US" altLang="en-US" sz="2400" dirty="0">
                <a:solidFill>
                  <a:srgbClr val="000000"/>
                </a:solidFill>
              </a:rPr>
              <a:t>This means stream of datagrams passed to network layer can have gaps (missing data)</a:t>
            </a:r>
          </a:p>
          <a:p>
            <a:pPr lvl="3" eaLnBrk="1" hangingPunct="1"/>
            <a:r>
              <a:rPr lang="en-US" altLang="en-US" sz="2400" dirty="0">
                <a:solidFill>
                  <a:srgbClr val="000000"/>
                </a:solidFill>
              </a:rPr>
              <a:t>Gaps will be filled if application is using reliable transport layer protocol</a:t>
            </a:r>
          </a:p>
          <a:p>
            <a:pPr lvl="4" eaLnBrk="1" hangingPunct="1"/>
            <a:r>
              <a:rPr lang="en-US" altLang="en-US" sz="2400" dirty="0">
                <a:solidFill>
                  <a:srgbClr val="000000"/>
                </a:solidFill>
              </a:rPr>
              <a:t>Otherwise, application will see the gaps</a:t>
            </a:r>
          </a:p>
          <a:p>
            <a:pPr eaLnBrk="1" hangingPunct="1"/>
            <a:endParaRPr lang="en-US" altLang="en-US" sz="2400" dirty="0">
              <a:solidFill>
                <a:srgbClr val="000000"/>
              </a:solidFill>
            </a:endParaRPr>
          </a:p>
        </p:txBody>
      </p:sp>
    </p:spTree>
    <p:extLst>
      <p:ext uri="{BB962C8B-B14F-4D97-AF65-F5344CB8AC3E}">
        <p14:creationId xmlns:p14="http://schemas.microsoft.com/office/powerpoint/2010/main" val="32665454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381000" y="152400"/>
            <a:ext cx="6858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a:solidFill>
                  <a:schemeClr val="tx2"/>
                </a:solidFill>
              </a:rPr>
              <a:t>Ethernet</a:t>
            </a:r>
            <a:r>
              <a:rPr lang="en-US" altLang="en-US" sz="2800" i="1" dirty="0"/>
              <a:t>  </a:t>
            </a:r>
            <a:r>
              <a:rPr lang="en-US" altLang="en-US" sz="2800" b="0" dirty="0">
                <a:solidFill>
                  <a:schemeClr val="tx2"/>
                </a:solidFill>
              </a:rPr>
              <a:t>address</a:t>
            </a:r>
          </a:p>
        </p:txBody>
      </p:sp>
      <p:pic>
        <p:nvPicPr>
          <p:cNvPr id="11267"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6112" y="1219200"/>
            <a:ext cx="4230688"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ext Box 11"/>
          <p:cNvSpPr txBox="1">
            <a:spLocks noChangeArrowheads="1"/>
          </p:cNvSpPr>
          <p:nvPr/>
        </p:nvSpPr>
        <p:spPr bwMode="auto">
          <a:xfrm>
            <a:off x="533400" y="914400"/>
            <a:ext cx="80772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spcBef>
                <a:spcPct val="50000"/>
              </a:spcBef>
              <a:buFont typeface="Wingdings" panose="05000000000000000000" pitchFamily="2" charset="2"/>
              <a:buChar char="§"/>
            </a:pPr>
            <a:r>
              <a:rPr lang="en-US" altLang="en-US" dirty="0"/>
              <a:t> </a:t>
            </a:r>
            <a:r>
              <a:rPr lang="en-US" altLang="en-US" sz="2000" b="0" dirty="0" smtClean="0"/>
              <a:t>6 bytes </a:t>
            </a:r>
            <a:r>
              <a:rPr lang="en-US" altLang="en-US" sz="2000" b="0" dirty="0"/>
              <a:t>= 48 bits</a:t>
            </a:r>
          </a:p>
          <a:p>
            <a:pPr>
              <a:spcBef>
                <a:spcPct val="50000"/>
              </a:spcBef>
              <a:buFont typeface="Wingdings" panose="05000000000000000000" pitchFamily="2" charset="2"/>
              <a:buChar char="§"/>
            </a:pPr>
            <a:r>
              <a:rPr lang="en-US" altLang="en-US" sz="2000" b="0" dirty="0"/>
              <a:t> Flat address not hierarchical</a:t>
            </a:r>
          </a:p>
          <a:p>
            <a:pPr>
              <a:spcBef>
                <a:spcPct val="50000"/>
              </a:spcBef>
              <a:buFont typeface="Wingdings" panose="05000000000000000000" pitchFamily="2" charset="2"/>
              <a:buChar char="§"/>
            </a:pPr>
            <a:r>
              <a:rPr lang="en-US" altLang="en-US" sz="2000" b="0" dirty="0"/>
              <a:t> Burned into the NIC ROM</a:t>
            </a:r>
          </a:p>
          <a:p>
            <a:pPr>
              <a:spcBef>
                <a:spcPct val="50000"/>
              </a:spcBef>
              <a:buFont typeface="Wingdings" panose="05000000000000000000" pitchFamily="2" charset="2"/>
              <a:buChar char="§"/>
            </a:pPr>
            <a:r>
              <a:rPr lang="en-US" altLang="en-US" sz="2000" b="0" dirty="0"/>
              <a:t> First three bytes from </a:t>
            </a:r>
            <a:r>
              <a:rPr lang="en-US" altLang="en-US" sz="2000" b="0" u="sng" dirty="0"/>
              <a:t>left</a:t>
            </a:r>
            <a:r>
              <a:rPr lang="en-US" altLang="en-US" sz="2000" b="0" dirty="0"/>
              <a:t> specify the vendor. </a:t>
            </a:r>
            <a:r>
              <a:rPr lang="en-US" altLang="en-US" sz="2000" b="0" dirty="0">
                <a:solidFill>
                  <a:schemeClr val="hlink"/>
                </a:solidFill>
              </a:rPr>
              <a:t>Cisco</a:t>
            </a:r>
            <a:r>
              <a:rPr lang="en-US" altLang="en-US" sz="2000" b="0" dirty="0"/>
              <a:t> 00-00-0C, </a:t>
            </a:r>
            <a:r>
              <a:rPr lang="en-US" altLang="en-US" sz="2000" b="0" dirty="0">
                <a:solidFill>
                  <a:schemeClr val="hlink"/>
                </a:solidFill>
              </a:rPr>
              <a:t>3Com</a:t>
            </a:r>
            <a:r>
              <a:rPr lang="en-US" altLang="en-US" sz="2000" b="0" dirty="0"/>
              <a:t> 02-60-8C and the last 24 bit should be created </a:t>
            </a:r>
            <a:r>
              <a:rPr lang="en-US" altLang="en-US" sz="2000" b="0" dirty="0">
                <a:solidFill>
                  <a:schemeClr val="hlink"/>
                </a:solidFill>
              </a:rPr>
              <a:t>uniquely</a:t>
            </a:r>
            <a:r>
              <a:rPr lang="en-US" altLang="en-US" sz="2000" b="0" dirty="0"/>
              <a:t> by the company</a:t>
            </a:r>
          </a:p>
          <a:p>
            <a:pPr>
              <a:spcBef>
                <a:spcPct val="50000"/>
              </a:spcBef>
              <a:buFont typeface="Wingdings" panose="05000000000000000000" pitchFamily="2" charset="2"/>
              <a:buChar char="§"/>
            </a:pPr>
            <a:r>
              <a:rPr lang="en-US" altLang="en-US" sz="2000" b="0" dirty="0"/>
              <a:t> Destination Address can be:</a:t>
            </a:r>
          </a:p>
          <a:p>
            <a:pPr lvl="1">
              <a:spcBef>
                <a:spcPct val="50000"/>
              </a:spcBef>
              <a:buFont typeface="Wingdings" panose="05000000000000000000" pitchFamily="2" charset="2"/>
              <a:buChar char="§"/>
            </a:pPr>
            <a:r>
              <a:rPr lang="en-US" altLang="en-US" sz="2000" b="0" dirty="0"/>
              <a:t> Unicast: second digit from </a:t>
            </a:r>
            <a:r>
              <a:rPr lang="en-US" altLang="en-US" sz="2000" b="0" u="sng" dirty="0"/>
              <a:t>left</a:t>
            </a:r>
            <a:r>
              <a:rPr lang="en-US" altLang="en-US" sz="2000" b="0" dirty="0"/>
              <a:t> is </a:t>
            </a:r>
            <a:r>
              <a:rPr lang="en-US" altLang="en-US" sz="2000" b="0" u="sng" dirty="0"/>
              <a:t>even</a:t>
            </a:r>
            <a:r>
              <a:rPr lang="en-US" altLang="en-US" sz="2000" b="0" dirty="0"/>
              <a:t> (one recipient)</a:t>
            </a:r>
          </a:p>
          <a:p>
            <a:pPr lvl="1">
              <a:spcBef>
                <a:spcPct val="50000"/>
              </a:spcBef>
              <a:buFont typeface="Wingdings" panose="05000000000000000000" pitchFamily="2" charset="2"/>
              <a:buChar char="§"/>
            </a:pPr>
            <a:r>
              <a:rPr lang="en-US" altLang="en-US" sz="2000" b="0" dirty="0"/>
              <a:t> Multicast: Second digit from </a:t>
            </a:r>
            <a:r>
              <a:rPr lang="en-US" altLang="en-US" sz="2000" b="0" u="sng" dirty="0"/>
              <a:t>left</a:t>
            </a:r>
            <a:r>
              <a:rPr lang="en-US" altLang="en-US" sz="2000" b="0" dirty="0"/>
              <a:t> is</a:t>
            </a:r>
            <a:r>
              <a:rPr lang="en-US" altLang="en-US" sz="2000" b="0" u="sng" dirty="0"/>
              <a:t> odd</a:t>
            </a:r>
            <a:r>
              <a:rPr lang="en-US" altLang="en-US" sz="2000" b="0" dirty="0"/>
              <a:t> (group of stations to receive the frame – conferencing applications)</a:t>
            </a:r>
          </a:p>
          <a:p>
            <a:pPr lvl="1">
              <a:spcBef>
                <a:spcPct val="50000"/>
              </a:spcBef>
              <a:buFont typeface="Wingdings" panose="05000000000000000000" pitchFamily="2" charset="2"/>
              <a:buChar char="§"/>
            </a:pPr>
            <a:r>
              <a:rPr lang="en-US" altLang="en-US" sz="2000" b="0" dirty="0"/>
              <a:t> Broadcast (ALL ones) (all stations receive the frame)</a:t>
            </a:r>
          </a:p>
          <a:p>
            <a:pPr>
              <a:spcBef>
                <a:spcPct val="50000"/>
              </a:spcBef>
              <a:buFont typeface="Wingdings" panose="05000000000000000000" pitchFamily="2" charset="2"/>
              <a:buChar char="§"/>
            </a:pPr>
            <a:r>
              <a:rPr lang="en-US" altLang="en-US" sz="2000" b="0" dirty="0"/>
              <a:t> Source address is always Unicast</a:t>
            </a:r>
          </a:p>
        </p:txBody>
      </p:sp>
      <p:cxnSp>
        <p:nvCxnSpPr>
          <p:cNvPr id="11269" name="Straight Arrow Connector 9"/>
          <p:cNvCxnSpPr>
            <a:cxnSpLocks noChangeShapeType="1"/>
          </p:cNvCxnSpPr>
          <p:nvPr/>
        </p:nvCxnSpPr>
        <p:spPr bwMode="auto">
          <a:xfrm flipV="1">
            <a:off x="2971800" y="1676400"/>
            <a:ext cx="1484312" cy="2438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097227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en-US"/>
              <a:t>Naming</a:t>
            </a:r>
          </a:p>
        </p:txBody>
      </p:sp>
      <p:pic>
        <p:nvPicPr>
          <p:cNvPr id="75779" name="Picture 3" descr="6_1_4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3636" t="17390" r="3636" b="5797"/>
          <a:stretch>
            <a:fillRect/>
          </a:stretch>
        </p:blipFill>
        <p:spPr>
          <a:xfrm>
            <a:off x="381000" y="1635125"/>
            <a:ext cx="8458200" cy="43957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732609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1" name="Line 9"/>
          <p:cNvSpPr>
            <a:spLocks noChangeShapeType="1"/>
          </p:cNvSpPr>
          <p:nvPr/>
        </p:nvSpPr>
        <p:spPr bwMode="auto">
          <a:xfrm>
            <a:off x="457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2" name="Line 10"/>
          <p:cNvSpPr>
            <a:spLocks noChangeShapeType="1"/>
          </p:cNvSpPr>
          <p:nvPr/>
        </p:nvSpPr>
        <p:spPr bwMode="auto">
          <a:xfrm>
            <a:off x="458788" y="48768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3" name="Rectangle 11"/>
          <p:cNvSpPr>
            <a:spLocks noChangeArrowheads="1"/>
          </p:cNvSpPr>
          <p:nvPr/>
        </p:nvSpPr>
        <p:spPr bwMode="auto">
          <a:xfrm>
            <a:off x="495300" y="2759075"/>
            <a:ext cx="8077200" cy="2041525"/>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en-US" sz="3200">
                <a:latin typeface="Arial" panose="020B0604020202020204" pitchFamily="34" charset="0"/>
              </a:rPr>
              <a:t>The least significant bit of the first byte </a:t>
            </a:r>
            <a:br>
              <a:rPr lang="en-US" altLang="en-US" sz="3200">
                <a:latin typeface="Arial" panose="020B0604020202020204" pitchFamily="34" charset="0"/>
              </a:rPr>
            </a:br>
            <a:r>
              <a:rPr lang="en-US" altLang="en-US" sz="3200">
                <a:latin typeface="Arial" panose="020B0604020202020204" pitchFamily="34" charset="0"/>
              </a:rPr>
              <a:t>defines the type of address.</a:t>
            </a:r>
            <a:br>
              <a:rPr lang="en-US" altLang="en-US" sz="3200">
                <a:latin typeface="Arial" panose="020B0604020202020204" pitchFamily="34" charset="0"/>
              </a:rPr>
            </a:br>
            <a:r>
              <a:rPr lang="en-US" altLang="en-US" sz="3200">
                <a:latin typeface="Arial" panose="020B0604020202020204" pitchFamily="34" charset="0"/>
              </a:rPr>
              <a:t>If the bit is </a:t>
            </a:r>
            <a:r>
              <a:rPr lang="en-US" altLang="en-US" sz="3200">
                <a:solidFill>
                  <a:schemeClr val="hlink"/>
                </a:solidFill>
                <a:latin typeface="Arial" panose="020B0604020202020204" pitchFamily="34" charset="0"/>
              </a:rPr>
              <a:t>0</a:t>
            </a:r>
            <a:r>
              <a:rPr lang="en-US" altLang="en-US" sz="3200">
                <a:latin typeface="Arial" panose="020B0604020202020204" pitchFamily="34" charset="0"/>
              </a:rPr>
              <a:t>, the address is unicast;</a:t>
            </a:r>
            <a:br>
              <a:rPr lang="en-US" altLang="en-US" sz="3200">
                <a:latin typeface="Arial" panose="020B0604020202020204" pitchFamily="34" charset="0"/>
              </a:rPr>
            </a:br>
            <a:r>
              <a:rPr lang="en-US" altLang="en-US" sz="3200">
                <a:latin typeface="Arial" panose="020B0604020202020204" pitchFamily="34" charset="0"/>
              </a:rPr>
              <a:t>otherwise, it is multicast.</a:t>
            </a:r>
          </a:p>
        </p:txBody>
      </p:sp>
      <p:grpSp>
        <p:nvGrpSpPr>
          <p:cNvPr id="13324" name="Group 12"/>
          <p:cNvGrpSpPr>
            <a:grpSpLocks/>
          </p:cNvGrpSpPr>
          <p:nvPr/>
        </p:nvGrpSpPr>
        <p:grpSpPr bwMode="auto">
          <a:xfrm>
            <a:off x="457200" y="1981200"/>
            <a:ext cx="1143000" cy="566738"/>
            <a:chOff x="1200" y="1248"/>
            <a:chExt cx="720" cy="357"/>
          </a:xfrm>
        </p:grpSpPr>
        <p:pic>
          <p:nvPicPr>
            <p:cNvPr id="1332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6"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i="1">
                  <a:solidFill>
                    <a:schemeClr val="hlink"/>
                  </a:solidFill>
                  <a:latin typeface="Times New Roman" panose="02020603050405020304" pitchFamily="18" charset="0"/>
                </a:rPr>
                <a:t>Note</a:t>
              </a:r>
            </a:p>
          </p:txBody>
        </p:sp>
      </p:grpSp>
    </p:spTree>
    <p:extLst>
      <p:ext uri="{BB962C8B-B14F-4D97-AF65-F5344CB8AC3E}">
        <p14:creationId xmlns:p14="http://schemas.microsoft.com/office/powerpoint/2010/main" val="508483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endParaRPr kumimoji="1" lang="en-US" sz="3200" cap="none" dirty="0">
              <a:latin typeface="Arial" pitchFamily="-110" charset="0"/>
            </a:endParaRPr>
          </a:p>
        </p:txBody>
      </p:sp>
      <p:sp>
        <p:nvSpPr>
          <p:cNvPr id="5" name="Text Placeholder 4"/>
          <p:cNvSpPr>
            <a:spLocks noGrp="1"/>
          </p:cNvSpPr>
          <p:nvPr>
            <p:ph type="body" idx="1"/>
          </p:nvPr>
        </p:nvSpPr>
        <p:spPr>
          <a:xfrm>
            <a:off x="685800" y="1905000"/>
            <a:ext cx="7772400" cy="1500187"/>
          </a:xfrm>
        </p:spPr>
        <p:txBody>
          <a:bodyPr/>
          <a:lstStyle/>
          <a:p>
            <a:pPr algn="ctr"/>
            <a:r>
              <a:rPr kumimoji="1" lang="en-US" sz="4000" b="1" cap="all" dirty="0">
                <a:solidFill>
                  <a:schemeClr val="tx2"/>
                </a:solidFill>
                <a:latin typeface="Arial" pitchFamily="-110" charset="0"/>
              </a:rPr>
              <a:t>2</a:t>
            </a:r>
            <a:r>
              <a:rPr kumimoji="1" lang="en-US" sz="4000" b="1" cap="all" dirty="0" smtClean="0">
                <a:solidFill>
                  <a:schemeClr val="tx2"/>
                </a:solidFill>
                <a:latin typeface="Arial" pitchFamily="-110" charset="0"/>
              </a:rPr>
              <a:t>. LAN Switching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Line 9"/>
          <p:cNvSpPr>
            <a:spLocks noChangeShapeType="1"/>
          </p:cNvSpPr>
          <p:nvPr/>
        </p:nvSpPr>
        <p:spPr bwMode="auto">
          <a:xfrm>
            <a:off x="457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6" name="Line 10"/>
          <p:cNvSpPr>
            <a:spLocks noChangeShapeType="1"/>
          </p:cNvSpPr>
          <p:nvPr/>
        </p:nvSpPr>
        <p:spPr bwMode="auto">
          <a:xfrm>
            <a:off x="458788" y="44196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7" name="Rectangle 11"/>
          <p:cNvSpPr>
            <a:spLocks noChangeArrowheads="1"/>
          </p:cNvSpPr>
          <p:nvPr/>
        </p:nvSpPr>
        <p:spPr bwMode="auto">
          <a:xfrm>
            <a:off x="495300" y="2759075"/>
            <a:ext cx="8077200" cy="1554163"/>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en-US" sz="3200">
                <a:latin typeface="Arial" panose="020B0604020202020204" pitchFamily="34" charset="0"/>
              </a:rPr>
              <a:t>The broadcast destination address is a special case of the multicast address in which all bits are 1s.</a:t>
            </a:r>
          </a:p>
        </p:txBody>
      </p:sp>
      <p:grpSp>
        <p:nvGrpSpPr>
          <p:cNvPr id="14348" name="Group 12"/>
          <p:cNvGrpSpPr>
            <a:grpSpLocks/>
          </p:cNvGrpSpPr>
          <p:nvPr/>
        </p:nvGrpSpPr>
        <p:grpSpPr bwMode="auto">
          <a:xfrm>
            <a:off x="457200" y="1981200"/>
            <a:ext cx="1143000" cy="566738"/>
            <a:chOff x="1200" y="1248"/>
            <a:chExt cx="720" cy="357"/>
          </a:xfrm>
        </p:grpSpPr>
        <p:pic>
          <p:nvPicPr>
            <p:cNvPr id="1434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0"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i="1">
                  <a:solidFill>
                    <a:schemeClr val="hlink"/>
                  </a:solidFill>
                  <a:latin typeface="Times New Roman" panose="02020603050405020304" pitchFamily="18" charset="0"/>
                </a:rPr>
                <a:t>Note</a:t>
              </a:r>
            </a:p>
          </p:txBody>
        </p:sp>
      </p:grpSp>
    </p:spTree>
    <p:extLst>
      <p:ext uri="{BB962C8B-B14F-4D97-AF65-F5344CB8AC3E}">
        <p14:creationId xmlns:p14="http://schemas.microsoft.com/office/powerpoint/2010/main" val="20684665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2"/>
          <p:cNvSpPr>
            <a:spLocks noChangeShapeType="1"/>
          </p:cNvSpPr>
          <p:nvPr/>
        </p:nvSpPr>
        <p:spPr bwMode="auto">
          <a:xfrm>
            <a:off x="152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3" name="Line 3"/>
          <p:cNvSpPr>
            <a:spLocks noChangeShapeType="1"/>
          </p:cNvSpPr>
          <p:nvPr/>
        </p:nvSpPr>
        <p:spPr bwMode="auto">
          <a:xfrm>
            <a:off x="152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4" name="Text Box 4"/>
          <p:cNvSpPr txBox="1">
            <a:spLocks noChangeArrowheads="1"/>
          </p:cNvSpPr>
          <p:nvPr/>
        </p:nvSpPr>
        <p:spPr bwMode="auto">
          <a:xfrm>
            <a:off x="304800" y="762000"/>
            <a:ext cx="5153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400">
                <a:solidFill>
                  <a:schemeClr val="folHlink"/>
                </a:solidFill>
                <a:latin typeface="Times New Roman" panose="02020603050405020304" pitchFamily="18" charset="0"/>
              </a:rPr>
              <a:t>Figure 13.7  </a:t>
            </a:r>
            <a:r>
              <a:rPr lang="en-US" altLang="en-US" sz="2000" i="1">
                <a:latin typeface="Times New Roman" panose="02020603050405020304" pitchFamily="18" charset="0"/>
              </a:rPr>
              <a:t>Unicast and multicast addresses</a:t>
            </a:r>
          </a:p>
        </p:txBody>
      </p:sp>
      <p:sp>
        <p:nvSpPr>
          <p:cNvPr id="15365" name="Line 5"/>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53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2892425"/>
            <a:ext cx="727710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84826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7" name="Rectangle 9"/>
          <p:cNvSpPr>
            <a:spLocks noChangeArrowheads="1"/>
          </p:cNvSpPr>
          <p:nvPr/>
        </p:nvSpPr>
        <p:spPr bwMode="auto">
          <a:xfrm>
            <a:off x="228600" y="990600"/>
            <a:ext cx="86868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a:latin typeface="Times New Roman" panose="02020603050405020304" pitchFamily="18" charset="0"/>
              </a:rPr>
              <a:t>Define the type of the following destination addresses</a:t>
            </a:r>
            <a:r>
              <a:rPr lang="en-US" altLang="en-US" sz="2800" b="0" dirty="0" smtClean="0">
                <a:latin typeface="Times New Roman" panose="02020603050405020304" pitchFamily="18" charset="0"/>
              </a:rPr>
              <a:t>:</a:t>
            </a:r>
            <a:endParaRPr lang="en-US" altLang="en-US" sz="2800" i="1" dirty="0">
              <a:latin typeface="Times New Roman" panose="02020603050405020304" pitchFamily="18" charset="0"/>
            </a:endParaRPr>
          </a:p>
          <a:p>
            <a:pPr marL="514350" indent="-514350" algn="just">
              <a:buAutoNum type="alphaLcPeriod"/>
            </a:pPr>
            <a:r>
              <a:rPr lang="en-US" altLang="en-US" sz="2800" dirty="0" smtClean="0">
                <a:solidFill>
                  <a:schemeClr val="accent1">
                    <a:lumMod val="75000"/>
                  </a:schemeClr>
                </a:solidFill>
                <a:latin typeface="+mj-lt"/>
              </a:rPr>
              <a:t>4A:30:10:21:10:1A               </a:t>
            </a:r>
          </a:p>
          <a:p>
            <a:pPr marL="514350" indent="-514350" algn="just">
              <a:buAutoNum type="alphaLcPeriod"/>
            </a:pPr>
            <a:r>
              <a:rPr lang="en-US" altLang="en-US" sz="2800" dirty="0" smtClean="0">
                <a:solidFill>
                  <a:schemeClr val="accent1">
                    <a:lumMod val="75000"/>
                  </a:schemeClr>
                </a:solidFill>
                <a:latin typeface="+mj-lt"/>
              </a:rPr>
              <a:t>47:20:1B:2E:08:EE</a:t>
            </a:r>
            <a:endParaRPr lang="en-US" altLang="en-US" sz="2800" dirty="0">
              <a:solidFill>
                <a:schemeClr val="accent1">
                  <a:lumMod val="75000"/>
                </a:schemeClr>
              </a:solidFill>
              <a:latin typeface="+mj-lt"/>
            </a:endParaRPr>
          </a:p>
          <a:p>
            <a:pPr marL="514350" indent="-514350" algn="just">
              <a:buAutoNum type="alphaLcPeriod"/>
            </a:pPr>
            <a:r>
              <a:rPr lang="en-US" altLang="en-US" sz="2800" dirty="0" smtClean="0">
                <a:solidFill>
                  <a:schemeClr val="accent1">
                    <a:lumMod val="75000"/>
                  </a:schemeClr>
                </a:solidFill>
                <a:latin typeface="+mj-lt"/>
              </a:rPr>
              <a:t>FF:FF:FF:FF:FF:FF</a:t>
            </a:r>
            <a:endParaRPr lang="en-US" altLang="en-US" sz="2800" dirty="0">
              <a:solidFill>
                <a:schemeClr val="accent1">
                  <a:lumMod val="75000"/>
                </a:schemeClr>
              </a:solidFill>
              <a:latin typeface="+mj-lt"/>
            </a:endParaRPr>
          </a:p>
        </p:txBody>
      </p:sp>
      <p:sp>
        <p:nvSpPr>
          <p:cNvPr id="17418" name="Rectangle 10"/>
          <p:cNvSpPr>
            <a:spLocks noChangeArrowheads="1"/>
          </p:cNvSpPr>
          <p:nvPr/>
        </p:nvSpPr>
        <p:spPr bwMode="auto">
          <a:xfrm>
            <a:off x="241852" y="3276600"/>
            <a:ext cx="86868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b="0" dirty="0">
                <a:solidFill>
                  <a:schemeClr val="hlink"/>
                </a:solidFill>
                <a:latin typeface="Times New Roman" panose="02020603050405020304" pitchFamily="18" charset="0"/>
              </a:rPr>
              <a:t>Solution</a:t>
            </a:r>
          </a:p>
          <a:p>
            <a:r>
              <a:rPr lang="en-US" altLang="en-US" b="0" dirty="0">
                <a:latin typeface="+mn-lt"/>
              </a:rPr>
              <a:t>To find the type of the address, we need to look at the second hexadecimal digit from the left. If it is even, the address is unicast. If it is odd, the address is multicast. If all digits are F’s, the address is broadcast. Therefore, we have the following:</a:t>
            </a:r>
          </a:p>
          <a:p>
            <a:r>
              <a:rPr lang="en-US" altLang="en-US" b="0" dirty="0">
                <a:solidFill>
                  <a:schemeClr val="hlink"/>
                </a:solidFill>
                <a:latin typeface="+mn-lt"/>
              </a:rPr>
              <a:t>a</a:t>
            </a:r>
            <a:r>
              <a:rPr lang="en-US" altLang="en-US" b="0" dirty="0">
                <a:latin typeface="+mn-lt"/>
              </a:rPr>
              <a:t>.  This is a unicast address because A in binary is 1010.</a:t>
            </a:r>
          </a:p>
          <a:p>
            <a:r>
              <a:rPr lang="en-US" altLang="en-US" b="0" dirty="0">
                <a:solidFill>
                  <a:schemeClr val="hlink"/>
                </a:solidFill>
                <a:latin typeface="+mn-lt"/>
              </a:rPr>
              <a:t>b.</a:t>
            </a:r>
            <a:r>
              <a:rPr lang="en-US" altLang="en-US" b="0" dirty="0">
                <a:latin typeface="+mn-lt"/>
              </a:rPr>
              <a:t>  This is a multicast address because 7 in binary is 0111.</a:t>
            </a:r>
          </a:p>
          <a:p>
            <a:r>
              <a:rPr lang="en-US" altLang="en-US" b="0" dirty="0">
                <a:solidFill>
                  <a:schemeClr val="hlink"/>
                </a:solidFill>
                <a:latin typeface="+mn-lt"/>
              </a:rPr>
              <a:t>c.</a:t>
            </a:r>
            <a:r>
              <a:rPr lang="en-US" altLang="en-US" b="0" dirty="0">
                <a:latin typeface="+mn-lt"/>
              </a:rPr>
              <a:t>  This is a broadcast address because all digits are F’s.</a:t>
            </a:r>
          </a:p>
        </p:txBody>
      </p:sp>
      <p:sp>
        <p:nvSpPr>
          <p:cNvPr id="17419" name="Text Box 11"/>
          <p:cNvSpPr txBox="1">
            <a:spLocks noChangeArrowheads="1"/>
          </p:cNvSpPr>
          <p:nvPr/>
        </p:nvSpPr>
        <p:spPr bwMode="auto">
          <a:xfrm>
            <a:off x="241852" y="319985"/>
            <a:ext cx="24876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3200" i="1" dirty="0">
                <a:solidFill>
                  <a:schemeClr val="hlink"/>
                </a:solidFill>
                <a:latin typeface="Times New Roman" panose="02020603050405020304" pitchFamily="18" charset="0"/>
              </a:rPr>
              <a:t>Example 13.1</a:t>
            </a:r>
          </a:p>
        </p:txBody>
      </p:sp>
    </p:spTree>
    <p:extLst>
      <p:ext uri="{BB962C8B-B14F-4D97-AF65-F5344CB8AC3E}">
        <p14:creationId xmlns:p14="http://schemas.microsoft.com/office/powerpoint/2010/main" val="42768620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Line 2"/>
          <p:cNvSpPr>
            <a:spLocks noChangeShapeType="1"/>
          </p:cNvSpPr>
          <p:nvPr/>
        </p:nvSpPr>
        <p:spPr bwMode="auto">
          <a:xfrm>
            <a:off x="152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5" name="Line 3"/>
          <p:cNvSpPr>
            <a:spLocks noChangeShapeType="1"/>
          </p:cNvSpPr>
          <p:nvPr/>
        </p:nvSpPr>
        <p:spPr bwMode="auto">
          <a:xfrm>
            <a:off x="152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6" name="Text Box 4"/>
          <p:cNvSpPr txBox="1">
            <a:spLocks noChangeArrowheads="1"/>
          </p:cNvSpPr>
          <p:nvPr/>
        </p:nvSpPr>
        <p:spPr bwMode="auto">
          <a:xfrm>
            <a:off x="304800" y="762000"/>
            <a:ext cx="5251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400">
                <a:solidFill>
                  <a:schemeClr val="folHlink"/>
                </a:solidFill>
                <a:latin typeface="Times New Roman" panose="02020603050405020304" pitchFamily="18" charset="0"/>
              </a:rPr>
              <a:t>Figure 13.5  </a:t>
            </a:r>
            <a:r>
              <a:rPr lang="en-US" altLang="en-US" sz="2000" i="1">
                <a:latin typeface="Times New Roman" panose="02020603050405020304" pitchFamily="18" charset="0"/>
              </a:rPr>
              <a:t>Minimum and maximum lengths</a:t>
            </a:r>
          </a:p>
        </p:txBody>
      </p:sp>
      <p:sp>
        <p:nvSpPr>
          <p:cNvPr id="18437" name="Line 5"/>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84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433638"/>
            <a:ext cx="8574088" cy="267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94002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5" name="Line 9"/>
          <p:cNvSpPr>
            <a:spLocks noChangeShapeType="1"/>
          </p:cNvSpPr>
          <p:nvPr/>
        </p:nvSpPr>
        <p:spPr bwMode="auto">
          <a:xfrm>
            <a:off x="457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6" name="Line 10"/>
          <p:cNvSpPr>
            <a:spLocks noChangeShapeType="1"/>
          </p:cNvSpPr>
          <p:nvPr/>
        </p:nvSpPr>
        <p:spPr bwMode="auto">
          <a:xfrm>
            <a:off x="458788" y="44196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7" name="Rectangle 11"/>
          <p:cNvSpPr>
            <a:spLocks noChangeArrowheads="1"/>
          </p:cNvSpPr>
          <p:nvPr/>
        </p:nvSpPr>
        <p:spPr bwMode="auto">
          <a:xfrm>
            <a:off x="495300" y="2759075"/>
            <a:ext cx="8077200" cy="1554163"/>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en-US" sz="3200">
                <a:solidFill>
                  <a:schemeClr val="hlink"/>
                </a:solidFill>
                <a:latin typeface="Arial" panose="020B0604020202020204" pitchFamily="34" charset="0"/>
              </a:rPr>
              <a:t>Frame length:</a:t>
            </a:r>
            <a:endParaRPr lang="en-US" altLang="en-US" sz="3200">
              <a:latin typeface="Arial" panose="020B0604020202020204" pitchFamily="34" charset="0"/>
            </a:endParaRPr>
          </a:p>
          <a:p>
            <a:pPr algn="ctr"/>
            <a:r>
              <a:rPr lang="en-US" altLang="en-US" sz="3200">
                <a:latin typeface="Arial" panose="020B0604020202020204" pitchFamily="34" charset="0"/>
              </a:rPr>
              <a:t>Minimum: 64 bytes (512 bits) </a:t>
            </a:r>
            <a:br>
              <a:rPr lang="en-US" altLang="en-US" sz="3200">
                <a:latin typeface="Arial" panose="020B0604020202020204" pitchFamily="34" charset="0"/>
              </a:rPr>
            </a:br>
            <a:r>
              <a:rPr lang="en-US" altLang="en-US" sz="3200">
                <a:latin typeface="Arial" panose="020B0604020202020204" pitchFamily="34" charset="0"/>
              </a:rPr>
              <a:t>Maximum: 1518 bytes (12,144 bits)</a:t>
            </a:r>
            <a:endParaRPr lang="en-US" altLang="en-US" sz="3200" baseline="30000">
              <a:latin typeface="Arial" panose="020B0604020202020204" pitchFamily="34" charset="0"/>
            </a:endParaRPr>
          </a:p>
        </p:txBody>
      </p:sp>
      <p:grpSp>
        <p:nvGrpSpPr>
          <p:cNvPr id="19468" name="Group 12"/>
          <p:cNvGrpSpPr>
            <a:grpSpLocks/>
          </p:cNvGrpSpPr>
          <p:nvPr/>
        </p:nvGrpSpPr>
        <p:grpSpPr bwMode="auto">
          <a:xfrm>
            <a:off x="457200" y="1981200"/>
            <a:ext cx="1143000" cy="566738"/>
            <a:chOff x="1200" y="1248"/>
            <a:chExt cx="720" cy="357"/>
          </a:xfrm>
        </p:grpSpPr>
        <p:pic>
          <p:nvPicPr>
            <p:cNvPr id="1946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0"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i="1">
                  <a:solidFill>
                    <a:schemeClr val="hlink"/>
                  </a:solidFill>
                  <a:latin typeface="Times New Roman" panose="02020603050405020304" pitchFamily="18" charset="0"/>
                </a:rPr>
                <a:t>Note</a:t>
              </a:r>
            </a:p>
          </p:txBody>
        </p:sp>
      </p:grpSp>
    </p:spTree>
    <p:extLst>
      <p:ext uri="{BB962C8B-B14F-4D97-AF65-F5344CB8AC3E}">
        <p14:creationId xmlns:p14="http://schemas.microsoft.com/office/powerpoint/2010/main" val="4912129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en-US"/>
              <a:t>Ethernet Errors</a:t>
            </a:r>
          </a:p>
        </p:txBody>
      </p:sp>
      <p:pic>
        <p:nvPicPr>
          <p:cNvPr id="104451" name="Picture 3" descr="6_2_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331913"/>
            <a:ext cx="830580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847902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en-US"/>
              <a:t>Ethernet Errors</a:t>
            </a:r>
          </a:p>
        </p:txBody>
      </p:sp>
      <p:pic>
        <p:nvPicPr>
          <p:cNvPr id="106499" name="Picture 3" descr="6_2_7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 y="1411288"/>
            <a:ext cx="8534400" cy="43799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54604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tLang="en-US"/>
              <a:t>FCS Errors</a:t>
            </a:r>
          </a:p>
        </p:txBody>
      </p:sp>
      <p:pic>
        <p:nvPicPr>
          <p:cNvPr id="107523" name="Picture 3" descr="6_2_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 y="2157413"/>
            <a:ext cx="8534400" cy="2366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8857021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1026"/>
          <p:cNvSpPr>
            <a:spLocks noGrp="1" noChangeArrowheads="1"/>
          </p:cNvSpPr>
          <p:nvPr>
            <p:ph type="title"/>
          </p:nvPr>
        </p:nvSpPr>
        <p:spPr>
          <a:xfrm>
            <a:off x="381000" y="152400"/>
            <a:ext cx="8763000" cy="685800"/>
          </a:xfrm>
        </p:spPr>
        <p:txBody>
          <a:bodyPr/>
          <a:lstStyle/>
          <a:p>
            <a:r>
              <a:rPr lang="en-US" altLang="en-US" sz="2800"/>
              <a:t>Sending and receiving Ethernet frames via a hub</a:t>
            </a:r>
          </a:p>
        </p:txBody>
      </p:sp>
      <p:pic>
        <p:nvPicPr>
          <p:cNvPr id="144387" name="Picture 1027" descr="fi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71600"/>
            <a:ext cx="6069013" cy="4914900"/>
          </a:xfrm>
          <a:prstGeom prst="rect">
            <a:avLst/>
          </a:prstGeom>
          <a:noFill/>
          <a:extLst>
            <a:ext uri="{909E8E84-426E-40DD-AFC4-6F175D3DCCD1}">
              <a14:hiddenFill xmlns:a14="http://schemas.microsoft.com/office/drawing/2010/main">
                <a:solidFill>
                  <a:srgbClr val="FFFFFF"/>
                </a:solidFill>
              </a14:hiddenFill>
            </a:ext>
          </a:extLst>
        </p:spPr>
      </p:pic>
      <p:sp>
        <p:nvSpPr>
          <p:cNvPr id="144388" name="Text Box 1028"/>
          <p:cNvSpPr txBox="1">
            <a:spLocks noChangeArrowheads="1"/>
          </p:cNvSpPr>
          <p:nvPr/>
        </p:nvSpPr>
        <p:spPr bwMode="auto">
          <a:xfrm>
            <a:off x="3200400" y="838200"/>
            <a:ext cx="1752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ahoma" panose="020B0604030504040204" pitchFamily="34" charset="0"/>
              </a:rPr>
              <a:t> </a:t>
            </a:r>
            <a:r>
              <a:rPr lang="en-US" altLang="en-US" sz="3600"/>
              <a:t>Hub or</a:t>
            </a:r>
            <a:r>
              <a:rPr lang="en-US" altLang="en-US">
                <a:latin typeface="Tahoma" panose="020B0604030504040204" pitchFamily="34" charset="0"/>
              </a:rPr>
              <a:t> </a:t>
            </a:r>
          </a:p>
        </p:txBody>
      </p:sp>
    </p:spTree>
    <p:extLst>
      <p:ext uri="{BB962C8B-B14F-4D97-AF65-F5344CB8AC3E}">
        <p14:creationId xmlns:p14="http://schemas.microsoft.com/office/powerpoint/2010/main" val="14378658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1026"/>
          <p:cNvSpPr>
            <a:spLocks noGrp="1" noChangeArrowheads="1"/>
          </p:cNvSpPr>
          <p:nvPr>
            <p:ph type="title"/>
          </p:nvPr>
        </p:nvSpPr>
        <p:spPr>
          <a:xfrm>
            <a:off x="473765" y="152400"/>
            <a:ext cx="8686800" cy="685800"/>
          </a:xfrm>
        </p:spPr>
        <p:txBody>
          <a:bodyPr/>
          <a:lstStyle/>
          <a:p>
            <a:r>
              <a:rPr lang="en-US" altLang="en-US" sz="2800"/>
              <a:t>Sending and receiving Ethernet frames via a hub</a:t>
            </a:r>
          </a:p>
        </p:txBody>
      </p:sp>
      <p:sp>
        <p:nvSpPr>
          <p:cNvPr id="143363" name="Rectangle 1027"/>
          <p:cNvSpPr>
            <a:spLocks noGrp="1" noChangeArrowheads="1"/>
          </p:cNvSpPr>
          <p:nvPr>
            <p:ph type="body" idx="1"/>
          </p:nvPr>
        </p:nvSpPr>
        <p:spPr>
          <a:xfrm>
            <a:off x="5022850" y="2225675"/>
            <a:ext cx="3892550" cy="4327525"/>
          </a:xfrm>
        </p:spPr>
        <p:txBody>
          <a:bodyPr/>
          <a:lstStyle/>
          <a:p>
            <a:r>
              <a:rPr lang="en-US" altLang="en-US"/>
              <a:t>So, what does a hub do when it receives information?</a:t>
            </a:r>
          </a:p>
          <a:p>
            <a:r>
              <a:rPr lang="en-US" altLang="en-US"/>
              <a:t>Remember, a hub is nothing more than a multiport repeater.</a:t>
            </a:r>
          </a:p>
        </p:txBody>
      </p:sp>
      <p:pic>
        <p:nvPicPr>
          <p:cNvPr id="143364" name="Picture 1028" descr="hu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19200"/>
            <a:ext cx="4503738" cy="5486400"/>
          </a:xfrm>
          <a:prstGeom prst="rect">
            <a:avLst/>
          </a:prstGeom>
          <a:noFill/>
          <a:extLst>
            <a:ext uri="{909E8E84-426E-40DD-AFC4-6F175D3DCCD1}">
              <a14:hiddenFill xmlns:a14="http://schemas.microsoft.com/office/drawing/2010/main">
                <a:solidFill>
                  <a:srgbClr val="FFFFFF"/>
                </a:solidFill>
              </a14:hiddenFill>
            </a:ext>
          </a:extLst>
        </p:spPr>
      </p:pic>
      <p:sp>
        <p:nvSpPr>
          <p:cNvPr id="143365" name="Text Box 1029"/>
          <p:cNvSpPr txBox="1">
            <a:spLocks noChangeArrowheads="1"/>
          </p:cNvSpPr>
          <p:nvPr/>
        </p:nvSpPr>
        <p:spPr bwMode="auto">
          <a:xfrm>
            <a:off x="685800" y="2514600"/>
            <a:ext cx="7620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1111</a:t>
            </a:r>
          </a:p>
        </p:txBody>
      </p:sp>
      <p:sp>
        <p:nvSpPr>
          <p:cNvPr id="143366" name="Text Box 1030"/>
          <p:cNvSpPr txBox="1">
            <a:spLocks noChangeArrowheads="1"/>
          </p:cNvSpPr>
          <p:nvPr/>
        </p:nvSpPr>
        <p:spPr bwMode="auto">
          <a:xfrm>
            <a:off x="3352800" y="2514600"/>
            <a:ext cx="7620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2222</a:t>
            </a:r>
          </a:p>
        </p:txBody>
      </p:sp>
      <p:sp>
        <p:nvSpPr>
          <p:cNvPr id="143367" name="Text Box 1031"/>
          <p:cNvSpPr txBox="1">
            <a:spLocks noChangeArrowheads="1"/>
          </p:cNvSpPr>
          <p:nvPr/>
        </p:nvSpPr>
        <p:spPr bwMode="auto">
          <a:xfrm>
            <a:off x="838200" y="6324600"/>
            <a:ext cx="7620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3333</a:t>
            </a:r>
          </a:p>
        </p:txBody>
      </p:sp>
      <p:sp>
        <p:nvSpPr>
          <p:cNvPr id="143368" name="Text Box 1032"/>
          <p:cNvSpPr txBox="1">
            <a:spLocks noChangeArrowheads="1"/>
          </p:cNvSpPr>
          <p:nvPr/>
        </p:nvSpPr>
        <p:spPr bwMode="auto">
          <a:xfrm>
            <a:off x="3200400" y="6324600"/>
            <a:ext cx="7620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4444</a:t>
            </a:r>
          </a:p>
        </p:txBody>
      </p:sp>
      <p:sp>
        <p:nvSpPr>
          <p:cNvPr id="143369" name="Text Box 1033"/>
          <p:cNvSpPr txBox="1">
            <a:spLocks noChangeArrowheads="1"/>
          </p:cNvSpPr>
          <p:nvPr/>
        </p:nvSpPr>
        <p:spPr bwMode="auto">
          <a:xfrm>
            <a:off x="3657600" y="4419600"/>
            <a:ext cx="7620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5555</a:t>
            </a:r>
          </a:p>
        </p:txBody>
      </p:sp>
      <p:sp>
        <p:nvSpPr>
          <p:cNvPr id="143370" name="Line 1034"/>
          <p:cNvSpPr>
            <a:spLocks noChangeShapeType="1"/>
          </p:cNvSpPr>
          <p:nvPr/>
        </p:nvSpPr>
        <p:spPr bwMode="auto">
          <a:xfrm>
            <a:off x="2133600" y="2286000"/>
            <a:ext cx="0" cy="609600"/>
          </a:xfrm>
          <a:prstGeom prst="line">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3371" name="Line 1035"/>
          <p:cNvSpPr>
            <a:spLocks noChangeShapeType="1"/>
          </p:cNvSpPr>
          <p:nvPr/>
        </p:nvSpPr>
        <p:spPr bwMode="auto">
          <a:xfrm>
            <a:off x="1752600" y="2286000"/>
            <a:ext cx="304800" cy="0"/>
          </a:xfrm>
          <a:prstGeom prst="line">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3372" name="Text Box 1036"/>
          <p:cNvSpPr txBox="1">
            <a:spLocks noChangeArrowheads="1"/>
          </p:cNvSpPr>
          <p:nvPr/>
        </p:nvSpPr>
        <p:spPr bwMode="auto">
          <a:xfrm>
            <a:off x="2209800" y="251460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solidFill>
                  <a:srgbClr val="FF0000"/>
                </a:solidFill>
                <a:latin typeface="Tahoma" panose="020B0604030504040204" pitchFamily="34" charset="0"/>
              </a:rPr>
              <a:t>?</a:t>
            </a:r>
          </a:p>
        </p:txBody>
      </p:sp>
      <p:graphicFrame>
        <p:nvGraphicFramePr>
          <p:cNvPr id="143373" name="Object 1037"/>
          <p:cNvGraphicFramePr>
            <a:graphicFrameLocks noChangeAspect="1"/>
          </p:cNvGraphicFramePr>
          <p:nvPr>
            <p:extLst>
              <p:ext uri="{D42A27DB-BD31-4B8C-83A1-F6EECF244321}">
                <p14:modId xmlns:p14="http://schemas.microsoft.com/office/powerpoint/2010/main" val="847216049"/>
              </p:ext>
            </p:extLst>
          </p:nvPr>
        </p:nvGraphicFramePr>
        <p:xfrm>
          <a:off x="4393096" y="858768"/>
          <a:ext cx="4635500" cy="933450"/>
        </p:xfrm>
        <a:graphic>
          <a:graphicData uri="http://schemas.openxmlformats.org/presentationml/2006/ole">
            <mc:AlternateContent xmlns:mc="http://schemas.openxmlformats.org/markup-compatibility/2006">
              <mc:Choice xmlns:v="urn:schemas-microsoft-com:vml" Requires="v">
                <p:oleObj spid="_x0000_s2092" name="Bitmap Image" r:id="rId4" imgW="5486400" imgH="933480" progId="PBrush">
                  <p:embed/>
                </p:oleObj>
              </mc:Choice>
              <mc:Fallback>
                <p:oleObj name="Bitmap Image" r:id="rId4" imgW="5486400" imgH="933480" progId="PBrush">
                  <p:embed/>
                  <p:pic>
                    <p:nvPicPr>
                      <p:cNvPr id="0"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3096" y="858768"/>
                        <a:ext cx="4635500" cy="93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374" name="Text Box 1038"/>
          <p:cNvSpPr txBox="1">
            <a:spLocks noChangeArrowheads="1"/>
          </p:cNvSpPr>
          <p:nvPr/>
        </p:nvSpPr>
        <p:spPr bwMode="auto">
          <a:xfrm>
            <a:off x="6019800" y="17526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1111</a:t>
            </a:r>
          </a:p>
        </p:txBody>
      </p:sp>
      <p:sp>
        <p:nvSpPr>
          <p:cNvPr id="143375" name="Text Box 1039"/>
          <p:cNvSpPr txBox="1">
            <a:spLocks noChangeArrowheads="1"/>
          </p:cNvSpPr>
          <p:nvPr/>
        </p:nvSpPr>
        <p:spPr bwMode="auto">
          <a:xfrm>
            <a:off x="5334000" y="17526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3333</a:t>
            </a:r>
          </a:p>
        </p:txBody>
      </p:sp>
    </p:spTree>
    <p:extLst>
      <p:ext uri="{BB962C8B-B14F-4D97-AF65-F5344CB8AC3E}">
        <p14:creationId xmlns:p14="http://schemas.microsoft.com/office/powerpoint/2010/main" val="3807985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Topics</a:t>
            </a:r>
            <a:endParaRPr lang="en-US" b="1" dirty="0"/>
          </a:p>
        </p:txBody>
      </p:sp>
      <p:sp>
        <p:nvSpPr>
          <p:cNvPr id="3" name="Content Placeholder 2"/>
          <p:cNvSpPr>
            <a:spLocks noGrp="1"/>
          </p:cNvSpPr>
          <p:nvPr>
            <p:ph idx="1"/>
          </p:nvPr>
        </p:nvSpPr>
        <p:spPr>
          <a:xfrm>
            <a:off x="628650" y="1371600"/>
            <a:ext cx="7886700" cy="5105400"/>
          </a:xfrm>
        </p:spPr>
        <p:txBody>
          <a:bodyPr>
            <a:normAutofit/>
          </a:bodyPr>
          <a:lstStyle/>
          <a:p>
            <a:pPr marL="800100" lvl="1" indent="-457200">
              <a:buFont typeface="+mj-lt"/>
              <a:buAutoNum type="arabicPeriod"/>
            </a:pPr>
            <a:r>
              <a:rPr lang="en-US" sz="2000" dirty="0" smtClean="0"/>
              <a:t>Overview</a:t>
            </a:r>
          </a:p>
          <a:p>
            <a:pPr marL="800100" lvl="1" indent="-457200">
              <a:buFont typeface="+mj-lt"/>
              <a:buAutoNum type="arabicPeriod"/>
            </a:pPr>
            <a:r>
              <a:rPr lang="en-US" sz="2000" b="1" dirty="0" smtClean="0"/>
              <a:t>LAN Switching</a:t>
            </a:r>
          </a:p>
          <a:p>
            <a:pPr marL="800100" lvl="1" indent="-457200">
              <a:buFont typeface="+mj-lt"/>
              <a:buAutoNum type="arabicPeriod"/>
            </a:pPr>
            <a:r>
              <a:rPr lang="en-US" sz="2000" dirty="0" smtClean="0"/>
              <a:t>IPv4</a:t>
            </a:r>
          </a:p>
          <a:p>
            <a:pPr marL="800100" lvl="1" indent="-457200">
              <a:buFont typeface="+mj-lt"/>
              <a:buAutoNum type="arabicPeriod"/>
            </a:pPr>
            <a:r>
              <a:rPr lang="en-US" sz="2000" dirty="0" smtClean="0"/>
              <a:t>IPv6</a:t>
            </a:r>
          </a:p>
          <a:p>
            <a:pPr marL="800100" lvl="1" indent="-457200">
              <a:buFont typeface="+mj-lt"/>
              <a:buAutoNum type="arabicPeriod"/>
            </a:pPr>
            <a:r>
              <a:rPr lang="en-US" sz="2000" dirty="0" smtClean="0"/>
              <a:t>Tunnels</a:t>
            </a:r>
          </a:p>
          <a:p>
            <a:pPr marL="800100" lvl="1" indent="-457200">
              <a:buFont typeface="+mj-lt"/>
              <a:buAutoNum type="arabicPeriod"/>
            </a:pPr>
            <a:r>
              <a:rPr lang="en-US" sz="2000" dirty="0" smtClean="0"/>
              <a:t>Routing Protocols -- RIP, </a:t>
            </a:r>
            <a:r>
              <a:rPr lang="en-US" sz="2000" dirty="0" err="1" smtClean="0"/>
              <a:t>RIPng</a:t>
            </a:r>
            <a:endParaRPr lang="en-US" sz="2000" dirty="0" smtClean="0"/>
          </a:p>
          <a:p>
            <a:pPr marL="800100" lvl="1" indent="-457200">
              <a:buFont typeface="+mj-lt"/>
              <a:buAutoNum type="arabicPeriod"/>
            </a:pPr>
            <a:r>
              <a:rPr lang="en-US" sz="2000" dirty="0" smtClean="0"/>
              <a:t>Routing Protocols -- OSPF</a:t>
            </a:r>
          </a:p>
          <a:p>
            <a:pPr marL="800100" lvl="1" indent="-457200">
              <a:buFont typeface="+mj-lt"/>
              <a:buAutoNum type="arabicPeriod"/>
            </a:pPr>
            <a:r>
              <a:rPr lang="en-US" sz="2000" dirty="0" smtClean="0"/>
              <a:t>IS-IS</a:t>
            </a:r>
          </a:p>
          <a:p>
            <a:pPr marL="800100" lvl="1" indent="-457200">
              <a:buFont typeface="+mj-lt"/>
              <a:buAutoNum type="arabicPeriod"/>
            </a:pPr>
            <a:r>
              <a:rPr lang="en-US" sz="2000" dirty="0" smtClean="0"/>
              <a:t>Midterm Exam</a:t>
            </a:r>
          </a:p>
          <a:p>
            <a:pPr marL="800100" lvl="1" indent="-457200">
              <a:buFont typeface="+mj-lt"/>
              <a:buAutoNum type="arabicPeriod"/>
            </a:pPr>
            <a:r>
              <a:rPr lang="en-US" sz="2000" dirty="0" smtClean="0"/>
              <a:t>BGP</a:t>
            </a:r>
          </a:p>
          <a:p>
            <a:pPr marL="800100" lvl="1" indent="-457200">
              <a:buFont typeface="+mj-lt"/>
              <a:buAutoNum type="arabicPeriod"/>
            </a:pPr>
            <a:r>
              <a:rPr lang="en-US" sz="2000" dirty="0" smtClean="0"/>
              <a:t>MPLS</a:t>
            </a:r>
          </a:p>
          <a:p>
            <a:pPr marL="800100" lvl="1" indent="-457200">
              <a:buFont typeface="+mj-lt"/>
              <a:buAutoNum type="arabicPeriod"/>
            </a:pPr>
            <a:r>
              <a:rPr lang="en-US" sz="2000" dirty="0" smtClean="0"/>
              <a:t>Transport Layer -- TCP/UDP</a:t>
            </a:r>
          </a:p>
          <a:p>
            <a:pPr marL="800100" lvl="1" indent="-457200">
              <a:buFont typeface="+mj-lt"/>
              <a:buAutoNum type="arabicPeriod"/>
            </a:pPr>
            <a:r>
              <a:rPr lang="en-US" sz="2000" dirty="0" smtClean="0"/>
              <a:t>Congestion Control &amp; Quality of Service (</a:t>
            </a:r>
            <a:r>
              <a:rPr lang="en-US" sz="2000" dirty="0" err="1" smtClean="0"/>
              <a:t>QoS</a:t>
            </a:r>
            <a:r>
              <a:rPr lang="en-US" sz="2000" dirty="0" smtClean="0"/>
              <a:t>)</a:t>
            </a:r>
          </a:p>
          <a:p>
            <a:pPr marL="800100" lvl="1" indent="-457200">
              <a:buFont typeface="+mj-lt"/>
              <a:buAutoNum type="arabicPeriod"/>
            </a:pPr>
            <a:r>
              <a:rPr lang="en-US" sz="2000" dirty="0" smtClean="0"/>
              <a:t>Access Control List (ACL)</a:t>
            </a:r>
          </a:p>
          <a:p>
            <a:pPr marL="800100" lvl="1" indent="-457200">
              <a:buFont typeface="+mj-lt"/>
              <a:buAutoNum type="arabicPeriod"/>
            </a:pPr>
            <a:r>
              <a:rPr lang="en-US" sz="2000" dirty="0" smtClean="0"/>
              <a:t>Final Exam</a:t>
            </a:r>
          </a:p>
          <a:p>
            <a:endParaRPr lang="en-US" dirty="0"/>
          </a:p>
        </p:txBody>
      </p:sp>
    </p:spTree>
    <p:extLst>
      <p:ext uri="{BB962C8B-B14F-4D97-AF65-F5344CB8AC3E}">
        <p14:creationId xmlns:p14="http://schemas.microsoft.com/office/powerpoint/2010/main" val="8774672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1026"/>
          <p:cNvSpPr>
            <a:spLocks noGrp="1" noChangeArrowheads="1"/>
          </p:cNvSpPr>
          <p:nvPr>
            <p:ph type="title"/>
          </p:nvPr>
        </p:nvSpPr>
        <p:spPr>
          <a:xfrm>
            <a:off x="381000" y="152400"/>
            <a:ext cx="8686800" cy="685800"/>
          </a:xfrm>
        </p:spPr>
        <p:txBody>
          <a:bodyPr/>
          <a:lstStyle/>
          <a:p>
            <a:r>
              <a:rPr lang="en-US" altLang="en-US" sz="2800"/>
              <a:t>Sending and receiving Ethernet frames via a hub</a:t>
            </a:r>
          </a:p>
        </p:txBody>
      </p:sp>
      <p:sp>
        <p:nvSpPr>
          <p:cNvPr id="145411" name="Rectangle 1027"/>
          <p:cNvSpPr>
            <a:spLocks noGrp="1" noChangeArrowheads="1"/>
          </p:cNvSpPr>
          <p:nvPr>
            <p:ph type="body" idx="1"/>
          </p:nvPr>
        </p:nvSpPr>
        <p:spPr>
          <a:xfrm>
            <a:off x="5029200" y="2209800"/>
            <a:ext cx="3962400" cy="4419600"/>
          </a:xfrm>
        </p:spPr>
        <p:txBody>
          <a:bodyPr/>
          <a:lstStyle/>
          <a:p>
            <a:pPr>
              <a:lnSpc>
                <a:spcPct val="90000"/>
              </a:lnSpc>
            </a:pPr>
            <a:r>
              <a:rPr lang="en-US" altLang="en-US" sz="2000"/>
              <a:t>The hub will </a:t>
            </a:r>
            <a:r>
              <a:rPr lang="en-US" altLang="en-US" sz="2000" b="1"/>
              <a:t>flood</a:t>
            </a:r>
            <a:r>
              <a:rPr lang="en-US" altLang="en-US" sz="2000"/>
              <a:t> it out all ports except for the incoming port.</a:t>
            </a:r>
          </a:p>
          <a:p>
            <a:pPr>
              <a:lnSpc>
                <a:spcPct val="90000"/>
              </a:lnSpc>
            </a:pPr>
            <a:r>
              <a:rPr lang="en-US" altLang="en-US" sz="2000"/>
              <a:t>Hub is a layer 1 device.</a:t>
            </a:r>
          </a:p>
          <a:p>
            <a:pPr>
              <a:lnSpc>
                <a:spcPct val="90000"/>
              </a:lnSpc>
            </a:pPr>
            <a:r>
              <a:rPr lang="en-US" altLang="en-US" sz="2000"/>
              <a:t>A hub does NOT look at layer 2 addresses, so it is fast in transmitting data.</a:t>
            </a:r>
          </a:p>
          <a:p>
            <a:pPr>
              <a:lnSpc>
                <a:spcPct val="90000"/>
              </a:lnSpc>
            </a:pPr>
            <a:r>
              <a:rPr lang="en-US" altLang="en-US" sz="2000"/>
              <a:t>Disadvantage with hubs:  A hub or series of hubs is a single </a:t>
            </a:r>
            <a:r>
              <a:rPr lang="en-US" altLang="en-US" sz="2000" b="1"/>
              <a:t>collision domain</a:t>
            </a:r>
            <a:r>
              <a:rPr lang="en-US" altLang="en-US" sz="2000"/>
              <a:t>. </a:t>
            </a:r>
          </a:p>
          <a:p>
            <a:pPr>
              <a:lnSpc>
                <a:spcPct val="90000"/>
              </a:lnSpc>
            </a:pPr>
            <a:r>
              <a:rPr lang="en-US" altLang="en-US" sz="2000"/>
              <a:t>A collision will occur if any two or more devices transmit at the same time within the collision domain.</a:t>
            </a:r>
          </a:p>
          <a:p>
            <a:pPr>
              <a:lnSpc>
                <a:spcPct val="90000"/>
              </a:lnSpc>
            </a:pPr>
            <a:r>
              <a:rPr lang="en-US" altLang="en-US" sz="2000"/>
              <a:t>More on this later.</a:t>
            </a:r>
          </a:p>
        </p:txBody>
      </p:sp>
      <p:pic>
        <p:nvPicPr>
          <p:cNvPr id="145412" name="Picture 1028" descr="hu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19200"/>
            <a:ext cx="4503738" cy="5486400"/>
          </a:xfrm>
          <a:prstGeom prst="rect">
            <a:avLst/>
          </a:prstGeom>
          <a:noFill/>
          <a:extLst>
            <a:ext uri="{909E8E84-426E-40DD-AFC4-6F175D3DCCD1}">
              <a14:hiddenFill xmlns:a14="http://schemas.microsoft.com/office/drawing/2010/main">
                <a:solidFill>
                  <a:srgbClr val="FFFFFF"/>
                </a:solidFill>
              </a14:hiddenFill>
            </a:ext>
          </a:extLst>
        </p:spPr>
      </p:pic>
      <p:sp>
        <p:nvSpPr>
          <p:cNvPr id="145413" name="Text Box 1029"/>
          <p:cNvSpPr txBox="1">
            <a:spLocks noChangeArrowheads="1"/>
          </p:cNvSpPr>
          <p:nvPr/>
        </p:nvSpPr>
        <p:spPr bwMode="auto">
          <a:xfrm>
            <a:off x="685800" y="2514600"/>
            <a:ext cx="7620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1111</a:t>
            </a:r>
          </a:p>
        </p:txBody>
      </p:sp>
      <p:sp>
        <p:nvSpPr>
          <p:cNvPr id="145414" name="Text Box 1030"/>
          <p:cNvSpPr txBox="1">
            <a:spLocks noChangeArrowheads="1"/>
          </p:cNvSpPr>
          <p:nvPr/>
        </p:nvSpPr>
        <p:spPr bwMode="auto">
          <a:xfrm>
            <a:off x="3352800" y="2514600"/>
            <a:ext cx="7620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2222</a:t>
            </a:r>
          </a:p>
        </p:txBody>
      </p:sp>
      <p:sp>
        <p:nvSpPr>
          <p:cNvPr id="145415" name="Text Box 1031"/>
          <p:cNvSpPr txBox="1">
            <a:spLocks noChangeArrowheads="1"/>
          </p:cNvSpPr>
          <p:nvPr/>
        </p:nvSpPr>
        <p:spPr bwMode="auto">
          <a:xfrm>
            <a:off x="838200" y="6324600"/>
            <a:ext cx="7620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3333</a:t>
            </a:r>
          </a:p>
        </p:txBody>
      </p:sp>
      <p:sp>
        <p:nvSpPr>
          <p:cNvPr id="145416" name="Text Box 1032"/>
          <p:cNvSpPr txBox="1">
            <a:spLocks noChangeArrowheads="1"/>
          </p:cNvSpPr>
          <p:nvPr/>
        </p:nvSpPr>
        <p:spPr bwMode="auto">
          <a:xfrm>
            <a:off x="3200400" y="6324600"/>
            <a:ext cx="7620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4444</a:t>
            </a:r>
          </a:p>
        </p:txBody>
      </p:sp>
      <p:sp>
        <p:nvSpPr>
          <p:cNvPr id="145417" name="Text Box 1033"/>
          <p:cNvSpPr txBox="1">
            <a:spLocks noChangeArrowheads="1"/>
          </p:cNvSpPr>
          <p:nvPr/>
        </p:nvSpPr>
        <p:spPr bwMode="auto">
          <a:xfrm>
            <a:off x="3657600" y="4419600"/>
            <a:ext cx="7620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5555</a:t>
            </a:r>
          </a:p>
        </p:txBody>
      </p:sp>
      <p:sp>
        <p:nvSpPr>
          <p:cNvPr id="145418" name="Line 1034"/>
          <p:cNvSpPr>
            <a:spLocks noChangeShapeType="1"/>
          </p:cNvSpPr>
          <p:nvPr/>
        </p:nvSpPr>
        <p:spPr bwMode="auto">
          <a:xfrm>
            <a:off x="2133600" y="2286000"/>
            <a:ext cx="0" cy="609600"/>
          </a:xfrm>
          <a:prstGeom prst="line">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5419" name="Line 1035"/>
          <p:cNvSpPr>
            <a:spLocks noChangeShapeType="1"/>
          </p:cNvSpPr>
          <p:nvPr/>
        </p:nvSpPr>
        <p:spPr bwMode="auto">
          <a:xfrm>
            <a:off x="1752600" y="2286000"/>
            <a:ext cx="304800" cy="0"/>
          </a:xfrm>
          <a:prstGeom prst="line">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145420" name="Object 1036"/>
          <p:cNvGraphicFramePr>
            <a:graphicFrameLocks noChangeAspect="1"/>
          </p:cNvGraphicFramePr>
          <p:nvPr/>
        </p:nvGraphicFramePr>
        <p:xfrm>
          <a:off x="4495800" y="1066800"/>
          <a:ext cx="4389438" cy="746125"/>
        </p:xfrm>
        <a:graphic>
          <a:graphicData uri="http://schemas.openxmlformats.org/presentationml/2006/ole">
            <mc:AlternateContent xmlns:mc="http://schemas.openxmlformats.org/markup-compatibility/2006">
              <mc:Choice xmlns:v="urn:schemas-microsoft-com:vml" Requires="v">
                <p:oleObj spid="_x0000_s3116" name="Bitmap Image" r:id="rId4" imgW="4389500" imgH="746667" progId="PBrush">
                  <p:embed/>
                </p:oleObj>
              </mc:Choice>
              <mc:Fallback>
                <p:oleObj name="Bitmap Image" r:id="rId4" imgW="4389500" imgH="746667" progId="PBrush">
                  <p:embed/>
                  <p:pic>
                    <p:nvPicPr>
                      <p:cNvPr id="0"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1066800"/>
                        <a:ext cx="4389438" cy="74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5421" name="Text Box 1037"/>
          <p:cNvSpPr txBox="1">
            <a:spLocks noChangeArrowheads="1"/>
          </p:cNvSpPr>
          <p:nvPr/>
        </p:nvSpPr>
        <p:spPr bwMode="auto">
          <a:xfrm>
            <a:off x="6019800" y="17526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1111</a:t>
            </a:r>
          </a:p>
        </p:txBody>
      </p:sp>
      <p:sp>
        <p:nvSpPr>
          <p:cNvPr id="145422" name="Text Box 1038"/>
          <p:cNvSpPr txBox="1">
            <a:spLocks noChangeArrowheads="1"/>
          </p:cNvSpPr>
          <p:nvPr/>
        </p:nvSpPr>
        <p:spPr bwMode="auto">
          <a:xfrm>
            <a:off x="5334000" y="17526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3333</a:t>
            </a:r>
          </a:p>
        </p:txBody>
      </p:sp>
      <p:sp>
        <p:nvSpPr>
          <p:cNvPr id="145423" name="Line 1039"/>
          <p:cNvSpPr>
            <a:spLocks noChangeShapeType="1"/>
          </p:cNvSpPr>
          <p:nvPr/>
        </p:nvSpPr>
        <p:spPr bwMode="auto">
          <a:xfrm>
            <a:off x="2895600" y="3429000"/>
            <a:ext cx="0" cy="457200"/>
          </a:xfrm>
          <a:prstGeom prst="line">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5424" name="Line 1040"/>
          <p:cNvSpPr>
            <a:spLocks noChangeShapeType="1"/>
          </p:cNvSpPr>
          <p:nvPr/>
        </p:nvSpPr>
        <p:spPr bwMode="auto">
          <a:xfrm>
            <a:off x="1828800" y="3886200"/>
            <a:ext cx="0" cy="304800"/>
          </a:xfrm>
          <a:prstGeom prst="line">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5425" name="Line 1041"/>
          <p:cNvSpPr>
            <a:spLocks noChangeShapeType="1"/>
          </p:cNvSpPr>
          <p:nvPr/>
        </p:nvSpPr>
        <p:spPr bwMode="auto">
          <a:xfrm>
            <a:off x="2590800" y="4572000"/>
            <a:ext cx="0" cy="457200"/>
          </a:xfrm>
          <a:prstGeom prst="line">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5426" name="Line 1042"/>
          <p:cNvSpPr>
            <a:spLocks noChangeShapeType="1"/>
          </p:cNvSpPr>
          <p:nvPr/>
        </p:nvSpPr>
        <p:spPr bwMode="auto">
          <a:xfrm>
            <a:off x="2133600" y="4572000"/>
            <a:ext cx="0" cy="457200"/>
          </a:xfrm>
          <a:prstGeom prst="line">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5427" name="Line 1043"/>
          <p:cNvSpPr>
            <a:spLocks noChangeShapeType="1"/>
          </p:cNvSpPr>
          <p:nvPr/>
        </p:nvSpPr>
        <p:spPr bwMode="auto">
          <a:xfrm flipV="1">
            <a:off x="2667000" y="2286000"/>
            <a:ext cx="0" cy="609600"/>
          </a:xfrm>
          <a:prstGeom prst="line">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5428" name="Line 1044"/>
          <p:cNvSpPr>
            <a:spLocks noChangeShapeType="1"/>
          </p:cNvSpPr>
          <p:nvPr/>
        </p:nvSpPr>
        <p:spPr bwMode="auto">
          <a:xfrm>
            <a:off x="2895600" y="4724400"/>
            <a:ext cx="457200" cy="0"/>
          </a:xfrm>
          <a:prstGeom prst="line">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5429" name="Text Box 1045"/>
          <p:cNvSpPr txBox="1">
            <a:spLocks noChangeArrowheads="1"/>
          </p:cNvSpPr>
          <p:nvPr/>
        </p:nvSpPr>
        <p:spPr bwMode="auto">
          <a:xfrm>
            <a:off x="3352800" y="27432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solidFill>
                  <a:srgbClr val="FF0000"/>
                </a:solidFill>
                <a:latin typeface="Tahoma" panose="020B0604030504040204" pitchFamily="34" charset="0"/>
              </a:rPr>
              <a:t>Nope</a:t>
            </a:r>
          </a:p>
        </p:txBody>
      </p:sp>
      <p:sp>
        <p:nvSpPr>
          <p:cNvPr id="145430" name="Text Box 1046"/>
          <p:cNvSpPr txBox="1">
            <a:spLocks noChangeArrowheads="1"/>
          </p:cNvSpPr>
          <p:nvPr/>
        </p:nvSpPr>
        <p:spPr bwMode="auto">
          <a:xfrm>
            <a:off x="3886200" y="63246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solidFill>
                  <a:srgbClr val="FF0000"/>
                </a:solidFill>
                <a:latin typeface="Tahoma" panose="020B0604030504040204" pitchFamily="34" charset="0"/>
              </a:rPr>
              <a:t>Nope</a:t>
            </a:r>
          </a:p>
        </p:txBody>
      </p:sp>
      <p:sp>
        <p:nvSpPr>
          <p:cNvPr id="145431" name="Text Box 1047"/>
          <p:cNvSpPr txBox="1">
            <a:spLocks noChangeArrowheads="1"/>
          </p:cNvSpPr>
          <p:nvPr/>
        </p:nvSpPr>
        <p:spPr bwMode="auto">
          <a:xfrm>
            <a:off x="3657600" y="46482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solidFill>
                  <a:srgbClr val="FF0000"/>
                </a:solidFill>
                <a:latin typeface="Tahoma" panose="020B0604030504040204" pitchFamily="34" charset="0"/>
              </a:rPr>
              <a:t>Nope</a:t>
            </a:r>
          </a:p>
        </p:txBody>
      </p:sp>
      <p:sp>
        <p:nvSpPr>
          <p:cNvPr id="145432" name="Text Box 1048"/>
          <p:cNvSpPr txBox="1">
            <a:spLocks noChangeArrowheads="1"/>
          </p:cNvSpPr>
          <p:nvPr/>
        </p:nvSpPr>
        <p:spPr bwMode="auto">
          <a:xfrm>
            <a:off x="1524000" y="6324600"/>
            <a:ext cx="990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solidFill>
                  <a:srgbClr val="FF0000"/>
                </a:solidFill>
                <a:latin typeface="Tahoma" panose="020B0604030504040204" pitchFamily="34" charset="0"/>
              </a:rPr>
              <a:t>For me!</a:t>
            </a:r>
          </a:p>
        </p:txBody>
      </p:sp>
    </p:spTree>
    <p:extLst>
      <p:ext uri="{BB962C8B-B14F-4D97-AF65-F5344CB8AC3E}">
        <p14:creationId xmlns:p14="http://schemas.microsoft.com/office/powerpoint/2010/main" val="42750906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381000" y="152400"/>
            <a:ext cx="8686800" cy="685800"/>
          </a:xfrm>
        </p:spPr>
        <p:txBody>
          <a:bodyPr/>
          <a:lstStyle/>
          <a:p>
            <a:r>
              <a:rPr lang="en-US" altLang="en-US" sz="2800"/>
              <a:t>Sending and receiving Ethernet frames via a hub</a:t>
            </a:r>
          </a:p>
        </p:txBody>
      </p:sp>
      <p:sp>
        <p:nvSpPr>
          <p:cNvPr id="146435" name="Rectangle 3"/>
          <p:cNvSpPr>
            <a:spLocks noGrp="1" noChangeArrowheads="1"/>
          </p:cNvSpPr>
          <p:nvPr>
            <p:ph type="body" idx="1"/>
          </p:nvPr>
        </p:nvSpPr>
        <p:spPr>
          <a:xfrm>
            <a:off x="4989375" y="2498725"/>
            <a:ext cx="3892550" cy="1158875"/>
          </a:xfrm>
        </p:spPr>
        <p:txBody>
          <a:bodyPr/>
          <a:lstStyle/>
          <a:p>
            <a:pPr>
              <a:lnSpc>
                <a:spcPct val="90000"/>
              </a:lnSpc>
            </a:pPr>
            <a:r>
              <a:rPr lang="en-US" altLang="en-US" sz="2000" dirty="0"/>
              <a:t>Another disadvantage with hubs is that is take up unnecessary bandwidth on other links.</a:t>
            </a:r>
          </a:p>
        </p:txBody>
      </p:sp>
      <p:pic>
        <p:nvPicPr>
          <p:cNvPr id="146436" name="Picture 4" descr="hu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19200"/>
            <a:ext cx="4503738" cy="5486400"/>
          </a:xfrm>
          <a:prstGeom prst="rect">
            <a:avLst/>
          </a:prstGeom>
          <a:noFill/>
          <a:extLst>
            <a:ext uri="{909E8E84-426E-40DD-AFC4-6F175D3DCCD1}">
              <a14:hiddenFill xmlns:a14="http://schemas.microsoft.com/office/drawing/2010/main">
                <a:solidFill>
                  <a:srgbClr val="FFFFFF"/>
                </a:solidFill>
              </a14:hiddenFill>
            </a:ext>
          </a:extLst>
        </p:spPr>
      </p:pic>
      <p:sp>
        <p:nvSpPr>
          <p:cNvPr id="146437" name="Text Box 5"/>
          <p:cNvSpPr txBox="1">
            <a:spLocks noChangeArrowheads="1"/>
          </p:cNvSpPr>
          <p:nvPr/>
        </p:nvSpPr>
        <p:spPr bwMode="auto">
          <a:xfrm>
            <a:off x="685800" y="2514600"/>
            <a:ext cx="7620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1111</a:t>
            </a:r>
          </a:p>
        </p:txBody>
      </p:sp>
      <p:sp>
        <p:nvSpPr>
          <p:cNvPr id="146438" name="Text Box 6"/>
          <p:cNvSpPr txBox="1">
            <a:spLocks noChangeArrowheads="1"/>
          </p:cNvSpPr>
          <p:nvPr/>
        </p:nvSpPr>
        <p:spPr bwMode="auto">
          <a:xfrm>
            <a:off x="3352800" y="2514600"/>
            <a:ext cx="7620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2222</a:t>
            </a:r>
          </a:p>
        </p:txBody>
      </p:sp>
      <p:sp>
        <p:nvSpPr>
          <p:cNvPr id="146439" name="Text Box 7"/>
          <p:cNvSpPr txBox="1">
            <a:spLocks noChangeArrowheads="1"/>
          </p:cNvSpPr>
          <p:nvPr/>
        </p:nvSpPr>
        <p:spPr bwMode="auto">
          <a:xfrm>
            <a:off x="838200" y="6324600"/>
            <a:ext cx="7620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3333</a:t>
            </a:r>
          </a:p>
        </p:txBody>
      </p:sp>
      <p:sp>
        <p:nvSpPr>
          <p:cNvPr id="146440" name="Text Box 8"/>
          <p:cNvSpPr txBox="1">
            <a:spLocks noChangeArrowheads="1"/>
          </p:cNvSpPr>
          <p:nvPr/>
        </p:nvSpPr>
        <p:spPr bwMode="auto">
          <a:xfrm>
            <a:off x="3200400" y="6324600"/>
            <a:ext cx="7620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4444</a:t>
            </a:r>
          </a:p>
        </p:txBody>
      </p:sp>
      <p:sp>
        <p:nvSpPr>
          <p:cNvPr id="146441" name="Text Box 9"/>
          <p:cNvSpPr txBox="1">
            <a:spLocks noChangeArrowheads="1"/>
          </p:cNvSpPr>
          <p:nvPr/>
        </p:nvSpPr>
        <p:spPr bwMode="auto">
          <a:xfrm>
            <a:off x="3657600" y="4419600"/>
            <a:ext cx="7620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5555</a:t>
            </a:r>
          </a:p>
        </p:txBody>
      </p:sp>
      <p:sp>
        <p:nvSpPr>
          <p:cNvPr id="146442" name="Line 10"/>
          <p:cNvSpPr>
            <a:spLocks noChangeShapeType="1"/>
          </p:cNvSpPr>
          <p:nvPr/>
        </p:nvSpPr>
        <p:spPr bwMode="auto">
          <a:xfrm>
            <a:off x="2133600" y="2286000"/>
            <a:ext cx="0" cy="609600"/>
          </a:xfrm>
          <a:prstGeom prst="line">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6443" name="Line 11"/>
          <p:cNvSpPr>
            <a:spLocks noChangeShapeType="1"/>
          </p:cNvSpPr>
          <p:nvPr/>
        </p:nvSpPr>
        <p:spPr bwMode="auto">
          <a:xfrm>
            <a:off x="1752600" y="2286000"/>
            <a:ext cx="304800" cy="0"/>
          </a:xfrm>
          <a:prstGeom prst="line">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146444" name="Object 12"/>
          <p:cNvGraphicFramePr>
            <a:graphicFrameLocks noChangeAspect="1"/>
          </p:cNvGraphicFramePr>
          <p:nvPr/>
        </p:nvGraphicFramePr>
        <p:xfrm>
          <a:off x="4495800" y="1066800"/>
          <a:ext cx="4389438" cy="746125"/>
        </p:xfrm>
        <a:graphic>
          <a:graphicData uri="http://schemas.openxmlformats.org/presentationml/2006/ole">
            <mc:AlternateContent xmlns:mc="http://schemas.openxmlformats.org/markup-compatibility/2006">
              <mc:Choice xmlns:v="urn:schemas-microsoft-com:vml" Requires="v">
                <p:oleObj spid="_x0000_s4140" name="Bitmap Image" r:id="rId4" imgW="4389500" imgH="746667" progId="PBrush">
                  <p:embed/>
                </p:oleObj>
              </mc:Choice>
              <mc:Fallback>
                <p:oleObj name="Bitmap Image" r:id="rId4" imgW="4389500" imgH="746667" progId="PBrush">
                  <p:embed/>
                  <p:pic>
                    <p:nvPicPr>
                      <p:cNvPr id="0"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1066800"/>
                        <a:ext cx="4389438" cy="74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6445" name="Text Box 13"/>
          <p:cNvSpPr txBox="1">
            <a:spLocks noChangeArrowheads="1"/>
          </p:cNvSpPr>
          <p:nvPr/>
        </p:nvSpPr>
        <p:spPr bwMode="auto">
          <a:xfrm>
            <a:off x="6019800" y="17526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1111</a:t>
            </a:r>
          </a:p>
        </p:txBody>
      </p:sp>
      <p:sp>
        <p:nvSpPr>
          <p:cNvPr id="146446" name="Text Box 14"/>
          <p:cNvSpPr txBox="1">
            <a:spLocks noChangeArrowheads="1"/>
          </p:cNvSpPr>
          <p:nvPr/>
        </p:nvSpPr>
        <p:spPr bwMode="auto">
          <a:xfrm>
            <a:off x="5334000" y="17526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2222</a:t>
            </a:r>
          </a:p>
        </p:txBody>
      </p:sp>
      <p:sp>
        <p:nvSpPr>
          <p:cNvPr id="146447" name="Line 15"/>
          <p:cNvSpPr>
            <a:spLocks noChangeShapeType="1"/>
          </p:cNvSpPr>
          <p:nvPr/>
        </p:nvSpPr>
        <p:spPr bwMode="auto">
          <a:xfrm>
            <a:off x="2895600" y="3429000"/>
            <a:ext cx="0" cy="457200"/>
          </a:xfrm>
          <a:prstGeom prst="line">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6448" name="Line 16"/>
          <p:cNvSpPr>
            <a:spLocks noChangeShapeType="1"/>
          </p:cNvSpPr>
          <p:nvPr/>
        </p:nvSpPr>
        <p:spPr bwMode="auto">
          <a:xfrm>
            <a:off x="1828800" y="3886200"/>
            <a:ext cx="0" cy="304800"/>
          </a:xfrm>
          <a:prstGeom prst="line">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6449" name="Line 17"/>
          <p:cNvSpPr>
            <a:spLocks noChangeShapeType="1"/>
          </p:cNvSpPr>
          <p:nvPr/>
        </p:nvSpPr>
        <p:spPr bwMode="auto">
          <a:xfrm>
            <a:off x="2590800" y="4572000"/>
            <a:ext cx="0" cy="457200"/>
          </a:xfrm>
          <a:prstGeom prst="line">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6450" name="Line 18"/>
          <p:cNvSpPr>
            <a:spLocks noChangeShapeType="1"/>
          </p:cNvSpPr>
          <p:nvPr/>
        </p:nvSpPr>
        <p:spPr bwMode="auto">
          <a:xfrm>
            <a:off x="2133600" y="4572000"/>
            <a:ext cx="0" cy="457200"/>
          </a:xfrm>
          <a:prstGeom prst="line">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6451" name="Line 19"/>
          <p:cNvSpPr>
            <a:spLocks noChangeShapeType="1"/>
          </p:cNvSpPr>
          <p:nvPr/>
        </p:nvSpPr>
        <p:spPr bwMode="auto">
          <a:xfrm flipV="1">
            <a:off x="2667000" y="2286000"/>
            <a:ext cx="0" cy="609600"/>
          </a:xfrm>
          <a:prstGeom prst="line">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6452" name="Line 20"/>
          <p:cNvSpPr>
            <a:spLocks noChangeShapeType="1"/>
          </p:cNvSpPr>
          <p:nvPr/>
        </p:nvSpPr>
        <p:spPr bwMode="auto">
          <a:xfrm>
            <a:off x="2895600" y="4724400"/>
            <a:ext cx="457200" cy="0"/>
          </a:xfrm>
          <a:prstGeom prst="line">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6453" name="Text Box 21"/>
          <p:cNvSpPr txBox="1">
            <a:spLocks noChangeArrowheads="1"/>
          </p:cNvSpPr>
          <p:nvPr/>
        </p:nvSpPr>
        <p:spPr bwMode="auto">
          <a:xfrm>
            <a:off x="1524000" y="63246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solidFill>
                  <a:srgbClr val="FF0000"/>
                </a:solidFill>
                <a:latin typeface="Tahoma" panose="020B0604030504040204" pitchFamily="34" charset="0"/>
              </a:rPr>
              <a:t>Nope</a:t>
            </a:r>
          </a:p>
        </p:txBody>
      </p:sp>
      <p:sp>
        <p:nvSpPr>
          <p:cNvPr id="146454" name="Text Box 22"/>
          <p:cNvSpPr txBox="1">
            <a:spLocks noChangeArrowheads="1"/>
          </p:cNvSpPr>
          <p:nvPr/>
        </p:nvSpPr>
        <p:spPr bwMode="auto">
          <a:xfrm>
            <a:off x="3886200" y="63246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solidFill>
                  <a:srgbClr val="FF0000"/>
                </a:solidFill>
                <a:latin typeface="Tahoma" panose="020B0604030504040204" pitchFamily="34" charset="0"/>
              </a:rPr>
              <a:t>Nope</a:t>
            </a:r>
          </a:p>
        </p:txBody>
      </p:sp>
      <p:sp>
        <p:nvSpPr>
          <p:cNvPr id="146455" name="Text Box 23"/>
          <p:cNvSpPr txBox="1">
            <a:spLocks noChangeArrowheads="1"/>
          </p:cNvSpPr>
          <p:nvPr/>
        </p:nvSpPr>
        <p:spPr bwMode="auto">
          <a:xfrm>
            <a:off x="3657600" y="46482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solidFill>
                  <a:srgbClr val="FF0000"/>
                </a:solidFill>
                <a:latin typeface="Tahoma" panose="020B0604030504040204" pitchFamily="34" charset="0"/>
              </a:rPr>
              <a:t>Nope</a:t>
            </a:r>
          </a:p>
        </p:txBody>
      </p:sp>
      <p:sp>
        <p:nvSpPr>
          <p:cNvPr id="146456" name="Text Box 24"/>
          <p:cNvSpPr txBox="1">
            <a:spLocks noChangeArrowheads="1"/>
          </p:cNvSpPr>
          <p:nvPr/>
        </p:nvSpPr>
        <p:spPr bwMode="auto">
          <a:xfrm>
            <a:off x="3276600" y="2743200"/>
            <a:ext cx="990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solidFill>
                  <a:srgbClr val="FF0000"/>
                </a:solidFill>
                <a:latin typeface="Tahoma" panose="020B0604030504040204" pitchFamily="34" charset="0"/>
              </a:rPr>
              <a:t>For me!</a:t>
            </a:r>
          </a:p>
        </p:txBody>
      </p:sp>
      <p:sp>
        <p:nvSpPr>
          <p:cNvPr id="146457" name="Oval 25"/>
          <p:cNvSpPr>
            <a:spLocks noChangeArrowheads="1"/>
          </p:cNvSpPr>
          <p:nvPr/>
        </p:nvSpPr>
        <p:spPr bwMode="auto">
          <a:xfrm>
            <a:off x="1143000" y="3198813"/>
            <a:ext cx="2584450" cy="3125787"/>
          </a:xfrm>
          <a:prstGeom prst="ellipse">
            <a:avLst/>
          </a:prstGeom>
          <a:noFill/>
          <a:ln w="3175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58" name="Text Box 26"/>
          <p:cNvSpPr txBox="1">
            <a:spLocks noChangeArrowheads="1"/>
          </p:cNvSpPr>
          <p:nvPr/>
        </p:nvSpPr>
        <p:spPr bwMode="auto">
          <a:xfrm>
            <a:off x="4876800" y="4419600"/>
            <a:ext cx="2286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tx2"/>
                </a:solidFill>
                <a:latin typeface="Tahoma" panose="020B0604030504040204" pitchFamily="34" charset="0"/>
              </a:rPr>
              <a:t>Wasted bandwidth</a:t>
            </a:r>
          </a:p>
        </p:txBody>
      </p:sp>
      <p:sp>
        <p:nvSpPr>
          <p:cNvPr id="146459" name="Line 27"/>
          <p:cNvSpPr>
            <a:spLocks noChangeShapeType="1"/>
          </p:cNvSpPr>
          <p:nvPr/>
        </p:nvSpPr>
        <p:spPr bwMode="auto">
          <a:xfrm flipH="1">
            <a:off x="3733800" y="5029200"/>
            <a:ext cx="1066800" cy="0"/>
          </a:xfrm>
          <a:prstGeom prst="line">
            <a:avLst/>
          </a:prstGeom>
          <a:noFill/>
          <a:ln w="31750">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6460" name="Rectangle 28"/>
          <p:cNvSpPr>
            <a:spLocks noChangeArrowheads="1"/>
          </p:cNvSpPr>
          <p:nvPr/>
        </p:nvSpPr>
        <p:spPr bwMode="auto">
          <a:xfrm>
            <a:off x="5334000" y="1752600"/>
            <a:ext cx="762000" cy="381000"/>
          </a:xfrm>
          <a:prstGeom prst="rect">
            <a:avLst/>
          </a:prstGeom>
          <a:noFill/>
          <a:ln w="317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6946380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a:t>Layer 2 Bridging</a:t>
            </a:r>
          </a:p>
        </p:txBody>
      </p:sp>
      <p:pic>
        <p:nvPicPr>
          <p:cNvPr id="40965" name="Picture 5"/>
          <p:cNvPicPr>
            <a:picLocks noChangeAspect="1" noChangeArrowheads="1"/>
          </p:cNvPicPr>
          <p:nvPr/>
        </p:nvPicPr>
        <p:blipFill>
          <a:blip r:embed="rId2">
            <a:extLst>
              <a:ext uri="{28A0092B-C50C-407E-A947-70E740481C1C}">
                <a14:useLocalDpi xmlns:a14="http://schemas.microsoft.com/office/drawing/2010/main" val="0"/>
              </a:ext>
            </a:extLst>
          </a:blip>
          <a:srcRect l="3751" t="25003" r="39380" b="22502"/>
          <a:stretch>
            <a:fillRect/>
          </a:stretch>
        </p:blipFill>
        <p:spPr bwMode="auto">
          <a:xfrm>
            <a:off x="898525" y="1371600"/>
            <a:ext cx="7254875" cy="502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85130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152400"/>
            <a:ext cx="7772400" cy="914400"/>
          </a:xfrm>
        </p:spPr>
        <p:txBody>
          <a:bodyPr/>
          <a:lstStyle/>
          <a:p>
            <a:r>
              <a:rPr lang="en-US" altLang="en-US"/>
              <a:t>Bridges</a:t>
            </a:r>
          </a:p>
        </p:txBody>
      </p:sp>
      <p:grpSp>
        <p:nvGrpSpPr>
          <p:cNvPr id="41993" name="Group 9"/>
          <p:cNvGrpSpPr>
            <a:grpSpLocks/>
          </p:cNvGrpSpPr>
          <p:nvPr/>
        </p:nvGrpSpPr>
        <p:grpSpPr bwMode="auto">
          <a:xfrm>
            <a:off x="762000" y="1371600"/>
            <a:ext cx="7467600" cy="4916488"/>
            <a:chOff x="480" y="864"/>
            <a:chExt cx="4704" cy="3097"/>
          </a:xfrm>
        </p:grpSpPr>
        <p:pic>
          <p:nvPicPr>
            <p:cNvPr id="41991" name="Picture 7"/>
            <p:cNvPicPr>
              <a:picLocks noChangeAspect="1" noChangeArrowheads="1"/>
            </p:cNvPicPr>
            <p:nvPr/>
          </p:nvPicPr>
          <p:blipFill>
            <a:blip r:embed="rId2">
              <a:extLst>
                <a:ext uri="{28A0092B-C50C-407E-A947-70E740481C1C}">
                  <a14:useLocalDpi xmlns:a14="http://schemas.microsoft.com/office/drawing/2010/main" val="0"/>
                </a:ext>
              </a:extLst>
            </a:blip>
            <a:srcRect l="1875" t="25003" r="39380" b="22502"/>
            <a:stretch>
              <a:fillRect/>
            </a:stretch>
          </p:blipFill>
          <p:spPr bwMode="auto">
            <a:xfrm>
              <a:off x="562" y="864"/>
              <a:ext cx="4622" cy="3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92" name="Rectangle 8"/>
            <p:cNvSpPr>
              <a:spLocks noChangeArrowheads="1"/>
            </p:cNvSpPr>
            <p:nvPr/>
          </p:nvSpPr>
          <p:spPr bwMode="auto">
            <a:xfrm>
              <a:off x="480" y="864"/>
              <a:ext cx="288" cy="4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spTree>
    <p:extLst>
      <p:ext uri="{BB962C8B-B14F-4D97-AF65-F5344CB8AC3E}">
        <p14:creationId xmlns:p14="http://schemas.microsoft.com/office/powerpoint/2010/main" val="30049032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81000" y="254000"/>
            <a:ext cx="7623175" cy="749300"/>
          </a:xfrm>
        </p:spPr>
        <p:txBody>
          <a:bodyPr/>
          <a:lstStyle/>
          <a:p>
            <a:r>
              <a:rPr lang="en-US" altLang="en-US"/>
              <a:t>Switch Operation</a:t>
            </a:r>
          </a:p>
        </p:txBody>
      </p:sp>
      <p:pic>
        <p:nvPicPr>
          <p:cNvPr id="43012" name="Picture 4"/>
          <p:cNvPicPr>
            <a:picLocks noChangeAspect="1" noChangeArrowheads="1"/>
          </p:cNvPicPr>
          <p:nvPr/>
        </p:nvPicPr>
        <p:blipFill>
          <a:blip r:embed="rId2">
            <a:extLst>
              <a:ext uri="{28A0092B-C50C-407E-A947-70E740481C1C}">
                <a14:useLocalDpi xmlns:a14="http://schemas.microsoft.com/office/drawing/2010/main" val="0"/>
              </a:ext>
            </a:extLst>
          </a:blip>
          <a:srcRect l="3751" t="25003" r="39380" b="22502"/>
          <a:stretch>
            <a:fillRect/>
          </a:stretch>
        </p:blipFill>
        <p:spPr bwMode="auto">
          <a:xfrm>
            <a:off x="974725" y="1295400"/>
            <a:ext cx="7254875" cy="502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86202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381000" y="228600"/>
            <a:ext cx="7886700" cy="701674"/>
          </a:xfrm>
        </p:spPr>
        <p:txBody>
          <a:bodyPr>
            <a:normAutofit/>
          </a:bodyPr>
          <a:lstStyle/>
          <a:p>
            <a:r>
              <a:rPr lang="en-US" altLang="en-US" sz="2800" dirty="0"/>
              <a:t>Sending and receiving Ethernet frames via a switch</a:t>
            </a:r>
          </a:p>
        </p:txBody>
      </p:sp>
      <p:pic>
        <p:nvPicPr>
          <p:cNvPr id="147459" name="Picture 1027" descr="fig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263" y="1235075"/>
            <a:ext cx="6469062" cy="4389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957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304800" y="152400"/>
            <a:ext cx="8839200" cy="685800"/>
          </a:xfrm>
        </p:spPr>
        <p:txBody>
          <a:bodyPr>
            <a:normAutofit/>
          </a:bodyPr>
          <a:lstStyle/>
          <a:p>
            <a:r>
              <a:rPr lang="en-US" altLang="en-US" sz="2800" dirty="0"/>
              <a:t>Sending and receiving Ethernet frames via a switch</a:t>
            </a:r>
          </a:p>
        </p:txBody>
      </p:sp>
      <p:pic>
        <p:nvPicPr>
          <p:cNvPr id="148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460625"/>
            <a:ext cx="8915400"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8484" name="Rectangle 4"/>
          <p:cNvSpPr>
            <a:spLocks noChangeArrowheads="1"/>
          </p:cNvSpPr>
          <p:nvPr/>
        </p:nvSpPr>
        <p:spPr bwMode="auto">
          <a:xfrm>
            <a:off x="152400" y="914400"/>
            <a:ext cx="4572000" cy="1371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folHlink"/>
              </a:buClr>
              <a:buSzPct val="60000"/>
              <a:buFont typeface="Wingdings" panose="05000000000000000000" pitchFamily="2" charset="2"/>
              <a:buNone/>
            </a:pPr>
            <a:r>
              <a:rPr lang="en-US" altLang="en-US" sz="1600" b="1">
                <a:latin typeface="Tahoma" panose="020B0604030504040204" pitchFamily="34" charset="0"/>
              </a:rPr>
              <a:t>Source Address Table</a:t>
            </a:r>
          </a:p>
          <a:p>
            <a:pPr>
              <a:spcBef>
                <a:spcPct val="20000"/>
              </a:spcBef>
              <a:buClr>
                <a:schemeClr val="folHlink"/>
              </a:buClr>
              <a:buSzPct val="60000"/>
              <a:buFont typeface="Wingdings" panose="05000000000000000000" pitchFamily="2" charset="2"/>
              <a:buNone/>
            </a:pPr>
            <a:r>
              <a:rPr lang="en-US" altLang="en-US" sz="1600" u="sng">
                <a:latin typeface="Tahoma" panose="020B0604030504040204" pitchFamily="34" charset="0"/>
              </a:rPr>
              <a:t>Port</a:t>
            </a:r>
            <a:r>
              <a:rPr lang="en-US" altLang="en-US" sz="1600">
                <a:latin typeface="Tahoma" panose="020B0604030504040204" pitchFamily="34" charset="0"/>
              </a:rPr>
              <a:t>  </a:t>
            </a:r>
            <a:r>
              <a:rPr lang="en-US" altLang="en-US" sz="1600" u="sng">
                <a:latin typeface="Tahoma" panose="020B0604030504040204" pitchFamily="34" charset="0"/>
              </a:rPr>
              <a:t>Source MAC Add.</a:t>
            </a:r>
            <a:r>
              <a:rPr lang="en-US" altLang="en-US" sz="1600">
                <a:latin typeface="Tahoma" panose="020B0604030504040204" pitchFamily="34" charset="0"/>
              </a:rPr>
              <a:t>    </a:t>
            </a:r>
            <a:r>
              <a:rPr lang="en-US" altLang="en-US" sz="1600" u="sng">
                <a:latin typeface="Tahoma" panose="020B0604030504040204" pitchFamily="34" charset="0"/>
              </a:rPr>
              <a:t>Port</a:t>
            </a:r>
            <a:r>
              <a:rPr lang="en-US" altLang="en-US" sz="1600">
                <a:latin typeface="Tahoma" panose="020B0604030504040204" pitchFamily="34" charset="0"/>
              </a:rPr>
              <a:t>  </a:t>
            </a:r>
            <a:r>
              <a:rPr lang="en-US" altLang="en-US" sz="1600" u="sng">
                <a:latin typeface="Tahoma" panose="020B0604030504040204" pitchFamily="34" charset="0"/>
              </a:rPr>
              <a:t>Source MAC Add.</a:t>
            </a:r>
          </a:p>
          <a:p>
            <a:pPr>
              <a:spcBef>
                <a:spcPct val="20000"/>
              </a:spcBef>
              <a:buClr>
                <a:schemeClr val="folHlink"/>
              </a:buClr>
              <a:buSzPct val="60000"/>
              <a:buFont typeface="Wingdings" panose="05000000000000000000" pitchFamily="2" charset="2"/>
              <a:buNone/>
            </a:pPr>
            <a:endParaRPr lang="en-US" altLang="en-US" sz="1600">
              <a:latin typeface="Tahoma" panose="020B0604030504040204" pitchFamily="34" charset="0"/>
            </a:endParaRPr>
          </a:p>
          <a:p>
            <a:pPr>
              <a:spcBef>
                <a:spcPct val="20000"/>
              </a:spcBef>
              <a:buClr>
                <a:schemeClr val="folHlink"/>
              </a:buClr>
              <a:buSzPct val="60000"/>
              <a:buFont typeface="Wingdings" panose="05000000000000000000" pitchFamily="2" charset="2"/>
              <a:buNone/>
            </a:pPr>
            <a:endParaRPr lang="en-US" altLang="en-US" sz="1600">
              <a:latin typeface="Tahoma" panose="020B0604030504040204" pitchFamily="34" charset="0"/>
            </a:endParaRPr>
          </a:p>
        </p:txBody>
      </p:sp>
      <p:sp>
        <p:nvSpPr>
          <p:cNvPr id="148485" name="Rectangle 5"/>
          <p:cNvSpPr>
            <a:spLocks noGrp="1" noChangeArrowheads="1"/>
          </p:cNvSpPr>
          <p:nvPr>
            <p:ph type="body" idx="1"/>
          </p:nvPr>
        </p:nvSpPr>
        <p:spPr>
          <a:xfrm>
            <a:off x="5029200" y="2057400"/>
            <a:ext cx="4114800" cy="4800600"/>
          </a:xfrm>
          <a:solidFill>
            <a:schemeClr val="bg1"/>
          </a:solidFill>
          <a:ln/>
        </p:spPr>
        <p:txBody>
          <a:bodyPr/>
          <a:lstStyle/>
          <a:p>
            <a:pPr>
              <a:lnSpc>
                <a:spcPct val="90000"/>
              </a:lnSpc>
            </a:pPr>
            <a:r>
              <a:rPr lang="en-US" altLang="en-US" sz="2000"/>
              <a:t>Switches are also known as </a:t>
            </a:r>
            <a:r>
              <a:rPr lang="en-US" altLang="en-US" sz="2000" b="1"/>
              <a:t>learning bridges</a:t>
            </a:r>
            <a:r>
              <a:rPr lang="en-US" altLang="en-US" sz="2000"/>
              <a:t> or </a:t>
            </a:r>
            <a:r>
              <a:rPr lang="en-US" altLang="en-US" sz="2000" b="1"/>
              <a:t>learning switches</a:t>
            </a:r>
            <a:r>
              <a:rPr lang="en-US" altLang="en-US" sz="2000"/>
              <a:t>.</a:t>
            </a:r>
          </a:p>
          <a:p>
            <a:pPr>
              <a:lnSpc>
                <a:spcPct val="90000"/>
              </a:lnSpc>
            </a:pPr>
            <a:r>
              <a:rPr lang="en-US" altLang="en-US" sz="2000"/>
              <a:t>A switch has a source address table in cache (RAM) where it stores source MAC address after it learns about them.</a:t>
            </a:r>
          </a:p>
          <a:p>
            <a:pPr>
              <a:lnSpc>
                <a:spcPct val="90000"/>
              </a:lnSpc>
            </a:pPr>
            <a:r>
              <a:rPr lang="en-US" altLang="en-US" sz="2000"/>
              <a:t>A switch receives an Ethernet frame it searches the source address table for the Destination MAC address.</a:t>
            </a:r>
          </a:p>
          <a:p>
            <a:pPr>
              <a:lnSpc>
                <a:spcPct val="90000"/>
              </a:lnSpc>
            </a:pPr>
            <a:r>
              <a:rPr lang="en-US" altLang="en-US" sz="2000"/>
              <a:t>If it finds a match, it </a:t>
            </a:r>
            <a:r>
              <a:rPr lang="en-US" altLang="en-US" sz="2000" b="1"/>
              <a:t>filters</a:t>
            </a:r>
            <a:r>
              <a:rPr lang="en-US" altLang="en-US" sz="2000"/>
              <a:t> the frame by only sending it out that port.</a:t>
            </a:r>
          </a:p>
          <a:p>
            <a:pPr>
              <a:lnSpc>
                <a:spcPct val="90000"/>
              </a:lnSpc>
            </a:pPr>
            <a:r>
              <a:rPr lang="en-US" altLang="en-US" sz="2000"/>
              <a:t>If there is not a match if </a:t>
            </a:r>
            <a:r>
              <a:rPr lang="en-US" altLang="en-US" sz="2000" b="1"/>
              <a:t>floods</a:t>
            </a:r>
            <a:r>
              <a:rPr lang="en-US" altLang="en-US" sz="2000"/>
              <a:t> it out all ports.</a:t>
            </a:r>
          </a:p>
        </p:txBody>
      </p:sp>
      <p:sp>
        <p:nvSpPr>
          <p:cNvPr id="148486" name="Text Box 6"/>
          <p:cNvSpPr txBox="1">
            <a:spLocks noChangeArrowheads="1"/>
          </p:cNvSpPr>
          <p:nvPr/>
        </p:nvSpPr>
        <p:spPr bwMode="auto">
          <a:xfrm>
            <a:off x="76200" y="236220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switch</a:t>
            </a:r>
          </a:p>
        </p:txBody>
      </p:sp>
      <p:graphicFrame>
        <p:nvGraphicFramePr>
          <p:cNvPr id="148487" name="Object 7"/>
          <p:cNvGraphicFramePr>
            <a:graphicFrameLocks noChangeAspect="1"/>
          </p:cNvGraphicFramePr>
          <p:nvPr/>
        </p:nvGraphicFramePr>
        <p:xfrm>
          <a:off x="152400" y="3810000"/>
          <a:ext cx="1211263" cy="1165225"/>
        </p:xfrm>
        <a:graphic>
          <a:graphicData uri="http://schemas.openxmlformats.org/presentationml/2006/ole">
            <mc:AlternateContent xmlns:mc="http://schemas.openxmlformats.org/markup-compatibility/2006">
              <mc:Choice xmlns:v="urn:schemas-microsoft-com:vml" Requires="v">
                <p:oleObj spid="_x0000_s5328" name="Bitmap Image" r:id="rId4" imgW="1211685" imgH="1165961" progId="PBrush">
                  <p:embed/>
                </p:oleObj>
              </mc:Choice>
              <mc:Fallback>
                <p:oleObj name="Bitmap Image" r:id="rId4" imgW="1211685" imgH="1165961" progId="PBrush">
                  <p:embed/>
                  <p:pic>
                    <p:nvPicPr>
                      <p:cNvPr id="0" name="Picture 1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3810000"/>
                        <a:ext cx="1211263"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8488" name="Object 8"/>
          <p:cNvGraphicFramePr>
            <a:graphicFrameLocks noChangeAspect="1"/>
          </p:cNvGraphicFramePr>
          <p:nvPr/>
        </p:nvGraphicFramePr>
        <p:xfrm>
          <a:off x="1219200" y="5105400"/>
          <a:ext cx="1211263" cy="1165225"/>
        </p:xfrm>
        <a:graphic>
          <a:graphicData uri="http://schemas.openxmlformats.org/presentationml/2006/ole">
            <mc:AlternateContent xmlns:mc="http://schemas.openxmlformats.org/markup-compatibility/2006">
              <mc:Choice xmlns:v="urn:schemas-microsoft-com:vml" Requires="v">
                <p:oleObj spid="_x0000_s5329" name="Bitmap Image" r:id="rId6" imgW="1211685" imgH="1165961" progId="PBrush">
                  <p:embed/>
                </p:oleObj>
              </mc:Choice>
              <mc:Fallback>
                <p:oleObj name="Bitmap Image" r:id="rId6" imgW="1211685" imgH="1165961" progId="PBrush">
                  <p:embed/>
                  <p:pic>
                    <p:nvPicPr>
                      <p:cNvPr id="0" name="Picture 19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5105400"/>
                        <a:ext cx="1211263"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8489" name="Object 9"/>
          <p:cNvGraphicFramePr>
            <a:graphicFrameLocks noChangeAspect="1"/>
          </p:cNvGraphicFramePr>
          <p:nvPr/>
        </p:nvGraphicFramePr>
        <p:xfrm>
          <a:off x="2133600" y="3810000"/>
          <a:ext cx="1211263" cy="1165225"/>
        </p:xfrm>
        <a:graphic>
          <a:graphicData uri="http://schemas.openxmlformats.org/presentationml/2006/ole">
            <mc:AlternateContent xmlns:mc="http://schemas.openxmlformats.org/markup-compatibility/2006">
              <mc:Choice xmlns:v="urn:schemas-microsoft-com:vml" Requires="v">
                <p:oleObj spid="_x0000_s5330" name="Bitmap Image" r:id="rId7" imgW="1211685" imgH="1165961" progId="PBrush">
                  <p:embed/>
                </p:oleObj>
              </mc:Choice>
              <mc:Fallback>
                <p:oleObj name="Bitmap Image" r:id="rId7" imgW="1211685" imgH="1165961" progId="PBrush">
                  <p:embed/>
                  <p:pic>
                    <p:nvPicPr>
                      <p:cNvPr id="0" name="Picture 1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810000"/>
                        <a:ext cx="1211263"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8490" name="Object 10"/>
          <p:cNvGraphicFramePr>
            <a:graphicFrameLocks noChangeAspect="1"/>
          </p:cNvGraphicFramePr>
          <p:nvPr/>
        </p:nvGraphicFramePr>
        <p:xfrm>
          <a:off x="3048000" y="5105400"/>
          <a:ext cx="1211263" cy="1165225"/>
        </p:xfrm>
        <a:graphic>
          <a:graphicData uri="http://schemas.openxmlformats.org/presentationml/2006/ole">
            <mc:AlternateContent xmlns:mc="http://schemas.openxmlformats.org/markup-compatibility/2006">
              <mc:Choice xmlns:v="urn:schemas-microsoft-com:vml" Requires="v">
                <p:oleObj spid="_x0000_s5331" name="Bitmap Image" r:id="rId8" imgW="1211685" imgH="1165961" progId="PBrush">
                  <p:embed/>
                </p:oleObj>
              </mc:Choice>
              <mc:Fallback>
                <p:oleObj name="Bitmap Image" r:id="rId8" imgW="1211685" imgH="1165961" progId="PBrush">
                  <p:embed/>
                  <p:pic>
                    <p:nvPicPr>
                      <p:cNvPr id="0" name="Picture 19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5105400"/>
                        <a:ext cx="1211263"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8491" name="Line 11"/>
          <p:cNvSpPr>
            <a:spLocks noChangeShapeType="1"/>
          </p:cNvSpPr>
          <p:nvPr/>
        </p:nvSpPr>
        <p:spPr bwMode="auto">
          <a:xfrm>
            <a:off x="1143000" y="2971800"/>
            <a:ext cx="0" cy="838200"/>
          </a:xfrm>
          <a:prstGeom prst="line">
            <a:avLst/>
          </a:prstGeom>
          <a:noFill/>
          <a:ln w="31750">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8492" name="Line 12"/>
          <p:cNvSpPr>
            <a:spLocks noChangeShapeType="1"/>
          </p:cNvSpPr>
          <p:nvPr/>
        </p:nvSpPr>
        <p:spPr bwMode="auto">
          <a:xfrm>
            <a:off x="1828800" y="3048000"/>
            <a:ext cx="0" cy="2057400"/>
          </a:xfrm>
          <a:prstGeom prst="line">
            <a:avLst/>
          </a:prstGeom>
          <a:noFill/>
          <a:ln w="31750">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8493" name="Line 13"/>
          <p:cNvSpPr>
            <a:spLocks noChangeShapeType="1"/>
          </p:cNvSpPr>
          <p:nvPr/>
        </p:nvSpPr>
        <p:spPr bwMode="auto">
          <a:xfrm>
            <a:off x="2743200" y="2971800"/>
            <a:ext cx="0" cy="838200"/>
          </a:xfrm>
          <a:prstGeom prst="line">
            <a:avLst/>
          </a:prstGeom>
          <a:noFill/>
          <a:ln w="31750">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8494" name="Line 14"/>
          <p:cNvSpPr>
            <a:spLocks noChangeShapeType="1"/>
          </p:cNvSpPr>
          <p:nvPr/>
        </p:nvSpPr>
        <p:spPr bwMode="auto">
          <a:xfrm>
            <a:off x="3657600" y="3048000"/>
            <a:ext cx="0" cy="2057400"/>
          </a:xfrm>
          <a:prstGeom prst="line">
            <a:avLst/>
          </a:prstGeom>
          <a:noFill/>
          <a:ln w="31750">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8495" name="Text Box 15"/>
          <p:cNvSpPr txBox="1">
            <a:spLocks noChangeArrowheads="1"/>
          </p:cNvSpPr>
          <p:nvPr/>
        </p:nvSpPr>
        <p:spPr bwMode="auto">
          <a:xfrm>
            <a:off x="381000" y="4953000"/>
            <a:ext cx="7620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1111</a:t>
            </a:r>
          </a:p>
        </p:txBody>
      </p:sp>
      <p:sp>
        <p:nvSpPr>
          <p:cNvPr id="148496" name="Text Box 16"/>
          <p:cNvSpPr txBox="1">
            <a:spLocks noChangeArrowheads="1"/>
          </p:cNvSpPr>
          <p:nvPr/>
        </p:nvSpPr>
        <p:spPr bwMode="auto">
          <a:xfrm>
            <a:off x="1447800" y="6248400"/>
            <a:ext cx="7620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2222</a:t>
            </a:r>
          </a:p>
        </p:txBody>
      </p:sp>
      <p:sp>
        <p:nvSpPr>
          <p:cNvPr id="148497" name="Text Box 17"/>
          <p:cNvSpPr txBox="1">
            <a:spLocks noChangeArrowheads="1"/>
          </p:cNvSpPr>
          <p:nvPr/>
        </p:nvSpPr>
        <p:spPr bwMode="auto">
          <a:xfrm>
            <a:off x="2362200" y="4953000"/>
            <a:ext cx="7620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3333</a:t>
            </a:r>
          </a:p>
        </p:txBody>
      </p:sp>
      <p:sp>
        <p:nvSpPr>
          <p:cNvPr id="148498" name="Text Box 18"/>
          <p:cNvSpPr txBox="1">
            <a:spLocks noChangeArrowheads="1"/>
          </p:cNvSpPr>
          <p:nvPr/>
        </p:nvSpPr>
        <p:spPr bwMode="auto">
          <a:xfrm>
            <a:off x="3276600" y="6248400"/>
            <a:ext cx="7620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4444</a:t>
            </a:r>
          </a:p>
        </p:txBody>
      </p:sp>
      <p:sp>
        <p:nvSpPr>
          <p:cNvPr id="148499" name="Text Box 19"/>
          <p:cNvSpPr txBox="1">
            <a:spLocks noChangeArrowheads="1"/>
          </p:cNvSpPr>
          <p:nvPr/>
        </p:nvSpPr>
        <p:spPr bwMode="auto">
          <a:xfrm>
            <a:off x="0" y="5486400"/>
            <a:ext cx="12192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latin typeface="Tahoma" panose="020B0604030504040204" pitchFamily="34" charset="0"/>
              </a:rPr>
              <a:t>Abbreviated MAC addresses</a:t>
            </a:r>
          </a:p>
        </p:txBody>
      </p:sp>
      <p:graphicFrame>
        <p:nvGraphicFramePr>
          <p:cNvPr id="148500" name="Object 20"/>
          <p:cNvGraphicFramePr>
            <a:graphicFrameLocks noChangeAspect="1"/>
          </p:cNvGraphicFramePr>
          <p:nvPr/>
        </p:nvGraphicFramePr>
        <p:xfrm>
          <a:off x="4754563" y="990600"/>
          <a:ext cx="4389437" cy="746125"/>
        </p:xfrm>
        <a:graphic>
          <a:graphicData uri="http://schemas.openxmlformats.org/presentationml/2006/ole">
            <mc:AlternateContent xmlns:mc="http://schemas.openxmlformats.org/markup-compatibility/2006">
              <mc:Choice xmlns:v="urn:schemas-microsoft-com:vml" Requires="v">
                <p:oleObj spid="_x0000_s5332" name="Bitmap Image" r:id="rId9" imgW="4389500" imgH="746667" progId="PBrush">
                  <p:embed/>
                </p:oleObj>
              </mc:Choice>
              <mc:Fallback>
                <p:oleObj name="Bitmap Image" r:id="rId9" imgW="4389500" imgH="746667" progId="PBrush">
                  <p:embed/>
                  <p:pic>
                    <p:nvPicPr>
                      <p:cNvPr id="0" name="Picture 19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54563" y="990600"/>
                        <a:ext cx="4389437" cy="74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8501" name="Text Box 21"/>
          <p:cNvSpPr txBox="1">
            <a:spLocks noChangeArrowheads="1"/>
          </p:cNvSpPr>
          <p:nvPr/>
        </p:nvSpPr>
        <p:spPr bwMode="auto">
          <a:xfrm>
            <a:off x="6278563" y="16764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1111</a:t>
            </a:r>
          </a:p>
        </p:txBody>
      </p:sp>
      <p:sp>
        <p:nvSpPr>
          <p:cNvPr id="148502" name="Text Box 22"/>
          <p:cNvSpPr txBox="1">
            <a:spLocks noChangeArrowheads="1"/>
          </p:cNvSpPr>
          <p:nvPr/>
        </p:nvSpPr>
        <p:spPr bwMode="auto">
          <a:xfrm>
            <a:off x="5592763" y="16764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3333</a:t>
            </a:r>
          </a:p>
        </p:txBody>
      </p:sp>
      <p:sp>
        <p:nvSpPr>
          <p:cNvPr id="148503" name="Line 23"/>
          <p:cNvSpPr>
            <a:spLocks noChangeShapeType="1"/>
          </p:cNvSpPr>
          <p:nvPr/>
        </p:nvSpPr>
        <p:spPr bwMode="auto">
          <a:xfrm flipV="1">
            <a:off x="1219200" y="3200400"/>
            <a:ext cx="0" cy="609600"/>
          </a:xfrm>
          <a:prstGeom prst="line">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35362279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03322" y="228600"/>
            <a:ext cx="8001000" cy="685800"/>
          </a:xfrm>
        </p:spPr>
        <p:txBody>
          <a:bodyPr>
            <a:normAutofit/>
          </a:bodyPr>
          <a:lstStyle/>
          <a:p>
            <a:r>
              <a:rPr lang="en-US" altLang="en-US" sz="2800" dirty="0"/>
              <a:t>No Destination Address in table, Flood</a:t>
            </a:r>
          </a:p>
        </p:txBody>
      </p:sp>
      <p:pic>
        <p:nvPicPr>
          <p:cNvPr id="149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460625"/>
            <a:ext cx="8915400"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9508" name="Rectangle 4"/>
          <p:cNvSpPr>
            <a:spLocks noChangeArrowheads="1"/>
          </p:cNvSpPr>
          <p:nvPr/>
        </p:nvSpPr>
        <p:spPr bwMode="auto">
          <a:xfrm>
            <a:off x="152400" y="990600"/>
            <a:ext cx="4572000" cy="1371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folHlink"/>
              </a:buClr>
              <a:buSzPct val="60000"/>
              <a:buFont typeface="Wingdings" panose="05000000000000000000" pitchFamily="2" charset="2"/>
              <a:buNone/>
            </a:pPr>
            <a:r>
              <a:rPr lang="en-US" altLang="en-US" sz="1600" b="1">
                <a:latin typeface="Tahoma" panose="020B0604030504040204" pitchFamily="34" charset="0"/>
              </a:rPr>
              <a:t>Source Address Table</a:t>
            </a:r>
          </a:p>
          <a:p>
            <a:pPr>
              <a:spcBef>
                <a:spcPct val="20000"/>
              </a:spcBef>
              <a:buClr>
                <a:schemeClr val="folHlink"/>
              </a:buClr>
              <a:buSzPct val="60000"/>
              <a:buFont typeface="Wingdings" panose="05000000000000000000" pitchFamily="2" charset="2"/>
              <a:buNone/>
            </a:pPr>
            <a:r>
              <a:rPr lang="en-US" altLang="en-US" sz="1600" u="sng">
                <a:latin typeface="Tahoma" panose="020B0604030504040204" pitchFamily="34" charset="0"/>
              </a:rPr>
              <a:t>Port</a:t>
            </a:r>
            <a:r>
              <a:rPr lang="en-US" altLang="en-US" sz="1600">
                <a:latin typeface="Tahoma" panose="020B0604030504040204" pitchFamily="34" charset="0"/>
              </a:rPr>
              <a:t>  </a:t>
            </a:r>
            <a:r>
              <a:rPr lang="en-US" altLang="en-US" sz="1600" u="sng">
                <a:latin typeface="Tahoma" panose="020B0604030504040204" pitchFamily="34" charset="0"/>
              </a:rPr>
              <a:t>Source MAC Add.</a:t>
            </a:r>
            <a:r>
              <a:rPr lang="en-US" altLang="en-US" sz="1600">
                <a:latin typeface="Tahoma" panose="020B0604030504040204" pitchFamily="34" charset="0"/>
              </a:rPr>
              <a:t>    </a:t>
            </a:r>
            <a:r>
              <a:rPr lang="en-US" altLang="en-US" sz="1600" u="sng">
                <a:latin typeface="Tahoma" panose="020B0604030504040204" pitchFamily="34" charset="0"/>
              </a:rPr>
              <a:t>Port</a:t>
            </a:r>
            <a:r>
              <a:rPr lang="en-US" altLang="en-US" sz="1600">
                <a:latin typeface="Tahoma" panose="020B0604030504040204" pitchFamily="34" charset="0"/>
              </a:rPr>
              <a:t>  </a:t>
            </a:r>
            <a:r>
              <a:rPr lang="en-US" altLang="en-US" sz="1600" u="sng">
                <a:latin typeface="Tahoma" panose="020B0604030504040204" pitchFamily="34" charset="0"/>
              </a:rPr>
              <a:t>Source MAC Add.</a:t>
            </a:r>
          </a:p>
          <a:p>
            <a:pPr>
              <a:spcBef>
                <a:spcPct val="20000"/>
              </a:spcBef>
              <a:buClr>
                <a:schemeClr val="folHlink"/>
              </a:buClr>
              <a:buSzPct val="60000"/>
              <a:buFont typeface="Wingdings" panose="05000000000000000000" pitchFamily="2" charset="2"/>
              <a:buNone/>
            </a:pPr>
            <a:r>
              <a:rPr lang="en-US" altLang="en-US" sz="1600">
                <a:latin typeface="Tahoma" panose="020B0604030504040204" pitchFamily="34" charset="0"/>
              </a:rPr>
              <a:t> </a:t>
            </a:r>
            <a:r>
              <a:rPr lang="en-US" altLang="en-US" sz="1600" b="1">
                <a:latin typeface="Tahoma" panose="020B0604030504040204" pitchFamily="34" charset="0"/>
              </a:rPr>
              <a:t>1       1111</a:t>
            </a:r>
          </a:p>
          <a:p>
            <a:pPr>
              <a:spcBef>
                <a:spcPct val="20000"/>
              </a:spcBef>
              <a:buClr>
                <a:schemeClr val="folHlink"/>
              </a:buClr>
              <a:buSzPct val="60000"/>
              <a:buFont typeface="Wingdings" panose="05000000000000000000" pitchFamily="2" charset="2"/>
              <a:buNone/>
            </a:pPr>
            <a:endParaRPr lang="en-US" altLang="en-US" sz="1600">
              <a:latin typeface="Tahoma" panose="020B0604030504040204" pitchFamily="34" charset="0"/>
            </a:endParaRPr>
          </a:p>
        </p:txBody>
      </p:sp>
      <p:sp>
        <p:nvSpPr>
          <p:cNvPr id="149509" name="Rectangle 5"/>
          <p:cNvSpPr>
            <a:spLocks noGrp="1" noChangeArrowheads="1"/>
          </p:cNvSpPr>
          <p:nvPr>
            <p:ph type="body" idx="1"/>
          </p:nvPr>
        </p:nvSpPr>
        <p:spPr>
          <a:xfrm>
            <a:off x="5029200" y="2057400"/>
            <a:ext cx="4038600" cy="4343400"/>
          </a:xfrm>
          <a:solidFill>
            <a:schemeClr val="bg1"/>
          </a:solidFill>
          <a:ln/>
        </p:spPr>
        <p:txBody>
          <a:bodyPr/>
          <a:lstStyle/>
          <a:p>
            <a:r>
              <a:rPr lang="en-US" altLang="en-US" sz="2000" dirty="0"/>
              <a:t>How does it learn source MAC addresses?</a:t>
            </a:r>
          </a:p>
          <a:p>
            <a:r>
              <a:rPr lang="en-US" altLang="en-US" sz="2000" dirty="0"/>
              <a:t>First, the switch will see if the SA (1111) is in it’s table.</a:t>
            </a:r>
          </a:p>
          <a:p>
            <a:r>
              <a:rPr lang="en-US" altLang="en-US" sz="2000" dirty="0"/>
              <a:t>If it is, it resets the timer (more in a moment).</a:t>
            </a:r>
          </a:p>
          <a:p>
            <a:r>
              <a:rPr lang="en-US" altLang="en-US" sz="2000" dirty="0"/>
              <a:t>If it is NOT in the table it adds it, with the port number.</a:t>
            </a:r>
          </a:p>
          <a:p>
            <a:endParaRPr lang="en-US" altLang="en-US" sz="2000" dirty="0"/>
          </a:p>
          <a:p>
            <a:r>
              <a:rPr lang="en-US" altLang="en-US" sz="2000" dirty="0"/>
              <a:t>Next, in our scenario, the switch will </a:t>
            </a:r>
            <a:r>
              <a:rPr lang="en-US" altLang="en-US" sz="2000" b="1" dirty="0">
                <a:solidFill>
                  <a:schemeClr val="hlink"/>
                </a:solidFill>
              </a:rPr>
              <a:t>flood</a:t>
            </a:r>
            <a:r>
              <a:rPr lang="en-US" altLang="en-US" sz="2000" dirty="0"/>
              <a:t> the frame out all other ports, because the DA is not in the source address table.</a:t>
            </a:r>
            <a:endParaRPr lang="en-US" altLang="en-US" dirty="0"/>
          </a:p>
        </p:txBody>
      </p:sp>
      <p:sp>
        <p:nvSpPr>
          <p:cNvPr id="149510" name="Text Box 6"/>
          <p:cNvSpPr txBox="1">
            <a:spLocks noChangeArrowheads="1"/>
          </p:cNvSpPr>
          <p:nvPr/>
        </p:nvSpPr>
        <p:spPr bwMode="auto">
          <a:xfrm>
            <a:off x="76200" y="236220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switch</a:t>
            </a:r>
          </a:p>
        </p:txBody>
      </p:sp>
      <p:graphicFrame>
        <p:nvGraphicFramePr>
          <p:cNvPr id="149511" name="Object 7"/>
          <p:cNvGraphicFramePr>
            <a:graphicFrameLocks noChangeAspect="1"/>
          </p:cNvGraphicFramePr>
          <p:nvPr/>
        </p:nvGraphicFramePr>
        <p:xfrm>
          <a:off x="152400" y="3810000"/>
          <a:ext cx="1211263" cy="1165225"/>
        </p:xfrm>
        <a:graphic>
          <a:graphicData uri="http://schemas.openxmlformats.org/presentationml/2006/ole">
            <mc:AlternateContent xmlns:mc="http://schemas.openxmlformats.org/markup-compatibility/2006">
              <mc:Choice xmlns:v="urn:schemas-microsoft-com:vml" Requires="v">
                <p:oleObj spid="_x0000_s6352" name="Bitmap Image" r:id="rId4" imgW="1211685" imgH="1165961" progId="PBrush">
                  <p:embed/>
                </p:oleObj>
              </mc:Choice>
              <mc:Fallback>
                <p:oleObj name="Bitmap Image" r:id="rId4" imgW="1211685" imgH="1165961" progId="PBrush">
                  <p:embed/>
                  <p:pic>
                    <p:nvPicPr>
                      <p:cNvPr id="0" name="Picture 1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3810000"/>
                        <a:ext cx="1211263"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9512" name="Object 8"/>
          <p:cNvGraphicFramePr>
            <a:graphicFrameLocks noChangeAspect="1"/>
          </p:cNvGraphicFramePr>
          <p:nvPr/>
        </p:nvGraphicFramePr>
        <p:xfrm>
          <a:off x="1219200" y="5105400"/>
          <a:ext cx="1211263" cy="1165225"/>
        </p:xfrm>
        <a:graphic>
          <a:graphicData uri="http://schemas.openxmlformats.org/presentationml/2006/ole">
            <mc:AlternateContent xmlns:mc="http://schemas.openxmlformats.org/markup-compatibility/2006">
              <mc:Choice xmlns:v="urn:schemas-microsoft-com:vml" Requires="v">
                <p:oleObj spid="_x0000_s6353" name="Bitmap Image" r:id="rId6" imgW="1211685" imgH="1165961" progId="PBrush">
                  <p:embed/>
                </p:oleObj>
              </mc:Choice>
              <mc:Fallback>
                <p:oleObj name="Bitmap Image" r:id="rId6" imgW="1211685" imgH="1165961" progId="PBrush">
                  <p:embed/>
                  <p:pic>
                    <p:nvPicPr>
                      <p:cNvPr id="0" name="Picture 19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5105400"/>
                        <a:ext cx="1211263"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9513" name="Object 9"/>
          <p:cNvGraphicFramePr>
            <a:graphicFrameLocks noChangeAspect="1"/>
          </p:cNvGraphicFramePr>
          <p:nvPr/>
        </p:nvGraphicFramePr>
        <p:xfrm>
          <a:off x="2133600" y="3810000"/>
          <a:ext cx="1211263" cy="1165225"/>
        </p:xfrm>
        <a:graphic>
          <a:graphicData uri="http://schemas.openxmlformats.org/presentationml/2006/ole">
            <mc:AlternateContent xmlns:mc="http://schemas.openxmlformats.org/markup-compatibility/2006">
              <mc:Choice xmlns:v="urn:schemas-microsoft-com:vml" Requires="v">
                <p:oleObj spid="_x0000_s6354" name="Bitmap Image" r:id="rId7" imgW="1211685" imgH="1165961" progId="PBrush">
                  <p:embed/>
                </p:oleObj>
              </mc:Choice>
              <mc:Fallback>
                <p:oleObj name="Bitmap Image" r:id="rId7" imgW="1211685" imgH="1165961" progId="PBrush">
                  <p:embed/>
                  <p:pic>
                    <p:nvPicPr>
                      <p:cNvPr id="0" name="Picture 1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810000"/>
                        <a:ext cx="1211263"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9514" name="Object 10"/>
          <p:cNvGraphicFramePr>
            <a:graphicFrameLocks noChangeAspect="1"/>
          </p:cNvGraphicFramePr>
          <p:nvPr/>
        </p:nvGraphicFramePr>
        <p:xfrm>
          <a:off x="3048000" y="5105400"/>
          <a:ext cx="1211263" cy="1165225"/>
        </p:xfrm>
        <a:graphic>
          <a:graphicData uri="http://schemas.openxmlformats.org/presentationml/2006/ole">
            <mc:AlternateContent xmlns:mc="http://schemas.openxmlformats.org/markup-compatibility/2006">
              <mc:Choice xmlns:v="urn:schemas-microsoft-com:vml" Requires="v">
                <p:oleObj spid="_x0000_s6355" name="Bitmap Image" r:id="rId8" imgW="1211685" imgH="1165961" progId="PBrush">
                  <p:embed/>
                </p:oleObj>
              </mc:Choice>
              <mc:Fallback>
                <p:oleObj name="Bitmap Image" r:id="rId8" imgW="1211685" imgH="1165961" progId="PBrush">
                  <p:embed/>
                  <p:pic>
                    <p:nvPicPr>
                      <p:cNvPr id="0" name="Picture 19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5105400"/>
                        <a:ext cx="1211263"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9515" name="Line 11"/>
          <p:cNvSpPr>
            <a:spLocks noChangeShapeType="1"/>
          </p:cNvSpPr>
          <p:nvPr/>
        </p:nvSpPr>
        <p:spPr bwMode="auto">
          <a:xfrm>
            <a:off x="1143000" y="2971800"/>
            <a:ext cx="0" cy="838200"/>
          </a:xfrm>
          <a:prstGeom prst="line">
            <a:avLst/>
          </a:prstGeom>
          <a:noFill/>
          <a:ln w="31750">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9516" name="Line 12"/>
          <p:cNvSpPr>
            <a:spLocks noChangeShapeType="1"/>
          </p:cNvSpPr>
          <p:nvPr/>
        </p:nvSpPr>
        <p:spPr bwMode="auto">
          <a:xfrm>
            <a:off x="1828800" y="3048000"/>
            <a:ext cx="0" cy="2057400"/>
          </a:xfrm>
          <a:prstGeom prst="line">
            <a:avLst/>
          </a:prstGeom>
          <a:noFill/>
          <a:ln w="31750">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9517" name="Line 13"/>
          <p:cNvSpPr>
            <a:spLocks noChangeShapeType="1"/>
          </p:cNvSpPr>
          <p:nvPr/>
        </p:nvSpPr>
        <p:spPr bwMode="auto">
          <a:xfrm>
            <a:off x="2743200" y="2971800"/>
            <a:ext cx="0" cy="838200"/>
          </a:xfrm>
          <a:prstGeom prst="line">
            <a:avLst/>
          </a:prstGeom>
          <a:noFill/>
          <a:ln w="31750">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9518" name="Line 14"/>
          <p:cNvSpPr>
            <a:spLocks noChangeShapeType="1"/>
          </p:cNvSpPr>
          <p:nvPr/>
        </p:nvSpPr>
        <p:spPr bwMode="auto">
          <a:xfrm>
            <a:off x="3657600" y="3048000"/>
            <a:ext cx="0" cy="2057400"/>
          </a:xfrm>
          <a:prstGeom prst="line">
            <a:avLst/>
          </a:prstGeom>
          <a:noFill/>
          <a:ln w="31750">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9519" name="Text Box 15"/>
          <p:cNvSpPr txBox="1">
            <a:spLocks noChangeArrowheads="1"/>
          </p:cNvSpPr>
          <p:nvPr/>
        </p:nvSpPr>
        <p:spPr bwMode="auto">
          <a:xfrm>
            <a:off x="381000" y="4953000"/>
            <a:ext cx="7620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1111</a:t>
            </a:r>
          </a:p>
        </p:txBody>
      </p:sp>
      <p:sp>
        <p:nvSpPr>
          <p:cNvPr id="149520" name="Text Box 16"/>
          <p:cNvSpPr txBox="1">
            <a:spLocks noChangeArrowheads="1"/>
          </p:cNvSpPr>
          <p:nvPr/>
        </p:nvSpPr>
        <p:spPr bwMode="auto">
          <a:xfrm>
            <a:off x="1447800" y="6248400"/>
            <a:ext cx="7620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2222</a:t>
            </a:r>
          </a:p>
        </p:txBody>
      </p:sp>
      <p:sp>
        <p:nvSpPr>
          <p:cNvPr id="149521" name="Text Box 17"/>
          <p:cNvSpPr txBox="1">
            <a:spLocks noChangeArrowheads="1"/>
          </p:cNvSpPr>
          <p:nvPr/>
        </p:nvSpPr>
        <p:spPr bwMode="auto">
          <a:xfrm>
            <a:off x="2362200" y="4953000"/>
            <a:ext cx="7620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3333</a:t>
            </a:r>
          </a:p>
        </p:txBody>
      </p:sp>
      <p:sp>
        <p:nvSpPr>
          <p:cNvPr id="149522" name="Text Box 18"/>
          <p:cNvSpPr txBox="1">
            <a:spLocks noChangeArrowheads="1"/>
          </p:cNvSpPr>
          <p:nvPr/>
        </p:nvSpPr>
        <p:spPr bwMode="auto">
          <a:xfrm>
            <a:off x="3276600" y="6248400"/>
            <a:ext cx="7620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4444</a:t>
            </a:r>
          </a:p>
        </p:txBody>
      </p:sp>
      <p:sp>
        <p:nvSpPr>
          <p:cNvPr id="149523" name="Text Box 19"/>
          <p:cNvSpPr txBox="1">
            <a:spLocks noChangeArrowheads="1"/>
          </p:cNvSpPr>
          <p:nvPr/>
        </p:nvSpPr>
        <p:spPr bwMode="auto">
          <a:xfrm>
            <a:off x="0" y="5486400"/>
            <a:ext cx="12192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latin typeface="Tahoma" panose="020B0604030504040204" pitchFamily="34" charset="0"/>
              </a:rPr>
              <a:t>Abbreviated MAC addresses</a:t>
            </a:r>
          </a:p>
        </p:txBody>
      </p:sp>
      <p:graphicFrame>
        <p:nvGraphicFramePr>
          <p:cNvPr id="149524" name="Object 20"/>
          <p:cNvGraphicFramePr>
            <a:graphicFrameLocks noChangeAspect="1"/>
          </p:cNvGraphicFramePr>
          <p:nvPr/>
        </p:nvGraphicFramePr>
        <p:xfrm>
          <a:off x="4754563" y="990600"/>
          <a:ext cx="4389437" cy="746125"/>
        </p:xfrm>
        <a:graphic>
          <a:graphicData uri="http://schemas.openxmlformats.org/presentationml/2006/ole">
            <mc:AlternateContent xmlns:mc="http://schemas.openxmlformats.org/markup-compatibility/2006">
              <mc:Choice xmlns:v="urn:schemas-microsoft-com:vml" Requires="v">
                <p:oleObj spid="_x0000_s6356" name="Bitmap Image" r:id="rId9" imgW="4389500" imgH="746667" progId="PBrush">
                  <p:embed/>
                </p:oleObj>
              </mc:Choice>
              <mc:Fallback>
                <p:oleObj name="Bitmap Image" r:id="rId9" imgW="4389500" imgH="746667" progId="PBrush">
                  <p:embed/>
                  <p:pic>
                    <p:nvPicPr>
                      <p:cNvPr id="0" name="Picture 19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54563" y="990600"/>
                        <a:ext cx="4389437" cy="74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9525" name="Text Box 21"/>
          <p:cNvSpPr txBox="1">
            <a:spLocks noChangeArrowheads="1"/>
          </p:cNvSpPr>
          <p:nvPr/>
        </p:nvSpPr>
        <p:spPr bwMode="auto">
          <a:xfrm>
            <a:off x="6278563" y="16764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1111</a:t>
            </a:r>
          </a:p>
        </p:txBody>
      </p:sp>
      <p:sp>
        <p:nvSpPr>
          <p:cNvPr id="149526" name="Text Box 22"/>
          <p:cNvSpPr txBox="1">
            <a:spLocks noChangeArrowheads="1"/>
          </p:cNvSpPr>
          <p:nvPr/>
        </p:nvSpPr>
        <p:spPr bwMode="auto">
          <a:xfrm>
            <a:off x="5592763" y="16764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3333</a:t>
            </a:r>
          </a:p>
        </p:txBody>
      </p:sp>
      <p:sp>
        <p:nvSpPr>
          <p:cNvPr id="149527" name="Line 23"/>
          <p:cNvSpPr>
            <a:spLocks noChangeShapeType="1"/>
          </p:cNvSpPr>
          <p:nvPr/>
        </p:nvSpPr>
        <p:spPr bwMode="auto">
          <a:xfrm flipV="1">
            <a:off x="1219200" y="3200400"/>
            <a:ext cx="0" cy="609600"/>
          </a:xfrm>
          <a:prstGeom prst="line">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9528" name="Line 24"/>
          <p:cNvSpPr>
            <a:spLocks noChangeShapeType="1"/>
          </p:cNvSpPr>
          <p:nvPr/>
        </p:nvSpPr>
        <p:spPr bwMode="auto">
          <a:xfrm>
            <a:off x="1752600" y="3200400"/>
            <a:ext cx="0" cy="609600"/>
          </a:xfrm>
          <a:prstGeom prst="line">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9529" name="Line 25"/>
          <p:cNvSpPr>
            <a:spLocks noChangeShapeType="1"/>
          </p:cNvSpPr>
          <p:nvPr/>
        </p:nvSpPr>
        <p:spPr bwMode="auto">
          <a:xfrm>
            <a:off x="2667000" y="3200400"/>
            <a:ext cx="0" cy="609600"/>
          </a:xfrm>
          <a:prstGeom prst="line">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9530" name="Line 26"/>
          <p:cNvSpPr>
            <a:spLocks noChangeShapeType="1"/>
          </p:cNvSpPr>
          <p:nvPr/>
        </p:nvSpPr>
        <p:spPr bwMode="auto">
          <a:xfrm>
            <a:off x="3581400" y="3200400"/>
            <a:ext cx="0" cy="609600"/>
          </a:xfrm>
          <a:prstGeom prst="line">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18011561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381000" y="152400"/>
            <a:ext cx="8534400" cy="685800"/>
          </a:xfrm>
        </p:spPr>
        <p:txBody>
          <a:bodyPr>
            <a:normAutofit/>
          </a:bodyPr>
          <a:lstStyle/>
          <a:p>
            <a:r>
              <a:rPr lang="en-US" altLang="en-US" sz="2800" dirty="0"/>
              <a:t>Destination Address in table, Filter</a:t>
            </a:r>
          </a:p>
        </p:txBody>
      </p:sp>
      <p:pic>
        <p:nvPicPr>
          <p:cNvPr id="150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460625"/>
            <a:ext cx="8915400"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0532" name="Rectangle 4"/>
          <p:cNvSpPr>
            <a:spLocks noChangeArrowheads="1"/>
          </p:cNvSpPr>
          <p:nvPr/>
        </p:nvSpPr>
        <p:spPr bwMode="auto">
          <a:xfrm>
            <a:off x="152400" y="990600"/>
            <a:ext cx="4572000" cy="1371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folHlink"/>
              </a:buClr>
              <a:buSzPct val="60000"/>
              <a:buFont typeface="Wingdings" panose="05000000000000000000" pitchFamily="2" charset="2"/>
              <a:buNone/>
            </a:pPr>
            <a:r>
              <a:rPr lang="en-US" altLang="en-US" sz="1600" b="1">
                <a:latin typeface="Tahoma" panose="020B0604030504040204" pitchFamily="34" charset="0"/>
              </a:rPr>
              <a:t>Source Address Table</a:t>
            </a:r>
          </a:p>
          <a:p>
            <a:pPr>
              <a:spcBef>
                <a:spcPct val="20000"/>
              </a:spcBef>
              <a:buClr>
                <a:schemeClr val="folHlink"/>
              </a:buClr>
              <a:buSzPct val="60000"/>
              <a:buFont typeface="Wingdings" panose="05000000000000000000" pitchFamily="2" charset="2"/>
              <a:buNone/>
            </a:pPr>
            <a:r>
              <a:rPr lang="en-US" altLang="en-US" sz="1600" u="sng">
                <a:latin typeface="Tahoma" panose="020B0604030504040204" pitchFamily="34" charset="0"/>
              </a:rPr>
              <a:t>Port</a:t>
            </a:r>
            <a:r>
              <a:rPr lang="en-US" altLang="en-US" sz="1600">
                <a:latin typeface="Tahoma" panose="020B0604030504040204" pitchFamily="34" charset="0"/>
              </a:rPr>
              <a:t>  </a:t>
            </a:r>
            <a:r>
              <a:rPr lang="en-US" altLang="en-US" sz="1600" u="sng">
                <a:latin typeface="Tahoma" panose="020B0604030504040204" pitchFamily="34" charset="0"/>
              </a:rPr>
              <a:t>Source MAC Add.</a:t>
            </a:r>
            <a:r>
              <a:rPr lang="en-US" altLang="en-US" sz="1600">
                <a:latin typeface="Tahoma" panose="020B0604030504040204" pitchFamily="34" charset="0"/>
              </a:rPr>
              <a:t>    </a:t>
            </a:r>
            <a:r>
              <a:rPr lang="en-US" altLang="en-US" sz="1600" u="sng">
                <a:latin typeface="Tahoma" panose="020B0604030504040204" pitchFamily="34" charset="0"/>
              </a:rPr>
              <a:t>Port</a:t>
            </a:r>
            <a:r>
              <a:rPr lang="en-US" altLang="en-US" sz="1600">
                <a:latin typeface="Tahoma" panose="020B0604030504040204" pitchFamily="34" charset="0"/>
              </a:rPr>
              <a:t>  </a:t>
            </a:r>
            <a:r>
              <a:rPr lang="en-US" altLang="en-US" sz="1600" u="sng">
                <a:latin typeface="Tahoma" panose="020B0604030504040204" pitchFamily="34" charset="0"/>
              </a:rPr>
              <a:t>Source MAC Add.</a:t>
            </a:r>
          </a:p>
          <a:p>
            <a:pPr>
              <a:spcBef>
                <a:spcPct val="20000"/>
              </a:spcBef>
              <a:buClr>
                <a:schemeClr val="folHlink"/>
              </a:buClr>
              <a:buSzPct val="60000"/>
              <a:buFont typeface="Wingdings" panose="05000000000000000000" pitchFamily="2" charset="2"/>
              <a:buNone/>
            </a:pPr>
            <a:r>
              <a:rPr lang="en-US" altLang="en-US" sz="1600">
                <a:latin typeface="Tahoma" panose="020B0604030504040204" pitchFamily="34" charset="0"/>
              </a:rPr>
              <a:t> </a:t>
            </a:r>
            <a:r>
              <a:rPr lang="en-US" altLang="en-US" sz="1600" b="1">
                <a:latin typeface="Tahoma" panose="020B0604030504040204" pitchFamily="34" charset="0"/>
              </a:rPr>
              <a:t>1       1111                     6       3333</a:t>
            </a:r>
          </a:p>
          <a:p>
            <a:pPr>
              <a:spcBef>
                <a:spcPct val="20000"/>
              </a:spcBef>
              <a:buClr>
                <a:schemeClr val="folHlink"/>
              </a:buClr>
              <a:buSzPct val="60000"/>
              <a:buFont typeface="Wingdings" panose="05000000000000000000" pitchFamily="2" charset="2"/>
              <a:buNone/>
            </a:pPr>
            <a:r>
              <a:rPr lang="en-US" altLang="en-US" sz="1600">
                <a:latin typeface="Tahoma" panose="020B0604030504040204" pitchFamily="34" charset="0"/>
              </a:rPr>
              <a:t> </a:t>
            </a:r>
          </a:p>
        </p:txBody>
      </p:sp>
      <p:sp>
        <p:nvSpPr>
          <p:cNvPr id="150533" name="Rectangle 5"/>
          <p:cNvSpPr>
            <a:spLocks noGrp="1" noChangeArrowheads="1"/>
          </p:cNvSpPr>
          <p:nvPr>
            <p:ph type="body" idx="1"/>
          </p:nvPr>
        </p:nvSpPr>
        <p:spPr>
          <a:xfrm>
            <a:off x="5029200" y="2057400"/>
            <a:ext cx="4114800" cy="4800600"/>
          </a:xfrm>
          <a:solidFill>
            <a:schemeClr val="bg1"/>
          </a:solidFill>
          <a:ln/>
        </p:spPr>
        <p:txBody>
          <a:bodyPr/>
          <a:lstStyle/>
          <a:p>
            <a:pPr>
              <a:lnSpc>
                <a:spcPct val="90000"/>
              </a:lnSpc>
            </a:pPr>
            <a:r>
              <a:rPr lang="en-US" altLang="en-US" sz="2000"/>
              <a:t>Most communications involve some sort of client-server relationship or exchange of information.  (You will understand this more as you learn about TCP/IP.)</a:t>
            </a:r>
          </a:p>
          <a:p>
            <a:pPr>
              <a:lnSpc>
                <a:spcPct val="90000"/>
              </a:lnSpc>
            </a:pPr>
            <a:r>
              <a:rPr lang="en-US" altLang="en-US" sz="2000"/>
              <a:t>Now 3333 sends data back to 1111.</a:t>
            </a:r>
          </a:p>
          <a:p>
            <a:pPr>
              <a:lnSpc>
                <a:spcPct val="90000"/>
              </a:lnSpc>
            </a:pPr>
            <a:r>
              <a:rPr lang="en-US" altLang="en-US" sz="2000"/>
              <a:t>The switch sees if it has the SA stored.</a:t>
            </a:r>
          </a:p>
          <a:p>
            <a:pPr>
              <a:lnSpc>
                <a:spcPct val="90000"/>
              </a:lnSpc>
            </a:pPr>
            <a:r>
              <a:rPr lang="en-US" altLang="en-US" sz="2000"/>
              <a:t>It does NOT so it adds it.  (This will help next time 1111 sends to 3333.)</a:t>
            </a:r>
          </a:p>
          <a:p>
            <a:pPr>
              <a:lnSpc>
                <a:spcPct val="90000"/>
              </a:lnSpc>
            </a:pPr>
            <a:r>
              <a:rPr lang="en-US" altLang="en-US" sz="2000"/>
              <a:t>Next, it checks the DA and in our case it can </a:t>
            </a:r>
            <a:r>
              <a:rPr lang="en-US" altLang="en-US" sz="2000" b="1">
                <a:solidFill>
                  <a:schemeClr val="hlink"/>
                </a:solidFill>
              </a:rPr>
              <a:t>filter</a:t>
            </a:r>
            <a:r>
              <a:rPr lang="en-US" altLang="en-US" sz="2000"/>
              <a:t> the frame, by sending it only out port 1.</a:t>
            </a:r>
          </a:p>
        </p:txBody>
      </p:sp>
      <p:sp>
        <p:nvSpPr>
          <p:cNvPr id="150534" name="Text Box 6"/>
          <p:cNvSpPr txBox="1">
            <a:spLocks noChangeArrowheads="1"/>
          </p:cNvSpPr>
          <p:nvPr/>
        </p:nvSpPr>
        <p:spPr bwMode="auto">
          <a:xfrm>
            <a:off x="76200" y="236220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switch</a:t>
            </a:r>
          </a:p>
        </p:txBody>
      </p:sp>
      <p:graphicFrame>
        <p:nvGraphicFramePr>
          <p:cNvPr id="150535" name="Object 7"/>
          <p:cNvGraphicFramePr>
            <a:graphicFrameLocks noChangeAspect="1"/>
          </p:cNvGraphicFramePr>
          <p:nvPr/>
        </p:nvGraphicFramePr>
        <p:xfrm>
          <a:off x="152400" y="3810000"/>
          <a:ext cx="1211263" cy="1165225"/>
        </p:xfrm>
        <a:graphic>
          <a:graphicData uri="http://schemas.openxmlformats.org/presentationml/2006/ole">
            <mc:AlternateContent xmlns:mc="http://schemas.openxmlformats.org/markup-compatibility/2006">
              <mc:Choice xmlns:v="urn:schemas-microsoft-com:vml" Requires="v">
                <p:oleObj spid="_x0000_s7376" name="Bitmap Image" r:id="rId4" imgW="1211685" imgH="1165961" progId="PBrush">
                  <p:embed/>
                </p:oleObj>
              </mc:Choice>
              <mc:Fallback>
                <p:oleObj name="Bitmap Image" r:id="rId4" imgW="1211685" imgH="1165961" progId="PBrush">
                  <p:embed/>
                  <p:pic>
                    <p:nvPicPr>
                      <p:cNvPr id="0" name="Picture 1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3810000"/>
                        <a:ext cx="1211263"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0536" name="Object 8"/>
          <p:cNvGraphicFramePr>
            <a:graphicFrameLocks noChangeAspect="1"/>
          </p:cNvGraphicFramePr>
          <p:nvPr/>
        </p:nvGraphicFramePr>
        <p:xfrm>
          <a:off x="1219200" y="5105400"/>
          <a:ext cx="1211263" cy="1165225"/>
        </p:xfrm>
        <a:graphic>
          <a:graphicData uri="http://schemas.openxmlformats.org/presentationml/2006/ole">
            <mc:AlternateContent xmlns:mc="http://schemas.openxmlformats.org/markup-compatibility/2006">
              <mc:Choice xmlns:v="urn:schemas-microsoft-com:vml" Requires="v">
                <p:oleObj spid="_x0000_s7377" name="Bitmap Image" r:id="rId6" imgW="1211685" imgH="1165961" progId="PBrush">
                  <p:embed/>
                </p:oleObj>
              </mc:Choice>
              <mc:Fallback>
                <p:oleObj name="Bitmap Image" r:id="rId6" imgW="1211685" imgH="1165961" progId="PBrush">
                  <p:embed/>
                  <p:pic>
                    <p:nvPicPr>
                      <p:cNvPr id="0" name="Picture 19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5105400"/>
                        <a:ext cx="1211263"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0537" name="Object 9"/>
          <p:cNvGraphicFramePr>
            <a:graphicFrameLocks noChangeAspect="1"/>
          </p:cNvGraphicFramePr>
          <p:nvPr/>
        </p:nvGraphicFramePr>
        <p:xfrm>
          <a:off x="2133600" y="3810000"/>
          <a:ext cx="1211263" cy="1165225"/>
        </p:xfrm>
        <a:graphic>
          <a:graphicData uri="http://schemas.openxmlformats.org/presentationml/2006/ole">
            <mc:AlternateContent xmlns:mc="http://schemas.openxmlformats.org/markup-compatibility/2006">
              <mc:Choice xmlns:v="urn:schemas-microsoft-com:vml" Requires="v">
                <p:oleObj spid="_x0000_s7378" name="Bitmap Image" r:id="rId7" imgW="1211685" imgH="1165961" progId="PBrush">
                  <p:embed/>
                </p:oleObj>
              </mc:Choice>
              <mc:Fallback>
                <p:oleObj name="Bitmap Image" r:id="rId7" imgW="1211685" imgH="1165961" progId="PBrush">
                  <p:embed/>
                  <p:pic>
                    <p:nvPicPr>
                      <p:cNvPr id="0" name="Picture 1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810000"/>
                        <a:ext cx="1211263"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0538" name="Object 10"/>
          <p:cNvGraphicFramePr>
            <a:graphicFrameLocks noChangeAspect="1"/>
          </p:cNvGraphicFramePr>
          <p:nvPr/>
        </p:nvGraphicFramePr>
        <p:xfrm>
          <a:off x="3048000" y="5105400"/>
          <a:ext cx="1211263" cy="1165225"/>
        </p:xfrm>
        <a:graphic>
          <a:graphicData uri="http://schemas.openxmlformats.org/presentationml/2006/ole">
            <mc:AlternateContent xmlns:mc="http://schemas.openxmlformats.org/markup-compatibility/2006">
              <mc:Choice xmlns:v="urn:schemas-microsoft-com:vml" Requires="v">
                <p:oleObj spid="_x0000_s7379" name="Bitmap Image" r:id="rId8" imgW="1211685" imgH="1165961" progId="PBrush">
                  <p:embed/>
                </p:oleObj>
              </mc:Choice>
              <mc:Fallback>
                <p:oleObj name="Bitmap Image" r:id="rId8" imgW="1211685" imgH="1165961" progId="PBrush">
                  <p:embed/>
                  <p:pic>
                    <p:nvPicPr>
                      <p:cNvPr id="0" name="Picture 19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5105400"/>
                        <a:ext cx="1211263"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0539" name="Line 11"/>
          <p:cNvSpPr>
            <a:spLocks noChangeShapeType="1"/>
          </p:cNvSpPr>
          <p:nvPr/>
        </p:nvSpPr>
        <p:spPr bwMode="auto">
          <a:xfrm>
            <a:off x="1143000" y="2971800"/>
            <a:ext cx="0" cy="838200"/>
          </a:xfrm>
          <a:prstGeom prst="line">
            <a:avLst/>
          </a:prstGeom>
          <a:noFill/>
          <a:ln w="31750">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0540" name="Line 12"/>
          <p:cNvSpPr>
            <a:spLocks noChangeShapeType="1"/>
          </p:cNvSpPr>
          <p:nvPr/>
        </p:nvSpPr>
        <p:spPr bwMode="auto">
          <a:xfrm>
            <a:off x="1828800" y="3048000"/>
            <a:ext cx="0" cy="2057400"/>
          </a:xfrm>
          <a:prstGeom prst="line">
            <a:avLst/>
          </a:prstGeom>
          <a:noFill/>
          <a:ln w="31750">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0541" name="Line 13"/>
          <p:cNvSpPr>
            <a:spLocks noChangeShapeType="1"/>
          </p:cNvSpPr>
          <p:nvPr/>
        </p:nvSpPr>
        <p:spPr bwMode="auto">
          <a:xfrm>
            <a:off x="2743200" y="2971800"/>
            <a:ext cx="0" cy="838200"/>
          </a:xfrm>
          <a:prstGeom prst="line">
            <a:avLst/>
          </a:prstGeom>
          <a:noFill/>
          <a:ln w="31750">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0542" name="Line 14"/>
          <p:cNvSpPr>
            <a:spLocks noChangeShapeType="1"/>
          </p:cNvSpPr>
          <p:nvPr/>
        </p:nvSpPr>
        <p:spPr bwMode="auto">
          <a:xfrm>
            <a:off x="3657600" y="3048000"/>
            <a:ext cx="0" cy="2057400"/>
          </a:xfrm>
          <a:prstGeom prst="line">
            <a:avLst/>
          </a:prstGeom>
          <a:noFill/>
          <a:ln w="31750">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0543" name="Text Box 15"/>
          <p:cNvSpPr txBox="1">
            <a:spLocks noChangeArrowheads="1"/>
          </p:cNvSpPr>
          <p:nvPr/>
        </p:nvSpPr>
        <p:spPr bwMode="auto">
          <a:xfrm>
            <a:off x="381000" y="4953000"/>
            <a:ext cx="7620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1111</a:t>
            </a:r>
          </a:p>
        </p:txBody>
      </p:sp>
      <p:sp>
        <p:nvSpPr>
          <p:cNvPr id="150544" name="Text Box 16"/>
          <p:cNvSpPr txBox="1">
            <a:spLocks noChangeArrowheads="1"/>
          </p:cNvSpPr>
          <p:nvPr/>
        </p:nvSpPr>
        <p:spPr bwMode="auto">
          <a:xfrm>
            <a:off x="1447800" y="6248400"/>
            <a:ext cx="7620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2222</a:t>
            </a:r>
          </a:p>
        </p:txBody>
      </p:sp>
      <p:sp>
        <p:nvSpPr>
          <p:cNvPr id="150545" name="Text Box 17"/>
          <p:cNvSpPr txBox="1">
            <a:spLocks noChangeArrowheads="1"/>
          </p:cNvSpPr>
          <p:nvPr/>
        </p:nvSpPr>
        <p:spPr bwMode="auto">
          <a:xfrm>
            <a:off x="2362200" y="4953000"/>
            <a:ext cx="7620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3333</a:t>
            </a:r>
          </a:p>
        </p:txBody>
      </p:sp>
      <p:sp>
        <p:nvSpPr>
          <p:cNvPr id="150546" name="Text Box 18"/>
          <p:cNvSpPr txBox="1">
            <a:spLocks noChangeArrowheads="1"/>
          </p:cNvSpPr>
          <p:nvPr/>
        </p:nvSpPr>
        <p:spPr bwMode="auto">
          <a:xfrm>
            <a:off x="3276600" y="6248400"/>
            <a:ext cx="7620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4444</a:t>
            </a:r>
          </a:p>
        </p:txBody>
      </p:sp>
      <p:sp>
        <p:nvSpPr>
          <p:cNvPr id="150547" name="Text Box 19"/>
          <p:cNvSpPr txBox="1">
            <a:spLocks noChangeArrowheads="1"/>
          </p:cNvSpPr>
          <p:nvPr/>
        </p:nvSpPr>
        <p:spPr bwMode="auto">
          <a:xfrm>
            <a:off x="0" y="5486400"/>
            <a:ext cx="12192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latin typeface="Tahoma" panose="020B0604030504040204" pitchFamily="34" charset="0"/>
              </a:rPr>
              <a:t>Abbreviated MAC addresses</a:t>
            </a:r>
          </a:p>
        </p:txBody>
      </p:sp>
      <p:graphicFrame>
        <p:nvGraphicFramePr>
          <p:cNvPr id="150548" name="Object 20"/>
          <p:cNvGraphicFramePr>
            <a:graphicFrameLocks noChangeAspect="1"/>
          </p:cNvGraphicFramePr>
          <p:nvPr/>
        </p:nvGraphicFramePr>
        <p:xfrm>
          <a:off x="4754563" y="990600"/>
          <a:ext cx="4389437" cy="746125"/>
        </p:xfrm>
        <a:graphic>
          <a:graphicData uri="http://schemas.openxmlformats.org/presentationml/2006/ole">
            <mc:AlternateContent xmlns:mc="http://schemas.openxmlformats.org/markup-compatibility/2006">
              <mc:Choice xmlns:v="urn:schemas-microsoft-com:vml" Requires="v">
                <p:oleObj spid="_x0000_s7380" name="Bitmap Image" r:id="rId9" imgW="4389500" imgH="746667" progId="PBrush">
                  <p:embed/>
                </p:oleObj>
              </mc:Choice>
              <mc:Fallback>
                <p:oleObj name="Bitmap Image" r:id="rId9" imgW="4389500" imgH="746667" progId="PBrush">
                  <p:embed/>
                  <p:pic>
                    <p:nvPicPr>
                      <p:cNvPr id="0" name="Picture 19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54563" y="990600"/>
                        <a:ext cx="4389437" cy="74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0549" name="Text Box 21"/>
          <p:cNvSpPr txBox="1">
            <a:spLocks noChangeArrowheads="1"/>
          </p:cNvSpPr>
          <p:nvPr/>
        </p:nvSpPr>
        <p:spPr bwMode="auto">
          <a:xfrm>
            <a:off x="6278563" y="16764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3333</a:t>
            </a:r>
          </a:p>
        </p:txBody>
      </p:sp>
      <p:sp>
        <p:nvSpPr>
          <p:cNvPr id="150550" name="Text Box 22"/>
          <p:cNvSpPr txBox="1">
            <a:spLocks noChangeArrowheads="1"/>
          </p:cNvSpPr>
          <p:nvPr/>
        </p:nvSpPr>
        <p:spPr bwMode="auto">
          <a:xfrm>
            <a:off x="5592763" y="16764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1111</a:t>
            </a:r>
          </a:p>
        </p:txBody>
      </p:sp>
      <p:sp>
        <p:nvSpPr>
          <p:cNvPr id="150551" name="Line 23"/>
          <p:cNvSpPr>
            <a:spLocks noChangeShapeType="1"/>
          </p:cNvSpPr>
          <p:nvPr/>
        </p:nvSpPr>
        <p:spPr bwMode="auto">
          <a:xfrm flipV="1">
            <a:off x="2667000" y="3200400"/>
            <a:ext cx="0" cy="609600"/>
          </a:xfrm>
          <a:prstGeom prst="line">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0552" name="Line 24"/>
          <p:cNvSpPr>
            <a:spLocks noChangeShapeType="1"/>
          </p:cNvSpPr>
          <p:nvPr/>
        </p:nvSpPr>
        <p:spPr bwMode="auto">
          <a:xfrm>
            <a:off x="1219200" y="3200400"/>
            <a:ext cx="0" cy="609600"/>
          </a:xfrm>
          <a:prstGeom prst="line">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0553" name="Oval 25"/>
          <p:cNvSpPr>
            <a:spLocks noChangeArrowheads="1"/>
          </p:cNvSpPr>
          <p:nvPr/>
        </p:nvSpPr>
        <p:spPr bwMode="auto">
          <a:xfrm>
            <a:off x="5410200" y="1600200"/>
            <a:ext cx="1752600" cy="457200"/>
          </a:xfrm>
          <a:prstGeom prst="ellipse">
            <a:avLst/>
          </a:prstGeom>
          <a:noFill/>
          <a:ln w="3175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9573152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304800" y="152400"/>
            <a:ext cx="8534400" cy="685800"/>
          </a:xfrm>
        </p:spPr>
        <p:txBody>
          <a:bodyPr>
            <a:normAutofit/>
          </a:bodyPr>
          <a:lstStyle/>
          <a:p>
            <a:r>
              <a:rPr lang="en-US" altLang="en-US" sz="2800" dirty="0"/>
              <a:t>Destination Address in table, Filter</a:t>
            </a:r>
          </a:p>
        </p:txBody>
      </p:sp>
      <p:pic>
        <p:nvPicPr>
          <p:cNvPr id="151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460625"/>
            <a:ext cx="8915400"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1556" name="Rectangle 4"/>
          <p:cNvSpPr>
            <a:spLocks noChangeArrowheads="1"/>
          </p:cNvSpPr>
          <p:nvPr/>
        </p:nvSpPr>
        <p:spPr bwMode="auto">
          <a:xfrm>
            <a:off x="152400" y="990600"/>
            <a:ext cx="4572000" cy="1371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folHlink"/>
              </a:buClr>
              <a:buSzPct val="60000"/>
              <a:buFont typeface="Wingdings" panose="05000000000000000000" pitchFamily="2" charset="2"/>
              <a:buNone/>
            </a:pPr>
            <a:r>
              <a:rPr lang="en-US" altLang="en-US" sz="1600" b="1">
                <a:latin typeface="Tahoma" panose="020B0604030504040204" pitchFamily="34" charset="0"/>
              </a:rPr>
              <a:t>Source Address Table</a:t>
            </a:r>
          </a:p>
          <a:p>
            <a:pPr>
              <a:spcBef>
                <a:spcPct val="20000"/>
              </a:spcBef>
              <a:buClr>
                <a:schemeClr val="folHlink"/>
              </a:buClr>
              <a:buSzPct val="60000"/>
              <a:buFont typeface="Wingdings" panose="05000000000000000000" pitchFamily="2" charset="2"/>
              <a:buNone/>
            </a:pPr>
            <a:r>
              <a:rPr lang="en-US" altLang="en-US" sz="1600" u="sng">
                <a:latin typeface="Tahoma" panose="020B0604030504040204" pitchFamily="34" charset="0"/>
              </a:rPr>
              <a:t>Port</a:t>
            </a:r>
            <a:r>
              <a:rPr lang="en-US" altLang="en-US" sz="1600">
                <a:latin typeface="Tahoma" panose="020B0604030504040204" pitchFamily="34" charset="0"/>
              </a:rPr>
              <a:t>  </a:t>
            </a:r>
            <a:r>
              <a:rPr lang="en-US" altLang="en-US" sz="1600" u="sng">
                <a:latin typeface="Tahoma" panose="020B0604030504040204" pitchFamily="34" charset="0"/>
              </a:rPr>
              <a:t>Source MAC Add.</a:t>
            </a:r>
            <a:r>
              <a:rPr lang="en-US" altLang="en-US" sz="1600">
                <a:latin typeface="Tahoma" panose="020B0604030504040204" pitchFamily="34" charset="0"/>
              </a:rPr>
              <a:t>    </a:t>
            </a:r>
            <a:r>
              <a:rPr lang="en-US" altLang="en-US" sz="1600" u="sng">
                <a:latin typeface="Tahoma" panose="020B0604030504040204" pitchFamily="34" charset="0"/>
              </a:rPr>
              <a:t>Port</a:t>
            </a:r>
            <a:r>
              <a:rPr lang="en-US" altLang="en-US" sz="1600">
                <a:latin typeface="Tahoma" panose="020B0604030504040204" pitchFamily="34" charset="0"/>
              </a:rPr>
              <a:t>  </a:t>
            </a:r>
            <a:r>
              <a:rPr lang="en-US" altLang="en-US" sz="1600" u="sng">
                <a:latin typeface="Tahoma" panose="020B0604030504040204" pitchFamily="34" charset="0"/>
              </a:rPr>
              <a:t>Source MAC Add.</a:t>
            </a:r>
          </a:p>
          <a:p>
            <a:pPr>
              <a:spcBef>
                <a:spcPct val="20000"/>
              </a:spcBef>
              <a:buClr>
                <a:schemeClr val="folHlink"/>
              </a:buClr>
              <a:buSzPct val="60000"/>
              <a:buFont typeface="Wingdings" panose="05000000000000000000" pitchFamily="2" charset="2"/>
              <a:buNone/>
            </a:pPr>
            <a:r>
              <a:rPr lang="en-US" altLang="en-US" sz="1600">
                <a:latin typeface="Tahoma" panose="020B0604030504040204" pitchFamily="34" charset="0"/>
              </a:rPr>
              <a:t> </a:t>
            </a:r>
            <a:r>
              <a:rPr lang="en-US" altLang="en-US" sz="1600" b="1">
                <a:latin typeface="Tahoma" panose="020B0604030504040204" pitchFamily="34" charset="0"/>
              </a:rPr>
              <a:t>1       1111                     6       3333</a:t>
            </a:r>
          </a:p>
          <a:p>
            <a:pPr>
              <a:spcBef>
                <a:spcPct val="20000"/>
              </a:spcBef>
              <a:buClr>
                <a:schemeClr val="folHlink"/>
              </a:buClr>
              <a:buSzPct val="60000"/>
              <a:buFont typeface="Wingdings" panose="05000000000000000000" pitchFamily="2" charset="2"/>
              <a:buNone/>
            </a:pPr>
            <a:r>
              <a:rPr lang="en-US" altLang="en-US" sz="1600">
                <a:latin typeface="Tahoma" panose="020B0604030504040204" pitchFamily="34" charset="0"/>
              </a:rPr>
              <a:t> </a:t>
            </a:r>
          </a:p>
        </p:txBody>
      </p:sp>
      <p:sp>
        <p:nvSpPr>
          <p:cNvPr id="151557" name="Rectangle 5"/>
          <p:cNvSpPr>
            <a:spLocks noGrp="1" noChangeArrowheads="1"/>
          </p:cNvSpPr>
          <p:nvPr>
            <p:ph type="body" idx="1"/>
          </p:nvPr>
        </p:nvSpPr>
        <p:spPr>
          <a:xfrm>
            <a:off x="5029200" y="2743200"/>
            <a:ext cx="4114800" cy="4114800"/>
          </a:xfrm>
          <a:solidFill>
            <a:schemeClr val="bg1"/>
          </a:solidFill>
          <a:ln/>
        </p:spPr>
        <p:txBody>
          <a:bodyPr/>
          <a:lstStyle/>
          <a:p>
            <a:pPr>
              <a:lnSpc>
                <a:spcPct val="90000"/>
              </a:lnSpc>
            </a:pPr>
            <a:endParaRPr lang="en-US" altLang="en-US" sz="1800" dirty="0"/>
          </a:p>
          <a:p>
            <a:pPr>
              <a:lnSpc>
                <a:spcPct val="90000"/>
              </a:lnSpc>
            </a:pPr>
            <a:endParaRPr lang="en-US" altLang="en-US" sz="1800" dirty="0"/>
          </a:p>
          <a:p>
            <a:pPr>
              <a:lnSpc>
                <a:spcPct val="90000"/>
              </a:lnSpc>
            </a:pPr>
            <a:r>
              <a:rPr lang="en-US" altLang="en-US" sz="1800" dirty="0"/>
              <a:t>Now, because both MAC addresses are in the switch’s table, any information exchanged between 1111 and 3333 can be sent (filtered) out the appropriate port.</a:t>
            </a:r>
          </a:p>
          <a:p>
            <a:pPr>
              <a:lnSpc>
                <a:spcPct val="90000"/>
              </a:lnSpc>
            </a:pPr>
            <a:endParaRPr lang="en-US" altLang="en-US" sz="1800" dirty="0"/>
          </a:p>
        </p:txBody>
      </p:sp>
      <p:sp>
        <p:nvSpPr>
          <p:cNvPr id="151558" name="Text Box 6"/>
          <p:cNvSpPr txBox="1">
            <a:spLocks noChangeArrowheads="1"/>
          </p:cNvSpPr>
          <p:nvPr/>
        </p:nvSpPr>
        <p:spPr bwMode="auto">
          <a:xfrm>
            <a:off x="76200" y="236220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switch</a:t>
            </a:r>
          </a:p>
        </p:txBody>
      </p:sp>
      <p:graphicFrame>
        <p:nvGraphicFramePr>
          <p:cNvPr id="151559" name="Object 7"/>
          <p:cNvGraphicFramePr>
            <a:graphicFrameLocks noChangeAspect="1"/>
          </p:cNvGraphicFramePr>
          <p:nvPr/>
        </p:nvGraphicFramePr>
        <p:xfrm>
          <a:off x="152400" y="3810000"/>
          <a:ext cx="1211263" cy="1165225"/>
        </p:xfrm>
        <a:graphic>
          <a:graphicData uri="http://schemas.openxmlformats.org/presentationml/2006/ole">
            <mc:AlternateContent xmlns:mc="http://schemas.openxmlformats.org/markup-compatibility/2006">
              <mc:Choice xmlns:v="urn:schemas-microsoft-com:vml" Requires="v">
                <p:oleObj spid="_x0000_s8441" name="Bitmap Image" r:id="rId4" imgW="1211685" imgH="1165961" progId="PBrush">
                  <p:embed/>
                </p:oleObj>
              </mc:Choice>
              <mc:Fallback>
                <p:oleObj name="Bitmap Image" r:id="rId4" imgW="1211685" imgH="1165961" progId="PBrush">
                  <p:embed/>
                  <p:pic>
                    <p:nvPicPr>
                      <p:cNvPr id="0" name="Picture 2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3810000"/>
                        <a:ext cx="1211263"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60" name="Object 8"/>
          <p:cNvGraphicFramePr>
            <a:graphicFrameLocks noChangeAspect="1"/>
          </p:cNvGraphicFramePr>
          <p:nvPr/>
        </p:nvGraphicFramePr>
        <p:xfrm>
          <a:off x="1219200" y="5105400"/>
          <a:ext cx="1211263" cy="1165225"/>
        </p:xfrm>
        <a:graphic>
          <a:graphicData uri="http://schemas.openxmlformats.org/presentationml/2006/ole">
            <mc:AlternateContent xmlns:mc="http://schemas.openxmlformats.org/markup-compatibility/2006">
              <mc:Choice xmlns:v="urn:schemas-microsoft-com:vml" Requires="v">
                <p:oleObj spid="_x0000_s8442" name="Bitmap Image" r:id="rId6" imgW="1211685" imgH="1165961" progId="PBrush">
                  <p:embed/>
                </p:oleObj>
              </mc:Choice>
              <mc:Fallback>
                <p:oleObj name="Bitmap Image" r:id="rId6" imgW="1211685" imgH="1165961" progId="PBrush">
                  <p:embed/>
                  <p:pic>
                    <p:nvPicPr>
                      <p:cNvPr id="0" name="Picture 2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5105400"/>
                        <a:ext cx="1211263"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61" name="Object 9"/>
          <p:cNvGraphicFramePr>
            <a:graphicFrameLocks noChangeAspect="1"/>
          </p:cNvGraphicFramePr>
          <p:nvPr/>
        </p:nvGraphicFramePr>
        <p:xfrm>
          <a:off x="2133600" y="3810000"/>
          <a:ext cx="1211263" cy="1165225"/>
        </p:xfrm>
        <a:graphic>
          <a:graphicData uri="http://schemas.openxmlformats.org/presentationml/2006/ole">
            <mc:AlternateContent xmlns:mc="http://schemas.openxmlformats.org/markup-compatibility/2006">
              <mc:Choice xmlns:v="urn:schemas-microsoft-com:vml" Requires="v">
                <p:oleObj spid="_x0000_s8443" name="Bitmap Image" r:id="rId7" imgW="1211685" imgH="1165961" progId="PBrush">
                  <p:embed/>
                </p:oleObj>
              </mc:Choice>
              <mc:Fallback>
                <p:oleObj name="Bitmap Image" r:id="rId7" imgW="1211685" imgH="1165961" progId="PBrush">
                  <p:embed/>
                  <p:pic>
                    <p:nvPicPr>
                      <p:cNvPr id="0" name="Picture 2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810000"/>
                        <a:ext cx="1211263"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62" name="Object 10"/>
          <p:cNvGraphicFramePr>
            <a:graphicFrameLocks noChangeAspect="1"/>
          </p:cNvGraphicFramePr>
          <p:nvPr/>
        </p:nvGraphicFramePr>
        <p:xfrm>
          <a:off x="3048000" y="5105400"/>
          <a:ext cx="1211263" cy="1165225"/>
        </p:xfrm>
        <a:graphic>
          <a:graphicData uri="http://schemas.openxmlformats.org/presentationml/2006/ole">
            <mc:AlternateContent xmlns:mc="http://schemas.openxmlformats.org/markup-compatibility/2006">
              <mc:Choice xmlns:v="urn:schemas-microsoft-com:vml" Requires="v">
                <p:oleObj spid="_x0000_s8444" name="Bitmap Image" r:id="rId8" imgW="1211685" imgH="1165961" progId="PBrush">
                  <p:embed/>
                </p:oleObj>
              </mc:Choice>
              <mc:Fallback>
                <p:oleObj name="Bitmap Image" r:id="rId8" imgW="1211685" imgH="1165961" progId="PBrush">
                  <p:embed/>
                  <p:pic>
                    <p:nvPicPr>
                      <p:cNvPr id="0" name="Picture 2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5105400"/>
                        <a:ext cx="1211263"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1563" name="Line 11"/>
          <p:cNvSpPr>
            <a:spLocks noChangeShapeType="1"/>
          </p:cNvSpPr>
          <p:nvPr/>
        </p:nvSpPr>
        <p:spPr bwMode="auto">
          <a:xfrm>
            <a:off x="1143000" y="2971800"/>
            <a:ext cx="0" cy="838200"/>
          </a:xfrm>
          <a:prstGeom prst="line">
            <a:avLst/>
          </a:prstGeom>
          <a:noFill/>
          <a:ln w="31750">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1564" name="Line 12"/>
          <p:cNvSpPr>
            <a:spLocks noChangeShapeType="1"/>
          </p:cNvSpPr>
          <p:nvPr/>
        </p:nvSpPr>
        <p:spPr bwMode="auto">
          <a:xfrm>
            <a:off x="1828800" y="3048000"/>
            <a:ext cx="0" cy="2057400"/>
          </a:xfrm>
          <a:prstGeom prst="line">
            <a:avLst/>
          </a:prstGeom>
          <a:noFill/>
          <a:ln w="31750">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1565" name="Line 13"/>
          <p:cNvSpPr>
            <a:spLocks noChangeShapeType="1"/>
          </p:cNvSpPr>
          <p:nvPr/>
        </p:nvSpPr>
        <p:spPr bwMode="auto">
          <a:xfrm>
            <a:off x="2743200" y="2971800"/>
            <a:ext cx="0" cy="838200"/>
          </a:xfrm>
          <a:prstGeom prst="line">
            <a:avLst/>
          </a:prstGeom>
          <a:noFill/>
          <a:ln w="31750">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1566" name="Line 14"/>
          <p:cNvSpPr>
            <a:spLocks noChangeShapeType="1"/>
          </p:cNvSpPr>
          <p:nvPr/>
        </p:nvSpPr>
        <p:spPr bwMode="auto">
          <a:xfrm>
            <a:off x="3657600" y="3048000"/>
            <a:ext cx="0" cy="2057400"/>
          </a:xfrm>
          <a:prstGeom prst="line">
            <a:avLst/>
          </a:prstGeom>
          <a:noFill/>
          <a:ln w="31750">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1567" name="Text Box 15"/>
          <p:cNvSpPr txBox="1">
            <a:spLocks noChangeArrowheads="1"/>
          </p:cNvSpPr>
          <p:nvPr/>
        </p:nvSpPr>
        <p:spPr bwMode="auto">
          <a:xfrm>
            <a:off x="381000" y="4953000"/>
            <a:ext cx="7620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1111</a:t>
            </a:r>
          </a:p>
        </p:txBody>
      </p:sp>
      <p:sp>
        <p:nvSpPr>
          <p:cNvPr id="151568" name="Text Box 16"/>
          <p:cNvSpPr txBox="1">
            <a:spLocks noChangeArrowheads="1"/>
          </p:cNvSpPr>
          <p:nvPr/>
        </p:nvSpPr>
        <p:spPr bwMode="auto">
          <a:xfrm>
            <a:off x="1447800" y="6248400"/>
            <a:ext cx="7620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2222</a:t>
            </a:r>
          </a:p>
        </p:txBody>
      </p:sp>
      <p:sp>
        <p:nvSpPr>
          <p:cNvPr id="151569" name="Text Box 17"/>
          <p:cNvSpPr txBox="1">
            <a:spLocks noChangeArrowheads="1"/>
          </p:cNvSpPr>
          <p:nvPr/>
        </p:nvSpPr>
        <p:spPr bwMode="auto">
          <a:xfrm>
            <a:off x="2362200" y="4953000"/>
            <a:ext cx="7620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3333</a:t>
            </a:r>
          </a:p>
        </p:txBody>
      </p:sp>
      <p:sp>
        <p:nvSpPr>
          <p:cNvPr id="151570" name="Text Box 18"/>
          <p:cNvSpPr txBox="1">
            <a:spLocks noChangeArrowheads="1"/>
          </p:cNvSpPr>
          <p:nvPr/>
        </p:nvSpPr>
        <p:spPr bwMode="auto">
          <a:xfrm>
            <a:off x="3276600" y="6248400"/>
            <a:ext cx="7620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4444</a:t>
            </a:r>
          </a:p>
        </p:txBody>
      </p:sp>
      <p:sp>
        <p:nvSpPr>
          <p:cNvPr id="151571" name="Text Box 19"/>
          <p:cNvSpPr txBox="1">
            <a:spLocks noChangeArrowheads="1"/>
          </p:cNvSpPr>
          <p:nvPr/>
        </p:nvSpPr>
        <p:spPr bwMode="auto">
          <a:xfrm>
            <a:off x="0" y="5486400"/>
            <a:ext cx="12192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latin typeface="Tahoma" panose="020B0604030504040204" pitchFamily="34" charset="0"/>
              </a:rPr>
              <a:t>Abbreviated MAC addresses</a:t>
            </a:r>
          </a:p>
        </p:txBody>
      </p:sp>
      <p:graphicFrame>
        <p:nvGraphicFramePr>
          <p:cNvPr id="151572" name="Object 20"/>
          <p:cNvGraphicFramePr>
            <a:graphicFrameLocks noChangeAspect="1"/>
          </p:cNvGraphicFramePr>
          <p:nvPr/>
        </p:nvGraphicFramePr>
        <p:xfrm>
          <a:off x="4754563" y="990600"/>
          <a:ext cx="4389437" cy="746125"/>
        </p:xfrm>
        <a:graphic>
          <a:graphicData uri="http://schemas.openxmlformats.org/presentationml/2006/ole">
            <mc:AlternateContent xmlns:mc="http://schemas.openxmlformats.org/markup-compatibility/2006">
              <mc:Choice xmlns:v="urn:schemas-microsoft-com:vml" Requires="v">
                <p:oleObj spid="_x0000_s8445" name="Bitmap Image" r:id="rId9" imgW="4389500" imgH="746667" progId="PBrush">
                  <p:embed/>
                </p:oleObj>
              </mc:Choice>
              <mc:Fallback>
                <p:oleObj name="Bitmap Image" r:id="rId9" imgW="4389500" imgH="746667" progId="PBrush">
                  <p:embed/>
                  <p:pic>
                    <p:nvPicPr>
                      <p:cNvPr id="0" name="Picture 2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54563" y="990600"/>
                        <a:ext cx="4389437" cy="74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1573" name="Text Box 21"/>
          <p:cNvSpPr txBox="1">
            <a:spLocks noChangeArrowheads="1"/>
          </p:cNvSpPr>
          <p:nvPr/>
        </p:nvSpPr>
        <p:spPr bwMode="auto">
          <a:xfrm>
            <a:off x="6278563" y="16764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1111</a:t>
            </a:r>
          </a:p>
        </p:txBody>
      </p:sp>
      <p:sp>
        <p:nvSpPr>
          <p:cNvPr id="151574" name="Text Box 22"/>
          <p:cNvSpPr txBox="1">
            <a:spLocks noChangeArrowheads="1"/>
          </p:cNvSpPr>
          <p:nvPr/>
        </p:nvSpPr>
        <p:spPr bwMode="auto">
          <a:xfrm>
            <a:off x="5592763" y="16764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3333</a:t>
            </a:r>
          </a:p>
        </p:txBody>
      </p:sp>
      <p:sp>
        <p:nvSpPr>
          <p:cNvPr id="151575" name="Line 23"/>
          <p:cNvSpPr>
            <a:spLocks noChangeShapeType="1"/>
          </p:cNvSpPr>
          <p:nvPr/>
        </p:nvSpPr>
        <p:spPr bwMode="auto">
          <a:xfrm flipV="1">
            <a:off x="2667000" y="3200400"/>
            <a:ext cx="0" cy="609600"/>
          </a:xfrm>
          <a:prstGeom prst="line">
            <a:avLst/>
          </a:prstGeom>
          <a:noFill/>
          <a:ln w="25400">
            <a:solidFill>
              <a:srgbClr val="FF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1576" name="Line 24"/>
          <p:cNvSpPr>
            <a:spLocks noChangeShapeType="1"/>
          </p:cNvSpPr>
          <p:nvPr/>
        </p:nvSpPr>
        <p:spPr bwMode="auto">
          <a:xfrm>
            <a:off x="1219200" y="3200400"/>
            <a:ext cx="0" cy="609600"/>
          </a:xfrm>
          <a:prstGeom prst="line">
            <a:avLst/>
          </a:prstGeom>
          <a:noFill/>
          <a:ln w="25400">
            <a:solidFill>
              <a:srgbClr val="FF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151577" name="Object 25"/>
          <p:cNvGraphicFramePr>
            <a:graphicFrameLocks noChangeAspect="1"/>
          </p:cNvGraphicFramePr>
          <p:nvPr/>
        </p:nvGraphicFramePr>
        <p:xfrm>
          <a:off x="4754563" y="2025650"/>
          <a:ext cx="4389437" cy="746125"/>
        </p:xfrm>
        <a:graphic>
          <a:graphicData uri="http://schemas.openxmlformats.org/presentationml/2006/ole">
            <mc:AlternateContent xmlns:mc="http://schemas.openxmlformats.org/markup-compatibility/2006">
              <mc:Choice xmlns:v="urn:schemas-microsoft-com:vml" Requires="v">
                <p:oleObj spid="_x0000_s8446" name="Bitmap Image" r:id="rId11" imgW="4389500" imgH="746667" progId="PBrush">
                  <p:embed/>
                </p:oleObj>
              </mc:Choice>
              <mc:Fallback>
                <p:oleObj name="Bitmap Image" r:id="rId11" imgW="4389500" imgH="746667" progId="PBrush">
                  <p:embed/>
                  <p:pic>
                    <p:nvPicPr>
                      <p:cNvPr id="0" name="Picture 2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54563" y="2025650"/>
                        <a:ext cx="4389437" cy="74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1578" name="Text Box 26"/>
          <p:cNvSpPr txBox="1">
            <a:spLocks noChangeArrowheads="1"/>
          </p:cNvSpPr>
          <p:nvPr/>
        </p:nvSpPr>
        <p:spPr bwMode="auto">
          <a:xfrm>
            <a:off x="6278563" y="271145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3333</a:t>
            </a:r>
          </a:p>
        </p:txBody>
      </p:sp>
      <p:sp>
        <p:nvSpPr>
          <p:cNvPr id="151579" name="Text Box 27"/>
          <p:cNvSpPr txBox="1">
            <a:spLocks noChangeArrowheads="1"/>
          </p:cNvSpPr>
          <p:nvPr/>
        </p:nvSpPr>
        <p:spPr bwMode="auto">
          <a:xfrm>
            <a:off x="5592763" y="271145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ahoma" panose="020B0604030504040204" pitchFamily="34" charset="0"/>
              </a:rPr>
              <a:t>1111</a:t>
            </a:r>
          </a:p>
        </p:txBody>
      </p:sp>
    </p:spTree>
    <p:extLst>
      <p:ext uri="{BB962C8B-B14F-4D97-AF65-F5344CB8AC3E}">
        <p14:creationId xmlns:p14="http://schemas.microsoft.com/office/powerpoint/2010/main" val="21688330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 Books</a:t>
            </a:r>
            <a:endParaRPr lang="en-US" b="1" dirty="0"/>
          </a:p>
        </p:txBody>
      </p:sp>
      <p:sp>
        <p:nvSpPr>
          <p:cNvPr id="3" name="Content Placeholder 2"/>
          <p:cNvSpPr>
            <a:spLocks noGrp="1"/>
          </p:cNvSpPr>
          <p:nvPr>
            <p:ph idx="1"/>
          </p:nvPr>
        </p:nvSpPr>
        <p:spPr>
          <a:xfrm>
            <a:off x="628650" y="1524000"/>
            <a:ext cx="7886700" cy="4876800"/>
          </a:xfrm>
        </p:spPr>
        <p:txBody>
          <a:bodyPr>
            <a:normAutofit/>
          </a:bodyPr>
          <a:lstStyle/>
          <a:p>
            <a:r>
              <a:rPr lang="en-US" b="1" dirty="0" smtClean="0"/>
              <a:t>Routing TCP/IP Volume I, 2nd Edition </a:t>
            </a:r>
            <a:r>
              <a:rPr lang="en-US" dirty="0"/>
              <a:t>by</a:t>
            </a:r>
            <a:r>
              <a:rPr lang="en-US" b="1" dirty="0"/>
              <a:t> </a:t>
            </a:r>
            <a:r>
              <a:rPr lang="en-US" dirty="0"/>
              <a:t>Jeff Doyle and Jennifer </a:t>
            </a:r>
            <a:r>
              <a:rPr lang="en-US" dirty="0" smtClean="0"/>
              <a:t>Carroll</a:t>
            </a:r>
          </a:p>
          <a:p>
            <a:pPr marL="0" indent="0">
              <a:buNone/>
            </a:pPr>
            <a:r>
              <a:rPr lang="en-US" dirty="0" smtClean="0"/>
              <a:t>   ISBN</a:t>
            </a:r>
            <a:r>
              <a:rPr lang="en-US" dirty="0"/>
              <a:t>: </a:t>
            </a:r>
            <a:r>
              <a:rPr lang="en-US" dirty="0" smtClean="0"/>
              <a:t>1-57870-089-2</a:t>
            </a:r>
            <a:endParaRPr lang="en-US" b="1" dirty="0" smtClean="0"/>
          </a:p>
          <a:p>
            <a:r>
              <a:rPr lang="en-US" b="1" dirty="0" smtClean="0"/>
              <a:t>Routing TCP/IP Volume II </a:t>
            </a:r>
            <a:r>
              <a:rPr lang="en-US" dirty="0" smtClean="0"/>
              <a:t>by</a:t>
            </a:r>
            <a:r>
              <a:rPr lang="en-US" b="1" dirty="0" smtClean="0"/>
              <a:t> </a:t>
            </a:r>
            <a:r>
              <a:rPr lang="en-US" dirty="0" smtClean="0"/>
              <a:t>Jeff Doyle and Jennifer </a:t>
            </a:r>
            <a:r>
              <a:rPr lang="en-US" dirty="0" err="1" smtClean="0"/>
              <a:t>DeHaven</a:t>
            </a:r>
            <a:r>
              <a:rPr lang="en-US" dirty="0"/>
              <a:t> </a:t>
            </a:r>
            <a:r>
              <a:rPr lang="en-US" dirty="0" smtClean="0"/>
              <a:t>      ISBN: 1-57870-089-2</a:t>
            </a:r>
          </a:p>
          <a:p>
            <a:r>
              <a:rPr lang="en-US" b="1" dirty="0" smtClean="0"/>
              <a:t>Cisco </a:t>
            </a:r>
            <a:r>
              <a:rPr lang="en-US" b="1" dirty="0"/>
              <a:t>CCNA Routing and Switching ICND2 200-101 Official Cert Guide, Academic </a:t>
            </a:r>
            <a:r>
              <a:rPr lang="en-US" b="1" dirty="0" smtClean="0"/>
              <a:t>Edition </a:t>
            </a:r>
            <a:r>
              <a:rPr lang="en-US" dirty="0" smtClean="0"/>
              <a:t>by </a:t>
            </a:r>
            <a:r>
              <a:rPr lang="en-US" dirty="0" err="1" smtClean="0"/>
              <a:t>Wendel</a:t>
            </a:r>
            <a:r>
              <a:rPr lang="en-US" dirty="0" smtClean="0"/>
              <a:t> Odom --</a:t>
            </a:r>
            <a:r>
              <a:rPr lang="en-US" b="1" dirty="0" smtClean="0"/>
              <a:t> </a:t>
            </a:r>
            <a:r>
              <a:rPr lang="en-US" dirty="0" smtClean="0"/>
              <a:t>July </a:t>
            </a:r>
            <a:r>
              <a:rPr lang="en-US" dirty="0"/>
              <a:t>10, </a:t>
            </a:r>
            <a:r>
              <a:rPr lang="en-US" dirty="0" smtClean="0"/>
              <a:t>2013</a:t>
            </a:r>
            <a:r>
              <a:rPr lang="en-US" b="1" dirty="0" smtClean="0"/>
              <a:t>.          </a:t>
            </a:r>
            <a:r>
              <a:rPr lang="en-US" dirty="0"/>
              <a:t>ISBN-13: 978-1587144882</a:t>
            </a:r>
            <a:endParaRPr lang="en-US" b="1" dirty="0"/>
          </a:p>
          <a:p>
            <a:r>
              <a:rPr lang="en-US" b="1" dirty="0"/>
              <a:t>The TCP/IP Guide: A Comprehensive, Illustrated Internet Protocols </a:t>
            </a:r>
            <a:r>
              <a:rPr lang="en-US" b="1" dirty="0" smtClean="0"/>
              <a:t>Reference </a:t>
            </a:r>
            <a:r>
              <a:rPr lang="en-US" dirty="0" smtClean="0"/>
              <a:t>by</a:t>
            </a:r>
            <a:r>
              <a:rPr lang="en-US" b="1" dirty="0" smtClean="0"/>
              <a:t> </a:t>
            </a:r>
            <a:r>
              <a:rPr lang="en-US" dirty="0"/>
              <a:t>Charles M. </a:t>
            </a:r>
            <a:r>
              <a:rPr lang="en-US" dirty="0" err="1"/>
              <a:t>Kozierok</a:t>
            </a:r>
            <a:r>
              <a:rPr lang="en-US" b="1" dirty="0" smtClean="0"/>
              <a:t> </a:t>
            </a:r>
            <a:r>
              <a:rPr lang="en-US" dirty="0" smtClean="0"/>
              <a:t>– </a:t>
            </a:r>
            <a:r>
              <a:rPr lang="en-US" dirty="0"/>
              <a:t>October 1, </a:t>
            </a:r>
            <a:r>
              <a:rPr lang="en-US" dirty="0" smtClean="0"/>
              <a:t>2005.                    </a:t>
            </a:r>
            <a:r>
              <a:rPr lang="en-US" b="1" dirty="0" smtClean="0"/>
              <a:t> </a:t>
            </a:r>
            <a:r>
              <a:rPr lang="en-US" dirty="0"/>
              <a:t>ISBN-13: </a:t>
            </a:r>
            <a:r>
              <a:rPr lang="en-US" dirty="0" smtClean="0"/>
              <a:t>978-1593270476</a:t>
            </a:r>
          </a:p>
          <a:p>
            <a:r>
              <a:rPr lang="en-US" b="1" dirty="0"/>
              <a:t>CCNA Routing and Switching 200-120 Network </a:t>
            </a:r>
            <a:r>
              <a:rPr lang="en-US" b="1" dirty="0" smtClean="0"/>
              <a:t>Simulator. </a:t>
            </a:r>
            <a:r>
              <a:rPr lang="en-US" dirty="0" smtClean="0"/>
              <a:t>By </a:t>
            </a:r>
            <a:r>
              <a:rPr lang="en-US" dirty="0"/>
              <a:t>Wendell Odom, Sean </a:t>
            </a:r>
            <a:r>
              <a:rPr lang="en-US" dirty="0" smtClean="0"/>
              <a:t>Wilkins. Published </a:t>
            </a:r>
            <a:r>
              <a:rPr lang="en-US" dirty="0"/>
              <a:t>by Pearson IT Certification. </a:t>
            </a:r>
            <a:endParaRPr lang="en-US" dirty="0" smtClean="0"/>
          </a:p>
          <a:p>
            <a:r>
              <a:rPr lang="en-US" dirty="0" smtClean="0">
                <a:hlinkClick r:id="rId2"/>
              </a:rPr>
              <a:t>http</a:t>
            </a:r>
            <a:r>
              <a:rPr lang="en-US" dirty="0">
                <a:hlinkClick r:id="rId2"/>
              </a:rPr>
              <a:t>://class.svuca.edu/~sandy/class/CS540/</a:t>
            </a:r>
            <a:endParaRPr lang="en-US" b="1" dirty="0"/>
          </a:p>
        </p:txBody>
      </p:sp>
    </p:spTree>
    <p:extLst>
      <p:ext uri="{BB962C8B-B14F-4D97-AF65-F5344CB8AC3E}">
        <p14:creationId xmlns:p14="http://schemas.microsoft.com/office/powerpoint/2010/main" val="11209444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1"/>
            <a:ext cx="8229600" cy="914400"/>
          </a:xfrm>
        </p:spPr>
        <p:txBody>
          <a:bodyPr/>
          <a:lstStyle/>
          <a:p>
            <a:pPr eaLnBrk="1" hangingPunct="1">
              <a:defRPr/>
            </a:pPr>
            <a:r>
              <a:rPr kumimoji="1" lang="en-US" dirty="0"/>
              <a:t>Frame Forwarding</a:t>
            </a:r>
          </a:p>
        </p:txBody>
      </p:sp>
      <p:sp>
        <p:nvSpPr>
          <p:cNvPr id="76803" name="Rectangle 3"/>
          <p:cNvSpPr>
            <a:spLocks noGrp="1" noChangeArrowheads="1"/>
          </p:cNvSpPr>
          <p:nvPr>
            <p:ph type="body" idx="1"/>
          </p:nvPr>
        </p:nvSpPr>
        <p:spPr>
          <a:xfrm>
            <a:off x="228600" y="990601"/>
            <a:ext cx="8610600" cy="1676400"/>
          </a:xfrm>
        </p:spPr>
        <p:txBody>
          <a:bodyPr/>
          <a:lstStyle/>
          <a:p>
            <a:pPr eaLnBrk="1" hangingPunct="1">
              <a:buFont typeface="Wingdings" pitchFamily="-110" charset="2"/>
              <a:buChar char="Ø"/>
              <a:defRPr/>
            </a:pPr>
            <a:r>
              <a:rPr kumimoji="1" lang="en-US" sz="2800" dirty="0" smtClean="0"/>
              <a:t> </a:t>
            </a:r>
            <a:r>
              <a:rPr kumimoji="1" lang="en-US" sz="2400" dirty="0" smtClean="0"/>
              <a:t>Maintain </a:t>
            </a:r>
            <a:r>
              <a:rPr kumimoji="1" lang="en-US" sz="2400" dirty="0"/>
              <a:t>forwarding database for each </a:t>
            </a:r>
            <a:r>
              <a:rPr kumimoji="1" lang="en-US" sz="2400" dirty="0" smtClean="0"/>
              <a:t>port attached to a LAN</a:t>
            </a:r>
          </a:p>
          <a:p>
            <a:pPr eaLnBrk="1" hangingPunct="1">
              <a:buFont typeface="Wingdings" pitchFamily="-110" charset="2"/>
              <a:buChar char="Ø"/>
              <a:defRPr/>
            </a:pPr>
            <a:r>
              <a:rPr kumimoji="1" lang="en-US" sz="2400" dirty="0" smtClean="0"/>
              <a:t>  For </a:t>
            </a:r>
            <a:r>
              <a:rPr kumimoji="1" lang="en-US" sz="2400" dirty="0"/>
              <a:t>a frame arriving on port X</a:t>
            </a:r>
            <a:r>
              <a:rPr kumimoji="1" lang="en-US" sz="2400" dirty="0" smtClean="0"/>
              <a:t>:</a:t>
            </a:r>
            <a:endParaRPr kumimoji="1" lang="en-US" sz="2400" dirty="0"/>
          </a:p>
        </p:txBody>
      </p:sp>
      <p:graphicFrame>
        <p:nvGraphicFramePr>
          <p:cNvPr id="4" name="Diagram 3"/>
          <p:cNvGraphicFramePr/>
          <p:nvPr>
            <p:extLst>
              <p:ext uri="{D42A27DB-BD31-4B8C-83A1-F6EECF244321}">
                <p14:modId xmlns:p14="http://schemas.microsoft.com/office/powerpoint/2010/main" val="2794184079"/>
              </p:ext>
            </p:extLst>
          </p:nvPr>
        </p:nvGraphicFramePr>
        <p:xfrm>
          <a:off x="228600" y="2209800"/>
          <a:ext cx="84582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80859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57200" y="228600"/>
            <a:ext cx="7886700" cy="930274"/>
          </a:xfrm>
        </p:spPr>
        <p:txBody>
          <a:bodyPr/>
          <a:lstStyle/>
          <a:p>
            <a:pPr eaLnBrk="1" hangingPunct="1">
              <a:defRPr/>
            </a:pPr>
            <a:r>
              <a:rPr kumimoji="1" lang="en-US" dirty="0"/>
              <a:t>Address Learning</a:t>
            </a:r>
          </a:p>
        </p:txBody>
      </p:sp>
      <p:sp>
        <p:nvSpPr>
          <p:cNvPr id="77827" name="Rectangle 3"/>
          <p:cNvSpPr>
            <a:spLocks noGrp="1" noChangeArrowheads="1"/>
          </p:cNvSpPr>
          <p:nvPr>
            <p:ph type="body" idx="1"/>
          </p:nvPr>
        </p:nvSpPr>
        <p:spPr>
          <a:xfrm>
            <a:off x="457200" y="1136918"/>
            <a:ext cx="8534400" cy="5486400"/>
          </a:xfrm>
        </p:spPr>
        <p:txBody>
          <a:bodyPr/>
          <a:lstStyle/>
          <a:p>
            <a:pPr eaLnBrk="1" hangingPunct="1">
              <a:lnSpc>
                <a:spcPct val="100000"/>
              </a:lnSpc>
              <a:buFont typeface="Wingdings" panose="05000000000000000000" pitchFamily="2" charset="2"/>
              <a:buChar char="Ø"/>
            </a:pPr>
            <a:r>
              <a:rPr kumimoji="1" lang="en-US" sz="2400" dirty="0"/>
              <a:t> </a:t>
            </a:r>
            <a:r>
              <a:rPr kumimoji="1" lang="en-US" sz="2400" dirty="0" smtClean="0"/>
              <a:t>Can </a:t>
            </a:r>
            <a:r>
              <a:rPr kumimoji="1" lang="en-US" sz="2400" dirty="0"/>
              <a:t>preload forwarding database</a:t>
            </a:r>
            <a:endParaRPr kumimoji="1" lang="en-US" sz="2400" dirty="0" smtClean="0"/>
          </a:p>
          <a:p>
            <a:pPr marL="182880" indent="-274320" eaLnBrk="1" hangingPunct="1">
              <a:lnSpc>
                <a:spcPct val="100000"/>
              </a:lnSpc>
              <a:buFont typeface="Wingdings" panose="05000000000000000000" pitchFamily="2" charset="2"/>
              <a:buChar char="Ø"/>
            </a:pPr>
            <a:r>
              <a:rPr kumimoji="1" lang="en-US" sz="2400" dirty="0" smtClean="0"/>
              <a:t> When </a:t>
            </a:r>
            <a:r>
              <a:rPr kumimoji="1" lang="en-US" sz="2400" dirty="0"/>
              <a:t>frame arrives at port X, it has come from the LAN attached to port X</a:t>
            </a:r>
            <a:endParaRPr kumimoji="1" lang="en-US" sz="2400" dirty="0" smtClean="0"/>
          </a:p>
          <a:p>
            <a:pPr marL="182880" indent="-274320" eaLnBrk="1" hangingPunct="1">
              <a:lnSpc>
                <a:spcPct val="100000"/>
              </a:lnSpc>
              <a:buFont typeface="Wingdings" panose="05000000000000000000" pitchFamily="2" charset="2"/>
              <a:buChar char="Ø"/>
            </a:pPr>
            <a:r>
              <a:rPr kumimoji="1" lang="en-US" sz="2400" dirty="0" smtClean="0"/>
              <a:t> Use </a:t>
            </a:r>
            <a:r>
              <a:rPr kumimoji="1" lang="en-US" sz="2400" dirty="0"/>
              <a:t>source address to update forwarding database for port X to include that address</a:t>
            </a:r>
            <a:endParaRPr kumimoji="1" lang="en-US" sz="2400" dirty="0" smtClean="0"/>
          </a:p>
          <a:p>
            <a:pPr marL="182880" indent="-274320" eaLnBrk="1" hangingPunct="1">
              <a:lnSpc>
                <a:spcPct val="100000"/>
              </a:lnSpc>
              <a:buFont typeface="Wingdings" panose="05000000000000000000" pitchFamily="2" charset="2"/>
              <a:buChar char="Ø"/>
            </a:pPr>
            <a:r>
              <a:rPr kumimoji="1" lang="en-US" sz="2400" dirty="0" smtClean="0"/>
              <a:t> Have </a:t>
            </a:r>
            <a:r>
              <a:rPr kumimoji="1" lang="en-US" sz="2400" dirty="0"/>
              <a:t>a timer on each entry in database</a:t>
            </a:r>
            <a:endParaRPr kumimoji="1" lang="en-US" sz="2400" dirty="0" smtClean="0"/>
          </a:p>
          <a:p>
            <a:pPr marL="182880" indent="-274320" eaLnBrk="1" hangingPunct="1">
              <a:lnSpc>
                <a:spcPct val="100000"/>
              </a:lnSpc>
              <a:buFont typeface="Wingdings" panose="05000000000000000000" pitchFamily="2" charset="2"/>
              <a:buChar char="Ø"/>
            </a:pPr>
            <a:r>
              <a:rPr kumimoji="1" lang="en-US" sz="2400" dirty="0" smtClean="0"/>
              <a:t> If </a:t>
            </a:r>
            <a:r>
              <a:rPr kumimoji="1" lang="en-US" sz="2400" dirty="0"/>
              <a:t>timer expires, entry is removed</a:t>
            </a:r>
            <a:endParaRPr kumimoji="1" lang="en-US" sz="2400" dirty="0" smtClean="0"/>
          </a:p>
          <a:p>
            <a:pPr marL="182880" indent="-274320" eaLnBrk="1" hangingPunct="1">
              <a:lnSpc>
                <a:spcPct val="100000"/>
              </a:lnSpc>
              <a:buFont typeface="Wingdings" panose="05000000000000000000" pitchFamily="2" charset="2"/>
              <a:buChar char="Ø"/>
            </a:pPr>
            <a:r>
              <a:rPr kumimoji="1" lang="en-US" sz="2400" dirty="0" smtClean="0"/>
              <a:t> Each </a:t>
            </a:r>
            <a:r>
              <a:rPr kumimoji="1" lang="en-US" sz="2400" dirty="0"/>
              <a:t>time frame arrives, source address checked against forwarding database</a:t>
            </a:r>
            <a:endParaRPr kumimoji="1" lang="en-US" sz="2400" dirty="0" smtClean="0"/>
          </a:p>
          <a:p>
            <a:pPr lvl="1" indent="-182880" eaLnBrk="1" hangingPunct="1">
              <a:lnSpc>
                <a:spcPct val="100000"/>
              </a:lnSpc>
            </a:pPr>
            <a:r>
              <a:rPr kumimoji="1" lang="en-US" sz="2400" dirty="0">
                <a:solidFill>
                  <a:schemeClr val="accent1">
                    <a:lumMod val="75000"/>
                  </a:schemeClr>
                </a:solidFill>
                <a:ea typeface="ＭＳ Ｐゴシック" pitchFamily="32" charset="-128"/>
              </a:rPr>
              <a:t>I</a:t>
            </a:r>
            <a:r>
              <a:rPr kumimoji="1" lang="en-US" sz="2400" dirty="0" smtClean="0">
                <a:solidFill>
                  <a:schemeClr val="accent1">
                    <a:lumMod val="75000"/>
                  </a:schemeClr>
                </a:solidFill>
                <a:ea typeface="ＭＳ Ｐゴシック" pitchFamily="32" charset="-128"/>
              </a:rPr>
              <a:t>f </a:t>
            </a:r>
            <a:r>
              <a:rPr kumimoji="1" lang="en-US" sz="2400" dirty="0">
                <a:solidFill>
                  <a:schemeClr val="accent1">
                    <a:lumMod val="75000"/>
                  </a:schemeClr>
                </a:solidFill>
                <a:ea typeface="ＭＳ Ｐゴシック" pitchFamily="32" charset="-128"/>
              </a:rPr>
              <a:t>present timer is reset and direction recorded</a:t>
            </a:r>
            <a:endParaRPr kumimoji="1" lang="en-US" sz="2400" dirty="0" smtClean="0">
              <a:solidFill>
                <a:schemeClr val="accent1">
                  <a:lumMod val="75000"/>
                </a:schemeClr>
              </a:solidFill>
              <a:ea typeface="ＭＳ Ｐゴシック" pitchFamily="32" charset="-128"/>
            </a:endParaRPr>
          </a:p>
          <a:p>
            <a:pPr lvl="1" indent="-182880" eaLnBrk="1" hangingPunct="1">
              <a:lnSpc>
                <a:spcPct val="100000"/>
              </a:lnSpc>
            </a:pPr>
            <a:r>
              <a:rPr kumimoji="1" lang="en-US" sz="2400" dirty="0">
                <a:solidFill>
                  <a:schemeClr val="accent1">
                    <a:lumMod val="75000"/>
                  </a:schemeClr>
                </a:solidFill>
                <a:ea typeface="ＭＳ Ｐゴシック" pitchFamily="32" charset="-128"/>
              </a:rPr>
              <a:t>I</a:t>
            </a:r>
            <a:r>
              <a:rPr kumimoji="1" lang="en-US" sz="2400" dirty="0" smtClean="0">
                <a:solidFill>
                  <a:schemeClr val="accent1">
                    <a:lumMod val="75000"/>
                  </a:schemeClr>
                </a:solidFill>
                <a:ea typeface="ＭＳ Ｐゴシック" pitchFamily="32" charset="-128"/>
              </a:rPr>
              <a:t>f </a:t>
            </a:r>
            <a:r>
              <a:rPr kumimoji="1" lang="en-US" sz="2400" dirty="0">
                <a:solidFill>
                  <a:schemeClr val="accent1">
                    <a:lumMod val="75000"/>
                  </a:schemeClr>
                </a:solidFill>
                <a:ea typeface="ＭＳ Ｐゴシック" pitchFamily="32" charset="-128"/>
              </a:rPr>
              <a:t>not present entry is created and timer </a:t>
            </a:r>
            <a:r>
              <a:rPr kumimoji="1" lang="en-US" sz="2400" dirty="0" smtClean="0">
                <a:solidFill>
                  <a:schemeClr val="accent1">
                    <a:lumMod val="75000"/>
                  </a:schemeClr>
                </a:solidFill>
                <a:ea typeface="ＭＳ Ｐゴシック" pitchFamily="32" charset="-128"/>
              </a:rPr>
              <a:t>set</a:t>
            </a:r>
            <a:endParaRPr kumimoji="1" lang="en-US" sz="2400" dirty="0">
              <a:solidFill>
                <a:schemeClr val="accent1">
                  <a:lumMod val="75000"/>
                </a:schemeClr>
              </a:solidFill>
              <a:ea typeface="ＭＳ Ｐゴシック" pitchFamily="32" charset="-128"/>
            </a:endParaRPr>
          </a:p>
        </p:txBody>
      </p:sp>
    </p:spTree>
    <p:extLst>
      <p:ext uri="{BB962C8B-B14F-4D97-AF65-F5344CB8AC3E}">
        <p14:creationId xmlns:p14="http://schemas.microsoft.com/office/powerpoint/2010/main" val="24959864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en-US"/>
              <a:t>Ethernet and the OSI Model</a:t>
            </a:r>
          </a:p>
        </p:txBody>
      </p:sp>
      <p:pic>
        <p:nvPicPr>
          <p:cNvPr id="67587" name="Picture 3" descr="6_1_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0" y="1349375"/>
            <a:ext cx="6400800" cy="4691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045461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en-US"/>
              <a:t>Ethernet and the OSI Model</a:t>
            </a:r>
          </a:p>
        </p:txBody>
      </p:sp>
      <p:pic>
        <p:nvPicPr>
          <p:cNvPr id="65539" name="Picture 3" descr="6_1_3b"/>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1349375"/>
            <a:ext cx="7543800" cy="5006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3751419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2"/>
          <p:cNvSpPr>
            <a:spLocks noChangeShapeType="1"/>
          </p:cNvSpPr>
          <p:nvPr/>
        </p:nvSpPr>
        <p:spPr bwMode="auto">
          <a:xfrm>
            <a:off x="152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3" name="Line 3"/>
          <p:cNvSpPr>
            <a:spLocks noChangeShapeType="1"/>
          </p:cNvSpPr>
          <p:nvPr/>
        </p:nvSpPr>
        <p:spPr bwMode="auto">
          <a:xfrm>
            <a:off x="152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4" name="Text Box 4"/>
          <p:cNvSpPr txBox="1">
            <a:spLocks noChangeArrowheads="1"/>
          </p:cNvSpPr>
          <p:nvPr/>
        </p:nvSpPr>
        <p:spPr bwMode="auto">
          <a:xfrm>
            <a:off x="304800" y="762000"/>
            <a:ext cx="6472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400">
                <a:solidFill>
                  <a:schemeClr val="folHlink"/>
                </a:solidFill>
                <a:latin typeface="Times New Roman" panose="02020603050405020304" pitchFamily="18" charset="0"/>
              </a:rPr>
              <a:t>Figure 13.3  </a:t>
            </a:r>
            <a:r>
              <a:rPr lang="en-US" altLang="en-US" sz="2000" i="1">
                <a:latin typeface="Times New Roman" panose="02020603050405020304" pitchFamily="18" charset="0"/>
              </a:rPr>
              <a:t>Ethernet evolution through four generations</a:t>
            </a:r>
          </a:p>
        </p:txBody>
      </p:sp>
      <p:sp>
        <p:nvSpPr>
          <p:cNvPr id="20485" name="Line 5"/>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04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25" y="2286000"/>
            <a:ext cx="7394575"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4306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28600" y="523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dirty="0">
                <a:latin typeface="Times New Roman" panose="02020603050405020304" pitchFamily="18" charset="0"/>
              </a:rPr>
              <a:t>Categories of traditional Ethernet</a:t>
            </a:r>
          </a:p>
        </p:txBody>
      </p:sp>
      <p:sp>
        <p:nvSpPr>
          <p:cNvPr id="21514" name="Text Box 11"/>
          <p:cNvSpPr txBox="1">
            <a:spLocks noChangeArrowheads="1"/>
          </p:cNvSpPr>
          <p:nvPr/>
        </p:nvSpPr>
        <p:spPr bwMode="auto">
          <a:xfrm>
            <a:off x="381000" y="4114800"/>
            <a:ext cx="8229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spcBef>
                <a:spcPct val="20000"/>
              </a:spcBef>
              <a:buClr>
                <a:srgbClr val="0000FF"/>
              </a:buClr>
              <a:buFontTx/>
              <a:buChar char="•"/>
            </a:pPr>
            <a:r>
              <a:rPr kumimoji="1" lang="en-US" altLang="en-US" sz="2000" b="0">
                <a:latin typeface="Times New Roman" panose="02020603050405020304" pitchFamily="18" charset="0"/>
                <a:cs typeface="Times New Roman" panose="02020603050405020304" pitchFamily="18" charset="0"/>
              </a:rPr>
              <a:t>&lt;data rate&gt;&lt;Signaling method&gt;&lt;Max segment length or cable type&gt;</a:t>
            </a:r>
          </a:p>
          <a:p>
            <a:pPr>
              <a:spcBef>
                <a:spcPct val="50000"/>
              </a:spcBef>
            </a:pPr>
            <a:endParaRPr lang="en-US" altLang="en-US" sz="2000">
              <a:latin typeface="Times New Roman" panose="02020603050405020304" pitchFamily="18" charset="0"/>
              <a:cs typeface="Times New Roman" panose="02020603050405020304" pitchFamily="18" charset="0"/>
            </a:endParaRPr>
          </a:p>
        </p:txBody>
      </p:sp>
      <p:pic>
        <p:nvPicPr>
          <p:cNvPr id="21515"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495800"/>
            <a:ext cx="71628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6" name="Rectangle 13"/>
          <p:cNvSpPr>
            <a:spLocks noChangeArrowheads="1"/>
          </p:cNvSpPr>
          <p:nvPr/>
        </p:nvSpPr>
        <p:spPr bwMode="auto">
          <a:xfrm>
            <a:off x="2971800" y="5943600"/>
            <a:ext cx="16764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21517" name="Rectangle 14"/>
          <p:cNvSpPr>
            <a:spLocks noChangeArrowheads="1"/>
          </p:cNvSpPr>
          <p:nvPr/>
        </p:nvSpPr>
        <p:spPr bwMode="auto">
          <a:xfrm>
            <a:off x="4267200" y="5562600"/>
            <a:ext cx="304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pic>
        <p:nvPicPr>
          <p:cNvPr id="21518"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295400"/>
            <a:ext cx="6389688"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6190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Text Box 4"/>
          <p:cNvSpPr txBox="1">
            <a:spLocks noChangeArrowheads="1"/>
          </p:cNvSpPr>
          <p:nvPr/>
        </p:nvSpPr>
        <p:spPr bwMode="auto">
          <a:xfrm>
            <a:off x="304800" y="762000"/>
            <a:ext cx="34547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000" i="1" dirty="0" smtClean="0">
                <a:latin typeface="Times New Roman" panose="02020603050405020304" pitchFamily="18" charset="0"/>
              </a:rPr>
              <a:t>Fast </a:t>
            </a:r>
            <a:r>
              <a:rPr lang="en-US" altLang="en-US" sz="2000" i="1" dirty="0">
                <a:latin typeface="Times New Roman" panose="02020603050405020304" pitchFamily="18" charset="0"/>
              </a:rPr>
              <a:t>Ethernet implementations</a:t>
            </a:r>
          </a:p>
        </p:txBody>
      </p:sp>
      <p:pic>
        <p:nvPicPr>
          <p:cNvPr id="307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600" y="2514600"/>
            <a:ext cx="66548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69772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28786</TotalTime>
  <Words>2066</Words>
  <Application>Microsoft Macintosh PowerPoint</Application>
  <PresentationFormat>On-screen Show (4:3)</PresentationFormat>
  <Paragraphs>286</Paragraphs>
  <Slides>41</Slides>
  <Notes>14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51" baseType="lpstr">
      <vt:lpstr>Calibri</vt:lpstr>
      <vt:lpstr>Calibri Light</vt:lpstr>
      <vt:lpstr>ＭＳ Ｐゴシック</vt:lpstr>
      <vt:lpstr>Tahoma</vt:lpstr>
      <vt:lpstr>Times</vt:lpstr>
      <vt:lpstr>Times New Roman</vt:lpstr>
      <vt:lpstr>Wingdings</vt:lpstr>
      <vt:lpstr>Arial</vt:lpstr>
      <vt:lpstr>Office Theme</vt:lpstr>
      <vt:lpstr>Bitmap Image</vt:lpstr>
      <vt:lpstr>CS 540 Computer Networks II</vt:lpstr>
      <vt:lpstr>PowerPoint Presentation</vt:lpstr>
      <vt:lpstr>Topics</vt:lpstr>
      <vt:lpstr>Reference Books</vt:lpstr>
      <vt:lpstr>Ethernet and the OSI Model</vt:lpstr>
      <vt:lpstr>Ethernet and the OSI Model</vt:lpstr>
      <vt:lpstr>PowerPoint Presentation</vt:lpstr>
      <vt:lpstr>PowerPoint Presentation</vt:lpstr>
      <vt:lpstr>PowerPoint Presentation</vt:lpstr>
      <vt:lpstr>PowerPoint Presentation</vt:lpstr>
      <vt:lpstr>Full Duplex</vt:lpstr>
      <vt:lpstr>Switch Modes</vt:lpstr>
      <vt:lpstr>PowerPoint Presentation</vt:lpstr>
      <vt:lpstr>PowerPoint Presentation</vt:lpstr>
      <vt:lpstr>PowerPoint Presentation</vt:lpstr>
      <vt:lpstr>Ethernet  Provides Unreliable, connectionless Service </vt:lpstr>
      <vt:lpstr>PowerPoint Presentation</vt:lpstr>
      <vt:lpstr>Naming</vt:lpstr>
      <vt:lpstr>PowerPoint Presentation</vt:lpstr>
      <vt:lpstr>PowerPoint Presentation</vt:lpstr>
      <vt:lpstr>PowerPoint Presentation</vt:lpstr>
      <vt:lpstr>PowerPoint Presentation</vt:lpstr>
      <vt:lpstr>PowerPoint Presentation</vt:lpstr>
      <vt:lpstr>PowerPoint Presentation</vt:lpstr>
      <vt:lpstr>Ethernet Errors</vt:lpstr>
      <vt:lpstr>Ethernet Errors</vt:lpstr>
      <vt:lpstr>FCS Errors</vt:lpstr>
      <vt:lpstr>Sending and receiving Ethernet frames via a hub</vt:lpstr>
      <vt:lpstr>Sending and receiving Ethernet frames via a hub</vt:lpstr>
      <vt:lpstr>Sending and receiving Ethernet frames via a hub</vt:lpstr>
      <vt:lpstr>Sending and receiving Ethernet frames via a hub</vt:lpstr>
      <vt:lpstr>Layer 2 Bridging</vt:lpstr>
      <vt:lpstr>Bridges</vt:lpstr>
      <vt:lpstr>Switch Operation</vt:lpstr>
      <vt:lpstr>Sending and receiving Ethernet frames via a switch</vt:lpstr>
      <vt:lpstr>Sending and receiving Ethernet frames via a switch</vt:lpstr>
      <vt:lpstr>No Destination Address in table, Flood</vt:lpstr>
      <vt:lpstr>Destination Address in table, Filter</vt:lpstr>
      <vt:lpstr>Destination Address in table, Filter</vt:lpstr>
      <vt:lpstr>Frame Forwarding</vt:lpstr>
      <vt:lpstr>Address Learning</vt:lpstr>
    </vt:vector>
  </TitlesOfParts>
  <Company>School of IT&amp;EE, UNSW@ADFA, Australia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15 - William Stallings, Data and Computer Communications, 8/e</dc:title>
  <dc:subject>Lecture Slides</dc:subject>
  <dc:creator>Dr Lawrie Brown</dc:creator>
  <cp:lastModifiedBy>Steven Vo</cp:lastModifiedBy>
  <cp:revision>259</cp:revision>
  <cp:lastPrinted>2006-08-04T05:39:36Z</cp:lastPrinted>
  <dcterms:created xsi:type="dcterms:W3CDTF">2013-09-25T03:36:40Z</dcterms:created>
  <dcterms:modified xsi:type="dcterms:W3CDTF">2015-09-23T02:08:20Z</dcterms:modified>
</cp:coreProperties>
</file>