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3">
  <p:sldMasterIdLst>
    <p:sldMasterId id="2147483750" r:id="rId1"/>
  </p:sldMasterIdLst>
  <p:notesMasterIdLst>
    <p:notesMasterId r:id="rId140"/>
  </p:notesMasterIdLst>
  <p:handoutMasterIdLst>
    <p:handoutMasterId r:id="rId141"/>
  </p:handoutMasterIdLst>
  <p:sldIdLst>
    <p:sldId id="368" r:id="rId2"/>
    <p:sldId id="369" r:id="rId3"/>
    <p:sldId id="373" r:id="rId4"/>
    <p:sldId id="374" r:id="rId5"/>
    <p:sldId id="631" r:id="rId6"/>
    <p:sldId id="414" r:id="rId7"/>
    <p:sldId id="415" r:id="rId8"/>
    <p:sldId id="416" r:id="rId9"/>
    <p:sldId id="710" r:id="rId10"/>
    <p:sldId id="711" r:id="rId11"/>
    <p:sldId id="712" r:id="rId12"/>
    <p:sldId id="713" r:id="rId13"/>
    <p:sldId id="714" r:id="rId14"/>
    <p:sldId id="715" r:id="rId15"/>
    <p:sldId id="717" r:id="rId16"/>
    <p:sldId id="718" r:id="rId17"/>
    <p:sldId id="719" r:id="rId18"/>
    <p:sldId id="720" r:id="rId19"/>
    <p:sldId id="721" r:id="rId20"/>
    <p:sldId id="722" r:id="rId21"/>
    <p:sldId id="723" r:id="rId22"/>
    <p:sldId id="724" r:id="rId23"/>
    <p:sldId id="725" r:id="rId24"/>
    <p:sldId id="726" r:id="rId25"/>
    <p:sldId id="633" r:id="rId26"/>
    <p:sldId id="634" r:id="rId27"/>
    <p:sldId id="641" r:id="rId28"/>
    <p:sldId id="642" r:id="rId29"/>
    <p:sldId id="644" r:id="rId30"/>
    <p:sldId id="645" r:id="rId31"/>
    <p:sldId id="646" r:id="rId32"/>
    <p:sldId id="647" r:id="rId33"/>
    <p:sldId id="648" r:id="rId34"/>
    <p:sldId id="649" r:id="rId35"/>
    <p:sldId id="650" r:id="rId36"/>
    <p:sldId id="651" r:id="rId37"/>
    <p:sldId id="652" r:id="rId38"/>
    <p:sldId id="653" r:id="rId39"/>
    <p:sldId id="654" r:id="rId40"/>
    <p:sldId id="655" r:id="rId41"/>
    <p:sldId id="656" r:id="rId42"/>
    <p:sldId id="657" r:id="rId43"/>
    <p:sldId id="658" r:id="rId44"/>
    <p:sldId id="660" r:id="rId45"/>
    <p:sldId id="662" r:id="rId46"/>
    <p:sldId id="663" r:id="rId47"/>
    <p:sldId id="664" r:id="rId48"/>
    <p:sldId id="668" r:id="rId49"/>
    <p:sldId id="850" r:id="rId50"/>
    <p:sldId id="671" r:id="rId51"/>
    <p:sldId id="673" r:id="rId52"/>
    <p:sldId id="674" r:id="rId53"/>
    <p:sldId id="675" r:id="rId54"/>
    <p:sldId id="676" r:id="rId55"/>
    <p:sldId id="677" r:id="rId56"/>
    <p:sldId id="678" r:id="rId57"/>
    <p:sldId id="679" r:id="rId58"/>
    <p:sldId id="680" r:id="rId59"/>
    <p:sldId id="681" r:id="rId60"/>
    <p:sldId id="682" r:id="rId61"/>
    <p:sldId id="683" r:id="rId62"/>
    <p:sldId id="684" r:id="rId63"/>
    <p:sldId id="685" r:id="rId64"/>
    <p:sldId id="686" r:id="rId65"/>
    <p:sldId id="689" r:id="rId66"/>
    <p:sldId id="690" r:id="rId67"/>
    <p:sldId id="694" r:id="rId68"/>
    <p:sldId id="695" r:id="rId69"/>
    <p:sldId id="696" r:id="rId70"/>
    <p:sldId id="697" r:id="rId71"/>
    <p:sldId id="777" r:id="rId72"/>
    <p:sldId id="778" r:id="rId73"/>
    <p:sldId id="703" r:id="rId74"/>
    <p:sldId id="704" r:id="rId75"/>
    <p:sldId id="779" r:id="rId76"/>
    <p:sldId id="706" r:id="rId77"/>
    <p:sldId id="781" r:id="rId78"/>
    <p:sldId id="782" r:id="rId79"/>
    <p:sldId id="783" r:id="rId80"/>
    <p:sldId id="784" r:id="rId81"/>
    <p:sldId id="785" r:id="rId82"/>
    <p:sldId id="786" r:id="rId83"/>
    <p:sldId id="787" r:id="rId84"/>
    <p:sldId id="789" r:id="rId85"/>
    <p:sldId id="418" r:id="rId86"/>
    <p:sldId id="419" r:id="rId87"/>
    <p:sldId id="847" r:id="rId88"/>
    <p:sldId id="848" r:id="rId89"/>
    <p:sldId id="846" r:id="rId90"/>
    <p:sldId id="849" r:id="rId91"/>
    <p:sldId id="438" r:id="rId92"/>
    <p:sldId id="741" r:id="rId93"/>
    <p:sldId id="742" r:id="rId94"/>
    <p:sldId id="743" r:id="rId95"/>
    <p:sldId id="744" r:id="rId96"/>
    <p:sldId id="745" r:id="rId97"/>
    <p:sldId id="746" r:id="rId98"/>
    <p:sldId id="747" r:id="rId99"/>
    <p:sldId id="748" r:id="rId100"/>
    <p:sldId id="749" r:id="rId101"/>
    <p:sldId id="750" r:id="rId102"/>
    <p:sldId id="752" r:id="rId103"/>
    <p:sldId id="757" r:id="rId104"/>
    <p:sldId id="843" r:id="rId105"/>
    <p:sldId id="844" r:id="rId106"/>
    <p:sldId id="758" r:id="rId107"/>
    <p:sldId id="759" r:id="rId108"/>
    <p:sldId id="760" r:id="rId109"/>
    <p:sldId id="761" r:id="rId110"/>
    <p:sldId id="762" r:id="rId111"/>
    <p:sldId id="763" r:id="rId112"/>
    <p:sldId id="764" r:id="rId113"/>
    <p:sldId id="767" r:id="rId114"/>
    <p:sldId id="768" r:id="rId115"/>
    <p:sldId id="771" r:id="rId116"/>
    <p:sldId id="772" r:id="rId117"/>
    <p:sldId id="799" r:id="rId118"/>
    <p:sldId id="790" r:id="rId119"/>
    <p:sldId id="800" r:id="rId120"/>
    <p:sldId id="804" r:id="rId121"/>
    <p:sldId id="803" r:id="rId122"/>
    <p:sldId id="792" r:id="rId123"/>
    <p:sldId id="793" r:id="rId124"/>
    <p:sldId id="801" r:id="rId125"/>
    <p:sldId id="805" r:id="rId126"/>
    <p:sldId id="806" r:id="rId127"/>
    <p:sldId id="807" r:id="rId128"/>
    <p:sldId id="794" r:id="rId129"/>
    <p:sldId id="795" r:id="rId130"/>
    <p:sldId id="796" r:id="rId131"/>
    <p:sldId id="797" r:id="rId132"/>
    <p:sldId id="798" r:id="rId133"/>
    <p:sldId id="808" r:id="rId134"/>
    <p:sldId id="812" r:id="rId135"/>
    <p:sldId id="813" r:id="rId136"/>
    <p:sldId id="814" r:id="rId137"/>
    <p:sldId id="811" r:id="rId138"/>
    <p:sldId id="845" r:id="rId13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1pPr>
    <a:lvl2pPr marL="4572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2pPr>
    <a:lvl3pPr marL="9144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3pPr>
    <a:lvl4pPr marL="13716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4pPr>
    <a:lvl5pPr marL="1828800" algn="l" rtl="0" fontAlgn="base">
      <a:spcBef>
        <a:spcPct val="0"/>
      </a:spcBef>
      <a:spcAft>
        <a:spcPct val="0"/>
      </a:spcAft>
      <a:defRPr sz="2400" kern="1200">
        <a:solidFill>
          <a:schemeClr val="tx1"/>
        </a:solidFill>
        <a:latin typeface="Times New Roman" pitchFamily="32" charset="0"/>
        <a:ea typeface="Arial" pitchFamily="32" charset="0"/>
        <a:cs typeface="Arial" pitchFamily="32" charset="0"/>
      </a:defRPr>
    </a:lvl5pPr>
    <a:lvl6pPr marL="2286000" algn="l" defTabSz="457200" rtl="0" eaLnBrk="1" latinLnBrk="0" hangingPunct="1">
      <a:defRPr sz="2400" kern="1200">
        <a:solidFill>
          <a:schemeClr val="tx1"/>
        </a:solidFill>
        <a:latin typeface="Times New Roman" pitchFamily="32" charset="0"/>
        <a:ea typeface="Arial" pitchFamily="32" charset="0"/>
        <a:cs typeface="Arial" pitchFamily="32" charset="0"/>
      </a:defRPr>
    </a:lvl6pPr>
    <a:lvl7pPr marL="2743200" algn="l" defTabSz="457200" rtl="0" eaLnBrk="1" latinLnBrk="0" hangingPunct="1">
      <a:defRPr sz="2400" kern="1200">
        <a:solidFill>
          <a:schemeClr val="tx1"/>
        </a:solidFill>
        <a:latin typeface="Times New Roman" pitchFamily="32" charset="0"/>
        <a:ea typeface="Arial" pitchFamily="32" charset="0"/>
        <a:cs typeface="Arial" pitchFamily="32" charset="0"/>
      </a:defRPr>
    </a:lvl7pPr>
    <a:lvl8pPr marL="3200400" algn="l" defTabSz="457200" rtl="0" eaLnBrk="1" latinLnBrk="0" hangingPunct="1">
      <a:defRPr sz="2400" kern="1200">
        <a:solidFill>
          <a:schemeClr val="tx1"/>
        </a:solidFill>
        <a:latin typeface="Times New Roman" pitchFamily="32" charset="0"/>
        <a:ea typeface="Arial" pitchFamily="32" charset="0"/>
        <a:cs typeface="Arial" pitchFamily="32" charset="0"/>
      </a:defRPr>
    </a:lvl8pPr>
    <a:lvl9pPr marL="3657600" algn="l" defTabSz="457200" rtl="0" eaLnBrk="1" latinLnBrk="0" hangingPunct="1">
      <a:defRPr sz="2400" kern="1200">
        <a:solidFill>
          <a:schemeClr val="tx1"/>
        </a:solidFill>
        <a:latin typeface="Times New Roman" pitchFamily="32" charset="0"/>
        <a:ea typeface="Arial" pitchFamily="32" charset="0"/>
        <a:cs typeface="Arial" pitchFamily="32"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dy Wang" initials="SW"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56" autoAdjust="0"/>
    <p:restoredTop sz="68764" autoAdjust="0"/>
  </p:normalViewPr>
  <p:slideViewPr>
    <p:cSldViewPr>
      <p:cViewPr varScale="1">
        <p:scale>
          <a:sx n="103" d="100"/>
          <a:sy n="103" d="100"/>
        </p:scale>
        <p:origin x="1032" y="1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3" d="2"/>
        <a:sy n="3" d="2"/>
      </p:scale>
      <p:origin x="0" y="0"/>
    </p:cViewPr>
  </p:notesTextViewPr>
  <p:sorterViewPr>
    <p:cViewPr>
      <p:scale>
        <a:sx n="80" d="100"/>
        <a:sy n="80" d="100"/>
      </p:scale>
      <p:origin x="0" y="-29848"/>
    </p:cViewPr>
  </p:sorterViewPr>
  <p:notesViewPr>
    <p:cSldViewPr>
      <p:cViewPr varScale="1">
        <p:scale>
          <a:sx n="65" d="100"/>
          <a:sy n="65" d="100"/>
        </p:scale>
        <p:origin x="265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00" Type="http://schemas.openxmlformats.org/officeDocument/2006/relationships/slide" Target="slides/slide99.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140" Type="http://schemas.openxmlformats.org/officeDocument/2006/relationships/notesMaster" Target="notesMasters/notesMaster1.xml"/><Relationship Id="rId141" Type="http://schemas.openxmlformats.org/officeDocument/2006/relationships/handoutMaster" Target="handoutMasters/handoutMaster1.xml"/><Relationship Id="rId142" Type="http://schemas.openxmlformats.org/officeDocument/2006/relationships/commentAuthors" Target="commentAuthors.xml"/><Relationship Id="rId143" Type="http://schemas.openxmlformats.org/officeDocument/2006/relationships/presProps" Target="presProps.xml"/><Relationship Id="rId144" Type="http://schemas.openxmlformats.org/officeDocument/2006/relationships/viewProps" Target="viewProps.xml"/><Relationship Id="rId145" Type="http://schemas.openxmlformats.org/officeDocument/2006/relationships/theme" Target="theme/theme1.xml"/><Relationship Id="rId146"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slide" Target="slides/slide86.xml"/><Relationship Id="rId3" Type="http://schemas.openxmlformats.org/officeDocument/2006/relationships/slide" Target="slides/slide10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5-31T12:19:56.739" idx="1">
    <p:pos x="10" y="10"/>
    <p:text>(Stream Control Transmission Protocol) -- a protocol for transmitting multiple streams of data at the same time between two end points that have established a connection in a network. Sometimes referred to as "next generation TCP" (Transmission Control Protocol) - or TCPng, SCTP is designed to make it easier to support a telephone connection over the Internet (and specifically to support the telephone system's Signaling System 7 - SS7 - on an Internet connection). A telephone connection requires that signaling information (which controls the connection) be sent along with voice and other data at the same time. SCTP also is intended to make it easier to manage connections over a wireless network and to manage the transmission of multimedia data. SCTP is a standard protocol (RFC 2960) developed by the Internet Engineering Task Force (IETF).</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9F1885-EA29-4FFC-990B-1D0480D4437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819B06A-CF7F-4EE0-8CBD-37D944ACC979}">
      <dgm:prSet phldrT="[Text]"/>
      <dgm:spPr/>
      <dgm:t>
        <a:bodyPr/>
        <a:lstStyle/>
        <a:p>
          <a:r>
            <a:rPr kumimoji="1" lang="en-US" dirty="0" smtClean="0">
              <a:ea typeface="+mn-ea"/>
              <a:cs typeface="+mn-cs"/>
            </a:rPr>
            <a:t>ES / routers maintain routing tables</a:t>
          </a:r>
          <a:endParaRPr lang="en-US" dirty="0"/>
        </a:p>
      </dgm:t>
    </dgm:pt>
    <dgm:pt modelId="{1DE72E89-F4FC-4B70-B506-E4AA1F06DD29}" type="parTrans" cxnId="{1BC801E3-509C-4AAF-ADC2-E5C4088867C1}">
      <dgm:prSet/>
      <dgm:spPr/>
      <dgm:t>
        <a:bodyPr/>
        <a:lstStyle/>
        <a:p>
          <a:endParaRPr lang="en-US"/>
        </a:p>
      </dgm:t>
    </dgm:pt>
    <dgm:pt modelId="{ACC61AD0-CEBB-4115-BC27-E43456128473}" type="sibTrans" cxnId="{1BC801E3-509C-4AAF-ADC2-E5C4088867C1}">
      <dgm:prSet/>
      <dgm:spPr/>
      <dgm:t>
        <a:bodyPr/>
        <a:lstStyle/>
        <a:p>
          <a:endParaRPr lang="en-US" dirty="0"/>
        </a:p>
      </dgm:t>
    </dgm:pt>
    <dgm:pt modelId="{7A7D3B75-A8FB-4405-87D9-E9C877D4E4A0}">
      <dgm:prSet phldrT="[Text]"/>
      <dgm:spPr/>
      <dgm:t>
        <a:bodyPr/>
        <a:lstStyle/>
        <a:p>
          <a:r>
            <a:rPr kumimoji="1" lang="en-US" dirty="0" smtClean="0"/>
            <a:t>Routing table indicates next router to which datagram is sent</a:t>
          </a:r>
          <a:endParaRPr lang="en-US" dirty="0"/>
        </a:p>
      </dgm:t>
    </dgm:pt>
    <dgm:pt modelId="{EC3CC82A-E85C-406C-BB28-6DD65BB704EB}" type="parTrans" cxnId="{C99BB0AA-CDEE-424D-8A37-C80D7BDEEBC6}">
      <dgm:prSet/>
      <dgm:spPr/>
      <dgm:t>
        <a:bodyPr/>
        <a:lstStyle/>
        <a:p>
          <a:endParaRPr lang="en-US"/>
        </a:p>
      </dgm:t>
    </dgm:pt>
    <dgm:pt modelId="{C29EB444-8881-4E32-94F3-694FCA770246}" type="sibTrans" cxnId="{C99BB0AA-CDEE-424D-8A37-C80D7BDEEBC6}">
      <dgm:prSet/>
      <dgm:spPr/>
      <dgm:t>
        <a:bodyPr/>
        <a:lstStyle/>
        <a:p>
          <a:endParaRPr lang="en-US"/>
        </a:p>
      </dgm:t>
    </dgm:pt>
    <dgm:pt modelId="{3522E37C-8AF1-4B84-B2A4-C4BF403A9AB4}">
      <dgm:prSet phldrT="[Text]"/>
      <dgm:spPr/>
      <dgm:t>
        <a:bodyPr/>
        <a:lstStyle/>
        <a:p>
          <a:r>
            <a:rPr kumimoji="1" lang="en-US" dirty="0" smtClean="0">
              <a:ea typeface="+mn-ea"/>
              <a:cs typeface="+mn-cs"/>
            </a:rPr>
            <a:t>Source routing</a:t>
          </a:r>
          <a:endParaRPr lang="en-US" dirty="0"/>
        </a:p>
      </dgm:t>
    </dgm:pt>
    <dgm:pt modelId="{48647055-63B5-4B3A-9A48-C2C20CAF23D5}" type="parTrans" cxnId="{40459FCB-D68E-49BB-8513-9264DD8C9B51}">
      <dgm:prSet/>
      <dgm:spPr/>
      <dgm:t>
        <a:bodyPr/>
        <a:lstStyle/>
        <a:p>
          <a:endParaRPr lang="en-US"/>
        </a:p>
      </dgm:t>
    </dgm:pt>
    <dgm:pt modelId="{25D81E6E-068C-4C87-A1BA-87321054B8A4}" type="sibTrans" cxnId="{40459FCB-D68E-49BB-8513-9264DD8C9B51}">
      <dgm:prSet/>
      <dgm:spPr/>
      <dgm:t>
        <a:bodyPr/>
        <a:lstStyle/>
        <a:p>
          <a:endParaRPr lang="en-US" dirty="0"/>
        </a:p>
      </dgm:t>
    </dgm:pt>
    <dgm:pt modelId="{ECE46C56-B0CF-4E06-9707-CC1EAA373223}">
      <dgm:prSet phldrT="[Text]"/>
      <dgm:spPr/>
      <dgm:t>
        <a:bodyPr/>
        <a:lstStyle/>
        <a:p>
          <a:r>
            <a:rPr kumimoji="1" lang="en-US" dirty="0" smtClean="0"/>
            <a:t>Source specifies route to be followed</a:t>
          </a:r>
          <a:endParaRPr lang="en-US" dirty="0"/>
        </a:p>
      </dgm:t>
    </dgm:pt>
    <dgm:pt modelId="{6240BB9D-47B2-47D5-9C83-7ABCB6590F78}" type="parTrans" cxnId="{42061338-9295-47C4-84AC-130D2ECA1D79}">
      <dgm:prSet/>
      <dgm:spPr/>
      <dgm:t>
        <a:bodyPr/>
        <a:lstStyle/>
        <a:p>
          <a:endParaRPr lang="en-US"/>
        </a:p>
      </dgm:t>
    </dgm:pt>
    <dgm:pt modelId="{D90E4AA1-1785-4ACE-BD50-8C27E39AA888}" type="sibTrans" cxnId="{42061338-9295-47C4-84AC-130D2ECA1D79}">
      <dgm:prSet/>
      <dgm:spPr/>
      <dgm:t>
        <a:bodyPr/>
        <a:lstStyle/>
        <a:p>
          <a:endParaRPr lang="en-US"/>
        </a:p>
      </dgm:t>
    </dgm:pt>
    <dgm:pt modelId="{659293E4-F813-47C0-90EB-714E48FB5D0B}">
      <dgm:prSet phldrT="[Text]"/>
      <dgm:spPr/>
      <dgm:t>
        <a:bodyPr/>
        <a:lstStyle/>
        <a:p>
          <a:r>
            <a:rPr kumimoji="1" lang="en-US" dirty="0" smtClean="0">
              <a:ea typeface="+mn-ea"/>
              <a:cs typeface="+mn-cs"/>
            </a:rPr>
            <a:t>Route recording</a:t>
          </a:r>
          <a:endParaRPr lang="en-US" dirty="0"/>
        </a:p>
      </dgm:t>
    </dgm:pt>
    <dgm:pt modelId="{6B3018D0-D9E1-486E-A78F-FC38C6BE4426}" type="parTrans" cxnId="{F15D6185-7E70-441D-B073-CC5FC882C132}">
      <dgm:prSet/>
      <dgm:spPr/>
      <dgm:t>
        <a:bodyPr/>
        <a:lstStyle/>
        <a:p>
          <a:endParaRPr lang="en-US"/>
        </a:p>
      </dgm:t>
    </dgm:pt>
    <dgm:pt modelId="{1D777137-2EBA-4035-B318-569CD0C7EB21}" type="sibTrans" cxnId="{F15D6185-7E70-441D-B073-CC5FC882C132}">
      <dgm:prSet/>
      <dgm:spPr/>
      <dgm:t>
        <a:bodyPr/>
        <a:lstStyle/>
        <a:p>
          <a:endParaRPr lang="en-US"/>
        </a:p>
      </dgm:t>
    </dgm:pt>
    <dgm:pt modelId="{19056823-095E-4BDD-AED5-754383D8224A}">
      <dgm:prSet/>
      <dgm:spPr/>
      <dgm:t>
        <a:bodyPr/>
        <a:lstStyle/>
        <a:p>
          <a:r>
            <a:rPr kumimoji="1" lang="en-US" dirty="0" smtClean="0"/>
            <a:t>Can be static or dynamic</a:t>
          </a:r>
          <a:endParaRPr kumimoji="1" lang="en-US" dirty="0"/>
        </a:p>
      </dgm:t>
    </dgm:pt>
    <dgm:pt modelId="{04E45674-84DE-45CC-AFD8-8A1F7BACAE85}" type="parTrans" cxnId="{DE519E4D-9326-4E78-9FB3-31A3649DB278}">
      <dgm:prSet/>
      <dgm:spPr/>
      <dgm:t>
        <a:bodyPr/>
        <a:lstStyle/>
        <a:p>
          <a:endParaRPr lang="en-US"/>
        </a:p>
      </dgm:t>
    </dgm:pt>
    <dgm:pt modelId="{357C2CBD-86F8-4BEC-AB4B-A80144A4EEBB}" type="sibTrans" cxnId="{DE519E4D-9326-4E78-9FB3-31A3649DB278}">
      <dgm:prSet/>
      <dgm:spPr/>
      <dgm:t>
        <a:bodyPr/>
        <a:lstStyle/>
        <a:p>
          <a:endParaRPr lang="en-US"/>
        </a:p>
      </dgm:t>
    </dgm:pt>
    <dgm:pt modelId="{E63498F9-33B5-427A-8C2F-BED403021FE3}">
      <dgm:prSet/>
      <dgm:spPr/>
      <dgm:t>
        <a:bodyPr/>
        <a:lstStyle/>
        <a:p>
          <a:r>
            <a:rPr kumimoji="1" lang="en-US" dirty="0" smtClean="0"/>
            <a:t>Can be useful for security and priority</a:t>
          </a:r>
          <a:endParaRPr kumimoji="1" lang="en-US" dirty="0"/>
        </a:p>
      </dgm:t>
    </dgm:pt>
    <dgm:pt modelId="{BC99E182-65BC-42E2-ADED-DA7DF6B11713}" type="parTrans" cxnId="{01F1DE9C-7BFD-4215-A285-9D2E4BD64E85}">
      <dgm:prSet/>
      <dgm:spPr/>
      <dgm:t>
        <a:bodyPr/>
        <a:lstStyle/>
        <a:p>
          <a:endParaRPr lang="en-US"/>
        </a:p>
      </dgm:t>
    </dgm:pt>
    <dgm:pt modelId="{584CE68C-77EC-45E9-B20B-9F5489F32350}" type="sibTrans" cxnId="{01F1DE9C-7BFD-4215-A285-9D2E4BD64E85}">
      <dgm:prSet/>
      <dgm:spPr/>
      <dgm:t>
        <a:bodyPr/>
        <a:lstStyle/>
        <a:p>
          <a:endParaRPr lang="en-US"/>
        </a:p>
      </dgm:t>
    </dgm:pt>
    <dgm:pt modelId="{B381C7E6-75D9-DC4E-A464-D67E43D1C707}">
      <dgm:prSet phldrT="[Text]"/>
      <dgm:spPr/>
      <dgm:t>
        <a:bodyPr/>
        <a:lstStyle/>
        <a:p>
          <a:r>
            <a:rPr lang="en-US" dirty="0" smtClean="0"/>
            <a:t>Each router appends its internet address to a list of addresses in the datagram</a:t>
          </a:r>
          <a:endParaRPr lang="en-US" dirty="0"/>
        </a:p>
      </dgm:t>
    </dgm:pt>
    <dgm:pt modelId="{5975251D-A043-E94C-B649-4D563CB198BB}" type="parTrans" cxnId="{35DCB5A2-B37D-E943-8E59-8FE977B90B8F}">
      <dgm:prSet/>
      <dgm:spPr/>
      <dgm:t>
        <a:bodyPr/>
        <a:lstStyle/>
        <a:p>
          <a:endParaRPr lang="en-US"/>
        </a:p>
      </dgm:t>
    </dgm:pt>
    <dgm:pt modelId="{EF1351E4-A8F9-C74D-BA75-88A715212704}" type="sibTrans" cxnId="{35DCB5A2-B37D-E943-8E59-8FE977B90B8F}">
      <dgm:prSet/>
      <dgm:spPr/>
      <dgm:t>
        <a:bodyPr/>
        <a:lstStyle/>
        <a:p>
          <a:endParaRPr lang="en-US"/>
        </a:p>
      </dgm:t>
    </dgm:pt>
    <dgm:pt modelId="{60B3E01C-B511-164C-A802-D9DEFF5E64FF}">
      <dgm:prSet phldrT="[Text]"/>
      <dgm:spPr/>
      <dgm:t>
        <a:bodyPr/>
        <a:lstStyle/>
        <a:p>
          <a:r>
            <a:rPr lang="en-US" dirty="0" smtClean="0"/>
            <a:t>Useful for testing and debugging purposes</a:t>
          </a:r>
          <a:endParaRPr lang="en-US" dirty="0"/>
        </a:p>
      </dgm:t>
    </dgm:pt>
    <dgm:pt modelId="{C7880E59-0C33-E444-ABE2-583CA01C8A52}" type="parTrans" cxnId="{FE0988C6-EAC0-8F4A-B4EF-85D8E628D426}">
      <dgm:prSet/>
      <dgm:spPr/>
      <dgm:t>
        <a:bodyPr/>
        <a:lstStyle/>
        <a:p>
          <a:endParaRPr lang="en-US"/>
        </a:p>
      </dgm:t>
    </dgm:pt>
    <dgm:pt modelId="{4A799DE1-B709-9342-A958-93633FA6701C}" type="sibTrans" cxnId="{FE0988C6-EAC0-8F4A-B4EF-85D8E628D426}">
      <dgm:prSet/>
      <dgm:spPr/>
      <dgm:t>
        <a:bodyPr/>
        <a:lstStyle/>
        <a:p>
          <a:endParaRPr lang="en-US"/>
        </a:p>
      </dgm:t>
    </dgm:pt>
    <dgm:pt modelId="{259EE9FE-B8D0-BD41-8F51-E5CAC8D08CAB}" type="pres">
      <dgm:prSet presAssocID="{909F1885-EA29-4FFC-990B-1D0480D44375}" presName="Name0" presStyleCnt="0">
        <dgm:presLayoutVars>
          <dgm:dir/>
          <dgm:animLvl val="lvl"/>
          <dgm:resizeHandles val="exact"/>
        </dgm:presLayoutVars>
      </dgm:prSet>
      <dgm:spPr/>
      <dgm:t>
        <a:bodyPr/>
        <a:lstStyle/>
        <a:p>
          <a:endParaRPr lang="en-US"/>
        </a:p>
      </dgm:t>
    </dgm:pt>
    <dgm:pt modelId="{D4A2727F-8D30-594F-AC9F-918B004B4D93}" type="pres">
      <dgm:prSet presAssocID="{909F1885-EA29-4FFC-990B-1D0480D44375}" presName="tSp" presStyleCnt="0"/>
      <dgm:spPr/>
    </dgm:pt>
    <dgm:pt modelId="{0D0C8020-6F4F-A246-A1F9-567016E65BDF}" type="pres">
      <dgm:prSet presAssocID="{909F1885-EA29-4FFC-990B-1D0480D44375}" presName="bSp" presStyleCnt="0"/>
      <dgm:spPr/>
    </dgm:pt>
    <dgm:pt modelId="{D864A17A-559A-2045-9297-FC7130047080}" type="pres">
      <dgm:prSet presAssocID="{909F1885-EA29-4FFC-990B-1D0480D44375}" presName="process" presStyleCnt="0"/>
      <dgm:spPr/>
    </dgm:pt>
    <dgm:pt modelId="{E51E4DBF-FA80-7B47-8957-C7AE24E7567A}" type="pres">
      <dgm:prSet presAssocID="{B819B06A-CF7F-4EE0-8CBD-37D944ACC979}" presName="composite1" presStyleCnt="0"/>
      <dgm:spPr/>
    </dgm:pt>
    <dgm:pt modelId="{68294346-55C4-3F4A-87D4-CCAD29A3AF79}" type="pres">
      <dgm:prSet presAssocID="{B819B06A-CF7F-4EE0-8CBD-37D944ACC979}" presName="dummyNode1" presStyleLbl="node1" presStyleIdx="0" presStyleCnt="3"/>
      <dgm:spPr/>
    </dgm:pt>
    <dgm:pt modelId="{DD6D3CCB-E7B6-2A45-AA43-F6096BC49063}" type="pres">
      <dgm:prSet presAssocID="{B819B06A-CF7F-4EE0-8CBD-37D944ACC979}" presName="childNode1" presStyleLbl="bgAcc1" presStyleIdx="0" presStyleCnt="3">
        <dgm:presLayoutVars>
          <dgm:bulletEnabled val="1"/>
        </dgm:presLayoutVars>
      </dgm:prSet>
      <dgm:spPr/>
      <dgm:t>
        <a:bodyPr/>
        <a:lstStyle/>
        <a:p>
          <a:endParaRPr lang="en-US"/>
        </a:p>
      </dgm:t>
    </dgm:pt>
    <dgm:pt modelId="{4A4138F4-792E-D345-BF9C-F917D1AFFF49}" type="pres">
      <dgm:prSet presAssocID="{B819B06A-CF7F-4EE0-8CBD-37D944ACC979}" presName="childNode1tx" presStyleLbl="bgAcc1" presStyleIdx="0" presStyleCnt="3">
        <dgm:presLayoutVars>
          <dgm:bulletEnabled val="1"/>
        </dgm:presLayoutVars>
      </dgm:prSet>
      <dgm:spPr/>
      <dgm:t>
        <a:bodyPr/>
        <a:lstStyle/>
        <a:p>
          <a:endParaRPr lang="en-US"/>
        </a:p>
      </dgm:t>
    </dgm:pt>
    <dgm:pt modelId="{30865B17-4EF3-8D46-85EC-033445762FA4}" type="pres">
      <dgm:prSet presAssocID="{B819B06A-CF7F-4EE0-8CBD-37D944ACC979}" presName="parentNode1" presStyleLbl="node1" presStyleIdx="0" presStyleCnt="3" custLinFactNeighborX="-635" custLinFactNeighborY="-22822">
        <dgm:presLayoutVars>
          <dgm:chMax val="1"/>
          <dgm:bulletEnabled val="1"/>
        </dgm:presLayoutVars>
      </dgm:prSet>
      <dgm:spPr/>
      <dgm:t>
        <a:bodyPr/>
        <a:lstStyle/>
        <a:p>
          <a:endParaRPr lang="en-US"/>
        </a:p>
      </dgm:t>
    </dgm:pt>
    <dgm:pt modelId="{4421D7AB-5ABD-F745-A0B7-04889607E2E1}" type="pres">
      <dgm:prSet presAssocID="{B819B06A-CF7F-4EE0-8CBD-37D944ACC979}" presName="connSite1" presStyleCnt="0"/>
      <dgm:spPr/>
    </dgm:pt>
    <dgm:pt modelId="{8F3DE74A-AF07-094F-B55C-6ADE790BF13D}" type="pres">
      <dgm:prSet presAssocID="{ACC61AD0-CEBB-4115-BC27-E43456128473}" presName="Name9" presStyleLbl="sibTrans2D1" presStyleIdx="0" presStyleCnt="2" custLinFactNeighborX="40081" custLinFactNeighborY="-18186"/>
      <dgm:spPr/>
      <dgm:t>
        <a:bodyPr/>
        <a:lstStyle/>
        <a:p>
          <a:endParaRPr lang="en-US"/>
        </a:p>
      </dgm:t>
    </dgm:pt>
    <dgm:pt modelId="{E6806139-B83C-FE4D-A96C-756D7BAF80A9}" type="pres">
      <dgm:prSet presAssocID="{3522E37C-8AF1-4B84-B2A4-C4BF403A9AB4}" presName="composite2" presStyleCnt="0"/>
      <dgm:spPr/>
    </dgm:pt>
    <dgm:pt modelId="{18C476A6-9D4F-8642-8295-5A9B04D21885}" type="pres">
      <dgm:prSet presAssocID="{3522E37C-8AF1-4B84-B2A4-C4BF403A9AB4}" presName="dummyNode2" presStyleLbl="node1" presStyleIdx="0" presStyleCnt="3"/>
      <dgm:spPr/>
    </dgm:pt>
    <dgm:pt modelId="{7EDA048F-773F-284B-AE25-DFEA5ED75640}" type="pres">
      <dgm:prSet presAssocID="{3522E37C-8AF1-4B84-B2A4-C4BF403A9AB4}" presName="childNode2" presStyleLbl="bgAcc1" presStyleIdx="1" presStyleCnt="3">
        <dgm:presLayoutVars>
          <dgm:bulletEnabled val="1"/>
        </dgm:presLayoutVars>
      </dgm:prSet>
      <dgm:spPr/>
      <dgm:t>
        <a:bodyPr/>
        <a:lstStyle/>
        <a:p>
          <a:endParaRPr lang="en-US"/>
        </a:p>
      </dgm:t>
    </dgm:pt>
    <dgm:pt modelId="{5A85A4D8-852C-3C43-B669-7EEEC5B9623B}" type="pres">
      <dgm:prSet presAssocID="{3522E37C-8AF1-4B84-B2A4-C4BF403A9AB4}" presName="childNode2tx" presStyleLbl="bgAcc1" presStyleIdx="1" presStyleCnt="3">
        <dgm:presLayoutVars>
          <dgm:bulletEnabled val="1"/>
        </dgm:presLayoutVars>
      </dgm:prSet>
      <dgm:spPr/>
      <dgm:t>
        <a:bodyPr/>
        <a:lstStyle/>
        <a:p>
          <a:endParaRPr lang="en-US"/>
        </a:p>
      </dgm:t>
    </dgm:pt>
    <dgm:pt modelId="{0286FD58-5137-5C4F-9393-9054D9C9F042}" type="pres">
      <dgm:prSet presAssocID="{3522E37C-8AF1-4B84-B2A4-C4BF403A9AB4}" presName="parentNode2" presStyleLbl="node1" presStyleIdx="1" presStyleCnt="3">
        <dgm:presLayoutVars>
          <dgm:chMax val="0"/>
          <dgm:bulletEnabled val="1"/>
        </dgm:presLayoutVars>
      </dgm:prSet>
      <dgm:spPr/>
      <dgm:t>
        <a:bodyPr/>
        <a:lstStyle/>
        <a:p>
          <a:endParaRPr lang="en-US"/>
        </a:p>
      </dgm:t>
    </dgm:pt>
    <dgm:pt modelId="{72F2688D-7D26-9C44-94C2-65886B83C053}" type="pres">
      <dgm:prSet presAssocID="{3522E37C-8AF1-4B84-B2A4-C4BF403A9AB4}" presName="connSite2" presStyleCnt="0"/>
      <dgm:spPr/>
    </dgm:pt>
    <dgm:pt modelId="{93A8D2E4-4B4C-E54E-8826-27F9A40DB6F5}" type="pres">
      <dgm:prSet presAssocID="{25D81E6E-068C-4C87-A1BA-87321054B8A4}" presName="Name18" presStyleLbl="sibTrans2D1" presStyleIdx="1" presStyleCnt="2" custLinFactNeighborX="37584" custLinFactNeighborY="19507"/>
      <dgm:spPr/>
      <dgm:t>
        <a:bodyPr/>
        <a:lstStyle/>
        <a:p>
          <a:endParaRPr lang="en-US"/>
        </a:p>
      </dgm:t>
    </dgm:pt>
    <dgm:pt modelId="{66323B32-2919-DC49-B080-868D384B1BB2}" type="pres">
      <dgm:prSet presAssocID="{659293E4-F813-47C0-90EB-714E48FB5D0B}" presName="composite1" presStyleCnt="0"/>
      <dgm:spPr/>
    </dgm:pt>
    <dgm:pt modelId="{6170CEC3-27E9-CD47-A5EA-79D4433B440C}" type="pres">
      <dgm:prSet presAssocID="{659293E4-F813-47C0-90EB-714E48FB5D0B}" presName="dummyNode1" presStyleLbl="node1" presStyleIdx="1" presStyleCnt="3"/>
      <dgm:spPr/>
    </dgm:pt>
    <dgm:pt modelId="{183D70E6-E830-6E46-B288-2E5B6473051A}" type="pres">
      <dgm:prSet presAssocID="{659293E4-F813-47C0-90EB-714E48FB5D0B}" presName="childNode1" presStyleLbl="bgAcc1" presStyleIdx="2" presStyleCnt="3">
        <dgm:presLayoutVars>
          <dgm:bulletEnabled val="1"/>
        </dgm:presLayoutVars>
      </dgm:prSet>
      <dgm:spPr/>
      <dgm:t>
        <a:bodyPr/>
        <a:lstStyle/>
        <a:p>
          <a:endParaRPr lang="en-US"/>
        </a:p>
      </dgm:t>
    </dgm:pt>
    <dgm:pt modelId="{D0E88DEB-D03C-0940-AC7F-5D44468926E9}" type="pres">
      <dgm:prSet presAssocID="{659293E4-F813-47C0-90EB-714E48FB5D0B}" presName="childNode1tx" presStyleLbl="bgAcc1" presStyleIdx="2" presStyleCnt="3">
        <dgm:presLayoutVars>
          <dgm:bulletEnabled val="1"/>
        </dgm:presLayoutVars>
      </dgm:prSet>
      <dgm:spPr/>
      <dgm:t>
        <a:bodyPr/>
        <a:lstStyle/>
        <a:p>
          <a:endParaRPr lang="en-US"/>
        </a:p>
      </dgm:t>
    </dgm:pt>
    <dgm:pt modelId="{EDF8CD31-5092-7241-85B3-D6D021F3EB21}" type="pres">
      <dgm:prSet presAssocID="{659293E4-F813-47C0-90EB-714E48FB5D0B}" presName="parentNode1" presStyleLbl="node1" presStyleIdx="2" presStyleCnt="3" custLinFactNeighborX="-14701" custLinFactNeighborY="-3550">
        <dgm:presLayoutVars>
          <dgm:chMax val="1"/>
          <dgm:bulletEnabled val="1"/>
        </dgm:presLayoutVars>
      </dgm:prSet>
      <dgm:spPr/>
      <dgm:t>
        <a:bodyPr/>
        <a:lstStyle/>
        <a:p>
          <a:endParaRPr lang="en-US"/>
        </a:p>
      </dgm:t>
    </dgm:pt>
    <dgm:pt modelId="{BD189F80-1EB6-6F45-A4FB-D261D3D21E79}" type="pres">
      <dgm:prSet presAssocID="{659293E4-F813-47C0-90EB-714E48FB5D0B}" presName="connSite1" presStyleCnt="0"/>
      <dgm:spPr/>
    </dgm:pt>
  </dgm:ptLst>
  <dgm:cxnLst>
    <dgm:cxn modelId="{9D56C34A-7A90-449C-8EA3-4FD18BE99082}" type="presOf" srcId="{ACC61AD0-CEBB-4115-BC27-E43456128473}" destId="{8F3DE74A-AF07-094F-B55C-6ADE790BF13D}" srcOrd="0" destOrd="0" presId="urn:microsoft.com/office/officeart/2005/8/layout/hProcess4"/>
    <dgm:cxn modelId="{FE0988C6-EAC0-8F4A-B4EF-85D8E628D426}" srcId="{659293E4-F813-47C0-90EB-714E48FB5D0B}" destId="{60B3E01C-B511-164C-A802-D9DEFF5E64FF}" srcOrd="1" destOrd="0" parTransId="{C7880E59-0C33-E444-ABE2-583CA01C8A52}" sibTransId="{4A799DE1-B709-9342-A958-93633FA6701C}"/>
    <dgm:cxn modelId="{95B75DA0-229A-4F1B-8395-2C08018FFEDB}" type="presOf" srcId="{60B3E01C-B511-164C-A802-D9DEFF5E64FF}" destId="{183D70E6-E830-6E46-B288-2E5B6473051A}" srcOrd="0" destOrd="1" presId="urn:microsoft.com/office/officeart/2005/8/layout/hProcess4"/>
    <dgm:cxn modelId="{B40AAABC-5A2A-43D7-A4C4-B104158BD38A}" type="presOf" srcId="{B819B06A-CF7F-4EE0-8CBD-37D944ACC979}" destId="{30865B17-4EF3-8D46-85EC-033445762FA4}" srcOrd="0" destOrd="0" presId="urn:microsoft.com/office/officeart/2005/8/layout/hProcess4"/>
    <dgm:cxn modelId="{EA8A1AF0-E45A-4D1F-83B4-B38E17DE6504}" type="presOf" srcId="{B381C7E6-75D9-DC4E-A464-D67E43D1C707}" destId="{D0E88DEB-D03C-0940-AC7F-5D44468926E9}" srcOrd="1" destOrd="0" presId="urn:microsoft.com/office/officeart/2005/8/layout/hProcess4"/>
    <dgm:cxn modelId="{AD11455F-38E5-461D-BB9E-74B3D7B70220}" type="presOf" srcId="{3522E37C-8AF1-4B84-B2A4-C4BF403A9AB4}" destId="{0286FD58-5137-5C4F-9393-9054D9C9F042}" srcOrd="0" destOrd="0" presId="urn:microsoft.com/office/officeart/2005/8/layout/hProcess4"/>
    <dgm:cxn modelId="{2DAF8905-B2E0-4908-995B-4C4F1C7F371C}" type="presOf" srcId="{B381C7E6-75D9-DC4E-A464-D67E43D1C707}" destId="{183D70E6-E830-6E46-B288-2E5B6473051A}" srcOrd="0" destOrd="0" presId="urn:microsoft.com/office/officeart/2005/8/layout/hProcess4"/>
    <dgm:cxn modelId="{54DB56E8-C311-41B5-9FBD-0DBA8313E6E5}" type="presOf" srcId="{909F1885-EA29-4FFC-990B-1D0480D44375}" destId="{259EE9FE-B8D0-BD41-8F51-E5CAC8D08CAB}" srcOrd="0" destOrd="0" presId="urn:microsoft.com/office/officeart/2005/8/layout/hProcess4"/>
    <dgm:cxn modelId="{1BC801E3-509C-4AAF-ADC2-E5C4088867C1}" srcId="{909F1885-EA29-4FFC-990B-1D0480D44375}" destId="{B819B06A-CF7F-4EE0-8CBD-37D944ACC979}" srcOrd="0" destOrd="0" parTransId="{1DE72E89-F4FC-4B70-B506-E4AA1F06DD29}" sibTransId="{ACC61AD0-CEBB-4115-BC27-E43456128473}"/>
    <dgm:cxn modelId="{2E321895-CB0B-4379-BB74-1840A24CCA05}" type="presOf" srcId="{25D81E6E-068C-4C87-A1BA-87321054B8A4}" destId="{93A8D2E4-4B4C-E54E-8826-27F9A40DB6F5}" srcOrd="0" destOrd="0" presId="urn:microsoft.com/office/officeart/2005/8/layout/hProcess4"/>
    <dgm:cxn modelId="{40459FCB-D68E-49BB-8513-9264DD8C9B51}" srcId="{909F1885-EA29-4FFC-990B-1D0480D44375}" destId="{3522E37C-8AF1-4B84-B2A4-C4BF403A9AB4}" srcOrd="1" destOrd="0" parTransId="{48647055-63B5-4B3A-9A48-C2C20CAF23D5}" sibTransId="{25D81E6E-068C-4C87-A1BA-87321054B8A4}"/>
    <dgm:cxn modelId="{F15D6185-7E70-441D-B073-CC5FC882C132}" srcId="{909F1885-EA29-4FFC-990B-1D0480D44375}" destId="{659293E4-F813-47C0-90EB-714E48FB5D0B}" srcOrd="2" destOrd="0" parTransId="{6B3018D0-D9E1-486E-A78F-FC38C6BE4426}" sibTransId="{1D777137-2EBA-4035-B318-569CD0C7EB21}"/>
    <dgm:cxn modelId="{763729CE-D45C-4470-959F-3E74E22FE78D}" type="presOf" srcId="{7A7D3B75-A8FB-4405-87D9-E9C877D4E4A0}" destId="{4A4138F4-792E-D345-BF9C-F917D1AFFF49}" srcOrd="1" destOrd="0" presId="urn:microsoft.com/office/officeart/2005/8/layout/hProcess4"/>
    <dgm:cxn modelId="{1F66D800-960F-483D-A232-FE7520BA895C}" type="presOf" srcId="{19056823-095E-4BDD-AED5-754383D8224A}" destId="{4A4138F4-792E-D345-BF9C-F917D1AFFF49}" srcOrd="1" destOrd="1" presId="urn:microsoft.com/office/officeart/2005/8/layout/hProcess4"/>
    <dgm:cxn modelId="{42061338-9295-47C4-84AC-130D2ECA1D79}" srcId="{3522E37C-8AF1-4B84-B2A4-C4BF403A9AB4}" destId="{ECE46C56-B0CF-4E06-9707-CC1EAA373223}" srcOrd="0" destOrd="0" parTransId="{6240BB9D-47B2-47D5-9C83-7ABCB6590F78}" sibTransId="{D90E4AA1-1785-4ACE-BD50-8C27E39AA888}"/>
    <dgm:cxn modelId="{35DCB5A2-B37D-E943-8E59-8FE977B90B8F}" srcId="{659293E4-F813-47C0-90EB-714E48FB5D0B}" destId="{B381C7E6-75D9-DC4E-A464-D67E43D1C707}" srcOrd="0" destOrd="0" parTransId="{5975251D-A043-E94C-B649-4D563CB198BB}" sibTransId="{EF1351E4-A8F9-C74D-BA75-88A715212704}"/>
    <dgm:cxn modelId="{496C5A3A-CFF8-442E-AC24-CB4488BDE790}" type="presOf" srcId="{ECE46C56-B0CF-4E06-9707-CC1EAA373223}" destId="{7EDA048F-773F-284B-AE25-DFEA5ED75640}" srcOrd="0" destOrd="0" presId="urn:microsoft.com/office/officeart/2005/8/layout/hProcess4"/>
    <dgm:cxn modelId="{DE519E4D-9326-4E78-9FB3-31A3649DB278}" srcId="{B819B06A-CF7F-4EE0-8CBD-37D944ACC979}" destId="{19056823-095E-4BDD-AED5-754383D8224A}" srcOrd="1" destOrd="0" parTransId="{04E45674-84DE-45CC-AFD8-8A1F7BACAE85}" sibTransId="{357C2CBD-86F8-4BEC-AB4B-A80144A4EEBB}"/>
    <dgm:cxn modelId="{0B1CCAD9-3826-429F-8781-9AEFF8834104}" type="presOf" srcId="{7A7D3B75-A8FB-4405-87D9-E9C877D4E4A0}" destId="{DD6D3CCB-E7B6-2A45-AA43-F6096BC49063}" srcOrd="0" destOrd="0" presId="urn:microsoft.com/office/officeart/2005/8/layout/hProcess4"/>
    <dgm:cxn modelId="{2D0A57C0-E457-4A0E-AD52-9E68FAC34B76}" type="presOf" srcId="{E63498F9-33B5-427A-8C2F-BED403021FE3}" destId="{7EDA048F-773F-284B-AE25-DFEA5ED75640}" srcOrd="0" destOrd="1" presId="urn:microsoft.com/office/officeart/2005/8/layout/hProcess4"/>
    <dgm:cxn modelId="{83ABF926-28F1-443F-B947-246B0DDD50AF}" type="presOf" srcId="{19056823-095E-4BDD-AED5-754383D8224A}" destId="{DD6D3CCB-E7B6-2A45-AA43-F6096BC49063}" srcOrd="0" destOrd="1" presId="urn:microsoft.com/office/officeart/2005/8/layout/hProcess4"/>
    <dgm:cxn modelId="{01F1DE9C-7BFD-4215-A285-9D2E4BD64E85}" srcId="{3522E37C-8AF1-4B84-B2A4-C4BF403A9AB4}" destId="{E63498F9-33B5-427A-8C2F-BED403021FE3}" srcOrd="1" destOrd="0" parTransId="{BC99E182-65BC-42E2-ADED-DA7DF6B11713}" sibTransId="{584CE68C-77EC-45E9-B20B-9F5489F32350}"/>
    <dgm:cxn modelId="{BF436E54-4A54-43AA-B412-D97DC8C9EAE8}" type="presOf" srcId="{60B3E01C-B511-164C-A802-D9DEFF5E64FF}" destId="{D0E88DEB-D03C-0940-AC7F-5D44468926E9}" srcOrd="1" destOrd="1" presId="urn:microsoft.com/office/officeart/2005/8/layout/hProcess4"/>
    <dgm:cxn modelId="{C99BB0AA-CDEE-424D-8A37-C80D7BDEEBC6}" srcId="{B819B06A-CF7F-4EE0-8CBD-37D944ACC979}" destId="{7A7D3B75-A8FB-4405-87D9-E9C877D4E4A0}" srcOrd="0" destOrd="0" parTransId="{EC3CC82A-E85C-406C-BB28-6DD65BB704EB}" sibTransId="{C29EB444-8881-4E32-94F3-694FCA770246}"/>
    <dgm:cxn modelId="{C0CB36BA-5C09-4A9F-82FC-B4C73F078029}" type="presOf" srcId="{E63498F9-33B5-427A-8C2F-BED403021FE3}" destId="{5A85A4D8-852C-3C43-B669-7EEEC5B9623B}" srcOrd="1" destOrd="1" presId="urn:microsoft.com/office/officeart/2005/8/layout/hProcess4"/>
    <dgm:cxn modelId="{D245F5D9-664C-49E8-9E42-92E31695A281}" type="presOf" srcId="{ECE46C56-B0CF-4E06-9707-CC1EAA373223}" destId="{5A85A4D8-852C-3C43-B669-7EEEC5B9623B}" srcOrd="1" destOrd="0" presId="urn:microsoft.com/office/officeart/2005/8/layout/hProcess4"/>
    <dgm:cxn modelId="{6251702A-ED54-4A91-9875-339F64E0DC25}" type="presOf" srcId="{659293E4-F813-47C0-90EB-714E48FB5D0B}" destId="{EDF8CD31-5092-7241-85B3-D6D021F3EB21}" srcOrd="0" destOrd="0" presId="urn:microsoft.com/office/officeart/2005/8/layout/hProcess4"/>
    <dgm:cxn modelId="{BC60ACB2-5AE5-4557-8610-93BE874D4B70}" type="presParOf" srcId="{259EE9FE-B8D0-BD41-8F51-E5CAC8D08CAB}" destId="{D4A2727F-8D30-594F-AC9F-918B004B4D93}" srcOrd="0" destOrd="0" presId="urn:microsoft.com/office/officeart/2005/8/layout/hProcess4"/>
    <dgm:cxn modelId="{321C32E8-328A-4F9D-9061-AFF7869750FD}" type="presParOf" srcId="{259EE9FE-B8D0-BD41-8F51-E5CAC8D08CAB}" destId="{0D0C8020-6F4F-A246-A1F9-567016E65BDF}" srcOrd="1" destOrd="0" presId="urn:microsoft.com/office/officeart/2005/8/layout/hProcess4"/>
    <dgm:cxn modelId="{B886B903-52C3-4385-9C12-10E0652F5C4B}" type="presParOf" srcId="{259EE9FE-B8D0-BD41-8F51-E5CAC8D08CAB}" destId="{D864A17A-559A-2045-9297-FC7130047080}" srcOrd="2" destOrd="0" presId="urn:microsoft.com/office/officeart/2005/8/layout/hProcess4"/>
    <dgm:cxn modelId="{DDC29CDC-C773-4733-A9ED-2D55A2BD4208}" type="presParOf" srcId="{D864A17A-559A-2045-9297-FC7130047080}" destId="{E51E4DBF-FA80-7B47-8957-C7AE24E7567A}" srcOrd="0" destOrd="0" presId="urn:microsoft.com/office/officeart/2005/8/layout/hProcess4"/>
    <dgm:cxn modelId="{BE64E62C-0082-4EA6-AE8D-A3BAAA61EA27}" type="presParOf" srcId="{E51E4DBF-FA80-7B47-8957-C7AE24E7567A}" destId="{68294346-55C4-3F4A-87D4-CCAD29A3AF79}" srcOrd="0" destOrd="0" presId="urn:microsoft.com/office/officeart/2005/8/layout/hProcess4"/>
    <dgm:cxn modelId="{6D460672-C44C-4918-848F-3A797C725E35}" type="presParOf" srcId="{E51E4DBF-FA80-7B47-8957-C7AE24E7567A}" destId="{DD6D3CCB-E7B6-2A45-AA43-F6096BC49063}" srcOrd="1" destOrd="0" presId="urn:microsoft.com/office/officeart/2005/8/layout/hProcess4"/>
    <dgm:cxn modelId="{F8A3AE74-64AB-44C8-9523-C709049E3E48}" type="presParOf" srcId="{E51E4DBF-FA80-7B47-8957-C7AE24E7567A}" destId="{4A4138F4-792E-D345-BF9C-F917D1AFFF49}" srcOrd="2" destOrd="0" presId="urn:microsoft.com/office/officeart/2005/8/layout/hProcess4"/>
    <dgm:cxn modelId="{57FD2984-F59D-4A3F-9E17-C15A517F923F}" type="presParOf" srcId="{E51E4DBF-FA80-7B47-8957-C7AE24E7567A}" destId="{30865B17-4EF3-8D46-85EC-033445762FA4}" srcOrd="3" destOrd="0" presId="urn:microsoft.com/office/officeart/2005/8/layout/hProcess4"/>
    <dgm:cxn modelId="{EAA5ED50-EFC8-411C-BE4C-76312DCE4B6F}" type="presParOf" srcId="{E51E4DBF-FA80-7B47-8957-C7AE24E7567A}" destId="{4421D7AB-5ABD-F745-A0B7-04889607E2E1}" srcOrd="4" destOrd="0" presId="urn:microsoft.com/office/officeart/2005/8/layout/hProcess4"/>
    <dgm:cxn modelId="{7A966FF5-37B1-4780-8DFE-F582238586DF}" type="presParOf" srcId="{D864A17A-559A-2045-9297-FC7130047080}" destId="{8F3DE74A-AF07-094F-B55C-6ADE790BF13D}" srcOrd="1" destOrd="0" presId="urn:microsoft.com/office/officeart/2005/8/layout/hProcess4"/>
    <dgm:cxn modelId="{D6769B78-1402-4205-BB27-5160586FAE1D}" type="presParOf" srcId="{D864A17A-559A-2045-9297-FC7130047080}" destId="{E6806139-B83C-FE4D-A96C-756D7BAF80A9}" srcOrd="2" destOrd="0" presId="urn:microsoft.com/office/officeart/2005/8/layout/hProcess4"/>
    <dgm:cxn modelId="{A9DDBD60-C1DD-4F78-BF4F-BDD2C7D55FB3}" type="presParOf" srcId="{E6806139-B83C-FE4D-A96C-756D7BAF80A9}" destId="{18C476A6-9D4F-8642-8295-5A9B04D21885}" srcOrd="0" destOrd="0" presId="urn:microsoft.com/office/officeart/2005/8/layout/hProcess4"/>
    <dgm:cxn modelId="{6135C830-CB54-4091-9DC6-59AB82B55285}" type="presParOf" srcId="{E6806139-B83C-FE4D-A96C-756D7BAF80A9}" destId="{7EDA048F-773F-284B-AE25-DFEA5ED75640}" srcOrd="1" destOrd="0" presId="urn:microsoft.com/office/officeart/2005/8/layout/hProcess4"/>
    <dgm:cxn modelId="{BC3A6483-7F76-412D-8C70-0B86B684B6A4}" type="presParOf" srcId="{E6806139-B83C-FE4D-A96C-756D7BAF80A9}" destId="{5A85A4D8-852C-3C43-B669-7EEEC5B9623B}" srcOrd="2" destOrd="0" presId="urn:microsoft.com/office/officeart/2005/8/layout/hProcess4"/>
    <dgm:cxn modelId="{35939FDC-0279-4F7D-BF96-883554587C37}" type="presParOf" srcId="{E6806139-B83C-FE4D-A96C-756D7BAF80A9}" destId="{0286FD58-5137-5C4F-9393-9054D9C9F042}" srcOrd="3" destOrd="0" presId="urn:microsoft.com/office/officeart/2005/8/layout/hProcess4"/>
    <dgm:cxn modelId="{98298811-79E3-4AF8-8658-B541217E8C73}" type="presParOf" srcId="{E6806139-B83C-FE4D-A96C-756D7BAF80A9}" destId="{72F2688D-7D26-9C44-94C2-65886B83C053}" srcOrd="4" destOrd="0" presId="urn:microsoft.com/office/officeart/2005/8/layout/hProcess4"/>
    <dgm:cxn modelId="{8B439CE5-2481-46DC-B4E6-D902FB3D8B92}" type="presParOf" srcId="{D864A17A-559A-2045-9297-FC7130047080}" destId="{93A8D2E4-4B4C-E54E-8826-27F9A40DB6F5}" srcOrd="3" destOrd="0" presId="urn:microsoft.com/office/officeart/2005/8/layout/hProcess4"/>
    <dgm:cxn modelId="{7655CF3C-4F54-4A5A-91D8-A9CD054854B6}" type="presParOf" srcId="{D864A17A-559A-2045-9297-FC7130047080}" destId="{66323B32-2919-DC49-B080-868D384B1BB2}" srcOrd="4" destOrd="0" presId="urn:microsoft.com/office/officeart/2005/8/layout/hProcess4"/>
    <dgm:cxn modelId="{F85E303C-F2FA-4B93-8CC3-B9919C2C4594}" type="presParOf" srcId="{66323B32-2919-DC49-B080-868D384B1BB2}" destId="{6170CEC3-27E9-CD47-A5EA-79D4433B440C}" srcOrd="0" destOrd="0" presId="urn:microsoft.com/office/officeart/2005/8/layout/hProcess4"/>
    <dgm:cxn modelId="{1939D6DA-AC25-4BA6-9608-E468AE5F4818}" type="presParOf" srcId="{66323B32-2919-DC49-B080-868D384B1BB2}" destId="{183D70E6-E830-6E46-B288-2E5B6473051A}" srcOrd="1" destOrd="0" presId="urn:microsoft.com/office/officeart/2005/8/layout/hProcess4"/>
    <dgm:cxn modelId="{B55D8E61-164E-40A1-A99B-EA35A61A8257}" type="presParOf" srcId="{66323B32-2919-DC49-B080-868D384B1BB2}" destId="{D0E88DEB-D03C-0940-AC7F-5D44468926E9}" srcOrd="2" destOrd="0" presId="urn:microsoft.com/office/officeart/2005/8/layout/hProcess4"/>
    <dgm:cxn modelId="{ED4FE5D8-E008-49B6-AB32-0C809E0F8213}" type="presParOf" srcId="{66323B32-2919-DC49-B080-868D384B1BB2}" destId="{EDF8CD31-5092-7241-85B3-D6D021F3EB21}" srcOrd="3" destOrd="0" presId="urn:microsoft.com/office/officeart/2005/8/layout/hProcess4"/>
    <dgm:cxn modelId="{E52C38A6-1937-46E7-B911-8A00736E3577}" type="presParOf" srcId="{66323B32-2919-DC49-B080-868D384B1BB2}" destId="{BD189F80-1EB6-6F45-A4FB-D261D3D21E7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AD05D4-77CB-44AD-AC88-ECC860E994CD}" type="doc">
      <dgm:prSet loTypeId="urn:microsoft.com/office/officeart/2008/layout/VerticalAccentList" loCatId="hierarchy" qsTypeId="urn:microsoft.com/office/officeart/2005/8/quickstyle/simple2" qsCatId="simple" csTypeId="urn:microsoft.com/office/officeart/2005/8/colors/accent1_2" csCatId="accent1" phldr="1"/>
      <dgm:spPr/>
      <dgm:t>
        <a:bodyPr/>
        <a:lstStyle/>
        <a:p>
          <a:endParaRPr lang="en-US"/>
        </a:p>
      </dgm:t>
    </dgm:pt>
    <dgm:pt modelId="{863A0EEE-C5BB-43B3-B93E-80D8EF0C824F}">
      <dgm:prSet phldrT="[Text]"/>
      <dgm:spPr/>
      <dgm:t>
        <a:bodyPr/>
        <a:lstStyle/>
        <a:p>
          <a:r>
            <a:rPr lang="en-US" dirty="0" smtClean="0"/>
            <a:t>Need MAC address to send to LAN host</a:t>
          </a:r>
          <a:endParaRPr lang="en-US" dirty="0"/>
        </a:p>
      </dgm:t>
    </dgm:pt>
    <dgm:pt modelId="{050CC943-11BB-45EB-8CD3-0D4D9C92EE38}" type="parTrans" cxnId="{A9C4BB9E-D8F2-41E4-8ECD-18FF168A95F6}">
      <dgm:prSet/>
      <dgm:spPr/>
      <dgm:t>
        <a:bodyPr/>
        <a:lstStyle/>
        <a:p>
          <a:endParaRPr lang="en-US"/>
        </a:p>
      </dgm:t>
    </dgm:pt>
    <dgm:pt modelId="{8F870FD2-8989-4A8B-BC24-3BEA1B06E301}" type="sibTrans" cxnId="{A9C4BB9E-D8F2-41E4-8ECD-18FF168A95F6}">
      <dgm:prSet/>
      <dgm:spPr/>
      <dgm:t>
        <a:bodyPr/>
        <a:lstStyle/>
        <a:p>
          <a:endParaRPr lang="en-US"/>
        </a:p>
      </dgm:t>
    </dgm:pt>
    <dgm:pt modelId="{EF4CB11C-093D-4F84-A976-E9634893A42D}">
      <dgm:prSet phldrT="[Text]"/>
      <dgm:spPr/>
      <dgm:t>
        <a:bodyPr/>
        <a:lstStyle/>
        <a:p>
          <a:r>
            <a:rPr lang="en-US" dirty="0" smtClean="0"/>
            <a:t>Manual</a:t>
          </a:r>
          <a:endParaRPr lang="en-US" dirty="0"/>
        </a:p>
      </dgm:t>
    </dgm:pt>
    <dgm:pt modelId="{E23B9FB7-8719-4D26-BD9F-E686107C8FC6}" type="parTrans" cxnId="{FD261CBE-79F3-4D5C-8973-8F2C7BA99A1B}">
      <dgm:prSet/>
      <dgm:spPr/>
      <dgm:t>
        <a:bodyPr/>
        <a:lstStyle/>
        <a:p>
          <a:endParaRPr lang="en-US"/>
        </a:p>
      </dgm:t>
    </dgm:pt>
    <dgm:pt modelId="{662B624D-A1B8-4170-AC89-159D89A5D78D}" type="sibTrans" cxnId="{FD261CBE-79F3-4D5C-8973-8F2C7BA99A1B}">
      <dgm:prSet/>
      <dgm:spPr/>
      <dgm:t>
        <a:bodyPr/>
        <a:lstStyle/>
        <a:p>
          <a:endParaRPr lang="en-US"/>
        </a:p>
      </dgm:t>
    </dgm:pt>
    <dgm:pt modelId="{EE0F4F56-A3E5-45E4-B22C-DB3671C93D85}">
      <dgm:prSet phldrT="[Text]"/>
      <dgm:spPr/>
      <dgm:t>
        <a:bodyPr/>
        <a:lstStyle/>
        <a:p>
          <a:r>
            <a:rPr lang="en-US" dirty="0" smtClean="0"/>
            <a:t>ARP (RFC 826) provides dynamic IP to Ethernet address mapping</a:t>
          </a:r>
          <a:endParaRPr lang="en-US" dirty="0"/>
        </a:p>
      </dgm:t>
    </dgm:pt>
    <dgm:pt modelId="{45920C46-A41E-42B9-8FC0-6FF61708CB29}" type="parTrans" cxnId="{6130FC43-7167-4EFC-BEFA-34D8D03DCE97}">
      <dgm:prSet/>
      <dgm:spPr/>
      <dgm:t>
        <a:bodyPr/>
        <a:lstStyle/>
        <a:p>
          <a:endParaRPr lang="en-US"/>
        </a:p>
      </dgm:t>
    </dgm:pt>
    <dgm:pt modelId="{563313E6-48A3-4975-B2F4-3538C37443C1}" type="sibTrans" cxnId="{6130FC43-7167-4EFC-BEFA-34D8D03DCE97}">
      <dgm:prSet/>
      <dgm:spPr/>
      <dgm:t>
        <a:bodyPr/>
        <a:lstStyle/>
        <a:p>
          <a:endParaRPr lang="en-US"/>
        </a:p>
      </dgm:t>
    </dgm:pt>
    <dgm:pt modelId="{F56C8166-9FF4-4FC5-B23F-3BCF45FFED17}">
      <dgm:prSet phldrT="[Text]"/>
      <dgm:spPr/>
      <dgm:t>
        <a:bodyPr/>
        <a:lstStyle/>
        <a:p>
          <a:r>
            <a:rPr lang="en-US" dirty="0" smtClean="0"/>
            <a:t>Source broadcasts ARP request</a:t>
          </a:r>
          <a:endParaRPr lang="en-US" dirty="0"/>
        </a:p>
      </dgm:t>
    </dgm:pt>
    <dgm:pt modelId="{FFC2CB37-5A9B-4A24-8C2C-B33B453E4592}" type="parTrans" cxnId="{1202D2DC-8433-4271-A992-0E0DEDA0FF98}">
      <dgm:prSet/>
      <dgm:spPr/>
      <dgm:t>
        <a:bodyPr/>
        <a:lstStyle/>
        <a:p>
          <a:endParaRPr lang="en-US"/>
        </a:p>
      </dgm:t>
    </dgm:pt>
    <dgm:pt modelId="{C3D2D179-695C-4BB9-9B31-CE0481C95253}" type="sibTrans" cxnId="{1202D2DC-8433-4271-A992-0E0DEDA0FF98}">
      <dgm:prSet/>
      <dgm:spPr/>
      <dgm:t>
        <a:bodyPr/>
        <a:lstStyle/>
        <a:p>
          <a:endParaRPr lang="en-US"/>
        </a:p>
      </dgm:t>
    </dgm:pt>
    <dgm:pt modelId="{C1C4AD4D-FC98-4E5B-B84E-B35A7AA10706}">
      <dgm:prSet/>
      <dgm:spPr/>
      <dgm:t>
        <a:bodyPr/>
        <a:lstStyle/>
        <a:p>
          <a:r>
            <a:rPr lang="en-US" dirty="0" smtClean="0"/>
            <a:t>Included in network address</a:t>
          </a:r>
          <a:endParaRPr lang="en-US" dirty="0"/>
        </a:p>
      </dgm:t>
    </dgm:pt>
    <dgm:pt modelId="{463AF113-58C9-450E-8197-9E2D69337BE5}" type="parTrans" cxnId="{242760CB-2DA8-46EF-A4FC-F20E30DED2AF}">
      <dgm:prSet/>
      <dgm:spPr/>
      <dgm:t>
        <a:bodyPr/>
        <a:lstStyle/>
        <a:p>
          <a:endParaRPr lang="en-US"/>
        </a:p>
      </dgm:t>
    </dgm:pt>
    <dgm:pt modelId="{2D4727EF-E258-4E0D-A154-F0D107781EEE}" type="sibTrans" cxnId="{242760CB-2DA8-46EF-A4FC-F20E30DED2AF}">
      <dgm:prSet/>
      <dgm:spPr/>
      <dgm:t>
        <a:bodyPr/>
        <a:lstStyle/>
        <a:p>
          <a:endParaRPr lang="en-US"/>
        </a:p>
      </dgm:t>
    </dgm:pt>
    <dgm:pt modelId="{6C7A0472-C97B-41B7-8774-6C847D01A004}">
      <dgm:prSet/>
      <dgm:spPr/>
      <dgm:t>
        <a:bodyPr/>
        <a:lstStyle/>
        <a:p>
          <a:r>
            <a:rPr lang="en-US" dirty="0" smtClean="0"/>
            <a:t>Use central directory</a:t>
          </a:r>
          <a:endParaRPr lang="en-US" dirty="0"/>
        </a:p>
      </dgm:t>
    </dgm:pt>
    <dgm:pt modelId="{4F30B253-0F57-4B3C-92BF-1D54F0604240}" type="parTrans" cxnId="{9A7A7961-8A48-4384-8893-5ABFDF164C80}">
      <dgm:prSet/>
      <dgm:spPr/>
      <dgm:t>
        <a:bodyPr/>
        <a:lstStyle/>
        <a:p>
          <a:endParaRPr lang="en-US"/>
        </a:p>
      </dgm:t>
    </dgm:pt>
    <dgm:pt modelId="{4952E2A0-0BDA-4733-AB6E-7BE59025EC4F}" type="sibTrans" cxnId="{9A7A7961-8A48-4384-8893-5ABFDF164C80}">
      <dgm:prSet/>
      <dgm:spPr/>
      <dgm:t>
        <a:bodyPr/>
        <a:lstStyle/>
        <a:p>
          <a:endParaRPr lang="en-US"/>
        </a:p>
      </dgm:t>
    </dgm:pt>
    <dgm:pt modelId="{38E49830-4A80-406A-B061-099DC50BCD79}">
      <dgm:prSet/>
      <dgm:spPr/>
      <dgm:t>
        <a:bodyPr/>
        <a:lstStyle/>
        <a:p>
          <a:r>
            <a:rPr lang="en-US" dirty="0" smtClean="0"/>
            <a:t>Use address resolution protocol</a:t>
          </a:r>
          <a:endParaRPr lang="en-US" dirty="0"/>
        </a:p>
      </dgm:t>
    </dgm:pt>
    <dgm:pt modelId="{206365FF-38B6-4A36-9669-345F0CDA5726}" type="parTrans" cxnId="{1D34FED3-547A-433C-AE38-A17310E769A7}">
      <dgm:prSet/>
      <dgm:spPr/>
      <dgm:t>
        <a:bodyPr/>
        <a:lstStyle/>
        <a:p>
          <a:endParaRPr lang="en-US"/>
        </a:p>
      </dgm:t>
    </dgm:pt>
    <dgm:pt modelId="{6A97994B-5172-46E2-A184-0ADB79C116BC}" type="sibTrans" cxnId="{1D34FED3-547A-433C-AE38-A17310E769A7}">
      <dgm:prSet/>
      <dgm:spPr/>
      <dgm:t>
        <a:bodyPr/>
        <a:lstStyle/>
        <a:p>
          <a:endParaRPr lang="en-US"/>
        </a:p>
      </dgm:t>
    </dgm:pt>
    <dgm:pt modelId="{54AA0E73-01A4-4A3E-B72C-4BFEC911CCDB}">
      <dgm:prSet/>
      <dgm:spPr/>
      <dgm:t>
        <a:bodyPr/>
        <a:lstStyle/>
        <a:p>
          <a:r>
            <a:rPr lang="en-US" dirty="0" smtClean="0"/>
            <a:t>Destination replies with ARP response</a:t>
          </a:r>
          <a:endParaRPr lang="en-US" dirty="0"/>
        </a:p>
      </dgm:t>
    </dgm:pt>
    <dgm:pt modelId="{3B768DB5-D501-4D57-9710-6C1920B0F458}" type="parTrans" cxnId="{B9DDC6AA-0010-4EDC-ACAA-A46BB44D78BE}">
      <dgm:prSet/>
      <dgm:spPr/>
      <dgm:t>
        <a:bodyPr/>
        <a:lstStyle/>
        <a:p>
          <a:endParaRPr lang="en-US"/>
        </a:p>
      </dgm:t>
    </dgm:pt>
    <dgm:pt modelId="{994C33C8-AF98-43A1-999F-7F0ABD2269F7}" type="sibTrans" cxnId="{B9DDC6AA-0010-4EDC-ACAA-A46BB44D78BE}">
      <dgm:prSet/>
      <dgm:spPr/>
      <dgm:t>
        <a:bodyPr/>
        <a:lstStyle/>
        <a:p>
          <a:endParaRPr lang="en-US"/>
        </a:p>
      </dgm:t>
    </dgm:pt>
    <dgm:pt modelId="{02327633-11B6-5A47-87C7-409A28CB56EF}" type="pres">
      <dgm:prSet presAssocID="{8BAD05D4-77CB-44AD-AC88-ECC860E994CD}" presName="Name0" presStyleCnt="0">
        <dgm:presLayoutVars>
          <dgm:chMax/>
          <dgm:chPref/>
          <dgm:dir/>
        </dgm:presLayoutVars>
      </dgm:prSet>
      <dgm:spPr/>
      <dgm:t>
        <a:bodyPr/>
        <a:lstStyle/>
        <a:p>
          <a:endParaRPr lang="en-US"/>
        </a:p>
      </dgm:t>
    </dgm:pt>
    <dgm:pt modelId="{EF959171-FC16-994C-96AA-64A9AB8C6275}" type="pres">
      <dgm:prSet presAssocID="{863A0EEE-C5BB-43B3-B93E-80D8EF0C824F}" presName="parenttextcomposite" presStyleCnt="0"/>
      <dgm:spPr/>
    </dgm:pt>
    <dgm:pt modelId="{DA0A0997-9210-654D-A34E-9E5C19CFB308}" type="pres">
      <dgm:prSet presAssocID="{863A0EEE-C5BB-43B3-B93E-80D8EF0C824F}" presName="parenttext" presStyleLbl="revTx" presStyleIdx="0" presStyleCnt="2">
        <dgm:presLayoutVars>
          <dgm:chMax/>
          <dgm:chPref val="2"/>
          <dgm:bulletEnabled val="1"/>
        </dgm:presLayoutVars>
      </dgm:prSet>
      <dgm:spPr/>
      <dgm:t>
        <a:bodyPr/>
        <a:lstStyle/>
        <a:p>
          <a:endParaRPr lang="en-US"/>
        </a:p>
      </dgm:t>
    </dgm:pt>
    <dgm:pt modelId="{FA288191-FF64-E34F-BF37-8113B5D56745}" type="pres">
      <dgm:prSet presAssocID="{863A0EEE-C5BB-43B3-B93E-80D8EF0C824F}" presName="composite" presStyleCnt="0"/>
      <dgm:spPr/>
    </dgm:pt>
    <dgm:pt modelId="{075BCA36-228E-684B-BAA7-43CABC777151}" type="pres">
      <dgm:prSet presAssocID="{863A0EEE-C5BB-43B3-B93E-80D8EF0C824F}" presName="chevron1" presStyleLbl="alignNode1" presStyleIdx="0" presStyleCnt="14"/>
      <dgm:spPr/>
    </dgm:pt>
    <dgm:pt modelId="{493BD70A-3DB9-704A-9060-42F35229F2DB}" type="pres">
      <dgm:prSet presAssocID="{863A0EEE-C5BB-43B3-B93E-80D8EF0C824F}" presName="chevron2" presStyleLbl="alignNode1" presStyleIdx="1" presStyleCnt="14"/>
      <dgm:spPr/>
    </dgm:pt>
    <dgm:pt modelId="{B8B71108-D21A-1448-A78D-07922597A5CE}" type="pres">
      <dgm:prSet presAssocID="{863A0EEE-C5BB-43B3-B93E-80D8EF0C824F}" presName="chevron3" presStyleLbl="alignNode1" presStyleIdx="2" presStyleCnt="14"/>
      <dgm:spPr/>
    </dgm:pt>
    <dgm:pt modelId="{A0A18238-CFDF-C248-9379-161335D54EED}" type="pres">
      <dgm:prSet presAssocID="{863A0EEE-C5BB-43B3-B93E-80D8EF0C824F}" presName="chevron4" presStyleLbl="alignNode1" presStyleIdx="3" presStyleCnt="14"/>
      <dgm:spPr/>
    </dgm:pt>
    <dgm:pt modelId="{D9934CB6-DECA-E64F-BCC8-632CCB43BFCD}" type="pres">
      <dgm:prSet presAssocID="{863A0EEE-C5BB-43B3-B93E-80D8EF0C824F}" presName="chevron5" presStyleLbl="alignNode1" presStyleIdx="4" presStyleCnt="14"/>
      <dgm:spPr/>
    </dgm:pt>
    <dgm:pt modelId="{8A26498D-0859-B04D-9090-637582CE7CB3}" type="pres">
      <dgm:prSet presAssocID="{863A0EEE-C5BB-43B3-B93E-80D8EF0C824F}" presName="chevron6" presStyleLbl="alignNode1" presStyleIdx="5" presStyleCnt="14"/>
      <dgm:spPr/>
    </dgm:pt>
    <dgm:pt modelId="{99818484-F8C4-2F46-8637-4F655DEFDC81}" type="pres">
      <dgm:prSet presAssocID="{863A0EEE-C5BB-43B3-B93E-80D8EF0C824F}" presName="chevron7" presStyleLbl="alignNode1" presStyleIdx="6" presStyleCnt="14"/>
      <dgm:spPr/>
    </dgm:pt>
    <dgm:pt modelId="{B7081492-1BC7-2149-BDF8-AC19FC1B419F}" type="pres">
      <dgm:prSet presAssocID="{863A0EEE-C5BB-43B3-B93E-80D8EF0C824F}" presName="childtext" presStyleLbl="solidFgAcc1" presStyleIdx="0" presStyleCnt="2">
        <dgm:presLayoutVars>
          <dgm:chMax/>
          <dgm:chPref val="0"/>
          <dgm:bulletEnabled val="1"/>
        </dgm:presLayoutVars>
      </dgm:prSet>
      <dgm:spPr/>
      <dgm:t>
        <a:bodyPr/>
        <a:lstStyle/>
        <a:p>
          <a:endParaRPr lang="en-US"/>
        </a:p>
      </dgm:t>
    </dgm:pt>
    <dgm:pt modelId="{411EC4C9-11CC-DF4C-BD4E-29026EA4A774}" type="pres">
      <dgm:prSet presAssocID="{8F870FD2-8989-4A8B-BC24-3BEA1B06E301}" presName="sibTrans" presStyleCnt="0"/>
      <dgm:spPr/>
    </dgm:pt>
    <dgm:pt modelId="{C1BB7AFC-7D18-3E4E-BAEE-647115CCBAFB}" type="pres">
      <dgm:prSet presAssocID="{EE0F4F56-A3E5-45E4-B22C-DB3671C93D85}" presName="parenttextcomposite" presStyleCnt="0"/>
      <dgm:spPr/>
    </dgm:pt>
    <dgm:pt modelId="{1E016FDD-0C45-9D48-A984-49DF605FBA8C}" type="pres">
      <dgm:prSet presAssocID="{EE0F4F56-A3E5-45E4-B22C-DB3671C93D85}" presName="parenttext" presStyleLbl="revTx" presStyleIdx="1" presStyleCnt="2">
        <dgm:presLayoutVars>
          <dgm:chMax/>
          <dgm:chPref val="2"/>
          <dgm:bulletEnabled val="1"/>
        </dgm:presLayoutVars>
      </dgm:prSet>
      <dgm:spPr/>
      <dgm:t>
        <a:bodyPr/>
        <a:lstStyle/>
        <a:p>
          <a:endParaRPr lang="en-US"/>
        </a:p>
      </dgm:t>
    </dgm:pt>
    <dgm:pt modelId="{5CBC47F2-DE89-584F-A869-90B9B2BA2A59}" type="pres">
      <dgm:prSet presAssocID="{EE0F4F56-A3E5-45E4-B22C-DB3671C93D85}" presName="composite" presStyleCnt="0"/>
      <dgm:spPr/>
    </dgm:pt>
    <dgm:pt modelId="{60679F3C-8067-2943-A6C8-E441A3B23C75}" type="pres">
      <dgm:prSet presAssocID="{EE0F4F56-A3E5-45E4-B22C-DB3671C93D85}" presName="chevron1" presStyleLbl="alignNode1" presStyleIdx="7" presStyleCnt="14"/>
      <dgm:spPr/>
    </dgm:pt>
    <dgm:pt modelId="{BF79770A-1AFE-0F45-A718-6E935EED30B9}" type="pres">
      <dgm:prSet presAssocID="{EE0F4F56-A3E5-45E4-B22C-DB3671C93D85}" presName="chevron2" presStyleLbl="alignNode1" presStyleIdx="8" presStyleCnt="14"/>
      <dgm:spPr/>
    </dgm:pt>
    <dgm:pt modelId="{A70D3CBA-D92C-E04E-8CA1-AD3FACA5AA79}" type="pres">
      <dgm:prSet presAssocID="{EE0F4F56-A3E5-45E4-B22C-DB3671C93D85}" presName="chevron3" presStyleLbl="alignNode1" presStyleIdx="9" presStyleCnt="14"/>
      <dgm:spPr/>
    </dgm:pt>
    <dgm:pt modelId="{B52259A5-F5FF-3E41-ABB9-2C23A2A09248}" type="pres">
      <dgm:prSet presAssocID="{EE0F4F56-A3E5-45E4-B22C-DB3671C93D85}" presName="chevron4" presStyleLbl="alignNode1" presStyleIdx="10" presStyleCnt="14"/>
      <dgm:spPr/>
    </dgm:pt>
    <dgm:pt modelId="{C63EA8FA-D313-054A-841A-72B22BFA3C5C}" type="pres">
      <dgm:prSet presAssocID="{EE0F4F56-A3E5-45E4-B22C-DB3671C93D85}" presName="chevron5" presStyleLbl="alignNode1" presStyleIdx="11" presStyleCnt="14"/>
      <dgm:spPr/>
    </dgm:pt>
    <dgm:pt modelId="{CFB8AA77-1EE8-F242-8034-06A4183763CD}" type="pres">
      <dgm:prSet presAssocID="{EE0F4F56-A3E5-45E4-B22C-DB3671C93D85}" presName="chevron6" presStyleLbl="alignNode1" presStyleIdx="12" presStyleCnt="14"/>
      <dgm:spPr/>
    </dgm:pt>
    <dgm:pt modelId="{5238E57E-0A2D-0A48-B34E-53617E8EE242}" type="pres">
      <dgm:prSet presAssocID="{EE0F4F56-A3E5-45E4-B22C-DB3671C93D85}" presName="chevron7" presStyleLbl="alignNode1" presStyleIdx="13" presStyleCnt="14"/>
      <dgm:spPr/>
    </dgm:pt>
    <dgm:pt modelId="{F0465A38-DB75-5046-A024-B2D6F3712531}" type="pres">
      <dgm:prSet presAssocID="{EE0F4F56-A3E5-45E4-B22C-DB3671C93D85}" presName="childtext" presStyleLbl="solidFgAcc1" presStyleIdx="1" presStyleCnt="2">
        <dgm:presLayoutVars>
          <dgm:chMax/>
          <dgm:chPref val="0"/>
          <dgm:bulletEnabled val="1"/>
        </dgm:presLayoutVars>
      </dgm:prSet>
      <dgm:spPr/>
      <dgm:t>
        <a:bodyPr/>
        <a:lstStyle/>
        <a:p>
          <a:endParaRPr lang="en-US"/>
        </a:p>
      </dgm:t>
    </dgm:pt>
  </dgm:ptLst>
  <dgm:cxnLst>
    <dgm:cxn modelId="{242760CB-2DA8-46EF-A4FC-F20E30DED2AF}" srcId="{863A0EEE-C5BB-43B3-B93E-80D8EF0C824F}" destId="{C1C4AD4D-FC98-4E5B-B84E-B35A7AA10706}" srcOrd="1" destOrd="0" parTransId="{463AF113-58C9-450E-8197-9E2D69337BE5}" sibTransId="{2D4727EF-E258-4E0D-A154-F0D107781EEE}"/>
    <dgm:cxn modelId="{1202D2DC-8433-4271-A992-0E0DEDA0FF98}" srcId="{EE0F4F56-A3E5-45E4-B22C-DB3671C93D85}" destId="{F56C8166-9FF4-4FC5-B23F-3BCF45FFED17}" srcOrd="0" destOrd="0" parTransId="{FFC2CB37-5A9B-4A24-8C2C-B33B453E4592}" sibTransId="{C3D2D179-695C-4BB9-9B31-CE0481C95253}"/>
    <dgm:cxn modelId="{FF2F6B94-BD58-46B7-B5AF-FA3AC821A5E6}" type="presOf" srcId="{F56C8166-9FF4-4FC5-B23F-3BCF45FFED17}" destId="{F0465A38-DB75-5046-A024-B2D6F3712531}" srcOrd="0" destOrd="0" presId="urn:microsoft.com/office/officeart/2008/layout/VerticalAccentList"/>
    <dgm:cxn modelId="{E8F4790B-849C-4CB6-A039-ED2249E4DDDF}" type="presOf" srcId="{38E49830-4A80-406A-B061-099DC50BCD79}" destId="{B7081492-1BC7-2149-BDF8-AC19FC1B419F}" srcOrd="0" destOrd="3" presId="urn:microsoft.com/office/officeart/2008/layout/VerticalAccentList"/>
    <dgm:cxn modelId="{3D8DBD93-E813-4668-B7D1-094999A84B72}" type="presOf" srcId="{6C7A0472-C97B-41B7-8774-6C847D01A004}" destId="{B7081492-1BC7-2149-BDF8-AC19FC1B419F}" srcOrd="0" destOrd="2" presId="urn:microsoft.com/office/officeart/2008/layout/VerticalAccentList"/>
    <dgm:cxn modelId="{2F148FB3-8BE1-4CE5-8608-1F7D0E1FEC8B}" type="presOf" srcId="{863A0EEE-C5BB-43B3-B93E-80D8EF0C824F}" destId="{DA0A0997-9210-654D-A34E-9E5C19CFB308}" srcOrd="0" destOrd="0" presId="urn:microsoft.com/office/officeart/2008/layout/VerticalAccentList"/>
    <dgm:cxn modelId="{2E710C86-F942-4330-BBFC-92CAC4EA97B3}" type="presOf" srcId="{EF4CB11C-093D-4F84-A976-E9634893A42D}" destId="{B7081492-1BC7-2149-BDF8-AC19FC1B419F}" srcOrd="0" destOrd="0" presId="urn:microsoft.com/office/officeart/2008/layout/VerticalAccentList"/>
    <dgm:cxn modelId="{BA17D45B-67F0-42C4-A61B-C7E6D5B8DA1A}" type="presOf" srcId="{EE0F4F56-A3E5-45E4-B22C-DB3671C93D85}" destId="{1E016FDD-0C45-9D48-A984-49DF605FBA8C}" srcOrd="0" destOrd="0" presId="urn:microsoft.com/office/officeart/2008/layout/VerticalAccentList"/>
    <dgm:cxn modelId="{451BDCCB-DB87-4BFF-8673-CBB142648F30}" type="presOf" srcId="{8BAD05D4-77CB-44AD-AC88-ECC860E994CD}" destId="{02327633-11B6-5A47-87C7-409A28CB56EF}" srcOrd="0" destOrd="0" presId="urn:microsoft.com/office/officeart/2008/layout/VerticalAccentList"/>
    <dgm:cxn modelId="{9A7A7961-8A48-4384-8893-5ABFDF164C80}" srcId="{863A0EEE-C5BB-43B3-B93E-80D8EF0C824F}" destId="{6C7A0472-C97B-41B7-8774-6C847D01A004}" srcOrd="2" destOrd="0" parTransId="{4F30B253-0F57-4B3C-92BF-1D54F0604240}" sibTransId="{4952E2A0-0BDA-4733-AB6E-7BE59025EC4F}"/>
    <dgm:cxn modelId="{1D34FED3-547A-433C-AE38-A17310E769A7}" srcId="{863A0EEE-C5BB-43B3-B93E-80D8EF0C824F}" destId="{38E49830-4A80-406A-B061-099DC50BCD79}" srcOrd="3" destOrd="0" parTransId="{206365FF-38B6-4A36-9669-345F0CDA5726}" sibTransId="{6A97994B-5172-46E2-A184-0ADB79C116BC}"/>
    <dgm:cxn modelId="{B9DDC6AA-0010-4EDC-ACAA-A46BB44D78BE}" srcId="{EE0F4F56-A3E5-45E4-B22C-DB3671C93D85}" destId="{54AA0E73-01A4-4A3E-B72C-4BFEC911CCDB}" srcOrd="1" destOrd="0" parTransId="{3B768DB5-D501-4D57-9710-6C1920B0F458}" sibTransId="{994C33C8-AF98-43A1-999F-7F0ABD2269F7}"/>
    <dgm:cxn modelId="{3FC99BD4-21E6-4AFF-B0E3-7127FCFC784F}" type="presOf" srcId="{C1C4AD4D-FC98-4E5B-B84E-B35A7AA10706}" destId="{B7081492-1BC7-2149-BDF8-AC19FC1B419F}" srcOrd="0" destOrd="1" presId="urn:microsoft.com/office/officeart/2008/layout/VerticalAccentList"/>
    <dgm:cxn modelId="{A9C4BB9E-D8F2-41E4-8ECD-18FF168A95F6}" srcId="{8BAD05D4-77CB-44AD-AC88-ECC860E994CD}" destId="{863A0EEE-C5BB-43B3-B93E-80D8EF0C824F}" srcOrd="0" destOrd="0" parTransId="{050CC943-11BB-45EB-8CD3-0D4D9C92EE38}" sibTransId="{8F870FD2-8989-4A8B-BC24-3BEA1B06E301}"/>
    <dgm:cxn modelId="{6130FC43-7167-4EFC-BEFA-34D8D03DCE97}" srcId="{8BAD05D4-77CB-44AD-AC88-ECC860E994CD}" destId="{EE0F4F56-A3E5-45E4-B22C-DB3671C93D85}" srcOrd="1" destOrd="0" parTransId="{45920C46-A41E-42B9-8FC0-6FF61708CB29}" sibTransId="{563313E6-48A3-4975-B2F4-3538C37443C1}"/>
    <dgm:cxn modelId="{FD261CBE-79F3-4D5C-8973-8F2C7BA99A1B}" srcId="{863A0EEE-C5BB-43B3-B93E-80D8EF0C824F}" destId="{EF4CB11C-093D-4F84-A976-E9634893A42D}" srcOrd="0" destOrd="0" parTransId="{E23B9FB7-8719-4D26-BD9F-E686107C8FC6}" sibTransId="{662B624D-A1B8-4170-AC89-159D89A5D78D}"/>
    <dgm:cxn modelId="{D3C85720-3DC3-4D33-9370-B27C7625D537}" type="presOf" srcId="{54AA0E73-01A4-4A3E-B72C-4BFEC911CCDB}" destId="{F0465A38-DB75-5046-A024-B2D6F3712531}" srcOrd="0" destOrd="1" presId="urn:microsoft.com/office/officeart/2008/layout/VerticalAccentList"/>
    <dgm:cxn modelId="{228E58B8-8172-43FA-9175-28A92F1B847E}" type="presParOf" srcId="{02327633-11B6-5A47-87C7-409A28CB56EF}" destId="{EF959171-FC16-994C-96AA-64A9AB8C6275}" srcOrd="0" destOrd="0" presId="urn:microsoft.com/office/officeart/2008/layout/VerticalAccentList"/>
    <dgm:cxn modelId="{2A187782-8824-4301-9264-D39416E53C27}" type="presParOf" srcId="{EF959171-FC16-994C-96AA-64A9AB8C6275}" destId="{DA0A0997-9210-654D-A34E-9E5C19CFB308}" srcOrd="0" destOrd="0" presId="urn:microsoft.com/office/officeart/2008/layout/VerticalAccentList"/>
    <dgm:cxn modelId="{BBCFCE97-497F-485C-BACD-79C5ADBFBDF8}" type="presParOf" srcId="{02327633-11B6-5A47-87C7-409A28CB56EF}" destId="{FA288191-FF64-E34F-BF37-8113B5D56745}" srcOrd="1" destOrd="0" presId="urn:microsoft.com/office/officeart/2008/layout/VerticalAccentList"/>
    <dgm:cxn modelId="{9907E902-A461-4F54-A291-D671573433E4}" type="presParOf" srcId="{FA288191-FF64-E34F-BF37-8113B5D56745}" destId="{075BCA36-228E-684B-BAA7-43CABC777151}" srcOrd="0" destOrd="0" presId="urn:microsoft.com/office/officeart/2008/layout/VerticalAccentList"/>
    <dgm:cxn modelId="{5B8DFC12-9636-4841-81EC-2EAC9F42C93B}" type="presParOf" srcId="{FA288191-FF64-E34F-BF37-8113B5D56745}" destId="{493BD70A-3DB9-704A-9060-42F35229F2DB}" srcOrd="1" destOrd="0" presId="urn:microsoft.com/office/officeart/2008/layout/VerticalAccentList"/>
    <dgm:cxn modelId="{5EF1260A-F253-4537-834B-B8656948008A}" type="presParOf" srcId="{FA288191-FF64-E34F-BF37-8113B5D56745}" destId="{B8B71108-D21A-1448-A78D-07922597A5CE}" srcOrd="2" destOrd="0" presId="urn:microsoft.com/office/officeart/2008/layout/VerticalAccentList"/>
    <dgm:cxn modelId="{00A751B5-180D-471A-8FF9-39A4DB49863B}" type="presParOf" srcId="{FA288191-FF64-E34F-BF37-8113B5D56745}" destId="{A0A18238-CFDF-C248-9379-161335D54EED}" srcOrd="3" destOrd="0" presId="urn:microsoft.com/office/officeart/2008/layout/VerticalAccentList"/>
    <dgm:cxn modelId="{E7962849-8ACA-4FEB-A94F-1299D1859149}" type="presParOf" srcId="{FA288191-FF64-E34F-BF37-8113B5D56745}" destId="{D9934CB6-DECA-E64F-BCC8-632CCB43BFCD}" srcOrd="4" destOrd="0" presId="urn:microsoft.com/office/officeart/2008/layout/VerticalAccentList"/>
    <dgm:cxn modelId="{D7BDE2B4-D24A-4339-83B1-824F3AA8709F}" type="presParOf" srcId="{FA288191-FF64-E34F-BF37-8113B5D56745}" destId="{8A26498D-0859-B04D-9090-637582CE7CB3}" srcOrd="5" destOrd="0" presId="urn:microsoft.com/office/officeart/2008/layout/VerticalAccentList"/>
    <dgm:cxn modelId="{39C7EDB7-11DA-46ED-B9C4-E68D0793B753}" type="presParOf" srcId="{FA288191-FF64-E34F-BF37-8113B5D56745}" destId="{99818484-F8C4-2F46-8637-4F655DEFDC81}" srcOrd="6" destOrd="0" presId="urn:microsoft.com/office/officeart/2008/layout/VerticalAccentList"/>
    <dgm:cxn modelId="{87A6C616-6E4A-44E2-8389-0077C7C66BE7}" type="presParOf" srcId="{FA288191-FF64-E34F-BF37-8113B5D56745}" destId="{B7081492-1BC7-2149-BDF8-AC19FC1B419F}" srcOrd="7" destOrd="0" presId="urn:microsoft.com/office/officeart/2008/layout/VerticalAccentList"/>
    <dgm:cxn modelId="{124730AF-15CA-4973-8204-6C449F45544A}" type="presParOf" srcId="{02327633-11B6-5A47-87C7-409A28CB56EF}" destId="{411EC4C9-11CC-DF4C-BD4E-29026EA4A774}" srcOrd="2" destOrd="0" presId="urn:microsoft.com/office/officeart/2008/layout/VerticalAccentList"/>
    <dgm:cxn modelId="{02710D15-4E24-472F-9853-6ECECAA669BA}" type="presParOf" srcId="{02327633-11B6-5A47-87C7-409A28CB56EF}" destId="{C1BB7AFC-7D18-3E4E-BAEE-647115CCBAFB}" srcOrd="3" destOrd="0" presId="urn:microsoft.com/office/officeart/2008/layout/VerticalAccentList"/>
    <dgm:cxn modelId="{BA13CD7A-B1D8-4B4D-A966-A66D16BFFCA3}" type="presParOf" srcId="{C1BB7AFC-7D18-3E4E-BAEE-647115CCBAFB}" destId="{1E016FDD-0C45-9D48-A984-49DF605FBA8C}" srcOrd="0" destOrd="0" presId="urn:microsoft.com/office/officeart/2008/layout/VerticalAccentList"/>
    <dgm:cxn modelId="{4B42CD20-798E-4781-8164-1D87A753A29D}" type="presParOf" srcId="{02327633-11B6-5A47-87C7-409A28CB56EF}" destId="{5CBC47F2-DE89-584F-A869-90B9B2BA2A59}" srcOrd="4" destOrd="0" presId="urn:microsoft.com/office/officeart/2008/layout/VerticalAccentList"/>
    <dgm:cxn modelId="{428FDA85-AB9A-4E73-9099-571FAA177B02}" type="presParOf" srcId="{5CBC47F2-DE89-584F-A869-90B9B2BA2A59}" destId="{60679F3C-8067-2943-A6C8-E441A3B23C75}" srcOrd="0" destOrd="0" presId="urn:microsoft.com/office/officeart/2008/layout/VerticalAccentList"/>
    <dgm:cxn modelId="{2084EA91-4B59-4EF9-A43C-DF1363BD3CFD}" type="presParOf" srcId="{5CBC47F2-DE89-584F-A869-90B9B2BA2A59}" destId="{BF79770A-1AFE-0F45-A718-6E935EED30B9}" srcOrd="1" destOrd="0" presId="urn:microsoft.com/office/officeart/2008/layout/VerticalAccentList"/>
    <dgm:cxn modelId="{F9CAD393-32F9-4BED-86E2-42E50497EA77}" type="presParOf" srcId="{5CBC47F2-DE89-584F-A869-90B9B2BA2A59}" destId="{A70D3CBA-D92C-E04E-8CA1-AD3FACA5AA79}" srcOrd="2" destOrd="0" presId="urn:microsoft.com/office/officeart/2008/layout/VerticalAccentList"/>
    <dgm:cxn modelId="{CB4BDDD9-00B8-4CE2-815E-CE413E6A9A7D}" type="presParOf" srcId="{5CBC47F2-DE89-584F-A869-90B9B2BA2A59}" destId="{B52259A5-F5FF-3E41-ABB9-2C23A2A09248}" srcOrd="3" destOrd="0" presId="urn:microsoft.com/office/officeart/2008/layout/VerticalAccentList"/>
    <dgm:cxn modelId="{9461D386-6828-4656-9AF9-01721D4BBB4C}" type="presParOf" srcId="{5CBC47F2-DE89-584F-A869-90B9B2BA2A59}" destId="{C63EA8FA-D313-054A-841A-72B22BFA3C5C}" srcOrd="4" destOrd="0" presId="urn:microsoft.com/office/officeart/2008/layout/VerticalAccentList"/>
    <dgm:cxn modelId="{84ED29F4-300A-4339-970F-E69D41EC719D}" type="presParOf" srcId="{5CBC47F2-DE89-584F-A869-90B9B2BA2A59}" destId="{CFB8AA77-1EE8-F242-8034-06A4183763CD}" srcOrd="5" destOrd="0" presId="urn:microsoft.com/office/officeart/2008/layout/VerticalAccentList"/>
    <dgm:cxn modelId="{08BBD090-8EED-448D-BEA8-64D38B9E689A}" type="presParOf" srcId="{5CBC47F2-DE89-584F-A869-90B9B2BA2A59}" destId="{5238E57E-0A2D-0A48-B34E-53617E8EE242}" srcOrd="6" destOrd="0" presId="urn:microsoft.com/office/officeart/2008/layout/VerticalAccentList"/>
    <dgm:cxn modelId="{9F497FF2-6D2F-4F40-AF23-8CA3A8DAA27F}" type="presParOf" srcId="{5CBC47F2-DE89-584F-A869-90B9B2BA2A59}" destId="{F0465A38-DB75-5046-A024-B2D6F3712531}" srcOrd="7"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D3CCB-E7B6-2A45-AA43-F6096BC49063}">
      <dsp:nvSpPr>
        <dsp:cNvPr id="0" name=""/>
        <dsp:cNvSpPr/>
      </dsp:nvSpPr>
      <dsp:spPr>
        <a:xfrm>
          <a:off x="985" y="2186585"/>
          <a:ext cx="2458354" cy="20276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kumimoji="1" lang="en-US" sz="1600" kern="1200" dirty="0" smtClean="0"/>
            <a:t>Routing table indicates next router to which datagram is sent</a:t>
          </a:r>
          <a:endParaRPr lang="en-US" sz="1600" kern="1200" dirty="0"/>
        </a:p>
        <a:p>
          <a:pPr marL="171450" lvl="1" indent="-171450" algn="l" defTabSz="711200">
            <a:lnSpc>
              <a:spcPct val="90000"/>
            </a:lnSpc>
            <a:spcBef>
              <a:spcPct val="0"/>
            </a:spcBef>
            <a:spcAft>
              <a:spcPct val="15000"/>
            </a:spcAft>
            <a:buChar char="••"/>
          </a:pPr>
          <a:r>
            <a:rPr kumimoji="1" lang="en-US" sz="1600" kern="1200" dirty="0" smtClean="0"/>
            <a:t>Can be static or dynamic</a:t>
          </a:r>
          <a:endParaRPr kumimoji="1" lang="en-US" sz="1600" kern="1200" dirty="0"/>
        </a:p>
      </dsp:txBody>
      <dsp:txXfrm>
        <a:off x="47646" y="2233246"/>
        <a:ext cx="2365032" cy="1499814"/>
      </dsp:txXfrm>
    </dsp:sp>
    <dsp:sp modelId="{8F3DE74A-AF07-094F-B55C-6ADE790BF13D}">
      <dsp:nvSpPr>
        <dsp:cNvPr id="0" name=""/>
        <dsp:cNvSpPr/>
      </dsp:nvSpPr>
      <dsp:spPr>
        <a:xfrm>
          <a:off x="2473624" y="2225980"/>
          <a:ext cx="2538906" cy="2538906"/>
        </a:xfrm>
        <a:prstGeom prst="leftCircularArrow">
          <a:avLst>
            <a:gd name="adj1" fmla="val 2343"/>
            <a:gd name="adj2" fmla="val 282914"/>
            <a:gd name="adj3" fmla="val 2384235"/>
            <a:gd name="adj4" fmla="val 9350300"/>
            <a:gd name="adj5" fmla="val 27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65B17-4EF3-8D46-85EC-033445762FA4}">
      <dsp:nvSpPr>
        <dsp:cNvPr id="0" name=""/>
        <dsp:cNvSpPr/>
      </dsp:nvSpPr>
      <dsp:spPr>
        <a:xfrm>
          <a:off x="533410" y="3581402"/>
          <a:ext cx="2185204" cy="868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kumimoji="1" lang="en-US" sz="1900" kern="1200" dirty="0" smtClean="0">
              <a:ea typeface="+mn-ea"/>
              <a:cs typeface="+mn-cs"/>
            </a:rPr>
            <a:t>ES / routers maintain routing tables</a:t>
          </a:r>
          <a:endParaRPr lang="en-US" sz="1900" kern="1200" dirty="0"/>
        </a:p>
      </dsp:txBody>
      <dsp:txXfrm>
        <a:off x="558862" y="3606854"/>
        <a:ext cx="2134300" cy="818079"/>
      </dsp:txXfrm>
    </dsp:sp>
    <dsp:sp modelId="{7EDA048F-773F-284B-AE25-DFEA5ED75640}">
      <dsp:nvSpPr>
        <dsp:cNvPr id="0" name=""/>
        <dsp:cNvSpPr/>
      </dsp:nvSpPr>
      <dsp:spPr>
        <a:xfrm>
          <a:off x="3015747" y="2186585"/>
          <a:ext cx="2458354" cy="20276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kumimoji="1" lang="en-US" sz="1600" kern="1200" dirty="0" smtClean="0"/>
            <a:t>Source specifies route to be followed</a:t>
          </a:r>
          <a:endParaRPr lang="en-US" sz="1600" kern="1200" dirty="0"/>
        </a:p>
        <a:p>
          <a:pPr marL="171450" lvl="1" indent="-171450" algn="l" defTabSz="711200">
            <a:lnSpc>
              <a:spcPct val="90000"/>
            </a:lnSpc>
            <a:spcBef>
              <a:spcPct val="0"/>
            </a:spcBef>
            <a:spcAft>
              <a:spcPct val="15000"/>
            </a:spcAft>
            <a:buChar char="••"/>
          </a:pPr>
          <a:r>
            <a:rPr kumimoji="1" lang="en-US" sz="1600" kern="1200" dirty="0" smtClean="0"/>
            <a:t>Can be useful for security and priority</a:t>
          </a:r>
          <a:endParaRPr kumimoji="1" lang="en-US" sz="1600" kern="1200" dirty="0"/>
        </a:p>
      </dsp:txBody>
      <dsp:txXfrm>
        <a:off x="3062408" y="2667738"/>
        <a:ext cx="2365032" cy="1499814"/>
      </dsp:txXfrm>
    </dsp:sp>
    <dsp:sp modelId="{93A8D2E4-4B4C-E54E-8826-27F9A40DB6F5}">
      <dsp:nvSpPr>
        <dsp:cNvPr id="0" name=""/>
        <dsp:cNvSpPr/>
      </dsp:nvSpPr>
      <dsp:spPr>
        <a:xfrm>
          <a:off x="5476514" y="1556289"/>
          <a:ext cx="2826257" cy="2826257"/>
        </a:xfrm>
        <a:prstGeom prst="circularArrow">
          <a:avLst>
            <a:gd name="adj1" fmla="val 2105"/>
            <a:gd name="adj2" fmla="val 252761"/>
            <a:gd name="adj3" fmla="val 19571729"/>
            <a:gd name="adj4" fmla="val 12575511"/>
            <a:gd name="adj5" fmla="val 245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86FD58-5137-5C4F-9393-9054D9C9F042}">
      <dsp:nvSpPr>
        <dsp:cNvPr id="0" name=""/>
        <dsp:cNvSpPr/>
      </dsp:nvSpPr>
      <dsp:spPr>
        <a:xfrm>
          <a:off x="3562048" y="1752093"/>
          <a:ext cx="2185204" cy="868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kumimoji="1" lang="en-US" sz="1900" kern="1200" dirty="0" smtClean="0">
              <a:ea typeface="+mn-ea"/>
              <a:cs typeface="+mn-cs"/>
            </a:rPr>
            <a:t>Source routing</a:t>
          </a:r>
          <a:endParaRPr lang="en-US" sz="1900" kern="1200" dirty="0"/>
        </a:p>
      </dsp:txBody>
      <dsp:txXfrm>
        <a:off x="3587500" y="1777545"/>
        <a:ext cx="2134300" cy="818079"/>
      </dsp:txXfrm>
    </dsp:sp>
    <dsp:sp modelId="{183D70E6-E830-6E46-B288-2E5B6473051A}">
      <dsp:nvSpPr>
        <dsp:cNvPr id="0" name=""/>
        <dsp:cNvSpPr/>
      </dsp:nvSpPr>
      <dsp:spPr>
        <a:xfrm>
          <a:off x="6030509" y="2186585"/>
          <a:ext cx="2458354" cy="20276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Each router appends its internet address to a list of addresses in the datagram</a:t>
          </a:r>
          <a:endParaRPr lang="en-US" sz="1600" kern="1200" dirty="0"/>
        </a:p>
        <a:p>
          <a:pPr marL="171450" lvl="1" indent="-171450" algn="l" defTabSz="711200">
            <a:lnSpc>
              <a:spcPct val="90000"/>
            </a:lnSpc>
            <a:spcBef>
              <a:spcPct val="0"/>
            </a:spcBef>
            <a:spcAft>
              <a:spcPct val="15000"/>
            </a:spcAft>
            <a:buChar char="••"/>
          </a:pPr>
          <a:r>
            <a:rPr lang="en-US" sz="1600" kern="1200" dirty="0" smtClean="0"/>
            <a:t>Useful for testing and debugging purposes</a:t>
          </a:r>
          <a:endParaRPr lang="en-US" sz="1600" kern="1200" dirty="0"/>
        </a:p>
      </dsp:txBody>
      <dsp:txXfrm>
        <a:off x="6077170" y="2233246"/>
        <a:ext cx="2365032" cy="1499814"/>
      </dsp:txXfrm>
    </dsp:sp>
    <dsp:sp modelId="{EDF8CD31-5092-7241-85B3-D6D021F3EB21}">
      <dsp:nvSpPr>
        <dsp:cNvPr id="0" name=""/>
        <dsp:cNvSpPr/>
      </dsp:nvSpPr>
      <dsp:spPr>
        <a:xfrm>
          <a:off x="6255563" y="3748873"/>
          <a:ext cx="2185204" cy="8689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lvl="0" algn="ctr" defTabSz="844550">
            <a:lnSpc>
              <a:spcPct val="90000"/>
            </a:lnSpc>
            <a:spcBef>
              <a:spcPct val="0"/>
            </a:spcBef>
            <a:spcAft>
              <a:spcPct val="35000"/>
            </a:spcAft>
          </a:pPr>
          <a:r>
            <a:rPr kumimoji="1" lang="en-US" sz="1900" kern="1200" dirty="0" smtClean="0">
              <a:ea typeface="+mn-ea"/>
              <a:cs typeface="+mn-cs"/>
            </a:rPr>
            <a:t>Route recording</a:t>
          </a:r>
          <a:endParaRPr lang="en-US" sz="1900" kern="1200" dirty="0"/>
        </a:p>
      </dsp:txBody>
      <dsp:txXfrm>
        <a:off x="6281015" y="3774325"/>
        <a:ext cx="2134300" cy="8180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A0997-9210-654D-A34E-9E5C19CFB308}">
      <dsp:nvSpPr>
        <dsp:cNvPr id="0" name=""/>
        <dsp:cNvSpPr/>
      </dsp:nvSpPr>
      <dsp:spPr>
        <a:xfrm>
          <a:off x="127295" y="735953"/>
          <a:ext cx="7612380" cy="69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t>Need MAC address to send to LAN host</a:t>
          </a:r>
          <a:endParaRPr lang="en-US" sz="2200" kern="1200" dirty="0"/>
        </a:p>
      </dsp:txBody>
      <dsp:txXfrm>
        <a:off x="127295" y="735953"/>
        <a:ext cx="7612380" cy="692034"/>
      </dsp:txXfrm>
    </dsp:sp>
    <dsp:sp modelId="{075BCA36-228E-684B-BAA7-43CABC777151}">
      <dsp:nvSpPr>
        <dsp:cNvPr id="0" name=""/>
        <dsp:cNvSpPr/>
      </dsp:nvSpPr>
      <dsp:spPr>
        <a:xfrm>
          <a:off x="127295"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93BD70A-3DB9-704A-9060-42F35229F2DB}">
      <dsp:nvSpPr>
        <dsp:cNvPr id="0" name=""/>
        <dsp:cNvSpPr/>
      </dsp:nvSpPr>
      <dsp:spPr>
        <a:xfrm>
          <a:off x="1197258"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8B71108-D21A-1448-A78D-07922597A5CE}">
      <dsp:nvSpPr>
        <dsp:cNvPr id="0" name=""/>
        <dsp:cNvSpPr/>
      </dsp:nvSpPr>
      <dsp:spPr>
        <a:xfrm>
          <a:off x="2268066"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0A18238-CFDF-C248-9379-161335D54EED}">
      <dsp:nvSpPr>
        <dsp:cNvPr id="0" name=""/>
        <dsp:cNvSpPr/>
      </dsp:nvSpPr>
      <dsp:spPr>
        <a:xfrm>
          <a:off x="3338028"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9934CB6-DECA-E64F-BCC8-632CCB43BFCD}">
      <dsp:nvSpPr>
        <dsp:cNvPr id="0" name=""/>
        <dsp:cNvSpPr/>
      </dsp:nvSpPr>
      <dsp:spPr>
        <a:xfrm>
          <a:off x="4408836"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A26498D-0859-B04D-9090-637582CE7CB3}">
      <dsp:nvSpPr>
        <dsp:cNvPr id="0" name=""/>
        <dsp:cNvSpPr/>
      </dsp:nvSpPr>
      <dsp:spPr>
        <a:xfrm>
          <a:off x="5478799"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9818484-F8C4-2F46-8637-4F655DEFDC81}">
      <dsp:nvSpPr>
        <dsp:cNvPr id="0" name=""/>
        <dsp:cNvSpPr/>
      </dsp:nvSpPr>
      <dsp:spPr>
        <a:xfrm>
          <a:off x="6549607" y="1427988"/>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7081492-1BC7-2149-BDF8-AC19FC1B419F}">
      <dsp:nvSpPr>
        <dsp:cNvPr id="0" name=""/>
        <dsp:cNvSpPr/>
      </dsp:nvSpPr>
      <dsp:spPr>
        <a:xfrm>
          <a:off x="127295" y="1568958"/>
          <a:ext cx="7711340" cy="112776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Manual</a:t>
          </a:r>
          <a:endParaRPr lang="en-US" sz="1400" kern="1200" dirty="0"/>
        </a:p>
        <a:p>
          <a:pPr lvl="0" algn="l" defTabSz="622300">
            <a:lnSpc>
              <a:spcPct val="90000"/>
            </a:lnSpc>
            <a:spcBef>
              <a:spcPct val="0"/>
            </a:spcBef>
            <a:spcAft>
              <a:spcPct val="35000"/>
            </a:spcAft>
          </a:pPr>
          <a:r>
            <a:rPr lang="en-US" sz="1400" kern="1200" dirty="0" smtClean="0"/>
            <a:t>Included in network address</a:t>
          </a:r>
          <a:endParaRPr lang="en-US" sz="1400" kern="1200" dirty="0"/>
        </a:p>
        <a:p>
          <a:pPr lvl="0" algn="l" defTabSz="622300">
            <a:lnSpc>
              <a:spcPct val="90000"/>
            </a:lnSpc>
            <a:spcBef>
              <a:spcPct val="0"/>
            </a:spcBef>
            <a:spcAft>
              <a:spcPct val="35000"/>
            </a:spcAft>
          </a:pPr>
          <a:r>
            <a:rPr lang="en-US" sz="1400" kern="1200" dirty="0" smtClean="0"/>
            <a:t>Use central directory</a:t>
          </a:r>
          <a:endParaRPr lang="en-US" sz="1400" kern="1200" dirty="0"/>
        </a:p>
        <a:p>
          <a:pPr lvl="0" algn="l" defTabSz="622300">
            <a:lnSpc>
              <a:spcPct val="90000"/>
            </a:lnSpc>
            <a:spcBef>
              <a:spcPct val="0"/>
            </a:spcBef>
            <a:spcAft>
              <a:spcPct val="35000"/>
            </a:spcAft>
          </a:pPr>
          <a:r>
            <a:rPr lang="en-US" sz="1400" kern="1200" dirty="0" smtClean="0"/>
            <a:t>Use address resolution protocol</a:t>
          </a:r>
          <a:endParaRPr lang="en-US" sz="1400" kern="1200" dirty="0"/>
        </a:p>
      </dsp:txBody>
      <dsp:txXfrm>
        <a:off x="127295" y="1568958"/>
        <a:ext cx="7711340" cy="1127760"/>
      </dsp:txXfrm>
    </dsp:sp>
    <dsp:sp modelId="{1E016FDD-0C45-9D48-A984-49DF605FBA8C}">
      <dsp:nvSpPr>
        <dsp:cNvPr id="0" name=""/>
        <dsp:cNvSpPr/>
      </dsp:nvSpPr>
      <dsp:spPr>
        <a:xfrm>
          <a:off x="127295" y="2953512"/>
          <a:ext cx="7612380" cy="692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lvl="0" algn="l" defTabSz="977900">
            <a:lnSpc>
              <a:spcPct val="90000"/>
            </a:lnSpc>
            <a:spcBef>
              <a:spcPct val="0"/>
            </a:spcBef>
            <a:spcAft>
              <a:spcPct val="35000"/>
            </a:spcAft>
          </a:pPr>
          <a:r>
            <a:rPr lang="en-US" sz="2200" kern="1200" dirty="0" smtClean="0"/>
            <a:t>ARP (RFC 826) provides dynamic IP to Ethernet address mapping</a:t>
          </a:r>
          <a:endParaRPr lang="en-US" sz="2200" kern="1200" dirty="0"/>
        </a:p>
      </dsp:txBody>
      <dsp:txXfrm>
        <a:off x="127295" y="2953512"/>
        <a:ext cx="7612380" cy="692034"/>
      </dsp:txXfrm>
    </dsp:sp>
    <dsp:sp modelId="{60679F3C-8067-2943-A6C8-E441A3B23C75}">
      <dsp:nvSpPr>
        <dsp:cNvPr id="0" name=""/>
        <dsp:cNvSpPr/>
      </dsp:nvSpPr>
      <dsp:spPr>
        <a:xfrm>
          <a:off x="127295"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F79770A-1AFE-0F45-A718-6E935EED30B9}">
      <dsp:nvSpPr>
        <dsp:cNvPr id="0" name=""/>
        <dsp:cNvSpPr/>
      </dsp:nvSpPr>
      <dsp:spPr>
        <a:xfrm>
          <a:off x="1197258"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70D3CBA-D92C-E04E-8CA1-AD3FACA5AA79}">
      <dsp:nvSpPr>
        <dsp:cNvPr id="0" name=""/>
        <dsp:cNvSpPr/>
      </dsp:nvSpPr>
      <dsp:spPr>
        <a:xfrm>
          <a:off x="2268066"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52259A5-F5FF-3E41-ABB9-2C23A2A09248}">
      <dsp:nvSpPr>
        <dsp:cNvPr id="0" name=""/>
        <dsp:cNvSpPr/>
      </dsp:nvSpPr>
      <dsp:spPr>
        <a:xfrm>
          <a:off x="3338028"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63EA8FA-D313-054A-841A-72B22BFA3C5C}">
      <dsp:nvSpPr>
        <dsp:cNvPr id="0" name=""/>
        <dsp:cNvSpPr/>
      </dsp:nvSpPr>
      <dsp:spPr>
        <a:xfrm>
          <a:off x="4408836"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B8AA77-1EE8-F242-8034-06A4183763CD}">
      <dsp:nvSpPr>
        <dsp:cNvPr id="0" name=""/>
        <dsp:cNvSpPr/>
      </dsp:nvSpPr>
      <dsp:spPr>
        <a:xfrm>
          <a:off x="5478799"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238E57E-0A2D-0A48-B34E-53617E8EE242}">
      <dsp:nvSpPr>
        <dsp:cNvPr id="0" name=""/>
        <dsp:cNvSpPr/>
      </dsp:nvSpPr>
      <dsp:spPr>
        <a:xfrm>
          <a:off x="6549607" y="3645546"/>
          <a:ext cx="1781296" cy="1409700"/>
        </a:xfrm>
        <a:prstGeom prst="chevron">
          <a:avLst>
            <a:gd name="adj" fmla="val 7061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0465A38-DB75-5046-A024-B2D6F3712531}">
      <dsp:nvSpPr>
        <dsp:cNvPr id="0" name=""/>
        <dsp:cNvSpPr/>
      </dsp:nvSpPr>
      <dsp:spPr>
        <a:xfrm>
          <a:off x="127295" y="3786516"/>
          <a:ext cx="7711340" cy="1127760"/>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l" defTabSz="622300">
            <a:lnSpc>
              <a:spcPct val="90000"/>
            </a:lnSpc>
            <a:spcBef>
              <a:spcPct val="0"/>
            </a:spcBef>
            <a:spcAft>
              <a:spcPct val="35000"/>
            </a:spcAft>
          </a:pPr>
          <a:r>
            <a:rPr lang="en-US" sz="1400" kern="1200" dirty="0" smtClean="0"/>
            <a:t>Source broadcasts ARP request</a:t>
          </a:r>
          <a:endParaRPr lang="en-US" sz="1400" kern="1200" dirty="0"/>
        </a:p>
        <a:p>
          <a:pPr lvl="0" algn="l" defTabSz="622300">
            <a:lnSpc>
              <a:spcPct val="90000"/>
            </a:lnSpc>
            <a:spcBef>
              <a:spcPct val="0"/>
            </a:spcBef>
            <a:spcAft>
              <a:spcPct val="35000"/>
            </a:spcAft>
          </a:pPr>
          <a:r>
            <a:rPr lang="en-US" sz="1400" kern="1200" dirty="0" smtClean="0"/>
            <a:t>Destination replies with ARP response</a:t>
          </a:r>
          <a:endParaRPr lang="en-US" sz="1400" kern="1200" dirty="0"/>
        </a:p>
      </dsp:txBody>
      <dsp:txXfrm>
        <a:off x="127295" y="3786516"/>
        <a:ext cx="7711340" cy="11277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1105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105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D6E1AFB5-3130-264F-B939-717385EB603F}" type="slidenum">
              <a:rPr lang="en-US"/>
              <a:pPr/>
              <a:t>‹#›</a:t>
            </a:fld>
            <a:endParaRPr lang="en-US" dirty="0"/>
          </a:p>
        </p:txBody>
      </p:sp>
    </p:spTree>
    <p:extLst>
      <p:ext uri="{BB962C8B-B14F-4D97-AF65-F5344CB8AC3E}">
        <p14:creationId xmlns:p14="http://schemas.microsoft.com/office/powerpoint/2010/main" val="25788714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5"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eaLnBrk="0" hangingPunct="0">
              <a:defRPr sz="1200">
                <a:latin typeface="Times New Roman" pitchFamily="-110" charset="0"/>
                <a:ea typeface="+mn-ea"/>
                <a:cs typeface="+mn-cs"/>
              </a:defRPr>
            </a:lvl1pPr>
          </a:lstStyle>
          <a:p>
            <a:pPr>
              <a:defRPr/>
            </a:pPr>
            <a:endParaRPr lang="en-US" dirty="0"/>
          </a:p>
        </p:txBody>
      </p:sp>
      <p:sp>
        <p:nvSpPr>
          <p:cNvPr id="5837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5957"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5958"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eaLnBrk="0" hangingPunct="0">
              <a:defRPr sz="1200">
                <a:latin typeface="Times New Roman" pitchFamily="-110" charset="0"/>
                <a:ea typeface="+mn-ea"/>
                <a:cs typeface="+mn-cs"/>
              </a:defRPr>
            </a:lvl1pPr>
          </a:lstStyle>
          <a:p>
            <a:pPr>
              <a:defRPr/>
            </a:pPr>
            <a:endParaRPr lang="en-US" dirty="0"/>
          </a:p>
        </p:txBody>
      </p:sp>
      <p:sp>
        <p:nvSpPr>
          <p:cNvPr id="12595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eaLnBrk="0" hangingPunct="0">
              <a:defRPr sz="1200"/>
            </a:lvl1pPr>
          </a:lstStyle>
          <a:p>
            <a:fld id="{4D7D863B-902A-5543-B0B7-85D3EFB9BCC7}" type="slidenum">
              <a:rPr lang="en-US"/>
              <a:pPr/>
              <a:t>‹#›</a:t>
            </a:fld>
            <a:endParaRPr lang="en-US" dirty="0"/>
          </a:p>
        </p:txBody>
      </p:sp>
    </p:spTree>
    <p:extLst>
      <p:ext uri="{BB962C8B-B14F-4D97-AF65-F5344CB8AC3E}">
        <p14:creationId xmlns:p14="http://schemas.microsoft.com/office/powerpoint/2010/main" val="856978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pitchFamily="32" charset="-128"/>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archnetworking.techtarget.com/definition/protocol" TargetMode="External"/><Relationship Id="rId4" Type="http://schemas.openxmlformats.org/officeDocument/2006/relationships/hyperlink" Target="http://searchnetworking.techtarget.com/definition/connection" TargetMode="External"/><Relationship Id="rId5" Type="http://schemas.openxmlformats.org/officeDocument/2006/relationships/hyperlink" Target="http://searchnetworking.techtarget.com/definition/TCP" TargetMode="External"/><Relationship Id="rId6" Type="http://schemas.openxmlformats.org/officeDocument/2006/relationships/hyperlink" Target="http://whatis.techtarget.com/definition/signaling" TargetMode="External"/><Relationship Id="rId7" Type="http://schemas.openxmlformats.org/officeDocument/2006/relationships/hyperlink" Target="http://searchmobilecomputing.techtarget.com/definition/wireless" TargetMode="External"/><Relationship Id="rId8" Type="http://schemas.openxmlformats.org/officeDocument/2006/relationships/hyperlink" Target="http://searchsoa.techtarget.com/definition/IETF" TargetMode="External"/><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2.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3.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4.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5.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6.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4.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5.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3A2DC9FB-0FF3-D845-9EAF-3512843626D2}" type="slidenum">
              <a:rPr lang="en-US"/>
              <a:pPr/>
              <a:t>1</a:t>
            </a:fld>
            <a:endParaRPr lang="en-US" dirty="0"/>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xfrm>
            <a:off x="685800" y="4343400"/>
            <a:ext cx="5486400" cy="4114800"/>
          </a:xfrm>
          <a:solidFill>
            <a:srgbClr val="FFFFFF"/>
          </a:solidFill>
          <a:ln/>
        </p:spPr>
        <p:txBody>
          <a:bodyPr/>
          <a:lstStyle/>
          <a:p>
            <a:r>
              <a:rPr lang="en-US" dirty="0"/>
              <a:t>“</a:t>
            </a:r>
            <a:r>
              <a:rPr kumimoji="1" lang="en-US" dirty="0"/>
              <a:t>Data and Computer Communications</a:t>
            </a:r>
            <a:r>
              <a:rPr lang="en-US" dirty="0"/>
              <a:t>”,</a:t>
            </a:r>
            <a:r>
              <a:rPr lang="en-US" dirty="0" smtClean="0"/>
              <a:t> 10/</a:t>
            </a:r>
            <a:r>
              <a:rPr lang="en-US" dirty="0"/>
              <a:t>e, by William Stallings, Chapter </a:t>
            </a:r>
            <a:r>
              <a:rPr lang="en-US" dirty="0" smtClean="0"/>
              <a:t>11 “</a:t>
            </a:r>
            <a:r>
              <a:rPr kumimoji="1" lang="en-US" dirty="0" smtClean="0">
                <a:latin typeface="Times New Roman" pitchFamily="32" charset="0"/>
              </a:rPr>
              <a:t>Local Area Network</a:t>
            </a:r>
            <a:r>
              <a:rPr kumimoji="1" lang="en-GB" dirty="0" smtClean="0">
                <a:latin typeface="Times New Roman" pitchFamily="32" charset="0"/>
              </a:rPr>
              <a:t> Overview</a:t>
            </a:r>
            <a:r>
              <a:rPr lang="en-US" dirty="0" smtClean="0"/>
              <a:t>”</a:t>
            </a:r>
            <a:r>
              <a:rPr lang="en-US" dirty="0"/>
              <a:t>.</a:t>
            </a:r>
            <a:endParaRPr lang="en-AU" dirty="0"/>
          </a:p>
          <a:p>
            <a:endParaRPr lang="en-US" dirty="0"/>
          </a:p>
        </p:txBody>
      </p:sp>
    </p:spTree>
    <p:extLst>
      <p:ext uri="{BB962C8B-B14F-4D97-AF65-F5344CB8AC3E}">
        <p14:creationId xmlns:p14="http://schemas.microsoft.com/office/powerpoint/2010/main" val="4105476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ADFAA52-C150-483F-A11A-FE36DB51F883}" type="slidenum">
              <a:rPr lang="en-US" altLang="en-US" sz="1200" b="0">
                <a:latin typeface="Times New Roman" panose="02020603050405020304" pitchFamily="18" charset="0"/>
              </a:rPr>
              <a:pPr/>
              <a:t>15</a:t>
            </a:fld>
            <a:endParaRPr lang="en-US" altLang="en-US" sz="1200"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Stream Control Transmission Protocol – </a:t>
            </a:r>
          </a:p>
          <a:p>
            <a:pPr eaLnBrk="1" hangingPunct="1"/>
            <a:r>
              <a:rPr lang="en-US" dirty="0" smtClean="0"/>
              <a:t>a </a:t>
            </a:r>
            <a:r>
              <a:rPr lang="en-US" u="sng" dirty="0">
                <a:hlinkClick r:id="rId3"/>
              </a:rPr>
              <a:t>protocol</a:t>
            </a:r>
            <a:r>
              <a:rPr lang="en-US" dirty="0"/>
              <a:t> for transmitting multiple streams of data at the same time between two end points that have established a </a:t>
            </a:r>
            <a:r>
              <a:rPr lang="en-US" u="sng" dirty="0">
                <a:hlinkClick r:id="rId4"/>
              </a:rPr>
              <a:t>connection</a:t>
            </a:r>
            <a:r>
              <a:rPr lang="en-US" dirty="0"/>
              <a:t> in a network. Sometimes referred to as "next generation </a:t>
            </a:r>
            <a:r>
              <a:rPr lang="en-US" u="sng" dirty="0">
                <a:hlinkClick r:id="rId5"/>
              </a:rPr>
              <a:t>TCP</a:t>
            </a:r>
            <a:r>
              <a:rPr lang="en-US" dirty="0"/>
              <a:t>" (Transmission Control Protocol) - or </a:t>
            </a:r>
            <a:r>
              <a:rPr lang="en-US" dirty="0" err="1"/>
              <a:t>TCPng</a:t>
            </a:r>
            <a:r>
              <a:rPr lang="en-US" dirty="0"/>
              <a:t>, SCTP is designed to make it easier to support a telephone connection over the Internet (and specifically to support the telephone system's Signaling System 7 - SS7 - on an Internet connection). A telephone connection requires that </a:t>
            </a:r>
            <a:r>
              <a:rPr lang="en-US" u="sng" dirty="0">
                <a:hlinkClick r:id="rId6"/>
              </a:rPr>
              <a:t>signaling</a:t>
            </a:r>
            <a:r>
              <a:rPr lang="en-US" dirty="0"/>
              <a:t> information (which controls the connection) be sent along with voice and other data at the same time. SCTP also is intended to make it easier to manage connections over a </a:t>
            </a:r>
            <a:r>
              <a:rPr lang="en-US" u="sng" dirty="0">
                <a:hlinkClick r:id="rId7"/>
              </a:rPr>
              <a:t>wireless</a:t>
            </a:r>
            <a:r>
              <a:rPr lang="en-US" dirty="0"/>
              <a:t> network and to manage the transmission of multimedia data. SCTP is a standard protocol (RFC 2960) developed by the Internet Engineering Task Force (</a:t>
            </a:r>
            <a:r>
              <a:rPr lang="en-US" u="sng" dirty="0">
                <a:hlinkClick r:id="rId8"/>
              </a:rPr>
              <a:t>IETF</a:t>
            </a:r>
            <a:r>
              <a:rPr lang="en-US" dirty="0"/>
              <a:t>).</a:t>
            </a:r>
            <a:endParaRPr lang="en-US" altLang="en-US" dirty="0" smtClean="0"/>
          </a:p>
        </p:txBody>
      </p:sp>
    </p:spTree>
    <p:extLst>
      <p:ext uri="{BB962C8B-B14F-4D97-AF65-F5344CB8AC3E}">
        <p14:creationId xmlns:p14="http://schemas.microsoft.com/office/powerpoint/2010/main" val="1548811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42048E1-0D1E-47FE-A625-E40D26456597}" type="slidenum">
              <a:rPr lang="en-US" altLang="en-US" sz="1200" b="0">
                <a:latin typeface="Times New Roman" panose="02020603050405020304" pitchFamily="18" charset="0"/>
              </a:rPr>
              <a:pPr/>
              <a:t>16</a:t>
            </a:fld>
            <a:endParaRPr lang="en-US" altLang="en-US" sz="1200" b="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3362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D8782FD-216C-439C-80B0-DC64A052CDC7}" type="slidenum">
              <a:rPr lang="en-US" altLang="en-US" sz="1200" b="0">
                <a:latin typeface="Times New Roman" panose="02020603050405020304" pitchFamily="18" charset="0"/>
              </a:rPr>
              <a:pPr/>
              <a:t>21</a:t>
            </a:fld>
            <a:endParaRPr lang="en-US" altLang="en-US" sz="1200" b="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6877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E31309D-BDE4-475E-9648-D1AA333868E5}" type="slidenum">
              <a:rPr lang="en-US" altLang="en-US" sz="1200" b="0">
                <a:latin typeface="Times New Roman" panose="02020603050405020304" pitchFamily="18" charset="0"/>
              </a:rPr>
              <a:pPr/>
              <a:t>22</a:t>
            </a:fld>
            <a:endParaRPr lang="en-US" altLang="en-US" sz="1200" b="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45534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C0D890C-C10D-40E2-BD34-D0FEF4A55537}" type="slidenum">
              <a:rPr lang="en-US" altLang="en-US" sz="1200" b="0">
                <a:latin typeface="Times New Roman" panose="02020603050405020304" pitchFamily="18" charset="0"/>
              </a:rPr>
              <a:pPr/>
              <a:t>23</a:t>
            </a:fld>
            <a:endParaRPr lang="en-US" altLang="en-US" sz="1200"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2078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F970095-7645-4F4A-ABBA-1B504F939CB1}" type="slidenum">
              <a:rPr lang="en-US" altLang="en-US" sz="1200" b="0">
                <a:latin typeface="Times New Roman" panose="02020603050405020304" pitchFamily="18" charset="0"/>
              </a:rPr>
              <a:pPr/>
              <a:t>24</a:t>
            </a:fld>
            <a:endParaRPr lang="en-US" altLang="en-US" sz="1200" b="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89063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DCCECB2-C289-49ED-87CC-51036C43A568}" type="slidenum">
              <a:rPr lang="en-US" altLang="en-US" sz="1200" b="0" baseline="0">
                <a:latin typeface="Times New Roman" panose="02020603050405020304" pitchFamily="18" charset="0"/>
              </a:rPr>
              <a:pPr/>
              <a:t>25</a:t>
            </a:fld>
            <a:endParaRPr lang="en-US" altLang="en-US" sz="1200" b="0" baseline="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89162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3EEC15F-31FB-4488-99B3-E5A550D50AF7}" type="slidenum">
              <a:rPr lang="en-US" altLang="en-US" sz="1200" b="0" baseline="0">
                <a:latin typeface="Times New Roman" panose="02020603050405020304" pitchFamily="18" charset="0"/>
              </a:rPr>
              <a:pPr/>
              <a:t>26</a:t>
            </a:fld>
            <a:endParaRPr lang="en-US" altLang="en-US" sz="1200" b="0" baseline="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00034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726865F-6505-40F6-9D1A-DC860C9B1EC9}" type="slidenum">
              <a:rPr lang="en-US" altLang="en-US" sz="1200" b="0" baseline="0">
                <a:latin typeface="Times New Roman" panose="02020603050405020304" pitchFamily="18" charset="0"/>
              </a:rPr>
              <a:pPr/>
              <a:t>27</a:t>
            </a:fld>
            <a:endParaRPr lang="en-US" altLang="en-US" sz="1200" b="0" baseline="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971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0FB63ECD-8C75-4784-A700-716E6190801B}" type="slidenum">
              <a:rPr lang="en-US" altLang="en-US" sz="1200" b="0" baseline="0">
                <a:latin typeface="Times New Roman" panose="02020603050405020304" pitchFamily="18" charset="0"/>
              </a:rPr>
              <a:pPr/>
              <a:t>28</a:t>
            </a:fld>
            <a:endParaRPr lang="en-US" altLang="en-US" sz="1200" b="0" baseline="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73914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In this chapter, we look at the underlying technology and protocol architecture</a:t>
            </a:r>
          </a:p>
          <a:p>
            <a:r>
              <a:rPr lang="en-US" sz="1200" kern="1200" baseline="0" dirty="0" smtClean="0">
                <a:solidFill>
                  <a:schemeClr val="tx1"/>
                </a:solidFill>
                <a:latin typeface="Times New Roman" pitchFamily="-110" charset="0"/>
                <a:ea typeface="+mn-ea"/>
                <a:cs typeface="+mn-cs"/>
              </a:rPr>
              <a:t>of LANs. Chapters 12 and 13 are devoted to a discussion of specific</a:t>
            </a:r>
          </a:p>
          <a:p>
            <a:r>
              <a:rPr lang="en-US" sz="1200" kern="1200" baseline="0" dirty="0" smtClean="0">
                <a:solidFill>
                  <a:schemeClr val="tx1"/>
                </a:solidFill>
                <a:latin typeface="Times New Roman" pitchFamily="-110" charset="0"/>
                <a:ea typeface="+mn-ea"/>
                <a:cs typeface="+mn-cs"/>
              </a:rPr>
              <a:t>LAN systems.</a:t>
            </a:r>
            <a:endParaRPr lang="en-US" dirty="0"/>
          </a:p>
        </p:txBody>
      </p:sp>
      <p:sp>
        <p:nvSpPr>
          <p:cNvPr id="4" name="Slide Number Placeholder 3"/>
          <p:cNvSpPr>
            <a:spLocks noGrp="1"/>
          </p:cNvSpPr>
          <p:nvPr>
            <p:ph type="sldNum" sz="quarter" idx="10"/>
          </p:nvPr>
        </p:nvSpPr>
        <p:spPr/>
        <p:txBody>
          <a:bodyPr/>
          <a:lstStyle/>
          <a:p>
            <a:fld id="{E3E3EA8F-80EC-0440-AAD7-660383B5A31B}" type="slidenum">
              <a:rPr lang="en-US" smtClean="0"/>
              <a:pPr/>
              <a:t>2</a:t>
            </a:fld>
            <a:endParaRPr lang="en-US" dirty="0"/>
          </a:p>
        </p:txBody>
      </p:sp>
    </p:spTree>
    <p:extLst>
      <p:ext uri="{BB962C8B-B14F-4D97-AF65-F5344CB8AC3E}">
        <p14:creationId xmlns:p14="http://schemas.microsoft.com/office/powerpoint/2010/main" val="538623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E4C6D46-163F-486F-B812-CB7EE43808C8}" type="slidenum">
              <a:rPr lang="en-US" altLang="en-US" sz="1200" b="0" baseline="0">
                <a:latin typeface="Times New Roman" panose="02020603050405020304" pitchFamily="18" charset="0"/>
              </a:rPr>
              <a:pPr/>
              <a:t>29</a:t>
            </a:fld>
            <a:endParaRPr lang="en-US" altLang="en-US" sz="1200" b="0" baseline="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11026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C855185-B9D9-4412-A93B-18F6E66C1AF7}" type="slidenum">
              <a:rPr lang="en-US" altLang="en-US" sz="1200" b="0" baseline="0">
                <a:latin typeface="Times New Roman" panose="02020603050405020304" pitchFamily="18" charset="0"/>
              </a:rPr>
              <a:pPr/>
              <a:t>30</a:t>
            </a:fld>
            <a:endParaRPr lang="en-US" altLang="en-US" sz="1200" b="0" baseline="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5749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A73E79A-2CC3-48FD-B586-5053EFC68311}" type="slidenum">
              <a:rPr lang="en-US" altLang="en-US" sz="1200" b="0" baseline="0">
                <a:latin typeface="Times New Roman" panose="02020603050405020304" pitchFamily="18" charset="0"/>
              </a:rPr>
              <a:pPr/>
              <a:t>31</a:t>
            </a:fld>
            <a:endParaRPr lang="en-US" altLang="en-US" sz="1200" b="0" baseline="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3573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DB339B47-AF7B-4B7D-B9E9-9829398AC921}" type="slidenum">
              <a:rPr lang="en-US" altLang="en-US" sz="1200" b="0" baseline="0">
                <a:latin typeface="Times New Roman" panose="02020603050405020304" pitchFamily="18" charset="0"/>
              </a:rPr>
              <a:pPr/>
              <a:t>32</a:t>
            </a:fld>
            <a:endParaRPr lang="en-US" altLang="en-US" sz="1200" b="0" baseline="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20826869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AA375A5-81CF-40AA-BD14-B6070F0EA85F}" type="slidenum">
              <a:rPr lang="en-US" altLang="en-US" sz="1200" b="0" baseline="0">
                <a:latin typeface="Times New Roman" panose="02020603050405020304" pitchFamily="18" charset="0"/>
              </a:rPr>
              <a:pPr/>
              <a:t>33</a:t>
            </a:fld>
            <a:endParaRPr lang="en-US" altLang="en-US" sz="1200" b="0" baseline="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41956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3703D6C3-3CBC-4DB4-9607-F4AD1AE295D5}" type="slidenum">
              <a:rPr lang="en-US" altLang="en-US" sz="1200" b="0" baseline="0">
                <a:latin typeface="Times New Roman" panose="02020603050405020304" pitchFamily="18" charset="0"/>
              </a:rPr>
              <a:pPr/>
              <a:t>34</a:t>
            </a:fld>
            <a:endParaRPr lang="en-US" altLang="en-US" sz="1200" b="0" baseline="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620841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78C84DB-1322-4080-AF47-BD902ECB0E8B}" type="slidenum">
              <a:rPr lang="en-US" altLang="en-US" sz="1200" b="0" baseline="0">
                <a:latin typeface="Times New Roman" panose="02020603050405020304" pitchFamily="18" charset="0"/>
              </a:rPr>
              <a:pPr/>
              <a:t>35</a:t>
            </a:fld>
            <a:endParaRPr lang="en-US" altLang="en-US" sz="1200" b="0" baseline="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69304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E024559-1897-4851-B45D-CC4EAF5ACE62}" type="slidenum">
              <a:rPr lang="en-US" altLang="en-US" sz="1200" b="0" baseline="0">
                <a:latin typeface="Times New Roman" panose="02020603050405020304" pitchFamily="18" charset="0"/>
              </a:rPr>
              <a:pPr/>
              <a:t>36</a:t>
            </a:fld>
            <a:endParaRPr lang="en-US" altLang="en-US" sz="1200" b="0" baseline="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526599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636BE340-8234-4BC1-B875-BB02A159CE9C}" type="slidenum">
              <a:rPr lang="en-US" altLang="en-US" sz="1200" b="0" baseline="0">
                <a:latin typeface="Times New Roman" panose="02020603050405020304" pitchFamily="18" charset="0"/>
              </a:rPr>
              <a:pPr/>
              <a:t>37</a:t>
            </a:fld>
            <a:endParaRPr lang="en-US" altLang="en-US" sz="1200" b="0" baseline="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686152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C280F38-343D-4BFB-B69F-5FED5AB99220}" type="slidenum">
              <a:rPr lang="en-US" altLang="en-US" sz="1200" b="0" baseline="0">
                <a:latin typeface="Times New Roman" panose="02020603050405020304" pitchFamily="18" charset="0"/>
              </a:rPr>
              <a:pPr/>
              <a:t>38</a:t>
            </a:fld>
            <a:endParaRPr lang="en-US" altLang="en-US" sz="1200" b="0" baseline="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97924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5</a:t>
            </a:fld>
            <a:endParaRPr lang="en-US" dirty="0"/>
          </a:p>
        </p:txBody>
      </p:sp>
    </p:spTree>
    <p:extLst>
      <p:ext uri="{BB962C8B-B14F-4D97-AF65-F5344CB8AC3E}">
        <p14:creationId xmlns:p14="http://schemas.microsoft.com/office/powerpoint/2010/main" val="2823208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4B2058B-F21E-4D62-A4F4-D07AC1DD30F2}" type="slidenum">
              <a:rPr lang="en-US" altLang="en-US" sz="1200" b="0" baseline="0">
                <a:latin typeface="Times New Roman" panose="02020603050405020304" pitchFamily="18" charset="0"/>
              </a:rPr>
              <a:pPr/>
              <a:t>39</a:t>
            </a:fld>
            <a:endParaRPr lang="en-US" altLang="en-US" sz="1200" b="0" baseline="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435394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AB18BA8-5A4C-4DE2-B3EA-B44B35D4F7E4}" type="slidenum">
              <a:rPr lang="en-US" altLang="en-US" sz="1200" b="0" baseline="0">
                <a:latin typeface="Times New Roman" panose="02020603050405020304" pitchFamily="18" charset="0"/>
              </a:rPr>
              <a:pPr/>
              <a:t>40</a:t>
            </a:fld>
            <a:endParaRPr lang="en-US" altLang="en-US" sz="1200" b="0" baseline="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7183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B52139E9-7BB4-45E9-8E9E-886A48E65DD2}" type="slidenum">
              <a:rPr lang="en-US" altLang="en-US" sz="1200" b="0" baseline="0">
                <a:latin typeface="Times New Roman" panose="02020603050405020304" pitchFamily="18" charset="0"/>
              </a:rPr>
              <a:pPr/>
              <a:t>41</a:t>
            </a:fld>
            <a:endParaRPr lang="en-US" altLang="en-US" sz="1200" b="0" baseline="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188671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4CCAD974-BE38-463B-BBD4-93F568B025C4}" type="slidenum">
              <a:rPr lang="en-US" altLang="en-US" sz="1200" b="0" baseline="0">
                <a:latin typeface="Times New Roman" panose="02020603050405020304" pitchFamily="18" charset="0"/>
              </a:rPr>
              <a:pPr/>
              <a:t>42</a:t>
            </a:fld>
            <a:endParaRPr lang="en-US" altLang="en-US" sz="1200" b="0" baseline="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98625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A17AB4C7-F968-4EB1-8C85-48025FBD06EB}" type="slidenum">
              <a:rPr lang="en-US" altLang="en-US" sz="1200" b="0" baseline="0">
                <a:latin typeface="Times New Roman" panose="02020603050405020304" pitchFamily="18" charset="0"/>
              </a:rPr>
              <a:pPr/>
              <a:t>43</a:t>
            </a:fld>
            <a:endParaRPr lang="en-US" altLang="en-US" sz="1200" b="0" baseline="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51583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E8C47807-E1C5-4869-8DFC-4F87A597A43C}" type="slidenum">
              <a:rPr lang="en-US" altLang="en-US" sz="1200" b="0" baseline="0">
                <a:latin typeface="Times New Roman" panose="02020603050405020304" pitchFamily="18" charset="0"/>
              </a:rPr>
              <a:pPr/>
              <a:t>44</a:t>
            </a:fld>
            <a:endParaRPr lang="en-US" altLang="en-US" sz="1200" b="0" baseline="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840237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FAF3A000-6425-4909-BEB6-C8DAD0FC11D5}" type="slidenum">
              <a:rPr lang="en-US" altLang="en-US" sz="1200" b="0" baseline="0">
                <a:latin typeface="Times New Roman" panose="02020603050405020304" pitchFamily="18" charset="0"/>
              </a:rPr>
              <a:pPr/>
              <a:t>45</a:t>
            </a:fld>
            <a:endParaRPr lang="en-US" altLang="en-US" sz="1200" b="0" baseline="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69751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8ED47FE7-AC59-45EB-AE49-E88F22CD4023}" type="slidenum">
              <a:rPr lang="en-US" altLang="en-US" sz="1200" b="0" baseline="0">
                <a:latin typeface="Times New Roman" panose="02020603050405020304" pitchFamily="18" charset="0"/>
              </a:rPr>
              <a:pPr/>
              <a:t>46</a:t>
            </a:fld>
            <a:endParaRPr lang="en-US" altLang="en-US" sz="1200" b="0" baseline="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716365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2146BD4A-595D-4C92-9D7F-308C861724B4}" type="slidenum">
              <a:rPr lang="en-US" altLang="en-US" sz="1200" b="0" baseline="0">
                <a:latin typeface="Times New Roman" panose="02020603050405020304" pitchFamily="18" charset="0"/>
              </a:rPr>
              <a:pPr/>
              <a:t>47</a:t>
            </a:fld>
            <a:endParaRPr lang="en-US" altLang="en-US" sz="1200" b="0" baseline="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99515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1FE8A517-EDAA-488E-BE41-E2E911A8D570}" type="slidenum">
              <a:rPr lang="en-US" altLang="en-US" sz="1200" b="0" baseline="0">
                <a:latin typeface="Times New Roman" panose="02020603050405020304" pitchFamily="18" charset="0"/>
              </a:rPr>
              <a:pPr/>
              <a:t>48</a:t>
            </a:fld>
            <a:endParaRPr lang="en-US" altLang="en-US" sz="1200" b="0" baseline="0">
              <a:latin typeface="Times New Roman" panose="02020603050405020304"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31764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B9F53BD3-74FC-0045-B8DB-ACC2A69C74D0}" type="slidenum">
              <a:rPr lang="en-US"/>
              <a:pPr/>
              <a:t>6</a:t>
            </a:fld>
            <a:endParaRPr lang="en-US" dirty="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Thus, there are typically two protocols operating in each ES and router</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at the network layer: an upper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sublayer</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that provides the internetworking function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and a lower </a:t>
            </a:r>
            <a:r>
              <a:rPr lang="en-US" sz="1200" kern="1200" baseline="0" dirty="0" err="1" smtClean="0">
                <a:solidFill>
                  <a:schemeClr val="tx1"/>
                </a:solidFill>
                <a:latin typeface="Times New Roman" pitchFamily="-110" charset="0"/>
                <a:ea typeface="ＭＳ Ｐゴシック" pitchFamily="-110" charset="-128"/>
                <a:cs typeface="ＭＳ Ｐゴシック" pitchFamily="-110" charset="-128"/>
              </a:rPr>
              <a:t>sublayer</a:t>
            </a:r>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 that provides network access. </a:t>
            </a:r>
          </a:p>
          <a:p>
            <a:endParaRPr lang="en-US" sz="1200" kern="1200" baseline="0" dirty="0" smtClean="0">
              <a:solidFill>
                <a:schemeClr val="tx1"/>
              </a:solidFill>
              <a:latin typeface="Times New Roman" pitchFamily="-110" charset="0"/>
              <a:ea typeface="ＭＳ Ｐゴシック" pitchFamily="-110" charset="-128"/>
              <a:cs typeface="ＭＳ Ｐゴシック" pitchFamily="-110" charset="-128"/>
            </a:endParaRP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Figure 14.2 depicts a typical example using IP, in which two LANs are interconnected</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by a frame relay WAN. The figure depicts the operation of the Internet</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Protocol for data exchange between host A on one LAN (network 1) and host B</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on another LAN (network 2) through the WAN. The figure shows the protocol</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architecture and format of the data unit at each stage. The end systems and routers</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must all share a common</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Internet Protocol. In addition, the end systems must share</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the same protocols above IP. The intermediate routers need only implement up</a:t>
            </a:r>
          </a:p>
          <a:p>
            <a:r>
              <a:rPr lang="en-US" sz="1200" kern="1200" baseline="0" dirty="0" smtClean="0">
                <a:solidFill>
                  <a:schemeClr val="tx1"/>
                </a:solidFill>
                <a:latin typeface="Times New Roman" pitchFamily="-110" charset="0"/>
                <a:ea typeface="ＭＳ Ｐゴシック" pitchFamily="-110" charset="-128"/>
                <a:cs typeface="ＭＳ Ｐゴシック" pitchFamily="-110" charset="-128"/>
              </a:rPr>
              <a:t>through IP.</a:t>
            </a:r>
          </a:p>
          <a:p>
            <a:endParaRPr lang="en-US" dirty="0">
              <a:latin typeface="Times" pitchFamily="-110" charset="0"/>
            </a:endParaRPr>
          </a:p>
        </p:txBody>
      </p:sp>
    </p:spTree>
    <p:extLst>
      <p:ext uri="{BB962C8B-B14F-4D97-AF65-F5344CB8AC3E}">
        <p14:creationId xmlns:p14="http://schemas.microsoft.com/office/powerpoint/2010/main" val="2627943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fld id="{5F167017-69AB-4C72-BDDD-7C99F4218A2B}" type="slidenum">
              <a:rPr lang="en-US" altLang="en-US" sz="1200" b="0" baseline="0">
                <a:latin typeface="Times New Roman" panose="02020603050405020304" pitchFamily="18" charset="0"/>
              </a:rPr>
              <a:pPr/>
              <a:t>50</a:t>
            </a:fld>
            <a:endParaRPr lang="en-US" altLang="en-US" sz="1200" b="0" baseline="0">
              <a:latin typeface="Times New Roman" panose="02020603050405020304"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33382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C910AD5-6C76-4E36-8C4A-0E8194532BDD}" type="slidenum">
              <a:rPr lang="en-US" altLang="en-US" sz="1200" b="0">
                <a:latin typeface="Times New Roman" panose="02020603050405020304" pitchFamily="18" charset="0"/>
              </a:rPr>
              <a:pPr/>
              <a:t>51</a:t>
            </a:fld>
            <a:endParaRPr lang="en-US" altLang="en-US" sz="1200" b="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218798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E30BA52B-F864-4599-93B0-2286DD23DD80}" type="slidenum">
              <a:rPr lang="en-US" altLang="en-US" sz="1200" b="0">
                <a:latin typeface="Times New Roman" panose="02020603050405020304" pitchFamily="18" charset="0"/>
              </a:rPr>
              <a:pPr/>
              <a:t>52</a:t>
            </a:fld>
            <a:endParaRPr lang="en-US" altLang="en-US" sz="1200" b="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29686429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F29DF7C-6BAC-44BE-9ABF-A32DC6CA8A35}" type="slidenum">
              <a:rPr lang="en-US" altLang="en-US" sz="1200" b="0">
                <a:latin typeface="Times New Roman" panose="02020603050405020304" pitchFamily="18" charset="0"/>
              </a:rPr>
              <a:pPr/>
              <a:t>53</a:t>
            </a:fld>
            <a:endParaRPr lang="en-US" altLang="en-US" sz="12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2721350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1B1F09B-7A4E-408D-8BAC-CD4B508B69EC}" type="slidenum">
              <a:rPr lang="en-US" altLang="en-US" sz="1200" b="0">
                <a:latin typeface="Times New Roman" panose="02020603050405020304" pitchFamily="18" charset="0"/>
              </a:rPr>
              <a:pPr/>
              <a:t>54</a:t>
            </a:fld>
            <a:endParaRPr lang="en-US" altLang="en-US" sz="12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429310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1256636-F93E-42DD-A8F4-8AAD59C4C2AA}" type="slidenum">
              <a:rPr lang="en-US" altLang="en-US" sz="1200" b="0">
                <a:latin typeface="Times New Roman" panose="02020603050405020304" pitchFamily="18" charset="0"/>
              </a:rPr>
              <a:pPr/>
              <a:t>63</a:t>
            </a:fld>
            <a:endParaRPr lang="en-US" altLang="en-US"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0944258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AF7AB7E-63DA-47C0-B25C-929EE224EDB9}" type="slidenum">
              <a:rPr lang="en-US" altLang="en-US" sz="1200" b="0">
                <a:latin typeface="Times New Roman" panose="02020603050405020304" pitchFamily="18" charset="0"/>
              </a:rPr>
              <a:pPr/>
              <a:t>64</a:t>
            </a:fld>
            <a:endParaRPr lang="en-US" altLang="en-US" sz="1200"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1421862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5FAE64-32E3-4B4F-85B3-E090E71A0F7E}" type="slidenum">
              <a:rPr lang="en-US" altLang="en-US" sz="1200" b="0">
                <a:latin typeface="Times New Roman" panose="02020603050405020304" pitchFamily="18" charset="0"/>
              </a:rPr>
              <a:pPr/>
              <a:t>65</a:t>
            </a:fld>
            <a:endParaRPr lang="en-US" altLang="en-US" sz="1200"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993317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684116E-5ECC-4CA5-A441-0EBD28133C9E}" type="slidenum">
              <a:rPr lang="en-US" altLang="en-US" sz="1200" b="0">
                <a:latin typeface="Times New Roman" panose="02020603050405020304" pitchFamily="18" charset="0"/>
              </a:rPr>
              <a:pPr/>
              <a:t>66</a:t>
            </a:fld>
            <a:endParaRPr lang="en-US" altLang="en-US" sz="1200"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6228395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76B3C6A-A358-4203-ADAF-92F37FC7F880}" type="slidenum">
              <a:rPr lang="en-US" altLang="en-US" sz="1200" b="0">
                <a:latin typeface="Times New Roman" panose="02020603050405020304" pitchFamily="18" charset="0"/>
              </a:rPr>
              <a:pPr/>
              <a:t>67</a:t>
            </a:fld>
            <a:endParaRPr lang="en-US" altLang="en-US" sz="1200" b="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426989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pPr>
              <a:lnSpc>
                <a:spcPct val="80000"/>
              </a:lnSpc>
            </a:pPr>
            <a:r>
              <a:rPr lang="en-US" sz="500" dirty="0" smtClean="0"/>
              <a:t>IP </a:t>
            </a:r>
            <a:r>
              <a:rPr lang="en-US" sz="500" dirty="0"/>
              <a:t>provides a connectionless, or datagram, service between end systems. There are a number of advantages to this approach:</a:t>
            </a:r>
          </a:p>
          <a:p>
            <a:pPr>
              <a:lnSpc>
                <a:spcPct val="80000"/>
              </a:lnSpc>
            </a:pPr>
            <a:r>
              <a:rPr lang="en-US" sz="500" dirty="0"/>
              <a:t> </a:t>
            </a:r>
          </a:p>
          <a:p>
            <a:pPr>
              <a:lnSpc>
                <a:spcPct val="80000"/>
              </a:lnSpc>
            </a:pPr>
            <a:r>
              <a:rPr lang="en-US" sz="500" dirty="0"/>
              <a:t>A connectionless internet facility is flexible. It can deal with a variety of networks, some of which are themselves connectionless. In essence, IP requires very little from the constituent networks.</a:t>
            </a:r>
            <a:endParaRPr lang="en-US" sz="500" dirty="0" smtClean="0"/>
          </a:p>
          <a:p>
            <a:pPr>
              <a:lnSpc>
                <a:spcPct val="80000"/>
              </a:lnSpc>
            </a:pPr>
            <a:endParaRPr lang="en-US" sz="500" dirty="0" smtClean="0"/>
          </a:p>
          <a:p>
            <a:pPr>
              <a:lnSpc>
                <a:spcPct val="80000"/>
              </a:lnSpc>
            </a:pPr>
            <a:r>
              <a:rPr lang="en-US" sz="500" dirty="0" smtClean="0"/>
              <a:t>A </a:t>
            </a:r>
            <a:r>
              <a:rPr lang="en-US" sz="500" dirty="0"/>
              <a:t>connectionless internet service can be made highly robust. This is basically the same argument made for a datagram network service versus a virtual circuit service.</a:t>
            </a:r>
            <a:r>
              <a:rPr lang="en-US" sz="500" dirty="0" smtClean="0"/>
              <a:t> </a:t>
            </a:r>
          </a:p>
          <a:p>
            <a:pPr>
              <a:lnSpc>
                <a:spcPct val="80000"/>
              </a:lnSpc>
            </a:pPr>
            <a:endParaRPr lang="en-US" sz="500" dirty="0" smtClean="0"/>
          </a:p>
          <a:p>
            <a:pPr>
              <a:lnSpc>
                <a:spcPct val="80000"/>
              </a:lnSpc>
            </a:pPr>
            <a:r>
              <a:rPr lang="en-US" sz="500" dirty="0" smtClean="0"/>
              <a:t>A </a:t>
            </a:r>
            <a:r>
              <a:rPr lang="en-US" sz="500" dirty="0"/>
              <a:t>connectionless internet service is best for connectionless transport protocols, because it does not impose unnecessary overhead.</a:t>
            </a:r>
          </a:p>
          <a:p>
            <a:pPr>
              <a:lnSpc>
                <a:spcPct val="80000"/>
              </a:lnSpc>
            </a:pPr>
            <a:r>
              <a:rPr lang="en-US" sz="500" dirty="0"/>
              <a:t> </a:t>
            </a:r>
          </a:p>
          <a:p>
            <a:pPr>
              <a:lnSpc>
                <a:spcPct val="80000"/>
              </a:lnSpc>
            </a:pPr>
            <a:r>
              <a:rPr lang="en-US" sz="500" dirty="0"/>
              <a:t>	</a:t>
            </a:r>
          </a:p>
        </p:txBody>
      </p:sp>
      <p:sp>
        <p:nvSpPr>
          <p:cNvPr id="64516" name="Slide Number Placeholder 3"/>
          <p:cNvSpPr>
            <a:spLocks noGrp="1"/>
          </p:cNvSpPr>
          <p:nvPr>
            <p:ph type="sldNum" sz="quarter" idx="5"/>
          </p:nvPr>
        </p:nvSpPr>
        <p:spPr>
          <a:noFill/>
        </p:spPr>
        <p:txBody>
          <a:bodyPr/>
          <a:lstStyle/>
          <a:p>
            <a:fld id="{1EC98A63-6BB0-C64D-A4F1-D76ED22A8E59}" type="slidenum">
              <a:rPr lang="en-US"/>
              <a:pPr/>
              <a:t>7</a:t>
            </a:fld>
            <a:endParaRPr lang="en-US" dirty="0"/>
          </a:p>
        </p:txBody>
      </p:sp>
    </p:spTree>
    <p:extLst>
      <p:ext uri="{BB962C8B-B14F-4D97-AF65-F5344CB8AC3E}">
        <p14:creationId xmlns:p14="http://schemas.microsoft.com/office/powerpoint/2010/main" val="29117739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E0C1CB9-85F1-40BC-AFF2-7DF0FF1D719E}" type="slidenum">
              <a:rPr lang="en-US" altLang="en-US" sz="1200" b="0">
                <a:latin typeface="Times New Roman" panose="02020603050405020304" pitchFamily="18" charset="0"/>
              </a:rPr>
              <a:pPr/>
              <a:t>68</a:t>
            </a:fld>
            <a:endParaRPr lang="en-US" altLang="en-US"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2827376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CA66C0C-0108-46AF-82DD-02E2FD7C2CF4}" type="slidenum">
              <a:rPr lang="en-US" altLang="en-US" sz="1200" b="0">
                <a:latin typeface="Times New Roman" panose="02020603050405020304" pitchFamily="18" charset="0"/>
              </a:rPr>
              <a:pPr/>
              <a:t>69</a:t>
            </a:fld>
            <a:endParaRPr lang="en-US" altLang="en-US"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41274491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5ACC8BC-6F4A-4A64-9505-02BA54912992}" type="slidenum">
              <a:rPr lang="en-US" altLang="en-US" sz="1200" b="0">
                <a:latin typeface="Times New Roman" panose="02020603050405020304" pitchFamily="18" charset="0"/>
              </a:rPr>
              <a:pPr/>
              <a:t>70</a:t>
            </a:fld>
            <a:endParaRPr lang="en-US" altLang="en-US"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91118564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FC16473-0381-4D2F-AD90-D3EA92802585}" type="slidenum">
              <a:rPr lang="en-US" altLang="en-US" sz="1200" b="0">
                <a:latin typeface="Times New Roman" panose="02020603050405020304" pitchFamily="18" charset="0"/>
              </a:rPr>
              <a:pPr/>
              <a:t>72</a:t>
            </a:fld>
            <a:endParaRPr lang="en-US" altLang="en-US" sz="1200" b="0">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87399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23219F2-2602-46B3-B1DD-99ABFC48EEF4}" type="slidenum">
              <a:rPr lang="en-US" altLang="en-US" sz="1200" b="0">
                <a:latin typeface="Times New Roman" panose="02020603050405020304" pitchFamily="18" charset="0"/>
              </a:rPr>
              <a:pPr/>
              <a:t>74</a:t>
            </a:fld>
            <a:endParaRPr lang="en-US" altLang="en-US" sz="1200" b="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731936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C8C127FA-2BD2-402B-B410-2CB232BF2179}" type="slidenum">
              <a:rPr lang="en-US" altLang="en-US" sz="1200" b="0">
                <a:latin typeface="Times New Roman" panose="02020603050405020304" pitchFamily="18" charset="0"/>
              </a:rPr>
              <a:pPr/>
              <a:t>77</a:t>
            </a:fld>
            <a:endParaRPr lang="en-US" altLang="en-US" sz="1200" b="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56232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A00934C-4D1D-4B17-826A-CF32DB1175F4}" type="slidenum">
              <a:rPr lang="en-US" altLang="en-US" sz="1200" b="0">
                <a:latin typeface="Times New Roman" panose="02020603050405020304" pitchFamily="18" charset="0"/>
              </a:rPr>
              <a:pPr/>
              <a:t>78</a:t>
            </a:fld>
            <a:endParaRPr lang="en-US" altLang="en-US" sz="1200" b="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918326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49188D5-B25D-4E25-8D7C-B5F65A3155D4}" type="slidenum">
              <a:rPr lang="en-US" altLang="en-US" sz="1200" b="0">
                <a:latin typeface="Times New Roman" panose="02020603050405020304" pitchFamily="18" charset="0"/>
              </a:rPr>
              <a:pPr/>
              <a:t>79</a:t>
            </a:fld>
            <a:endParaRPr lang="en-US" altLang="en-US" sz="1200" b="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66298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47F5DFAC-1E0E-4FD4-A653-579C62106D14}" type="slidenum">
              <a:rPr lang="en-US" altLang="en-US" sz="1200" b="0">
                <a:latin typeface="Times New Roman" panose="02020603050405020304" pitchFamily="18" charset="0"/>
              </a:rPr>
              <a:pPr/>
              <a:t>80</a:t>
            </a:fld>
            <a:endParaRPr lang="en-US" altLang="en-US" sz="1200" b="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11199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BA66E764-225C-45C5-8CFD-D8A86FB5AFA4}" type="slidenum">
              <a:rPr lang="en-US" altLang="en-US" sz="1200" b="0">
                <a:latin typeface="Times New Roman" panose="02020603050405020304" pitchFamily="18" charset="0"/>
              </a:rPr>
              <a:pPr/>
              <a:t>81</a:t>
            </a:fld>
            <a:endParaRPr lang="en-US" altLang="en-US" sz="1200" b="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49782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pPr>
              <a:lnSpc>
                <a:spcPct val="90000"/>
              </a:lnSpc>
            </a:pPr>
            <a:r>
              <a:rPr lang="en-US" dirty="0" smtClean="0"/>
              <a:t>With </a:t>
            </a:r>
            <a:r>
              <a:rPr lang="en-US" dirty="0"/>
              <a:t>that brief sketch of the operation of an IP-controlled internet, we now examine some design issues in greater detail:</a:t>
            </a:r>
          </a:p>
          <a:p>
            <a:pPr>
              <a:lnSpc>
                <a:spcPct val="90000"/>
              </a:lnSpc>
            </a:pPr>
            <a:r>
              <a:rPr lang="en-US" dirty="0"/>
              <a:t> </a:t>
            </a:r>
          </a:p>
          <a:p>
            <a:pPr>
              <a:lnSpc>
                <a:spcPct val="90000"/>
              </a:lnSpc>
            </a:pPr>
            <a:r>
              <a:rPr lang="en-US" dirty="0"/>
              <a:t>Routing</a:t>
            </a:r>
          </a:p>
          <a:p>
            <a:pPr>
              <a:lnSpc>
                <a:spcPct val="90000"/>
              </a:lnSpc>
            </a:pPr>
            <a:r>
              <a:rPr lang="en-US" dirty="0"/>
              <a:t>Datagram lifetime</a:t>
            </a:r>
          </a:p>
          <a:p>
            <a:pPr>
              <a:lnSpc>
                <a:spcPct val="90000"/>
              </a:lnSpc>
            </a:pPr>
            <a:r>
              <a:rPr lang="en-US" dirty="0"/>
              <a:t>Fragmentation and reassembly</a:t>
            </a:r>
          </a:p>
          <a:p>
            <a:pPr>
              <a:lnSpc>
                <a:spcPct val="90000"/>
              </a:lnSpc>
            </a:pPr>
            <a:r>
              <a:rPr lang="en-US" dirty="0"/>
              <a:t>Error control</a:t>
            </a:r>
          </a:p>
          <a:p>
            <a:pPr>
              <a:lnSpc>
                <a:spcPct val="90000"/>
              </a:lnSpc>
            </a:pPr>
            <a:r>
              <a:rPr lang="en-US" dirty="0"/>
              <a:t>Flow control</a:t>
            </a:r>
          </a:p>
          <a:p>
            <a:pPr>
              <a:lnSpc>
                <a:spcPct val="90000"/>
              </a:lnSpc>
            </a:pPr>
            <a:r>
              <a:rPr lang="en-US" dirty="0"/>
              <a:t> </a:t>
            </a:r>
          </a:p>
          <a:p>
            <a:pPr>
              <a:lnSpc>
                <a:spcPct val="90000"/>
              </a:lnSpc>
            </a:pPr>
            <a:r>
              <a:rPr lang="en-US" dirty="0"/>
              <a:t>	</a:t>
            </a:r>
          </a:p>
        </p:txBody>
      </p:sp>
      <p:sp>
        <p:nvSpPr>
          <p:cNvPr id="66564" name="Slide Number Placeholder 3"/>
          <p:cNvSpPr>
            <a:spLocks noGrp="1"/>
          </p:cNvSpPr>
          <p:nvPr>
            <p:ph type="sldNum" sz="quarter" idx="5"/>
          </p:nvPr>
        </p:nvSpPr>
        <p:spPr>
          <a:noFill/>
        </p:spPr>
        <p:txBody>
          <a:bodyPr/>
          <a:lstStyle/>
          <a:p>
            <a:fld id="{A7135FB5-4CB9-FC41-8A6F-952159ACA7F4}" type="slidenum">
              <a:rPr lang="en-US"/>
              <a:pPr/>
              <a:t>8</a:t>
            </a:fld>
            <a:endParaRPr lang="en-US" dirty="0"/>
          </a:p>
        </p:txBody>
      </p:sp>
    </p:spTree>
    <p:extLst>
      <p:ext uri="{BB962C8B-B14F-4D97-AF65-F5344CB8AC3E}">
        <p14:creationId xmlns:p14="http://schemas.microsoft.com/office/powerpoint/2010/main" val="24552144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DE0F54C-42E1-48F3-9840-AAE38453F849}" type="slidenum">
              <a:rPr lang="en-US" altLang="en-US" sz="1200" b="0">
                <a:latin typeface="Times New Roman" panose="02020603050405020304" pitchFamily="18" charset="0"/>
              </a:rPr>
              <a:pPr/>
              <a:t>82</a:t>
            </a:fld>
            <a:endParaRPr lang="en-US" altLang="en-US" sz="1200" b="0">
              <a:latin typeface="Times New Roman" panose="02020603050405020304"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238810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AAB57EF-81D7-4BB7-B073-910E704ED83C}" type="slidenum">
              <a:rPr lang="en-US" altLang="en-US" sz="1200" b="0">
                <a:latin typeface="Times New Roman" panose="02020603050405020304" pitchFamily="18" charset="0"/>
              </a:rPr>
              <a:pPr/>
              <a:t>83</a:t>
            </a:fld>
            <a:endParaRPr lang="en-US" altLang="en-US" sz="1200" b="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9957646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3D944D87-923E-6E44-A61E-5999990E491A}" type="slidenum">
              <a:rPr lang="en-US"/>
              <a:pPr/>
              <a:t>85</a:t>
            </a:fld>
            <a:endParaRPr lang="en-US" dirty="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dirty="0"/>
              <a:t>For the purpose of routing, each end system and router maintains a routing table that lists, for each possible destination network, the next router to which the internet datagram should be sent.</a:t>
            </a:r>
          </a:p>
          <a:p>
            <a:r>
              <a:rPr lang="en-US" dirty="0" smtClean="0"/>
              <a:t>	</a:t>
            </a:r>
          </a:p>
          <a:p>
            <a:r>
              <a:rPr lang="en-US" dirty="0" smtClean="0"/>
              <a:t>The </a:t>
            </a:r>
            <a:r>
              <a:rPr lang="en-US" dirty="0"/>
              <a:t>routing table may be static or dynamic. A static table, however, could contain alternate routes if a particular router is unavailable. A dynamic table is more flexible in responding to both error and congestion conditions. In the Internet, for example, when a router goes down, all of its neighbors will send out a status report, allowing other routers and stations to update their routing tables. A similar scheme  can be used to control congestion. Congestion control is particularly important because of the mismatch in capacity between local and wide area networks.</a:t>
            </a:r>
            <a:r>
              <a:rPr lang="en-US" dirty="0" smtClean="0"/>
              <a:t> Chapter </a:t>
            </a:r>
            <a:r>
              <a:rPr lang="en-US" dirty="0"/>
              <a:t>19 discusses routing protocols.</a:t>
            </a:r>
          </a:p>
          <a:p>
            <a:r>
              <a:rPr lang="en-US" dirty="0" smtClean="0"/>
              <a:t>	</a:t>
            </a:r>
          </a:p>
          <a:p>
            <a:r>
              <a:rPr lang="en-US" dirty="0" smtClean="0"/>
              <a:t>Routing </a:t>
            </a:r>
            <a:r>
              <a:rPr lang="en-US" dirty="0"/>
              <a:t>tables may also be used to support other internetworking services, such as security and priority. For example, individual networks might be classified to handle data up to a given security classification. The routing mechanism must assure that data of a given security level are not allowed to pass through networks not cleared to handle such data.</a:t>
            </a:r>
          </a:p>
          <a:p>
            <a:r>
              <a:rPr lang="en-US" dirty="0" smtClean="0"/>
              <a:t>	</a:t>
            </a:r>
          </a:p>
          <a:p>
            <a:r>
              <a:rPr lang="en-US" dirty="0" smtClean="0"/>
              <a:t>Another </a:t>
            </a:r>
            <a:r>
              <a:rPr lang="en-US" dirty="0"/>
              <a:t>routing technique is source routing. The source station specifies the route by including a sequential list of routers in the datagram. This, again, could be useful for security or priority requirements.</a:t>
            </a:r>
          </a:p>
          <a:p>
            <a:r>
              <a:rPr lang="en-US" dirty="0" smtClean="0"/>
              <a:t>	</a:t>
            </a:r>
          </a:p>
          <a:p>
            <a:r>
              <a:rPr lang="en-US" dirty="0" smtClean="0"/>
              <a:t>Finally</a:t>
            </a:r>
            <a:r>
              <a:rPr lang="en-US" dirty="0"/>
              <a:t>, we mention a service related to routing: route recording. To record a route, each router appends its internet address to a list of addresses in the datagram. This feature is useful for testing and debugging purposes.</a:t>
            </a:r>
          </a:p>
          <a:p>
            <a:endParaRPr lang="en-US" dirty="0"/>
          </a:p>
        </p:txBody>
      </p:sp>
    </p:spTree>
    <p:extLst>
      <p:ext uri="{BB962C8B-B14F-4D97-AF65-F5344CB8AC3E}">
        <p14:creationId xmlns:p14="http://schemas.microsoft.com/office/powerpoint/2010/main" val="15916986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F4A4FB5-E4C2-BC42-B411-73C037180A8D}" type="slidenum">
              <a:rPr lang="en-US"/>
              <a:pPr/>
              <a:t>86</a:t>
            </a:fld>
            <a:endParaRPr lang="en-US" dirty="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dirty="0"/>
              <a:t>If dynamic or alternate routing is used, the potential exists for a datagram to loop indefinitely through the internet. This is undesirable for two reasons. First, an endlessly circulating datagram consumes resources. Second, we will see</a:t>
            </a:r>
            <a:r>
              <a:rPr lang="en-US" dirty="0" smtClean="0"/>
              <a:t> Chapter</a:t>
            </a:r>
            <a:r>
              <a:rPr lang="en-US" baseline="0" dirty="0" smtClean="0"/>
              <a:t> </a:t>
            </a:r>
            <a:r>
              <a:rPr lang="en-US" dirty="0" smtClean="0"/>
              <a:t>15 </a:t>
            </a:r>
            <a:r>
              <a:rPr lang="en-US" dirty="0"/>
              <a:t>that a  transport protocol may depend on the existence of an upper bound on datagram lifetime. To avoid these problems, each datagram can be marked with a lifetime. Once the lifetime expires, the datagram is discarded.</a:t>
            </a:r>
          </a:p>
          <a:p>
            <a:r>
              <a:rPr lang="en-US" dirty="0" smtClean="0"/>
              <a:t>	</a:t>
            </a:r>
          </a:p>
          <a:p>
            <a:r>
              <a:rPr lang="en-US" dirty="0" smtClean="0"/>
              <a:t>A </a:t>
            </a:r>
            <a:r>
              <a:rPr lang="en-US" dirty="0"/>
              <a:t>simple way to implement lifetime is to use a hop count. Each time that a datagram passes through a router, the count is decremented. Alternatively, the lifetime could be a true measure of time. This requires that the routers must somehow know how long it has been since the datagram or fragment last crossed a router, to know by how much to decrement the lifetime field. This would seem to require some global clocking mechanism. The advantage of using a true time measure is that it can be used in the reassembly algorithm, described next.</a:t>
            </a:r>
          </a:p>
          <a:p>
            <a:endParaRPr lang="en-US" dirty="0"/>
          </a:p>
        </p:txBody>
      </p:sp>
    </p:spTree>
    <p:extLst>
      <p:ext uri="{BB962C8B-B14F-4D97-AF65-F5344CB8AC3E}">
        <p14:creationId xmlns:p14="http://schemas.microsoft.com/office/powerpoint/2010/main" val="403924464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E4C31319-BD8C-5944-A201-6977E5CFF423}" type="slidenum">
              <a:rPr lang="en-US"/>
              <a:pPr/>
              <a:t>91</a:t>
            </a:fld>
            <a:endParaRPr lang="en-US" dirty="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r>
              <a:rPr lang="en-US" dirty="0"/>
              <a:t>Earlier in this chapter, we referred to the concepts of a global address (IP address) and an address that conforms to the addressing scheme of the network to which a host is attached (subnetwork address). For a local area network, the latter address is a MAC address, which provides a physical address for a host port attached to the LAN. Clearly, to deliver an IP datagram to a destination host, a mapping must be made from the IP address to the subnetwork address for that last hop. If a datagram traverses one or more routers between source and destination hosts, then the mapping must be done in the final router, which is attached to the same subnetwork as the destination host. If a datagram is sent from one host to another on the same subnetwork, then the source host must do the mapping. In the following discussion, we use the term </a:t>
            </a:r>
            <a:r>
              <a:rPr lang="en-US" i="1" dirty="0"/>
              <a:t>system</a:t>
            </a:r>
            <a:r>
              <a:rPr lang="en-US" dirty="0"/>
              <a:t> to refer to the entity that does the mapping.</a:t>
            </a:r>
          </a:p>
          <a:p>
            <a:r>
              <a:rPr lang="en-US" dirty="0" smtClean="0"/>
              <a:t>	</a:t>
            </a:r>
          </a:p>
          <a:p>
            <a:r>
              <a:rPr lang="en-US" dirty="0" smtClean="0"/>
              <a:t>For </a:t>
            </a:r>
            <a:r>
              <a:rPr lang="en-US" dirty="0"/>
              <a:t>mapping from an IP address to a subnetwork address, a number of approaches are </a:t>
            </a:r>
            <a:r>
              <a:rPr lang="en-US" dirty="0" smtClean="0"/>
              <a:t>possible:</a:t>
            </a:r>
          </a:p>
          <a:p>
            <a:r>
              <a:rPr lang="en-US" dirty="0"/>
              <a:t> </a:t>
            </a:r>
          </a:p>
          <a:p>
            <a:r>
              <a:rPr lang="en-US" dirty="0"/>
              <a:t>Each system can maintain a local table of IP addresses and matching subnetwork addresses for possible correspondents. This approach does not accommodate easy and automatic additions of new hosts to the subnetwork.</a:t>
            </a:r>
            <a:endParaRPr lang="en-US" dirty="0" smtClean="0"/>
          </a:p>
          <a:p>
            <a:endParaRPr lang="en-US" dirty="0" smtClean="0"/>
          </a:p>
          <a:p>
            <a:r>
              <a:rPr lang="en-US" dirty="0" smtClean="0"/>
              <a:t>The </a:t>
            </a:r>
            <a:r>
              <a:rPr lang="en-US" dirty="0"/>
              <a:t>subnetwork address can be a subset of the network portion of the IP address. However, the entire internet address is 32 bits long and for most subnetwork types (e.g., Ethernet) the host address field is longer than 32 bits.</a:t>
            </a:r>
            <a:endParaRPr lang="en-US" dirty="0" smtClean="0"/>
          </a:p>
          <a:p>
            <a:endParaRPr lang="en-US" dirty="0" smtClean="0"/>
          </a:p>
          <a:p>
            <a:r>
              <a:rPr lang="en-US" dirty="0" smtClean="0"/>
              <a:t>A </a:t>
            </a:r>
            <a:r>
              <a:rPr lang="en-US" dirty="0"/>
              <a:t>centralized directory can be maintained on each subnetwork that contains the IP-subnet address mappings. This is a reasonable solution for many networks.</a:t>
            </a:r>
          </a:p>
          <a:p>
            <a:r>
              <a:rPr lang="en-US" dirty="0"/>
              <a:t>An address resolution protocol can be used. This is a simpler approach than the use of a centralized directory and is well suited to LANs.</a:t>
            </a:r>
          </a:p>
          <a:p>
            <a:r>
              <a:rPr lang="en-US" dirty="0"/>
              <a:t> </a:t>
            </a:r>
            <a:endParaRPr lang="en-US" dirty="0" smtClean="0"/>
          </a:p>
          <a:p>
            <a:r>
              <a:rPr lang="en-US" dirty="0" smtClean="0"/>
              <a:t>RFC </a:t>
            </a:r>
            <a:r>
              <a:rPr lang="en-US" dirty="0"/>
              <a:t>826 defines an Address Resolution Protocol (ARP), which allows dynamic distribution of the information needed to build tables to translate an IP address A into a 48-bit Ethernet address; the protocol can be used for any broadcast network. ARP exploits the broadcast property of a LAN; namely, that a transmission from any device on the network is received by all other devices on the network. ARP works as follows:</a:t>
            </a:r>
          </a:p>
          <a:p>
            <a:r>
              <a:rPr lang="en-US" dirty="0"/>
              <a:t> </a:t>
            </a:r>
            <a:endParaRPr lang="en-US" dirty="0" smtClean="0"/>
          </a:p>
          <a:p>
            <a:pPr marL="228600" indent="-228600">
              <a:buAutoNum type="arabicPeriod"/>
            </a:pPr>
            <a:r>
              <a:rPr lang="en-US" dirty="0" smtClean="0"/>
              <a:t>Each </a:t>
            </a:r>
            <a:r>
              <a:rPr lang="en-US" dirty="0"/>
              <a:t>system on the LAN maintains a table of known IP-subnetwork address mappings.</a:t>
            </a:r>
            <a:endParaRPr lang="en-US" dirty="0" smtClean="0"/>
          </a:p>
          <a:p>
            <a:pPr marL="228600" indent="-228600">
              <a:buAutoNum type="arabicPeriod"/>
            </a:pPr>
            <a:endParaRPr lang="en-US" dirty="0" smtClean="0"/>
          </a:p>
          <a:p>
            <a:pPr marL="228600" indent="-228600">
              <a:buAutoNum type="arabicPeriod"/>
            </a:pPr>
            <a:r>
              <a:rPr lang="en-US" dirty="0" smtClean="0"/>
              <a:t>When </a:t>
            </a:r>
            <a:r>
              <a:rPr lang="en-US" dirty="0"/>
              <a:t>a subnetwork address is needed for an IP address, and the mapping is not found in the system's table, the system uses ARP directly on top of the LAN protocol (e.g., IEEE 802) to broadcast a request. The broadcast message contains the IP address for which a subnetwork address is needed.</a:t>
            </a:r>
            <a:endParaRPr lang="en-US" dirty="0" smtClean="0"/>
          </a:p>
          <a:p>
            <a:endParaRPr lang="en-US" b="0" dirty="0" smtClean="0"/>
          </a:p>
          <a:p>
            <a:pPr marL="228600" indent="-228600">
              <a:buAutoNum type="arabicPeriod" startAt="3"/>
            </a:pPr>
            <a:r>
              <a:rPr lang="en-US" dirty="0" smtClean="0"/>
              <a:t>Other </a:t>
            </a:r>
            <a:r>
              <a:rPr lang="en-US" dirty="0"/>
              <a:t>hosts on the subnetwork listen for ARP messages and reply when a match occurs. The reply includes both the IP and subnetwork addresses of the</a:t>
            </a:r>
            <a:r>
              <a:rPr lang="en-US" dirty="0" smtClean="0"/>
              <a:t>   </a:t>
            </a:r>
          </a:p>
          <a:p>
            <a:pPr marL="228600" indent="-228600">
              <a:buNone/>
            </a:pPr>
            <a:r>
              <a:rPr lang="en-US" dirty="0" smtClean="0"/>
              <a:t>      replying </a:t>
            </a:r>
            <a:r>
              <a:rPr lang="en-US" dirty="0"/>
              <a:t>host.</a:t>
            </a:r>
            <a:endParaRPr lang="en-US" dirty="0" smtClean="0"/>
          </a:p>
          <a:p>
            <a:endParaRPr lang="en-US" b="0" dirty="0" smtClean="0"/>
          </a:p>
          <a:p>
            <a:pPr marL="228600" indent="-228600">
              <a:buAutoNum type="arabicPeriod" startAt="4"/>
            </a:pPr>
            <a:r>
              <a:rPr lang="en-US" dirty="0" smtClean="0"/>
              <a:t>The </a:t>
            </a:r>
            <a:r>
              <a:rPr lang="en-US" dirty="0"/>
              <a:t>original request includes the requesting host's IP address and subnetwork address. Any interested host can copy this information into its local table,</a:t>
            </a:r>
            <a:r>
              <a:rPr lang="en-US" dirty="0" smtClean="0"/>
              <a:t> </a:t>
            </a:r>
          </a:p>
          <a:p>
            <a:pPr marL="228600" indent="-228600">
              <a:buNone/>
            </a:pPr>
            <a:r>
              <a:rPr lang="en-US" baseline="0" dirty="0" smtClean="0"/>
              <a:t>      </a:t>
            </a:r>
            <a:r>
              <a:rPr lang="en-US" dirty="0" smtClean="0"/>
              <a:t>avoiding </a:t>
            </a:r>
            <a:r>
              <a:rPr lang="en-US" dirty="0"/>
              <a:t>the need for later ARP messages.</a:t>
            </a:r>
          </a:p>
          <a:p>
            <a:r>
              <a:rPr lang="en-US" dirty="0" smtClean="0"/>
              <a:t>	</a:t>
            </a:r>
          </a:p>
          <a:p>
            <a:r>
              <a:rPr lang="en-US" b="1" dirty="0" smtClean="0"/>
              <a:t>5.</a:t>
            </a:r>
            <a:r>
              <a:rPr lang="en-US" b="1" baseline="0" dirty="0" smtClean="0"/>
              <a:t>  </a:t>
            </a:r>
            <a:r>
              <a:rPr lang="en-US" dirty="0" smtClean="0"/>
              <a:t>The </a:t>
            </a:r>
            <a:r>
              <a:rPr lang="en-US" dirty="0"/>
              <a:t>ARP message can also be used simply to broadcast a host's IP address and subnetwork address, for the benefit of others on the subnetwork.</a:t>
            </a:r>
          </a:p>
          <a:p>
            <a:endParaRPr lang="en-US" dirty="0">
              <a:latin typeface="Times" pitchFamily="-110" charset="0"/>
            </a:endParaRPr>
          </a:p>
        </p:txBody>
      </p:sp>
    </p:spTree>
    <p:extLst>
      <p:ext uri="{BB962C8B-B14F-4D97-AF65-F5344CB8AC3E}">
        <p14:creationId xmlns:p14="http://schemas.microsoft.com/office/powerpoint/2010/main" val="189919020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E9CA39E-46EB-4047-B9E8-36B62B65A2FA}" type="slidenum">
              <a:rPr lang="en-US" altLang="en-US" sz="1200" b="0">
                <a:latin typeface="Times New Roman" panose="02020603050405020304" pitchFamily="18" charset="0"/>
              </a:rPr>
              <a:pPr/>
              <a:t>92</a:t>
            </a:fld>
            <a:endParaRPr lang="en-US" altLang="en-US" sz="1200" b="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7713629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99538F7-1737-416D-A12F-765D916A6BF0}" type="slidenum">
              <a:rPr lang="en-US" altLang="en-US" sz="1200" b="0">
                <a:latin typeface="Times New Roman" panose="02020603050405020304" pitchFamily="18" charset="0"/>
              </a:rPr>
              <a:pPr/>
              <a:t>93</a:t>
            </a:fld>
            <a:endParaRPr lang="en-US" altLang="en-US" sz="1200" b="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250488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0251FFC-3979-44D4-8E72-A913EDAA0325}" type="slidenum">
              <a:rPr lang="en-US" altLang="en-US" sz="1200" b="0">
                <a:latin typeface="Times New Roman" panose="02020603050405020304" pitchFamily="18" charset="0"/>
              </a:rPr>
              <a:pPr/>
              <a:t>94</a:t>
            </a:fld>
            <a:endParaRPr lang="en-US" altLang="en-US" sz="1200" b="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42518005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81567CC-DEED-480F-AA7C-C95EF032CBF2}" type="slidenum">
              <a:rPr lang="en-US" altLang="en-US" sz="1200" b="0">
                <a:latin typeface="Times New Roman" panose="02020603050405020304" pitchFamily="18" charset="0"/>
              </a:rPr>
              <a:pPr/>
              <a:t>95</a:t>
            </a:fld>
            <a:endParaRPr lang="en-US" altLang="en-US" sz="1200" b="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3848115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DE95797-1A5C-4222-ABA6-128D38368942}" type="slidenum">
              <a:rPr lang="en-US" altLang="en-US" sz="1200" b="0">
                <a:latin typeface="Times New Roman" panose="02020603050405020304" pitchFamily="18" charset="0"/>
              </a:rPr>
              <a:pPr/>
              <a:t>96</a:t>
            </a:fld>
            <a:endParaRPr lang="en-US" altLang="en-US" sz="1200" b="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4202210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09C4BF5-402C-4DBD-BC53-0D15735BED01}" type="slidenum">
              <a:rPr lang="en-US" altLang="en-US" sz="1200" b="0">
                <a:latin typeface="Times New Roman" panose="02020603050405020304" pitchFamily="18" charset="0"/>
              </a:rPr>
              <a:pPr/>
              <a:t>10</a:t>
            </a:fld>
            <a:endParaRPr lang="en-US" altLang="en-US" sz="1200" b="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145436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B4657B2-10C6-41D8-A0C9-83468A320FF4}" type="slidenum">
              <a:rPr lang="en-US" altLang="en-US" sz="1200" b="0">
                <a:latin typeface="Times New Roman" panose="02020603050405020304" pitchFamily="18" charset="0"/>
              </a:rPr>
              <a:pPr/>
              <a:t>97</a:t>
            </a:fld>
            <a:endParaRPr lang="en-US" altLang="en-US" sz="1200" b="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95677037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2BEC67BF-3A9E-4FCC-9CBC-7A619F2BDF3B}" type="slidenum">
              <a:rPr lang="en-US" altLang="en-US" sz="1200" b="0">
                <a:latin typeface="Times New Roman" panose="02020603050405020304" pitchFamily="18" charset="0"/>
              </a:rPr>
              <a:pPr/>
              <a:t>98</a:t>
            </a:fld>
            <a:endParaRPr lang="en-US" altLang="en-US" sz="1200" b="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20329419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1434BF91-55B1-4ACE-B607-524C473BEEBE}" type="slidenum">
              <a:rPr lang="en-US" altLang="en-US" sz="1200" b="0">
                <a:latin typeface="Times New Roman" panose="02020603050405020304" pitchFamily="18" charset="0"/>
              </a:rPr>
              <a:pPr/>
              <a:t>99</a:t>
            </a:fld>
            <a:endParaRPr lang="en-US" altLang="en-US" sz="1200" b="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4884486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860951A1-5E79-43EB-831E-80BDB8F57FB7}" type="slidenum">
              <a:rPr lang="en-US" altLang="en-US" sz="1200" b="0">
                <a:latin typeface="Times New Roman" panose="02020603050405020304" pitchFamily="18" charset="0"/>
              </a:rPr>
              <a:pPr/>
              <a:t>100</a:t>
            </a:fld>
            <a:endParaRPr lang="en-US" altLang="en-US" sz="1200" b="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3624112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F0235FEF-83E6-45F5-A84F-7271A248CB49}" type="slidenum">
              <a:rPr lang="en-US" altLang="en-US" sz="1200" b="0">
                <a:latin typeface="Times New Roman" panose="02020603050405020304" pitchFamily="18" charset="0"/>
              </a:rPr>
              <a:pPr/>
              <a:t>101</a:t>
            </a:fld>
            <a:endParaRPr lang="en-US" altLang="en-US" sz="1200" b="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4326450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DB119AAD-028A-4CFE-997F-EFE65D8F6495}" type="slidenum">
              <a:rPr lang="en-US" altLang="en-US" sz="1200" b="0">
                <a:latin typeface="Times New Roman" panose="02020603050405020304" pitchFamily="18" charset="0"/>
              </a:rPr>
              <a:pPr/>
              <a:t>103</a:t>
            </a:fld>
            <a:endParaRPr lang="en-US" altLang="en-US" sz="1200" b="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8100231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420E32A-C209-F84F-8DA8-AAC5FB670205}" type="slidenum">
              <a:rPr lang="en-US"/>
              <a:pPr/>
              <a:t>104</a:t>
            </a:fld>
            <a:endParaRPr lang="en-US" dirty="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r>
              <a:rPr lang="en-US" dirty="0"/>
              <a:t>The IP standard specifies that a compliant implementation must also implement ICMP (RFC 792). ICMP provides a means for transferring messages from routers and other hosts to a host. In essence, ICMP provides feedback about problems in the communication environment. Examples of its use are when a datagram cannot reach its destination, when the router does not have the buffering capacity to forward a datagram, and when the router can direct the station to send traffic on a shorter route. In most cases, an ICMP message is sent in response to a datagram, either by a router along the datagram's path or by the intended destination host.</a:t>
            </a:r>
          </a:p>
          <a:p>
            <a:r>
              <a:rPr lang="en-US" dirty="0" smtClean="0"/>
              <a:t>	</a:t>
            </a:r>
          </a:p>
          <a:p>
            <a:r>
              <a:rPr lang="en-US" dirty="0" smtClean="0"/>
              <a:t>Although </a:t>
            </a:r>
            <a:r>
              <a:rPr lang="en-US" dirty="0"/>
              <a:t>ICMP is, in effect, at the same level as IP in the TCP/IP architecture, it is a user of IP. An ICMP message is constructed and then passed down to IP, which encapsulates the message with an IP header and then transmits the resulting datagram in the usual fashion. Because ICMP messages are transmitted in </a:t>
            </a:r>
            <a:r>
              <a:rPr lang="en-US" dirty="0" smtClean="0"/>
              <a:t>IP</a:t>
            </a:r>
            <a:r>
              <a:rPr lang="en-US" baseline="0" dirty="0" smtClean="0"/>
              <a:t> </a:t>
            </a:r>
            <a:r>
              <a:rPr lang="en-US" dirty="0" err="1" smtClean="0"/>
              <a:t>datagrams</a:t>
            </a:r>
            <a:r>
              <a:rPr lang="en-US" dirty="0"/>
              <a:t>, their delivery is not guaranteed and their use cannot be considered reliable.</a:t>
            </a:r>
          </a:p>
        </p:txBody>
      </p:sp>
    </p:spTree>
    <p:extLst>
      <p:ext uri="{BB962C8B-B14F-4D97-AF65-F5344CB8AC3E}">
        <p14:creationId xmlns:p14="http://schemas.microsoft.com/office/powerpoint/2010/main" val="57755193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2C1A193E-6B64-2F42-A825-E898C5028063}" type="slidenum">
              <a:rPr lang="en-US"/>
              <a:pPr/>
              <a:t>105</a:t>
            </a:fld>
            <a:endParaRPr lang="en-US" dirty="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14400" y="4343400"/>
            <a:ext cx="5029200" cy="4495800"/>
          </a:xfrm>
          <a:noFill/>
          <a:ln/>
        </p:spPr>
        <p:txBody>
          <a:bodyPr/>
          <a:lstStyle/>
          <a:p>
            <a:r>
              <a:rPr lang="en-US" dirty="0"/>
              <a:t>In those cases in which the ICMP message refers to a prior datagram, the information field includes the entire IP header plus the first 64 bits of the data field of the original datagram. This enables the source host to match the incoming ICMP message with the prior datagram. The reason for including the first 64 bits of the data field is that this will enable the IP module in the host to determine which upper-level protocol or protocols were involved. In particular, the first 64 bits would include a portion of the TCP header or other transport-level header.</a:t>
            </a:r>
          </a:p>
          <a:p>
            <a:r>
              <a:rPr lang="en-US" dirty="0" smtClean="0"/>
              <a:t>	</a:t>
            </a:r>
          </a:p>
          <a:p>
            <a:r>
              <a:rPr lang="en-US" dirty="0" smtClean="0"/>
              <a:t>The </a:t>
            </a:r>
            <a:r>
              <a:rPr lang="en-US" b="1" dirty="0"/>
              <a:t>destination unreachable</a:t>
            </a:r>
            <a:r>
              <a:rPr lang="en-US" dirty="0"/>
              <a:t> message covers a number of contingencies. A router may return this message if it does not know how to reach the destination network. In some networks, an attached router may be able to determine if a particular host is unreachable and returns the message. The destination host itself may return this message if the user protocol or some higher-level service access point is unreachable. This could happen if the corresponding field in the IP header was set incorrectly. If the datagram specifies a source route that is unusable, a message is returned. Finally, if a router must fragment a datagram but the Don't Fragment flag is set, the datagram is discarded and a message is returned.</a:t>
            </a:r>
          </a:p>
          <a:p>
            <a:r>
              <a:rPr lang="en-US" dirty="0" smtClean="0"/>
              <a:t>	</a:t>
            </a:r>
          </a:p>
          <a:p>
            <a:r>
              <a:rPr lang="en-US" dirty="0" smtClean="0"/>
              <a:t>A </a:t>
            </a:r>
            <a:r>
              <a:rPr lang="en-US" dirty="0"/>
              <a:t>router will return a </a:t>
            </a:r>
            <a:r>
              <a:rPr lang="en-US" b="1" dirty="0"/>
              <a:t>time exceeded</a:t>
            </a:r>
            <a:r>
              <a:rPr lang="en-US" dirty="0"/>
              <a:t> message if the lifetime of the datagram expires. A host will send this message if it cannot complete reassembly within a time limit.</a:t>
            </a:r>
          </a:p>
          <a:p>
            <a:r>
              <a:rPr lang="en-US" dirty="0" smtClean="0"/>
              <a:t>	</a:t>
            </a:r>
          </a:p>
          <a:p>
            <a:r>
              <a:rPr lang="en-US" dirty="0" smtClean="0"/>
              <a:t>A </a:t>
            </a:r>
            <a:r>
              <a:rPr lang="en-US" dirty="0"/>
              <a:t>syntactic or semantic error in an IP header will cause a </a:t>
            </a:r>
            <a:r>
              <a:rPr lang="en-US" b="1" dirty="0"/>
              <a:t>parameter problem</a:t>
            </a:r>
            <a:r>
              <a:rPr lang="en-US" dirty="0"/>
              <a:t> message to be returned by a router or host. For example, an incorrect argument may be provided with an option. The Parameter field contains a pointer to the octet in the original header where the error was detected.</a:t>
            </a:r>
          </a:p>
          <a:p>
            <a:r>
              <a:rPr lang="en-US" dirty="0" smtClean="0"/>
              <a:t>	</a:t>
            </a:r>
          </a:p>
          <a:p>
            <a:r>
              <a:rPr lang="en-US" dirty="0" smtClean="0"/>
              <a:t>The </a:t>
            </a:r>
            <a:r>
              <a:rPr lang="en-US" b="1" dirty="0"/>
              <a:t>source quench</a:t>
            </a:r>
            <a:r>
              <a:rPr lang="en-US" dirty="0"/>
              <a:t> message provides a rudimentary form of flow control. Either a router or a destination host may send this message to a source host, requesting that it reduce the rate at which it is sending traffic to the internet destination. On receipt of a source quench message, the source host should cut back the rate at which it is sending traffic to the specified destination until it no longer receives source quench messages. The source quench message can be used by a router or host that must discard datagrams because of a full buffer. In that case, the router or host will issue a source quench message for every datagram that it discards. In addition, a system may anticipate congestion and issue source quench messages when its buffers approach capacity. In that case, the datagram referred to in the source quench message may well be delivered. Thus, receipt of a source quench message does not imply delivery or nondelivery of the corresponding datagram.</a:t>
            </a:r>
          </a:p>
          <a:p>
            <a:r>
              <a:rPr lang="en-US" dirty="0" smtClean="0"/>
              <a:t>	</a:t>
            </a:r>
          </a:p>
          <a:p>
            <a:r>
              <a:rPr lang="en-US" dirty="0" smtClean="0"/>
              <a:t>A </a:t>
            </a:r>
            <a:r>
              <a:rPr lang="en-US" dirty="0"/>
              <a:t>router sends a </a:t>
            </a:r>
            <a:r>
              <a:rPr lang="en-US" b="1" dirty="0"/>
              <a:t>redirect</a:t>
            </a:r>
            <a:r>
              <a:rPr lang="en-US" dirty="0"/>
              <a:t> message to a host on a directly connected router to advise the host of a better route to a particular destination. The following is an example, using Figure </a:t>
            </a:r>
            <a:r>
              <a:rPr lang="en-US" dirty="0" smtClean="0"/>
              <a:t>14.7</a:t>
            </a:r>
            <a:r>
              <a:rPr lang="en-US" dirty="0"/>
              <a:t>. Router R1 receives a datagram from host C on network Y, to which R1 is attached. R1 checks its routing table and obtains the address for the next router, R2, on the route to the datagram's internet destination network, Z. Because R2 and the host identified by the internet source address of the datagram are on the same network, R1 sends a redirect message to C. The redirect message advises the host to send its traffic for network Z directly to router R2, because this is a shorter path to the destination. The router forwards the original datagram to its internet destination (via R2). The address of R2 is contained in the parameter field of the redirect message.</a:t>
            </a:r>
          </a:p>
          <a:p>
            <a:r>
              <a:rPr lang="en-US" dirty="0" smtClean="0"/>
              <a:t>	</a:t>
            </a:r>
          </a:p>
          <a:p>
            <a:r>
              <a:rPr lang="en-US" dirty="0" smtClean="0"/>
              <a:t>The </a:t>
            </a:r>
            <a:r>
              <a:rPr lang="en-US" b="1" dirty="0"/>
              <a:t>echo</a:t>
            </a:r>
            <a:r>
              <a:rPr lang="en-US" dirty="0"/>
              <a:t> and </a:t>
            </a:r>
            <a:r>
              <a:rPr lang="en-US" b="1" dirty="0"/>
              <a:t>echo reply</a:t>
            </a:r>
            <a:r>
              <a:rPr lang="en-US" dirty="0"/>
              <a:t> messages provide a mechanism for testing that communication is possible between entities. The recipient of an echo message is obligated to return the message in an echo reply message. An identifier and sequence number are associated with the echo message to be matched in the echo reply message. The identifier might be used like a service access point to identify a particular session, and the sequence number might be incremented on each echo request sent.</a:t>
            </a:r>
          </a:p>
          <a:p>
            <a:r>
              <a:rPr lang="en-US" dirty="0" smtClean="0"/>
              <a:t>	</a:t>
            </a:r>
          </a:p>
          <a:p>
            <a:r>
              <a:rPr lang="en-US" dirty="0" smtClean="0"/>
              <a:t>The </a:t>
            </a:r>
            <a:r>
              <a:rPr lang="en-US" b="1" dirty="0"/>
              <a:t>timestamp</a:t>
            </a:r>
            <a:r>
              <a:rPr lang="en-US" dirty="0"/>
              <a:t> and </a:t>
            </a:r>
            <a:r>
              <a:rPr lang="en-US" b="1" dirty="0"/>
              <a:t>timestamp reply</a:t>
            </a:r>
            <a:r>
              <a:rPr lang="en-US" dirty="0"/>
              <a:t> messages provide a mechanism for sampling the delay characteristics of the internet. The sender of a timestamp message may include an identifier and sequence number in the parameters field and include the time that the message is sent (originate timestamp). The receiver records the time it received the message and the time that it transmits the reply message in the timestamp reply message. If the timestamp message is sent using strict source routing, then the delay characteristics of a particular route can be measured.</a:t>
            </a:r>
          </a:p>
          <a:p>
            <a:r>
              <a:rPr lang="en-US" dirty="0" smtClean="0"/>
              <a:t>	</a:t>
            </a:r>
          </a:p>
          <a:p>
            <a:r>
              <a:rPr lang="en-US" dirty="0" smtClean="0"/>
              <a:t>The </a:t>
            </a:r>
            <a:r>
              <a:rPr lang="en-US" b="1" dirty="0"/>
              <a:t>address mask request</a:t>
            </a:r>
            <a:r>
              <a:rPr lang="en-US" dirty="0"/>
              <a:t> and </a:t>
            </a:r>
            <a:r>
              <a:rPr lang="en-US" b="1" dirty="0"/>
              <a:t>address mask reply</a:t>
            </a:r>
            <a:r>
              <a:rPr lang="en-US" dirty="0"/>
              <a:t> messages are useful in an environment that includes subnets. The address mask request and reply messages allow a host to learn the address mask for the LAN to which it connects. The host broadcasts an address mask request message on the LAN. The router on the LAN responds with an address mask reply message that contains the address mask.</a:t>
            </a:r>
          </a:p>
          <a:p>
            <a:endParaRPr lang="en-US" dirty="0">
              <a:latin typeface="Times" pitchFamily="-110" charset="0"/>
            </a:endParaRPr>
          </a:p>
        </p:txBody>
      </p:sp>
    </p:spTree>
    <p:extLst>
      <p:ext uri="{BB962C8B-B14F-4D97-AF65-F5344CB8AC3E}">
        <p14:creationId xmlns:p14="http://schemas.microsoft.com/office/powerpoint/2010/main" val="326160913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646598E-0280-4B95-88BA-720E9987FB7C}" type="slidenum">
              <a:rPr lang="en-US" altLang="en-US" sz="1200" b="0">
                <a:latin typeface="Times New Roman" panose="02020603050405020304" pitchFamily="18" charset="0"/>
              </a:rPr>
              <a:pPr/>
              <a:t>106</a:t>
            </a:fld>
            <a:endParaRPr lang="en-US" altLang="en-US" sz="1200" b="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37584928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F1D4A04-EDE8-4F41-8332-3F4ECDE59CD8}" type="slidenum">
              <a:rPr lang="en-US" altLang="en-US" sz="1200" b="0">
                <a:latin typeface="Times New Roman" panose="02020603050405020304" pitchFamily="18" charset="0"/>
              </a:rPr>
              <a:pPr/>
              <a:t>107</a:t>
            </a:fld>
            <a:endParaRPr lang="en-US" altLang="en-US" sz="1200" b="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613671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D7F49E6-4FC7-4C03-B2E4-07A62E76612E}" type="slidenum">
              <a:rPr lang="en-US" altLang="en-US" sz="1200" b="0">
                <a:latin typeface="Times New Roman" panose="02020603050405020304" pitchFamily="18" charset="0"/>
              </a:rPr>
              <a:pPr/>
              <a:t>11</a:t>
            </a:fld>
            <a:endParaRPr lang="en-US" altLang="en-US"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283158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76B94A9-F8B2-4294-BF27-E2B6BEA8C4E8}" type="slidenum">
              <a:rPr lang="en-US" altLang="en-US" sz="1200" b="0">
                <a:latin typeface="Times New Roman" panose="02020603050405020304" pitchFamily="18" charset="0"/>
              </a:rPr>
              <a:pPr/>
              <a:t>108</a:t>
            </a:fld>
            <a:endParaRPr lang="en-US" altLang="en-US" sz="1200" b="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01425257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9DE902DF-4DC6-471A-AE87-F39F45E48012}" type="slidenum">
              <a:rPr lang="en-US" altLang="en-US" sz="1200" b="0">
                <a:latin typeface="Times New Roman" panose="02020603050405020304" pitchFamily="18" charset="0"/>
              </a:rPr>
              <a:pPr/>
              <a:t>109</a:t>
            </a:fld>
            <a:endParaRPr lang="en-US" altLang="en-US" sz="1200" b="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4834289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62B62926-46CC-4B59-A612-8D993330E87A}" type="slidenum">
              <a:rPr lang="en-US" altLang="en-US" sz="1200" b="0">
                <a:latin typeface="Times New Roman" panose="02020603050405020304" pitchFamily="18" charset="0"/>
              </a:rPr>
              <a:pPr/>
              <a:t>110</a:t>
            </a:fld>
            <a:endParaRPr lang="en-US" altLang="en-US" sz="1200" b="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0023215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5E4B4837-F33D-410C-9C64-1464FF419362}" type="slidenum">
              <a:rPr lang="en-US" altLang="en-US" sz="1200" b="0">
                <a:latin typeface="Times New Roman" panose="02020603050405020304" pitchFamily="18" charset="0"/>
              </a:rPr>
              <a:pPr/>
              <a:t>111</a:t>
            </a:fld>
            <a:endParaRPr lang="en-US" altLang="en-US" sz="1200" b="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197837717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D07CE12-AE4C-4683-A924-725862EF305C}" type="slidenum">
              <a:rPr lang="en-US" altLang="en-US" sz="1200" b="0">
                <a:latin typeface="Times New Roman" panose="02020603050405020304" pitchFamily="18" charset="0"/>
              </a:rPr>
              <a:pPr/>
              <a:t>112</a:t>
            </a:fld>
            <a:endParaRPr lang="en-US" altLang="en-US" sz="1200" b="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294575891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7968DE65-A23C-43C2-8948-8A76CC22A609}" type="slidenum">
              <a:rPr lang="en-US" altLang="en-US" sz="1200" b="0">
                <a:latin typeface="Times New Roman" panose="02020603050405020304" pitchFamily="18" charset="0"/>
              </a:rPr>
              <a:pPr/>
              <a:t>113</a:t>
            </a:fld>
            <a:endParaRPr lang="en-US" altLang="en-US" sz="1200" b="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3078267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9A95C8C-3025-40DC-9C08-E15EE5C49080}" type="slidenum">
              <a:rPr lang="en-US" altLang="en-US" sz="1200" b="0">
                <a:latin typeface="Times New Roman" panose="02020603050405020304" pitchFamily="18" charset="0"/>
              </a:rPr>
              <a:pPr/>
              <a:t>114</a:t>
            </a:fld>
            <a:endParaRPr lang="en-US" altLang="en-US"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30224290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A55D98DB-8811-4D77-B25E-B06DBE0A0A13}" type="slidenum">
              <a:rPr lang="en-US" altLang="en-US" sz="1200" b="0">
                <a:latin typeface="Times New Roman" panose="02020603050405020304" pitchFamily="18" charset="0"/>
              </a:rPr>
              <a:pPr/>
              <a:t>115</a:t>
            </a:fld>
            <a:endParaRPr lang="en-US" altLang="en-US" sz="1200" b="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ltLang="en-US" smtClean="0"/>
          </a:p>
        </p:txBody>
      </p:sp>
    </p:spTree>
    <p:extLst>
      <p:ext uri="{BB962C8B-B14F-4D97-AF65-F5344CB8AC3E}">
        <p14:creationId xmlns:p14="http://schemas.microsoft.com/office/powerpoint/2010/main" val="61053346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06AB021A-3465-445B-BE89-2CBA0581C07D}" type="slidenum">
              <a:rPr lang="zh-CN" altLang="en-US" sz="1200" b="0">
                <a:latin typeface="Times New Roman" panose="02020603050405020304" pitchFamily="18" charset="0"/>
              </a:rPr>
              <a:pPr/>
              <a:t>116</a:t>
            </a:fld>
            <a:endParaRPr lang="en-US" altLang="zh-CN" sz="1200" b="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5451337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94FA0017-06AE-4B32-9409-B2628D270B62}" type="slidenum">
              <a:rPr lang="en-US" altLang="en-US"/>
              <a:pPr/>
              <a:t>119</a:t>
            </a:fld>
            <a:endParaRPr lang="en-US" altLang="en-US"/>
          </a:p>
        </p:txBody>
      </p:sp>
      <p:sp>
        <p:nvSpPr>
          <p:cNvPr id="515074" name="Rectangle 2"/>
          <p:cNvSpPr>
            <a:spLocks noGrp="1" noRot="1" noChangeAspect="1" noChangeArrowheads="1" noTextEdit="1"/>
          </p:cNvSpPr>
          <p:nvPr>
            <p:ph type="sldImg"/>
          </p:nvPr>
        </p:nvSpPr>
        <p:spPr>
          <a:xfrm>
            <a:off x="881063" y="246063"/>
            <a:ext cx="5335587" cy="4002087"/>
          </a:xfrm>
          <a:ln/>
        </p:spPr>
      </p:sp>
      <p:sp>
        <p:nvSpPr>
          <p:cNvPr id="515075" name="Rectangle 3"/>
          <p:cNvSpPr>
            <a:spLocks noGrp="1" noChangeArrowheads="1"/>
          </p:cNvSpPr>
          <p:nvPr>
            <p:ph type="body" idx="1"/>
          </p:nvPr>
        </p:nvSpPr>
        <p:spPr>
          <a:xfrm>
            <a:off x="406400" y="4389438"/>
            <a:ext cx="6143625" cy="4264025"/>
          </a:xfrm>
        </p:spPr>
        <p:txBody>
          <a:bodyPr/>
          <a:lstStyle/>
          <a:p>
            <a:r>
              <a:rPr lang="en-US" altLang="en-US"/>
              <a:t>In HSRP, both the active and standby routers send periodic messages (known as hello messages). In VRRP, only the master sends periodic messages (known as advertisements). </a:t>
            </a:r>
          </a:p>
          <a:p>
            <a:r>
              <a:rPr lang="en-US" altLang="en-US"/>
              <a:t>Same problem with load balancing requirements.</a:t>
            </a:r>
          </a:p>
          <a:p>
            <a:r>
              <a:rPr lang="en-US" altLang="en-US"/>
              <a:t>Cisco developed HSRP in response to emerging customer requirements. The company continues to enhance its capability based on customer feedback and market direction. Widely deployed by many Cisco customers, HSRP is a time-proven feature of Cisco IOS software. It has some great benefits like HSRP tracking and preempt feature which is not available in standardized VRRP.</a:t>
            </a:r>
          </a:p>
          <a:p>
            <a:r>
              <a:rPr lang="en-US" altLang="en-US"/>
              <a:t>However we strive to be standards compliant and therefore we are in the process of supporting VRRP. VRRP is also something which will be useful interoperating with 3rd party switches for gateway redundancy.</a:t>
            </a:r>
          </a:p>
        </p:txBody>
      </p:sp>
    </p:spTree>
    <p:extLst>
      <p:ext uri="{BB962C8B-B14F-4D97-AF65-F5344CB8AC3E}">
        <p14:creationId xmlns:p14="http://schemas.microsoft.com/office/powerpoint/2010/main" val="2370457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fld id="{3AAB122F-E78C-447B-8266-05CA566B7D7B}" type="slidenum">
              <a:rPr lang="en-US" altLang="en-US" sz="1200" b="0">
                <a:latin typeface="Times New Roman" panose="02020603050405020304" pitchFamily="18" charset="0"/>
              </a:rPr>
              <a:pPr/>
              <a:t>13</a:t>
            </a:fld>
            <a:endParaRPr lang="en-US" altLang="en-US" sz="1200" b="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8257743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506518B3-02AC-46B4-8B34-C58C4868FFCD}" type="slidenum">
              <a:rPr lang="en-US" altLang="en-US"/>
              <a:pPr/>
              <a:t>124</a:t>
            </a:fld>
            <a:endParaRPr lang="en-US" altLang="en-US"/>
          </a:p>
        </p:txBody>
      </p:sp>
      <p:sp>
        <p:nvSpPr>
          <p:cNvPr id="517122" name="Rectangle 2"/>
          <p:cNvSpPr>
            <a:spLocks noGrp="1" noRot="1" noChangeAspect="1" noChangeArrowheads="1" noTextEdit="1"/>
          </p:cNvSpPr>
          <p:nvPr>
            <p:ph type="sldImg"/>
          </p:nvPr>
        </p:nvSpPr>
        <p:spPr>
          <a:xfrm>
            <a:off x="881063" y="246063"/>
            <a:ext cx="5335587" cy="4002087"/>
          </a:xfrm>
          <a:ln/>
        </p:spPr>
      </p:sp>
      <p:sp>
        <p:nvSpPr>
          <p:cNvPr id="517123" name="Rectangle 3"/>
          <p:cNvSpPr>
            <a:spLocks noGrp="1" noChangeArrowheads="1"/>
          </p:cNvSpPr>
          <p:nvPr>
            <p:ph type="body" idx="1"/>
          </p:nvPr>
        </p:nvSpPr>
        <p:spPr>
          <a:xfrm>
            <a:off x="406400" y="4389438"/>
            <a:ext cx="6143625" cy="4264025"/>
          </a:xfrm>
        </p:spPr>
        <p:txBody>
          <a:bodyPr/>
          <a:lstStyle/>
          <a:p>
            <a:r>
              <a:rPr lang="en-US" altLang="en-US"/>
              <a:t>Same problem with load balancing requirements…only 1 router is active forwarding traffic from the client subnet to outside.</a:t>
            </a:r>
          </a:p>
          <a:p>
            <a:endParaRPr lang="en-US" altLang="en-US"/>
          </a:p>
        </p:txBody>
      </p:sp>
    </p:spTree>
    <p:extLst>
      <p:ext uri="{BB962C8B-B14F-4D97-AF65-F5344CB8AC3E}">
        <p14:creationId xmlns:p14="http://schemas.microsoft.com/office/powerpoint/2010/main" val="394062281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7D863B-902A-5543-B0B7-85D3EFB9BCC7}" type="slidenum">
              <a:rPr lang="en-US" smtClean="0"/>
              <a:pPr/>
              <a:t>125</a:t>
            </a:fld>
            <a:endParaRPr lang="en-US" dirty="0"/>
          </a:p>
        </p:txBody>
      </p:sp>
    </p:spTree>
    <p:extLst>
      <p:ext uri="{BB962C8B-B14F-4D97-AF65-F5344CB8AC3E}">
        <p14:creationId xmlns:p14="http://schemas.microsoft.com/office/powerpoint/2010/main" val="293573272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4E24F5-F18D-48B8-82F1-FE23EDEF0C95}" type="slidenum">
              <a:rPr lang="en-US" altLang="zh-TW"/>
              <a:pPr/>
              <a:t>131</a:t>
            </a:fld>
            <a:endParaRPr lang="en-US" altLang="zh-TW"/>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47853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17769CC-C4EF-CE44-8FE8-4417A2163FC5}" type="slidenum">
              <a:rPr lang="en-US" smtClean="0"/>
              <a:pPr/>
              <a:t>‹#›</a:t>
            </a:fld>
            <a:endParaRPr lang="en-US" dirty="0"/>
          </a:p>
        </p:txBody>
      </p:sp>
    </p:spTree>
    <p:extLst>
      <p:ext uri="{BB962C8B-B14F-4D97-AF65-F5344CB8AC3E}">
        <p14:creationId xmlns:p14="http://schemas.microsoft.com/office/powerpoint/2010/main" val="235497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E6BCC22B-BD40-EE4D-8BCA-11ADF8C63D87}" type="slidenum">
              <a:rPr lang="en-US" smtClean="0"/>
              <a:pPr/>
              <a:t>‹#›</a:t>
            </a:fld>
            <a:endParaRPr lang="en-US" dirty="0"/>
          </a:p>
        </p:txBody>
      </p:sp>
    </p:spTree>
    <p:extLst>
      <p:ext uri="{BB962C8B-B14F-4D97-AF65-F5344CB8AC3E}">
        <p14:creationId xmlns:p14="http://schemas.microsoft.com/office/powerpoint/2010/main" val="339363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B42123D3-5594-294D-847F-EF0836CFC416}" type="slidenum">
              <a:rPr lang="en-US" smtClean="0"/>
              <a:pPr/>
              <a:t>‹#›</a:t>
            </a:fld>
            <a:endParaRPr lang="en-US" dirty="0"/>
          </a:p>
        </p:txBody>
      </p:sp>
    </p:spTree>
    <p:extLst>
      <p:ext uri="{BB962C8B-B14F-4D97-AF65-F5344CB8AC3E}">
        <p14:creationId xmlns:p14="http://schemas.microsoft.com/office/powerpoint/2010/main" val="72389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1C4FC1D6-BF0C-9749-816C-1702B0C4A78A}" type="slidenum">
              <a:rPr lang="en-US" smtClean="0"/>
              <a:pPr/>
              <a:t>‹#›</a:t>
            </a:fld>
            <a:endParaRPr lang="en-US" dirty="0"/>
          </a:p>
        </p:txBody>
      </p:sp>
    </p:spTree>
    <p:extLst>
      <p:ext uri="{BB962C8B-B14F-4D97-AF65-F5344CB8AC3E}">
        <p14:creationId xmlns:p14="http://schemas.microsoft.com/office/powerpoint/2010/main" val="196266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6" name="Slide Number Placeholder 5"/>
          <p:cNvSpPr>
            <a:spLocks noGrp="1"/>
          </p:cNvSpPr>
          <p:nvPr>
            <p:ph type="sldNum" sz="quarter" idx="12"/>
          </p:nvPr>
        </p:nvSpPr>
        <p:spPr/>
        <p:txBody>
          <a:bodyPr/>
          <a:lstStyle/>
          <a:p>
            <a:fld id="{D08B9C47-D783-9040-89DA-8EF84378EE92}" type="slidenum">
              <a:rPr lang="en-US" smtClean="0"/>
              <a:pPr/>
              <a:t>‹#›</a:t>
            </a:fld>
            <a:endParaRPr lang="en-US" dirty="0"/>
          </a:p>
        </p:txBody>
      </p:sp>
    </p:spTree>
    <p:extLst>
      <p:ext uri="{BB962C8B-B14F-4D97-AF65-F5344CB8AC3E}">
        <p14:creationId xmlns:p14="http://schemas.microsoft.com/office/powerpoint/2010/main" val="324801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A61F1B6F-62CC-5F4D-9F84-332ECC650186}" type="slidenum">
              <a:rPr lang="en-US" smtClean="0"/>
              <a:pPr/>
              <a:t>‹#›</a:t>
            </a:fld>
            <a:endParaRPr lang="en-US" dirty="0"/>
          </a:p>
        </p:txBody>
      </p:sp>
    </p:spTree>
    <p:extLst>
      <p:ext uri="{BB962C8B-B14F-4D97-AF65-F5344CB8AC3E}">
        <p14:creationId xmlns:p14="http://schemas.microsoft.com/office/powerpoint/2010/main" val="2617864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9" name="Slide Number Placeholder 8"/>
          <p:cNvSpPr>
            <a:spLocks noGrp="1"/>
          </p:cNvSpPr>
          <p:nvPr>
            <p:ph type="sldNum" sz="quarter" idx="12"/>
          </p:nvPr>
        </p:nvSpPr>
        <p:spPr/>
        <p:txBody>
          <a:bodyPr/>
          <a:lstStyle/>
          <a:p>
            <a:fld id="{2DBE4D59-E122-044A-A01D-E29AED99A75E}" type="slidenum">
              <a:rPr lang="en-US" smtClean="0"/>
              <a:pPr/>
              <a:t>‹#›</a:t>
            </a:fld>
            <a:endParaRPr lang="en-US" dirty="0"/>
          </a:p>
        </p:txBody>
      </p:sp>
    </p:spTree>
    <p:extLst>
      <p:ext uri="{BB962C8B-B14F-4D97-AF65-F5344CB8AC3E}">
        <p14:creationId xmlns:p14="http://schemas.microsoft.com/office/powerpoint/2010/main" val="3083559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5" name="Slide Number Placeholder 4"/>
          <p:cNvSpPr>
            <a:spLocks noGrp="1"/>
          </p:cNvSpPr>
          <p:nvPr>
            <p:ph type="sldNum" sz="quarter" idx="12"/>
          </p:nvPr>
        </p:nvSpPr>
        <p:spPr/>
        <p:txBody>
          <a:bodyPr/>
          <a:lstStyle/>
          <a:p>
            <a:fld id="{0727A712-7836-3E46-B05C-35E636B56363}" type="slidenum">
              <a:rPr lang="en-US" smtClean="0"/>
              <a:pPr/>
              <a:t>‹#›</a:t>
            </a:fld>
            <a:endParaRPr lang="en-US" dirty="0"/>
          </a:p>
        </p:txBody>
      </p:sp>
    </p:spTree>
    <p:extLst>
      <p:ext uri="{BB962C8B-B14F-4D97-AF65-F5344CB8AC3E}">
        <p14:creationId xmlns:p14="http://schemas.microsoft.com/office/powerpoint/2010/main" val="50884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4" name="Slide Number Placeholder 3"/>
          <p:cNvSpPr>
            <a:spLocks noGrp="1"/>
          </p:cNvSpPr>
          <p:nvPr>
            <p:ph type="sldNum" sz="quarter" idx="12"/>
          </p:nvPr>
        </p:nvSpPr>
        <p:spPr/>
        <p:txBody>
          <a:bodyPr/>
          <a:lstStyle/>
          <a:p>
            <a:fld id="{76C920E5-3B0C-3343-BA3D-A98C053EC410}" type="slidenum">
              <a:rPr lang="en-US" smtClean="0"/>
              <a:pPr/>
              <a:t>‹#›</a:t>
            </a:fld>
            <a:endParaRPr lang="en-US" dirty="0"/>
          </a:p>
        </p:txBody>
      </p:sp>
    </p:spTree>
    <p:extLst>
      <p:ext uri="{BB962C8B-B14F-4D97-AF65-F5344CB8AC3E}">
        <p14:creationId xmlns:p14="http://schemas.microsoft.com/office/powerpoint/2010/main" val="78065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107251F6-4E5A-1F44-ADED-8BB7DA8937FA}" type="slidenum">
              <a:rPr lang="en-US" smtClean="0"/>
              <a:pPr/>
              <a:t>‹#›</a:t>
            </a:fld>
            <a:endParaRPr lang="en-US" dirty="0"/>
          </a:p>
        </p:txBody>
      </p:sp>
    </p:spTree>
    <p:extLst>
      <p:ext uri="{BB962C8B-B14F-4D97-AF65-F5344CB8AC3E}">
        <p14:creationId xmlns:p14="http://schemas.microsoft.com/office/powerpoint/2010/main" val="38306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smtClean="0"/>
              <a:t>Data and Computer Communications, Ninth Edition by William Stallings, (c) Pearson Education - Prentice Hall, 2011</a:t>
            </a:r>
            <a:endParaRPr lang="en-US" dirty="0"/>
          </a:p>
        </p:txBody>
      </p:sp>
      <p:sp>
        <p:nvSpPr>
          <p:cNvPr id="7" name="Slide Number Placeholder 6"/>
          <p:cNvSpPr>
            <a:spLocks noGrp="1"/>
          </p:cNvSpPr>
          <p:nvPr>
            <p:ph type="sldNum" sz="quarter" idx="12"/>
          </p:nvPr>
        </p:nvSpPr>
        <p:spPr/>
        <p:txBody>
          <a:bodyPr/>
          <a:lstStyle/>
          <a:p>
            <a:fld id="{6B8BC37E-4ADF-AF46-98A3-0D5FB97F609C}" type="slidenum">
              <a:rPr lang="en-US" smtClean="0"/>
              <a:pPr/>
              <a:t>‹#›</a:t>
            </a:fld>
            <a:endParaRPr lang="en-US" dirty="0"/>
          </a:p>
        </p:txBody>
      </p:sp>
    </p:spTree>
    <p:extLst>
      <p:ext uri="{BB962C8B-B14F-4D97-AF65-F5344CB8AC3E}">
        <p14:creationId xmlns:p14="http://schemas.microsoft.com/office/powerpoint/2010/main" val="12253737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C14A9E-3D93-6645-9515-77362D14FB87}" type="slidenum">
              <a:rPr lang="en-US" smtClean="0"/>
              <a:pPr/>
              <a:t>‹#›</a:t>
            </a:fld>
            <a:endParaRPr lang="en-US" dirty="0"/>
          </a:p>
        </p:txBody>
      </p:sp>
    </p:spTree>
    <p:extLst>
      <p:ext uri="{BB962C8B-B14F-4D97-AF65-F5344CB8AC3E}">
        <p14:creationId xmlns:p14="http://schemas.microsoft.com/office/powerpoint/2010/main" val="3308287675"/>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 Id="rId3" Type="http://schemas.openxmlformats.org/officeDocument/2006/relationships/image" Target="../media/image38.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 Id="rId3" Type="http://schemas.openxmlformats.org/officeDocument/2006/relationships/image" Target="../media/image39.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0.em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8.xml"/><Relationship Id="rId3" Type="http://schemas.openxmlformats.org/officeDocument/2006/relationships/image" Target="../media/image4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0.xml"/><Relationship Id="rId3" Type="http://schemas.openxmlformats.org/officeDocument/2006/relationships/image" Target="../media/image42.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1.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2.xml"/><Relationship Id="rId3" Type="http://schemas.openxmlformats.org/officeDocument/2006/relationships/image" Target="../media/image4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 Id="rId3" Type="http://schemas.openxmlformats.org/officeDocument/2006/relationships/image" Target="../media/image4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4.xml"/><Relationship Id="rId3" Type="http://schemas.openxmlformats.org/officeDocument/2006/relationships/image" Target="../media/image45.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6.xml"/><Relationship Id="rId3" Type="http://schemas.openxmlformats.org/officeDocument/2006/relationships/image" Target="../media/image4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7.xml"/><Relationship Id="rId3"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88.xml"/><Relationship Id="rId4" Type="http://schemas.openxmlformats.org/officeDocument/2006/relationships/oleObject" Target="../embeddings/oleObject1.bin"/><Relationship Id="rId5" Type="http://schemas.openxmlformats.org/officeDocument/2006/relationships/image" Target="../media/image48.w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en.wikipedia.org/wiki/Subnetwork" TargetMode="External"/><Relationship Id="rId4" Type="http://schemas.openxmlformats.org/officeDocument/2006/relationships/hyperlink" Target="http://en.wikipedia.org/wiki/Router_(computing)" TargetMode="External"/><Relationship Id="rId1" Type="http://schemas.openxmlformats.org/officeDocument/2006/relationships/slideLayout" Target="../slideLayouts/slideLayout2.xml"/><Relationship Id="rId2" Type="http://schemas.openxmlformats.org/officeDocument/2006/relationships/hyperlink" Target="http://en.wikipedia.org/wiki/Default_gateway"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tools.ietf.org/html/rfc5798"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9.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0.xml"/><Relationship Id="rId3" Type="http://schemas.openxmlformats.org/officeDocument/2006/relationships/image" Target="../media/image51.wmf"/></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1.xml"/><Relationship Id="rId3" Type="http://schemas.openxmlformats.org/officeDocument/2006/relationships/image" Target="../media/image52.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2.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1.w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54.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en.wikipedia.org/wiki/Routing"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gi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comments" Target="../comments/comment1.xml"/><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1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 Id="rId3"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 Id="rId3" Type="http://schemas.openxmlformats.org/officeDocument/2006/relationships/image" Target="../media/image9.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 Id="rId3" Type="http://schemas.openxmlformats.org/officeDocument/2006/relationships/image" Target="../media/image2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 Id="rId3"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 Id="rId3" Type="http://schemas.openxmlformats.org/officeDocument/2006/relationships/image" Target="../media/image3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 Id="rId3" Type="http://schemas.openxmlformats.org/officeDocument/2006/relationships/image" Target="../media/image3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3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7.xml"/><Relationship Id="rId3" Type="http://schemas.openxmlformats.org/officeDocument/2006/relationships/image" Target="../media/image9.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8.xml"/><Relationship Id="rId3" Type="http://schemas.openxmlformats.org/officeDocument/2006/relationships/image" Target="../media/image3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9.xml"/><Relationship Id="rId3" Type="http://schemas.openxmlformats.org/officeDocument/2006/relationships/image" Target="../media/image36.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0.xml"/><Relationship Id="rId3" Type="http://schemas.openxmlformats.org/officeDocument/2006/relationships/image" Target="../media/image3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 Id="rId3" Type="http://schemas.openxmlformats.org/officeDocument/2006/relationships/image" Target="../media/image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838200" y="685800"/>
            <a:ext cx="7848600" cy="1752600"/>
          </a:xfrm>
        </p:spPr>
        <p:txBody>
          <a:bodyPr/>
          <a:lstStyle/>
          <a:p>
            <a:pPr eaLnBrk="1" hangingPunct="1"/>
            <a:r>
              <a:rPr kumimoji="1" lang="en-US" dirty="0" smtClean="0"/>
              <a:t>CS 540</a:t>
            </a:r>
            <a:br>
              <a:rPr kumimoji="1" lang="en-US" dirty="0" smtClean="0"/>
            </a:br>
            <a:r>
              <a:rPr kumimoji="1" lang="en-US" dirty="0" smtClean="0"/>
              <a:t>Computer Networks II</a:t>
            </a:r>
            <a:endParaRPr lang="en-AU" dirty="0"/>
          </a:p>
        </p:txBody>
      </p:sp>
      <p:sp>
        <p:nvSpPr>
          <p:cNvPr id="58371" name="Rectangle 3"/>
          <p:cNvSpPr>
            <a:spLocks noGrp="1" noChangeArrowheads="1"/>
          </p:cNvSpPr>
          <p:nvPr>
            <p:ph type="subTitle" idx="1"/>
          </p:nvPr>
        </p:nvSpPr>
        <p:spPr>
          <a:xfrm>
            <a:off x="1447800" y="3810000"/>
            <a:ext cx="6400800" cy="2057400"/>
          </a:xfrm>
        </p:spPr>
        <p:txBody>
          <a:bodyPr/>
          <a:lstStyle/>
          <a:p>
            <a:pPr eaLnBrk="1" hangingPunct="1"/>
            <a:r>
              <a:rPr lang="en-US" sz="2800" dirty="0" smtClean="0"/>
              <a:t>Sandy Wang</a:t>
            </a:r>
          </a:p>
          <a:p>
            <a:pPr eaLnBrk="1" hangingPunct="1"/>
            <a:r>
              <a:rPr lang="en-US" sz="2800" dirty="0"/>
              <a:t>c</a:t>
            </a:r>
            <a:r>
              <a:rPr lang="en-US" sz="2800" dirty="0" smtClean="0"/>
              <a:t>hwang_98@yahoo.com</a:t>
            </a:r>
            <a:endParaRPr lang="en-US" sz="2800" dirty="0"/>
          </a:p>
          <a:p>
            <a:pPr eaLnBrk="1" hangingPunct="1"/>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lstStyle/>
          <a:p>
            <a:pPr>
              <a:defRPr/>
            </a:pPr>
            <a:r>
              <a:rPr lang="en-US" dirty="0" smtClean="0"/>
              <a:t>Links between two hosts</a:t>
            </a:r>
            <a:endParaRPr lang="en-US" dirty="0"/>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3C321F11-65DD-4450-A0C4-AF825BCB7E20}" type="slidenum">
              <a:rPr lang="en-US" altLang="en-US" sz="1200">
                <a:solidFill>
                  <a:srgbClr val="B5A788"/>
                </a:solidFill>
              </a:rPr>
              <a:pPr/>
              <a:t>10</a:t>
            </a:fld>
            <a:endParaRPr lang="en-US" altLang="en-US" sz="1200">
              <a:solidFill>
                <a:srgbClr val="B5A788"/>
              </a:solidFill>
            </a:endParaRPr>
          </a:p>
        </p:txBody>
      </p:sp>
      <p:pic>
        <p:nvPicPr>
          <p:cNvPr id="17412"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295400" y="1752600"/>
            <a:ext cx="6873875" cy="40751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465056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1C4112F2-5E4C-4D4B-B042-DAD1BC578298}" type="slidenum">
              <a:rPr lang="en-US" altLang="en-US" sz="2000">
                <a:solidFill>
                  <a:schemeClr val="bg2"/>
                </a:solidFill>
              </a:rPr>
              <a:pPr/>
              <a:t>100</a:t>
            </a:fld>
            <a:endParaRPr lang="en-US" altLang="en-US" sz="2000">
              <a:solidFill>
                <a:schemeClr val="bg2"/>
              </a:solidFill>
            </a:endParaRPr>
          </a:p>
        </p:txBody>
      </p:sp>
      <p:sp>
        <p:nvSpPr>
          <p:cNvPr id="1229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Text Box 4"/>
          <p:cNvSpPr txBox="1">
            <a:spLocks noChangeArrowheads="1"/>
          </p:cNvSpPr>
          <p:nvPr/>
        </p:nvSpPr>
        <p:spPr bwMode="auto">
          <a:xfrm>
            <a:off x="304800" y="762000"/>
            <a:ext cx="6067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21.5  </a:t>
            </a:r>
            <a:r>
              <a:rPr lang="en-US" altLang="en-US" sz="2000" i="1">
                <a:latin typeface="Times New Roman" panose="02020603050405020304" pitchFamily="18" charset="0"/>
              </a:rPr>
              <a:t>Example 21.1, an ARP request and reply</a:t>
            </a:r>
          </a:p>
        </p:txBody>
      </p:sp>
      <p:sp>
        <p:nvSpPr>
          <p:cNvPr id="1229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2295"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752475" y="1757363"/>
            <a:ext cx="7477125" cy="4262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42949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7B5ECAD0-E9A3-44EF-A4B2-76F1E1205709}" type="slidenum">
              <a:rPr lang="en-US" altLang="en-US" sz="2000">
                <a:solidFill>
                  <a:schemeClr val="bg2"/>
                </a:solidFill>
              </a:rPr>
              <a:pPr/>
              <a:t>101</a:t>
            </a:fld>
            <a:endParaRPr lang="en-US" altLang="en-US" sz="2000">
              <a:solidFill>
                <a:schemeClr val="bg2"/>
              </a:solidFill>
            </a:endParaRPr>
          </a:p>
        </p:txBody>
      </p:sp>
      <p:sp>
        <p:nvSpPr>
          <p:cNvPr id="1331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7" name="Text Box 4"/>
          <p:cNvSpPr txBox="1">
            <a:spLocks noChangeArrowheads="1"/>
          </p:cNvSpPr>
          <p:nvPr/>
        </p:nvSpPr>
        <p:spPr bwMode="auto">
          <a:xfrm>
            <a:off x="304800" y="762000"/>
            <a:ext cx="2987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21.6  </a:t>
            </a:r>
            <a:r>
              <a:rPr lang="en-US" altLang="en-US" sz="2000" i="1">
                <a:latin typeface="Times New Roman" panose="02020603050405020304" pitchFamily="18" charset="0"/>
              </a:rPr>
              <a:t>Proxy ARP</a:t>
            </a:r>
          </a:p>
        </p:txBody>
      </p:sp>
      <p:sp>
        <p:nvSpPr>
          <p:cNvPr id="1331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3319"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685800" y="2057400"/>
            <a:ext cx="7386638" cy="3451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51825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3404E05D-5841-49CB-9C0B-CC063FEDF6B6}" type="slidenum">
              <a:rPr lang="en-US" altLang="en-US" sz="2000">
                <a:solidFill>
                  <a:schemeClr val="bg2"/>
                </a:solidFill>
              </a:rPr>
              <a:pPr/>
              <a:t>102</a:t>
            </a:fld>
            <a:endParaRPr lang="en-US" altLang="en-US" sz="2000">
              <a:solidFill>
                <a:schemeClr val="bg2"/>
              </a:solidFill>
            </a:endParaRPr>
          </a:p>
        </p:txBody>
      </p:sp>
      <p:sp>
        <p:nvSpPr>
          <p:cNvPr id="15363"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s-ES" altLang="en-US" sz="4000" smtClean="0"/>
              <a:t>Reverse Address Resolution Protocol (RARP)	</a:t>
            </a:r>
          </a:p>
        </p:txBody>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800" smtClean="0"/>
              <a:t>A machine can use the phy address to get the logical address using RARP.</a:t>
            </a:r>
          </a:p>
          <a:p>
            <a:pPr eaLnBrk="1" hangingPunct="1">
              <a:lnSpc>
                <a:spcPct val="90000"/>
              </a:lnSpc>
            </a:pPr>
            <a:r>
              <a:rPr lang="en-US" altLang="en-US" sz="2800" smtClean="0"/>
              <a:t>A RARP messages is created and brodcast on the local network.</a:t>
            </a:r>
          </a:p>
          <a:p>
            <a:pPr eaLnBrk="1" hangingPunct="1">
              <a:lnSpc>
                <a:spcPct val="90000"/>
              </a:lnSpc>
            </a:pPr>
            <a:r>
              <a:rPr lang="en-US" altLang="en-US" sz="2800" smtClean="0"/>
              <a:t>The machine on the local network that knows the logical address will respond with a RARP reply.</a:t>
            </a:r>
          </a:p>
          <a:p>
            <a:pPr eaLnBrk="1" hangingPunct="1">
              <a:lnSpc>
                <a:spcPct val="90000"/>
              </a:lnSpc>
            </a:pPr>
            <a:r>
              <a:rPr lang="en-US" altLang="en-US" sz="2800" smtClean="0"/>
              <a:t>Broadcasting is done at data link layer.</a:t>
            </a:r>
          </a:p>
          <a:p>
            <a:pPr eaLnBrk="1" hangingPunct="1">
              <a:lnSpc>
                <a:spcPct val="90000"/>
              </a:lnSpc>
            </a:pPr>
            <a:r>
              <a:rPr lang="en-US" altLang="en-US" sz="2800" smtClean="0"/>
              <a:t>Broadcast requests does not pass the boundaries of a network.</a:t>
            </a:r>
          </a:p>
          <a:p>
            <a:pPr eaLnBrk="1" hangingPunct="1">
              <a:lnSpc>
                <a:spcPct val="90000"/>
              </a:lnSpc>
            </a:pPr>
            <a:endParaRPr lang="en-US" altLang="en-US" sz="2800" smtClean="0"/>
          </a:p>
        </p:txBody>
      </p:sp>
    </p:spTree>
    <p:extLst>
      <p:ext uri="{BB962C8B-B14F-4D97-AF65-F5344CB8AC3E}">
        <p14:creationId xmlns:p14="http://schemas.microsoft.com/office/powerpoint/2010/main" val="33866297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0BA9F1D6-10BF-44E4-BFD9-F0461263B021}" type="slidenum">
              <a:rPr lang="en-US" altLang="en-US" sz="2000">
                <a:solidFill>
                  <a:schemeClr val="bg2"/>
                </a:solidFill>
              </a:rPr>
              <a:pPr/>
              <a:t>103</a:t>
            </a:fld>
            <a:endParaRPr lang="en-US" altLang="en-US" sz="2000">
              <a:solidFill>
                <a:schemeClr val="bg2"/>
              </a:solidFill>
            </a:endParaRPr>
          </a:p>
        </p:txBody>
      </p:sp>
      <p:sp>
        <p:nvSpPr>
          <p:cNvPr id="858114"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858115" name="Text Box 3"/>
          <p:cNvSpPr txBox="1">
            <a:spLocks noChangeArrowheads="1"/>
          </p:cNvSpPr>
          <p:nvPr/>
        </p:nvSpPr>
        <p:spPr bwMode="auto">
          <a:xfrm>
            <a:off x="228600" y="406400"/>
            <a:ext cx="2317750" cy="579438"/>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C0C0C0"/>
                  </a:outerShdw>
                </a:effectLst>
                <a:latin typeface="Times" pitchFamily="18" charset="0"/>
              </a:rPr>
              <a:t>21-2   ICMP</a:t>
            </a:r>
          </a:p>
        </p:txBody>
      </p:sp>
      <p:sp>
        <p:nvSpPr>
          <p:cNvPr id="20485"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s-ES" altLang="en-US" sz="1800">
              <a:latin typeface="Times New Roman" panose="02020603050405020304" pitchFamily="18" charset="0"/>
            </a:endParaRPr>
          </a:p>
        </p:txBody>
      </p:sp>
      <p:sp>
        <p:nvSpPr>
          <p:cNvPr id="858117" name="Rectangle 5"/>
          <p:cNvSpPr>
            <a:spLocks noChangeArrowheads="1"/>
          </p:cNvSpPr>
          <p:nvPr/>
        </p:nvSpPr>
        <p:spPr bwMode="auto">
          <a:xfrm>
            <a:off x="152400" y="1460500"/>
            <a:ext cx="8229600" cy="2654300"/>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IP protocol has no error-reporting or error-correcting mechanism. The IP protocol also lacks a mechanism for host and management queries. The </a:t>
            </a:r>
            <a:r>
              <a:rPr lang="en-US" sz="2800" i="1">
                <a:solidFill>
                  <a:schemeClr val="hlink"/>
                </a:solidFill>
                <a:effectLst>
                  <a:outerShdw blurRad="38100" dist="38100" dir="2700000" algn="tl">
                    <a:srgbClr val="C0C0C0"/>
                  </a:outerShdw>
                </a:effectLst>
                <a:latin typeface="Times New Roman" pitchFamily="18" charset="0"/>
              </a:rPr>
              <a:t>Internet Control Message Protocol (ICMP)</a:t>
            </a:r>
            <a:r>
              <a:rPr lang="en-US" sz="2800" i="1">
                <a:effectLst>
                  <a:outerShdw blurRad="38100" dist="38100" dir="2700000" algn="tl">
                    <a:srgbClr val="C0C0C0"/>
                  </a:outerShdw>
                </a:effectLst>
                <a:latin typeface="Times New Roman" pitchFamily="18" charset="0"/>
              </a:rPr>
              <a:t> has been designed to compensate for the above two deficiencies. It is a companion to the IP protocol.</a:t>
            </a:r>
          </a:p>
        </p:txBody>
      </p:sp>
      <p:sp>
        <p:nvSpPr>
          <p:cNvPr id="20487" name="Rectangle 6"/>
          <p:cNvSpPr>
            <a:spLocks noChangeArrowheads="1"/>
          </p:cNvSpPr>
          <p:nvPr/>
        </p:nvSpPr>
        <p:spPr bwMode="auto">
          <a:xfrm>
            <a:off x="152400" y="4679950"/>
            <a:ext cx="6705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Types of Messages</a:t>
            </a:r>
            <a:r>
              <a:rPr lang="fr-FR" altLang="en-US" sz="2400">
                <a:solidFill>
                  <a:srgbClr val="0033CC"/>
                </a:solidFill>
                <a:latin typeface="Times New Roman" panose="02020603050405020304" pitchFamily="18" charset="0"/>
              </a:rPr>
              <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Message Format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Reporting and </a:t>
            </a:r>
            <a:r>
              <a:rPr lang="en-US" altLang="en-US" sz="2400">
                <a:solidFill>
                  <a:srgbClr val="0033CC"/>
                </a:solidFill>
                <a:latin typeface="Times New Roman" panose="02020603050405020304" pitchFamily="18" charset="0"/>
              </a:rPr>
              <a:t>Query</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Debugging Tools</a:t>
            </a:r>
          </a:p>
        </p:txBody>
      </p:sp>
      <p:sp>
        <p:nvSpPr>
          <p:cNvPr id="858119" name="Text Box 7"/>
          <p:cNvSpPr txBox="1">
            <a:spLocks noChangeArrowheads="1"/>
          </p:cNvSpPr>
          <p:nvPr/>
        </p:nvSpPr>
        <p:spPr bwMode="auto">
          <a:xfrm>
            <a:off x="165100" y="42037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37593033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mtClean="0"/>
              <a:t>Internet Control Message Protocol (ICMP)</a:t>
            </a:r>
            <a:endParaRPr lang="en-US" dirty="0" smtClean="0"/>
          </a:p>
        </p:txBody>
      </p:sp>
      <p:sp>
        <p:nvSpPr>
          <p:cNvPr id="45059" name="Rectangle 3"/>
          <p:cNvSpPr>
            <a:spLocks noGrp="1" noChangeArrowheads="1"/>
          </p:cNvSpPr>
          <p:nvPr>
            <p:ph idx="1"/>
          </p:nvPr>
        </p:nvSpPr>
        <p:spPr>
          <a:xfrm>
            <a:off x="457200" y="1447800"/>
            <a:ext cx="8229600" cy="5105400"/>
          </a:xfrm>
        </p:spPr>
        <p:txBody>
          <a:bodyPr>
            <a:normAutofit/>
          </a:bodyPr>
          <a:lstStyle/>
          <a:p>
            <a:endParaRPr lang="en-US" dirty="0" smtClean="0"/>
          </a:p>
          <a:p>
            <a:r>
              <a:rPr lang="en-US" dirty="0" smtClean="0"/>
              <a:t>RFC 792</a:t>
            </a:r>
          </a:p>
          <a:p>
            <a:r>
              <a:rPr lang="en-US" dirty="0" smtClean="0"/>
              <a:t>Provides a means for transferring messages from routers and other hosts to a host</a:t>
            </a:r>
          </a:p>
          <a:p>
            <a:r>
              <a:rPr lang="en-US" dirty="0" smtClean="0"/>
              <a:t>Provides feedback about problems</a:t>
            </a:r>
          </a:p>
          <a:p>
            <a:pPr lvl="2"/>
            <a:r>
              <a:rPr lang="en-US" sz="1800" dirty="0" smtClean="0"/>
              <a:t>Datagram cannot reach its destination</a:t>
            </a:r>
          </a:p>
          <a:p>
            <a:pPr lvl="2"/>
            <a:r>
              <a:rPr lang="en-US" sz="1800" dirty="0" smtClean="0"/>
              <a:t>Router does not have buffer capacity to forward</a:t>
            </a:r>
          </a:p>
          <a:p>
            <a:pPr lvl="2"/>
            <a:r>
              <a:rPr lang="en-US" sz="1800" dirty="0" smtClean="0"/>
              <a:t>Router can send traffic on a shorter route</a:t>
            </a:r>
          </a:p>
          <a:p>
            <a:r>
              <a:rPr lang="en-US" dirty="0" smtClean="0"/>
              <a:t>Encapsulated in IP datagram</a:t>
            </a:r>
          </a:p>
          <a:p>
            <a:pPr lvl="1"/>
            <a:r>
              <a:rPr lang="en-US" dirty="0" smtClean="0"/>
              <a:t>Hence not reliable</a:t>
            </a:r>
          </a:p>
        </p:txBody>
      </p:sp>
    </p:spTree>
    <p:extLst>
      <p:ext uri="{BB962C8B-B14F-4D97-AF65-F5344CB8AC3E}">
        <p14:creationId xmlns:p14="http://schemas.microsoft.com/office/powerpoint/2010/main" val="36482652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en-US" dirty="0">
                <a:ea typeface="+mj-ea"/>
                <a:cs typeface="+mj-cs"/>
              </a:rPr>
              <a:t>Common ICMP Messages</a:t>
            </a:r>
          </a:p>
        </p:txBody>
      </p:sp>
      <p:sp>
        <p:nvSpPr>
          <p:cNvPr id="189443" name="Rectangle 3"/>
          <p:cNvSpPr>
            <a:spLocks noGrp="1" noChangeArrowheads="1"/>
          </p:cNvSpPr>
          <p:nvPr>
            <p:ph idx="1"/>
          </p:nvPr>
        </p:nvSpPr>
        <p:spPr>
          <a:xfrm>
            <a:off x="457200" y="1676400"/>
            <a:ext cx="8229600" cy="4800600"/>
          </a:xfrm>
        </p:spPr>
        <p:txBody>
          <a:bodyPr/>
          <a:lstStyle/>
          <a:p>
            <a:pPr eaLnBrk="1" hangingPunct="1">
              <a:defRPr/>
            </a:pPr>
            <a:r>
              <a:rPr lang="en-US" dirty="0">
                <a:ea typeface="+mn-ea"/>
                <a:cs typeface="+mn-cs"/>
              </a:rPr>
              <a:t>D</a:t>
            </a:r>
            <a:r>
              <a:rPr lang="en-US" dirty="0" smtClean="0">
                <a:ea typeface="+mn-ea"/>
                <a:cs typeface="+mn-cs"/>
              </a:rPr>
              <a:t>estination </a:t>
            </a:r>
            <a:r>
              <a:rPr lang="en-US" dirty="0">
                <a:ea typeface="+mn-ea"/>
                <a:cs typeface="+mn-cs"/>
              </a:rPr>
              <a:t>unreachable</a:t>
            </a:r>
            <a:endParaRPr lang="en-US" dirty="0" smtClean="0">
              <a:ea typeface="+mn-ea"/>
              <a:cs typeface="+mn-cs"/>
            </a:endParaRPr>
          </a:p>
          <a:p>
            <a:pPr eaLnBrk="1" hangingPunct="1">
              <a:defRPr/>
            </a:pPr>
            <a:r>
              <a:rPr lang="en-US" dirty="0">
                <a:ea typeface="+mn-ea"/>
                <a:cs typeface="+mn-cs"/>
              </a:rPr>
              <a:t>T</a:t>
            </a:r>
            <a:r>
              <a:rPr lang="en-US" dirty="0" smtClean="0">
                <a:ea typeface="+mn-ea"/>
                <a:cs typeface="+mn-cs"/>
              </a:rPr>
              <a:t>ime </a:t>
            </a:r>
            <a:r>
              <a:rPr lang="en-US" dirty="0">
                <a:ea typeface="+mn-ea"/>
                <a:cs typeface="+mn-cs"/>
              </a:rPr>
              <a:t>exceeded</a:t>
            </a:r>
            <a:endParaRPr lang="en-US" dirty="0" smtClean="0">
              <a:ea typeface="+mn-ea"/>
              <a:cs typeface="+mn-cs"/>
            </a:endParaRPr>
          </a:p>
          <a:p>
            <a:pPr eaLnBrk="1" hangingPunct="1">
              <a:defRPr/>
            </a:pPr>
            <a:r>
              <a:rPr lang="en-US" dirty="0">
                <a:ea typeface="+mn-ea"/>
                <a:cs typeface="+mn-cs"/>
              </a:rPr>
              <a:t>P</a:t>
            </a:r>
            <a:r>
              <a:rPr lang="en-US" dirty="0" smtClean="0">
                <a:ea typeface="+mn-ea"/>
                <a:cs typeface="+mn-cs"/>
              </a:rPr>
              <a:t>arameter </a:t>
            </a:r>
            <a:r>
              <a:rPr lang="en-US" dirty="0">
                <a:ea typeface="+mn-ea"/>
                <a:cs typeface="+mn-cs"/>
              </a:rPr>
              <a:t>problem</a:t>
            </a:r>
            <a:endParaRPr lang="en-US" dirty="0" smtClean="0">
              <a:ea typeface="+mn-ea"/>
              <a:cs typeface="+mn-cs"/>
            </a:endParaRPr>
          </a:p>
          <a:p>
            <a:pPr eaLnBrk="1" hangingPunct="1">
              <a:defRPr/>
            </a:pPr>
            <a:r>
              <a:rPr lang="en-US" dirty="0">
                <a:ea typeface="+mn-ea"/>
                <a:cs typeface="+mn-cs"/>
              </a:rPr>
              <a:t>S</a:t>
            </a:r>
            <a:r>
              <a:rPr lang="en-US" dirty="0" smtClean="0">
                <a:ea typeface="+mn-ea"/>
                <a:cs typeface="+mn-cs"/>
              </a:rPr>
              <a:t>ource </a:t>
            </a:r>
            <a:r>
              <a:rPr lang="en-US" dirty="0">
                <a:ea typeface="+mn-ea"/>
                <a:cs typeface="+mn-cs"/>
              </a:rPr>
              <a:t>quench</a:t>
            </a:r>
            <a:endParaRPr lang="en-US" dirty="0" smtClean="0">
              <a:ea typeface="+mn-ea"/>
              <a:cs typeface="+mn-cs"/>
            </a:endParaRPr>
          </a:p>
          <a:p>
            <a:pPr eaLnBrk="1" hangingPunct="1">
              <a:defRPr/>
            </a:pPr>
            <a:r>
              <a:rPr lang="en-US" dirty="0">
                <a:ea typeface="+mn-ea"/>
                <a:cs typeface="+mn-cs"/>
              </a:rPr>
              <a:t>R</a:t>
            </a:r>
            <a:r>
              <a:rPr lang="en-US" dirty="0" smtClean="0">
                <a:ea typeface="+mn-ea"/>
                <a:cs typeface="+mn-cs"/>
              </a:rPr>
              <a:t>edirect</a:t>
            </a:r>
          </a:p>
          <a:p>
            <a:pPr eaLnBrk="1" hangingPunct="1">
              <a:defRPr/>
            </a:pPr>
            <a:r>
              <a:rPr lang="en-US" dirty="0">
                <a:ea typeface="+mn-ea"/>
                <a:cs typeface="+mn-cs"/>
              </a:rPr>
              <a:t>E</a:t>
            </a:r>
            <a:r>
              <a:rPr lang="en-US" dirty="0" smtClean="0">
                <a:ea typeface="+mn-ea"/>
                <a:cs typeface="+mn-cs"/>
              </a:rPr>
              <a:t>cho and </a:t>
            </a:r>
            <a:r>
              <a:rPr lang="en-US" dirty="0">
                <a:ea typeface="+mn-ea"/>
                <a:cs typeface="+mn-cs"/>
              </a:rPr>
              <a:t>echo reply</a:t>
            </a:r>
            <a:endParaRPr lang="en-US" dirty="0" smtClean="0">
              <a:ea typeface="+mn-ea"/>
              <a:cs typeface="+mn-cs"/>
            </a:endParaRPr>
          </a:p>
          <a:p>
            <a:pPr eaLnBrk="1" hangingPunct="1">
              <a:defRPr/>
            </a:pPr>
            <a:r>
              <a:rPr lang="en-US" dirty="0">
                <a:ea typeface="+mn-ea"/>
                <a:cs typeface="+mn-cs"/>
              </a:rPr>
              <a:t>T</a:t>
            </a:r>
            <a:r>
              <a:rPr lang="en-US" dirty="0" smtClean="0">
                <a:ea typeface="+mn-ea"/>
                <a:cs typeface="+mn-cs"/>
              </a:rPr>
              <a:t>imestamp and </a:t>
            </a:r>
            <a:r>
              <a:rPr lang="en-US" dirty="0">
                <a:ea typeface="+mn-ea"/>
                <a:cs typeface="+mn-cs"/>
              </a:rPr>
              <a:t>timestamp reply</a:t>
            </a:r>
            <a:endParaRPr lang="en-US" dirty="0" smtClean="0">
              <a:ea typeface="+mn-ea"/>
              <a:cs typeface="+mn-cs"/>
            </a:endParaRPr>
          </a:p>
          <a:p>
            <a:pPr eaLnBrk="1" hangingPunct="1">
              <a:defRPr/>
            </a:pPr>
            <a:r>
              <a:rPr lang="en-US" dirty="0">
                <a:ea typeface="+mn-ea"/>
                <a:cs typeface="+mn-cs"/>
              </a:rPr>
              <a:t>A</a:t>
            </a:r>
            <a:r>
              <a:rPr lang="en-US" dirty="0" smtClean="0">
                <a:ea typeface="+mn-ea"/>
                <a:cs typeface="+mn-cs"/>
              </a:rPr>
              <a:t>ddress </a:t>
            </a:r>
            <a:r>
              <a:rPr lang="en-US" dirty="0">
                <a:ea typeface="+mn-ea"/>
                <a:cs typeface="+mn-cs"/>
              </a:rPr>
              <a:t>mask request</a:t>
            </a:r>
            <a:r>
              <a:rPr lang="en-US" dirty="0" smtClean="0">
                <a:ea typeface="+mn-ea"/>
                <a:cs typeface="+mn-cs"/>
              </a:rPr>
              <a:t> and </a:t>
            </a:r>
            <a:r>
              <a:rPr lang="en-US" dirty="0">
                <a:ea typeface="+mn-ea"/>
                <a:cs typeface="+mn-cs"/>
              </a:rPr>
              <a:t>reply</a:t>
            </a:r>
          </a:p>
        </p:txBody>
      </p:sp>
      <p:pic>
        <p:nvPicPr>
          <p:cNvPr id="4" name="Picture 3"/>
          <p:cNvPicPr>
            <a:picLocks noChangeAspect="1"/>
          </p:cNvPicPr>
          <p:nvPr/>
        </p:nvPicPr>
        <p:blipFill>
          <a:blip r:embed="rId3">
            <a:lum contrast="40000"/>
            <a:grayscl/>
          </a:blip>
          <a:stretch>
            <a:fillRect/>
          </a:stretch>
        </p:blipFill>
        <p:spPr>
          <a:xfrm>
            <a:off x="6477000" y="1600200"/>
            <a:ext cx="1905000" cy="3573983"/>
          </a:xfrm>
          <a:prstGeom prst="rect">
            <a:avLst/>
          </a:prstGeom>
          <a:noFill/>
        </p:spPr>
      </p:pic>
    </p:spTree>
    <p:extLst>
      <p:ext uri="{BB962C8B-B14F-4D97-AF65-F5344CB8AC3E}">
        <p14:creationId xmlns:p14="http://schemas.microsoft.com/office/powerpoint/2010/main" val="166748328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99DA4A7C-D643-43E6-A433-276F4814179E}" type="slidenum">
              <a:rPr lang="en-US" altLang="en-US" sz="2000">
                <a:solidFill>
                  <a:schemeClr val="bg2"/>
                </a:solidFill>
              </a:rPr>
              <a:pPr/>
              <a:t>106</a:t>
            </a:fld>
            <a:endParaRPr lang="en-US" altLang="en-US" sz="2000">
              <a:solidFill>
                <a:schemeClr val="bg2"/>
              </a:solidFill>
            </a:endParaRPr>
          </a:p>
        </p:txBody>
      </p:sp>
      <p:sp>
        <p:nvSpPr>
          <p:cNvPr id="21507" name="Line 2"/>
          <p:cNvSpPr>
            <a:spLocks noChangeShapeType="1"/>
          </p:cNvSpPr>
          <p:nvPr/>
        </p:nvSpPr>
        <p:spPr bwMode="auto">
          <a:xfrm>
            <a:off x="152400" y="304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3"/>
          <p:cNvSpPr>
            <a:spLocks noChangeShapeType="1"/>
          </p:cNvSpPr>
          <p:nvPr/>
        </p:nvSpPr>
        <p:spPr bwMode="auto">
          <a:xfrm>
            <a:off x="152400" y="11430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Text Box 4"/>
          <p:cNvSpPr txBox="1">
            <a:spLocks noChangeArrowheads="1"/>
          </p:cNvSpPr>
          <p:nvPr/>
        </p:nvSpPr>
        <p:spPr bwMode="auto">
          <a:xfrm>
            <a:off x="304800" y="533400"/>
            <a:ext cx="5443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21.8  </a:t>
            </a:r>
            <a:r>
              <a:rPr lang="en-US" altLang="en-US" sz="2000" i="1">
                <a:latin typeface="Times New Roman" panose="02020603050405020304" pitchFamily="18" charset="0"/>
              </a:rPr>
              <a:t>General format of ICMP messages</a:t>
            </a:r>
          </a:p>
        </p:txBody>
      </p:sp>
      <p:sp>
        <p:nvSpPr>
          <p:cNvPr id="2151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1511"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922338" y="2354263"/>
            <a:ext cx="7231062" cy="2370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899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E3E00067-C987-4ED3-B5CB-FB9401943ACF}" type="slidenum">
              <a:rPr lang="en-US" altLang="en-US" sz="2000">
                <a:solidFill>
                  <a:schemeClr val="bg2"/>
                </a:solidFill>
              </a:rPr>
              <a:pPr/>
              <a:t>107</a:t>
            </a:fld>
            <a:endParaRPr lang="en-US" altLang="en-US" sz="2000">
              <a:solidFill>
                <a:schemeClr val="bg2"/>
              </a:solidFill>
            </a:endParaRPr>
          </a:p>
        </p:txBody>
      </p:sp>
      <p:sp>
        <p:nvSpPr>
          <p:cNvPr id="2253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2538"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0"/>
          <p:cNvSpPr>
            <a:spLocks noChangeShapeType="1"/>
          </p:cNvSpPr>
          <p:nvPr/>
        </p:nvSpPr>
        <p:spPr bwMode="auto">
          <a:xfrm>
            <a:off x="458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Rectangle 11"/>
          <p:cNvSpPr>
            <a:spLocks noChangeArrowheads="1"/>
          </p:cNvSpPr>
          <p:nvPr/>
        </p:nvSpPr>
        <p:spPr bwMode="auto">
          <a:xfrm>
            <a:off x="495300" y="2759075"/>
            <a:ext cx="8077200" cy="1066800"/>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ICMP always reports error messages to the original source.</a:t>
            </a:r>
          </a:p>
        </p:txBody>
      </p:sp>
      <p:grpSp>
        <p:nvGrpSpPr>
          <p:cNvPr id="22541" name="Group 12"/>
          <p:cNvGrpSpPr>
            <a:grpSpLocks/>
          </p:cNvGrpSpPr>
          <p:nvPr/>
        </p:nvGrpSpPr>
        <p:grpSpPr bwMode="auto">
          <a:xfrm>
            <a:off x="457200" y="1981200"/>
            <a:ext cx="1143000" cy="566738"/>
            <a:chOff x="1200" y="1248"/>
            <a:chExt cx="720" cy="357"/>
          </a:xfrm>
        </p:grpSpPr>
        <p:pic>
          <p:nvPicPr>
            <p:cNvPr id="2254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4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7132551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9E30E280-280A-46F4-B9A2-A81D14AA0A33}" type="slidenum">
              <a:rPr lang="en-US" altLang="en-US" sz="2000">
                <a:solidFill>
                  <a:schemeClr val="bg2"/>
                </a:solidFill>
              </a:rPr>
              <a:pPr/>
              <a:t>108</a:t>
            </a:fld>
            <a:endParaRPr lang="en-US" altLang="en-US" sz="2000">
              <a:solidFill>
                <a:schemeClr val="bg2"/>
              </a:solidFill>
            </a:endParaRPr>
          </a:p>
        </p:txBody>
      </p:sp>
      <p:sp>
        <p:nvSpPr>
          <p:cNvPr id="2355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4"/>
          <p:cNvSpPr txBox="1">
            <a:spLocks noChangeArrowheads="1"/>
          </p:cNvSpPr>
          <p:nvPr/>
        </p:nvSpPr>
        <p:spPr bwMode="auto">
          <a:xfrm>
            <a:off x="304800" y="762000"/>
            <a:ext cx="4491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21.9  </a:t>
            </a:r>
            <a:r>
              <a:rPr lang="en-US" altLang="en-US" sz="2000" i="1">
                <a:latin typeface="Times New Roman" panose="02020603050405020304" pitchFamily="18" charset="0"/>
              </a:rPr>
              <a:t>Error-reporting messages</a:t>
            </a:r>
          </a:p>
        </p:txBody>
      </p:sp>
      <p:sp>
        <p:nvSpPr>
          <p:cNvPr id="2355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3559"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381000" y="2422525"/>
            <a:ext cx="7742238" cy="2149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96541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0AB7D601-76CF-4C63-B461-5D59310C321E}" type="slidenum">
              <a:rPr lang="en-US" altLang="en-US" sz="2000">
                <a:solidFill>
                  <a:schemeClr val="bg2"/>
                </a:solidFill>
              </a:rPr>
              <a:pPr/>
              <a:t>109</a:t>
            </a:fld>
            <a:endParaRPr lang="en-US" altLang="en-US" sz="2000">
              <a:solidFill>
                <a:schemeClr val="bg2"/>
              </a:solidFill>
            </a:endParaRPr>
          </a:p>
        </p:txBody>
      </p:sp>
      <p:sp>
        <p:nvSpPr>
          <p:cNvPr id="2457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4586" name="Line 9"/>
          <p:cNvSpPr>
            <a:spLocks noChangeShapeType="1"/>
          </p:cNvSpPr>
          <p:nvPr/>
        </p:nvSpPr>
        <p:spPr bwMode="auto">
          <a:xfrm>
            <a:off x="457200" y="1687513"/>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p:cNvSpPr>
            <a:spLocks noChangeShapeType="1"/>
          </p:cNvSpPr>
          <p:nvPr/>
        </p:nvSpPr>
        <p:spPr bwMode="auto">
          <a:xfrm>
            <a:off x="458788" y="6096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Rectangle 11"/>
          <p:cNvSpPr>
            <a:spLocks noChangeArrowheads="1"/>
          </p:cNvSpPr>
          <p:nvPr/>
        </p:nvSpPr>
        <p:spPr bwMode="auto">
          <a:xfrm>
            <a:off x="495300" y="1779588"/>
            <a:ext cx="8077200" cy="4154984"/>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sz="2400" b="0" dirty="0">
                <a:cs typeface="Arial" panose="020B0604020202020204" pitchFamily="34" charset="0"/>
              </a:rPr>
              <a:t>Important points about ICMP error messages:</a:t>
            </a:r>
          </a:p>
          <a:p>
            <a:pPr algn="just"/>
            <a:r>
              <a:rPr lang="en-US" altLang="en-US" sz="2400" b="0" dirty="0">
                <a:solidFill>
                  <a:schemeClr val="hlink"/>
                </a:solidFill>
                <a:cs typeface="Arial" panose="020B0604020202020204" pitchFamily="34" charset="0"/>
              </a:rPr>
              <a:t>❏</a:t>
            </a:r>
            <a:r>
              <a:rPr lang="en-US" altLang="en-US" sz="2400" b="0" dirty="0">
                <a:cs typeface="Arial" panose="020B0604020202020204" pitchFamily="34" charset="0"/>
              </a:rPr>
              <a:t> No ICMP error message will be generated in</a:t>
            </a:r>
            <a:br>
              <a:rPr lang="en-US" altLang="en-US" sz="2400" b="0" dirty="0">
                <a:cs typeface="Arial" panose="020B0604020202020204" pitchFamily="34" charset="0"/>
              </a:rPr>
            </a:br>
            <a:r>
              <a:rPr lang="en-US" altLang="en-US" sz="2400" b="0" dirty="0">
                <a:cs typeface="Arial" panose="020B0604020202020204" pitchFamily="34" charset="0"/>
              </a:rPr>
              <a:t>      response to a datagram carrying an ICMP error</a:t>
            </a:r>
            <a:br>
              <a:rPr lang="en-US" altLang="en-US" sz="2400" b="0" dirty="0">
                <a:cs typeface="Arial" panose="020B0604020202020204" pitchFamily="34" charset="0"/>
              </a:rPr>
            </a:br>
            <a:r>
              <a:rPr lang="en-US" altLang="en-US" sz="2400" b="0" dirty="0">
                <a:cs typeface="Arial" panose="020B0604020202020204" pitchFamily="34" charset="0"/>
              </a:rPr>
              <a:t>      message.</a:t>
            </a:r>
          </a:p>
          <a:p>
            <a:pPr algn="just"/>
            <a:r>
              <a:rPr lang="en-US" altLang="en-US" sz="2400" b="0" dirty="0">
                <a:solidFill>
                  <a:schemeClr val="hlink"/>
                </a:solidFill>
                <a:cs typeface="Arial" panose="020B0604020202020204" pitchFamily="34" charset="0"/>
              </a:rPr>
              <a:t>❏</a:t>
            </a:r>
            <a:r>
              <a:rPr lang="en-US" altLang="en-US" sz="2400" b="0" dirty="0">
                <a:cs typeface="Arial" panose="020B0604020202020204" pitchFamily="34" charset="0"/>
              </a:rPr>
              <a:t> No ICMP error message will be generated for a</a:t>
            </a:r>
            <a:br>
              <a:rPr lang="en-US" altLang="en-US" sz="2400" b="0" dirty="0">
                <a:cs typeface="Arial" panose="020B0604020202020204" pitchFamily="34" charset="0"/>
              </a:rPr>
            </a:br>
            <a:r>
              <a:rPr lang="en-US" altLang="en-US" sz="2400" b="0" dirty="0">
                <a:cs typeface="Arial" panose="020B0604020202020204" pitchFamily="34" charset="0"/>
              </a:rPr>
              <a:t>     fragmented datagram that is not the first fragment.</a:t>
            </a:r>
          </a:p>
          <a:p>
            <a:pPr algn="just"/>
            <a:r>
              <a:rPr lang="en-US" altLang="en-US" sz="2400" b="0" dirty="0">
                <a:solidFill>
                  <a:schemeClr val="hlink"/>
                </a:solidFill>
                <a:cs typeface="Arial" panose="020B0604020202020204" pitchFamily="34" charset="0"/>
              </a:rPr>
              <a:t>❏</a:t>
            </a:r>
            <a:r>
              <a:rPr lang="en-US" altLang="en-US" sz="2400" b="0" dirty="0">
                <a:cs typeface="Arial" panose="020B0604020202020204" pitchFamily="34" charset="0"/>
              </a:rPr>
              <a:t> No ICMP error message will be generated for a</a:t>
            </a:r>
            <a:br>
              <a:rPr lang="en-US" altLang="en-US" sz="2400" b="0" dirty="0">
                <a:cs typeface="Arial" panose="020B0604020202020204" pitchFamily="34" charset="0"/>
              </a:rPr>
            </a:br>
            <a:r>
              <a:rPr lang="en-US" altLang="en-US" sz="2400" b="0" dirty="0">
                <a:cs typeface="Arial" panose="020B0604020202020204" pitchFamily="34" charset="0"/>
              </a:rPr>
              <a:t>     datagram having a multicast address.</a:t>
            </a:r>
          </a:p>
          <a:p>
            <a:pPr algn="just"/>
            <a:r>
              <a:rPr lang="en-US" altLang="en-US" sz="2400" b="0" dirty="0">
                <a:solidFill>
                  <a:schemeClr val="hlink"/>
                </a:solidFill>
                <a:cs typeface="Arial" panose="020B0604020202020204" pitchFamily="34" charset="0"/>
              </a:rPr>
              <a:t>❏</a:t>
            </a:r>
            <a:r>
              <a:rPr lang="en-US" altLang="en-US" sz="2400" b="0" dirty="0">
                <a:cs typeface="Arial" panose="020B0604020202020204" pitchFamily="34" charset="0"/>
              </a:rPr>
              <a:t> No ICMP error message will be generated for a</a:t>
            </a:r>
            <a:br>
              <a:rPr lang="en-US" altLang="en-US" sz="2400" b="0" dirty="0">
                <a:cs typeface="Arial" panose="020B0604020202020204" pitchFamily="34" charset="0"/>
              </a:rPr>
            </a:br>
            <a:r>
              <a:rPr lang="en-US" altLang="en-US" sz="2400" b="0" dirty="0">
                <a:cs typeface="Arial" panose="020B0604020202020204" pitchFamily="34" charset="0"/>
              </a:rPr>
              <a:t>     datagram having a special address such as</a:t>
            </a:r>
            <a:br>
              <a:rPr lang="en-US" altLang="en-US" sz="2400" b="0" dirty="0">
                <a:cs typeface="Arial" panose="020B0604020202020204" pitchFamily="34" charset="0"/>
              </a:rPr>
            </a:br>
            <a:r>
              <a:rPr lang="en-US" altLang="en-US" sz="2400" b="0" dirty="0">
                <a:cs typeface="Arial" panose="020B0604020202020204" pitchFamily="34" charset="0"/>
              </a:rPr>
              <a:t>     127.0.0.0 or 0.0.0.0.</a:t>
            </a:r>
          </a:p>
        </p:txBody>
      </p:sp>
      <p:grpSp>
        <p:nvGrpSpPr>
          <p:cNvPr id="24589" name="Group 12"/>
          <p:cNvGrpSpPr>
            <a:grpSpLocks/>
          </p:cNvGrpSpPr>
          <p:nvPr/>
        </p:nvGrpSpPr>
        <p:grpSpPr bwMode="auto">
          <a:xfrm>
            <a:off x="457200" y="1033463"/>
            <a:ext cx="1143000" cy="566737"/>
            <a:chOff x="1200" y="1248"/>
            <a:chExt cx="720" cy="357"/>
          </a:xfrm>
        </p:grpSpPr>
        <p:pic>
          <p:nvPicPr>
            <p:cNvPr id="245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1164957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lstStyle/>
          <a:p>
            <a:pPr>
              <a:defRPr/>
            </a:pPr>
            <a:r>
              <a:rPr lang="en-US" dirty="0" smtClean="0"/>
              <a:t>Network layer in an internetwork</a:t>
            </a:r>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87DF5C1E-02A7-406D-A638-2B35E2DDFE90}" type="slidenum">
              <a:rPr lang="en-US" altLang="en-US" sz="1200">
                <a:solidFill>
                  <a:srgbClr val="B5A788"/>
                </a:solidFill>
              </a:rPr>
              <a:pPr/>
              <a:t>11</a:t>
            </a:fld>
            <a:endParaRPr lang="en-US" altLang="en-US" sz="1200">
              <a:solidFill>
                <a:srgbClr val="B5A788"/>
              </a:solidFill>
            </a:endParaRPr>
          </a:p>
        </p:txBody>
      </p:sp>
      <p:pic>
        <p:nvPicPr>
          <p:cNvPr id="18436"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143000" y="1600200"/>
            <a:ext cx="7829550" cy="4413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0942429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912F37A0-1A64-4167-B496-3226BDF4453B}" type="slidenum">
              <a:rPr lang="en-US" altLang="en-US" sz="2000">
                <a:solidFill>
                  <a:schemeClr val="bg2"/>
                </a:solidFill>
              </a:rPr>
              <a:pPr/>
              <a:t>110</a:t>
            </a:fld>
            <a:endParaRPr lang="en-US" altLang="en-US" sz="2000">
              <a:solidFill>
                <a:schemeClr val="bg2"/>
              </a:solidFill>
            </a:endParaRPr>
          </a:p>
        </p:txBody>
      </p:sp>
      <p:sp>
        <p:nvSpPr>
          <p:cNvPr id="25603"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Text Box 4"/>
          <p:cNvSpPr txBox="1">
            <a:spLocks noChangeArrowheads="1"/>
          </p:cNvSpPr>
          <p:nvPr/>
        </p:nvSpPr>
        <p:spPr bwMode="auto">
          <a:xfrm>
            <a:off x="304800" y="762000"/>
            <a:ext cx="6600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21.10  </a:t>
            </a:r>
            <a:r>
              <a:rPr lang="en-US" altLang="en-US" sz="2000" i="1">
                <a:latin typeface="Times New Roman" panose="02020603050405020304" pitchFamily="18" charset="0"/>
              </a:rPr>
              <a:t>Contents of data field for the error messages</a:t>
            </a:r>
          </a:p>
        </p:txBody>
      </p:sp>
      <p:sp>
        <p:nvSpPr>
          <p:cNvPr id="2560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5607"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762000" y="2343150"/>
            <a:ext cx="6654800" cy="2533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055345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C37C8245-9901-430F-8251-86F5AD431985}" type="slidenum">
              <a:rPr lang="en-US" altLang="en-US" sz="2000">
                <a:solidFill>
                  <a:schemeClr val="bg2"/>
                </a:solidFill>
              </a:rPr>
              <a:pPr/>
              <a:t>111</a:t>
            </a:fld>
            <a:endParaRPr lang="en-US" altLang="en-US" sz="2000">
              <a:solidFill>
                <a:schemeClr val="bg2"/>
              </a:solidFill>
            </a:endParaRPr>
          </a:p>
        </p:txBody>
      </p:sp>
      <p:sp>
        <p:nvSpPr>
          <p:cNvPr id="26627"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Text Box 4"/>
          <p:cNvSpPr txBox="1">
            <a:spLocks noChangeArrowheads="1"/>
          </p:cNvSpPr>
          <p:nvPr/>
        </p:nvSpPr>
        <p:spPr bwMode="auto">
          <a:xfrm>
            <a:off x="304800" y="762000"/>
            <a:ext cx="364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21.12  </a:t>
            </a:r>
            <a:r>
              <a:rPr lang="en-US" altLang="en-US" sz="2000" i="1">
                <a:latin typeface="Times New Roman" panose="02020603050405020304" pitchFamily="18" charset="0"/>
              </a:rPr>
              <a:t>Query messages</a:t>
            </a:r>
          </a:p>
        </p:txBody>
      </p:sp>
      <p:sp>
        <p:nvSpPr>
          <p:cNvPr id="2663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6631"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228600" y="2336800"/>
            <a:ext cx="8355013" cy="2082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86580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4702D481-9864-4DE2-B94D-15446CA54AA0}" type="slidenum">
              <a:rPr lang="en-US" altLang="en-US" sz="2000">
                <a:solidFill>
                  <a:schemeClr val="bg2"/>
                </a:solidFill>
              </a:rPr>
              <a:pPr/>
              <a:t>112</a:t>
            </a:fld>
            <a:endParaRPr lang="en-US" altLang="en-US" sz="2000">
              <a:solidFill>
                <a:schemeClr val="bg2"/>
              </a:solidFill>
            </a:endParaRPr>
          </a:p>
        </p:txBody>
      </p:sp>
      <p:sp>
        <p:nvSpPr>
          <p:cNvPr id="2765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4"/>
          <p:cNvSpPr txBox="1">
            <a:spLocks noChangeArrowheads="1"/>
          </p:cNvSpPr>
          <p:nvPr/>
        </p:nvSpPr>
        <p:spPr bwMode="auto">
          <a:xfrm>
            <a:off x="304800" y="762000"/>
            <a:ext cx="6161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21.13  </a:t>
            </a:r>
            <a:r>
              <a:rPr lang="en-US" altLang="en-US" sz="2000" i="1">
                <a:latin typeface="Times New Roman" panose="02020603050405020304" pitchFamily="18" charset="0"/>
              </a:rPr>
              <a:t>Encapsulation of ICMP query messages</a:t>
            </a:r>
          </a:p>
        </p:txBody>
      </p:sp>
      <p:sp>
        <p:nvSpPr>
          <p:cNvPr id="2765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8"/>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790700" y="2420938"/>
            <a:ext cx="5562600" cy="2016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2468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CBAFD498-6DB0-4A83-BE0A-7E1E4BFFFB77}" type="slidenum">
              <a:rPr lang="en-US" altLang="en-US" sz="2000">
                <a:solidFill>
                  <a:schemeClr val="bg2"/>
                </a:solidFill>
              </a:rPr>
              <a:pPr/>
              <a:t>113</a:t>
            </a:fld>
            <a:endParaRPr lang="en-US" altLang="en-US" sz="2000">
              <a:solidFill>
                <a:schemeClr val="bg2"/>
              </a:solidFill>
            </a:endParaRPr>
          </a:p>
        </p:txBody>
      </p:sp>
      <p:sp>
        <p:nvSpPr>
          <p:cNvPr id="3072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0730" name="Rectangle 9"/>
          <p:cNvSpPr>
            <a:spLocks noChangeArrowheads="1"/>
          </p:cNvSpPr>
          <p:nvPr/>
        </p:nvSpPr>
        <p:spPr bwMode="auto">
          <a:xfrm>
            <a:off x="228600" y="909638"/>
            <a:ext cx="86868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b="0" dirty="0">
                <a:latin typeface="Times New Roman" panose="02020603050405020304" pitchFamily="18" charset="0"/>
              </a:rPr>
              <a:t>We use the ping program to test the server fhda.edu. The result is shown on the next slide. The ping program sends messages with sequence numbers starting from 0. For each probe it gives us the RTT time. The TTL (time to live) field in the IP datagram that encapsulates an ICMP</a:t>
            </a:r>
          </a:p>
          <a:p>
            <a:pPr algn="just"/>
            <a:r>
              <a:rPr lang="en-US" altLang="en-US" sz="2800" b="0" dirty="0">
                <a:latin typeface="Times New Roman" panose="02020603050405020304" pitchFamily="18" charset="0"/>
              </a:rPr>
              <a:t>message has been set to 62. At the beginning, ping defines the number of data bytes as 56 and the total number of bytes as 84. It is obvious that if we add 8 bytes of ICMP header and 20 bytes of IP header to 56, the result is 84. However, note that in each probe ping defines the number of bytes as 64. This is the total number of bytes in the ICMP packet (56 + 8).</a:t>
            </a:r>
          </a:p>
        </p:txBody>
      </p:sp>
      <p:sp>
        <p:nvSpPr>
          <p:cNvPr id="30731"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21.3</a:t>
            </a:r>
          </a:p>
        </p:txBody>
      </p:sp>
    </p:spTree>
    <p:extLst>
      <p:ext uri="{BB962C8B-B14F-4D97-AF65-F5344CB8AC3E}">
        <p14:creationId xmlns:p14="http://schemas.microsoft.com/office/powerpoint/2010/main" val="122129183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18AB024E-6C11-420A-BD90-4D902A6620E2}" type="slidenum">
              <a:rPr lang="en-US" altLang="en-US" sz="2000">
                <a:solidFill>
                  <a:schemeClr val="bg2"/>
                </a:solidFill>
              </a:rPr>
              <a:pPr/>
              <a:t>114</a:t>
            </a:fld>
            <a:endParaRPr lang="en-US" altLang="en-US" sz="2000">
              <a:solidFill>
                <a:schemeClr val="bg2"/>
              </a:solidFill>
            </a:endParaRPr>
          </a:p>
        </p:txBody>
      </p:sp>
      <p:sp>
        <p:nvSpPr>
          <p:cNvPr id="3174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31754" name="Text Box 10"/>
          <p:cNvSpPr txBox="1">
            <a:spLocks noChangeArrowheads="1"/>
          </p:cNvSpPr>
          <p:nvPr/>
        </p:nvSpPr>
        <p:spPr bwMode="auto">
          <a:xfrm>
            <a:off x="1143000" y="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21.3 (continued)</a:t>
            </a:r>
          </a:p>
        </p:txBody>
      </p:sp>
      <p:pic>
        <p:nvPicPr>
          <p:cNvPr id="31755" name="Picture 11"/>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304800" y="1143000"/>
            <a:ext cx="8418513" cy="5056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6833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39BD898B-DADA-4B84-9A78-FC6B4E3D2F3A}" type="slidenum">
              <a:rPr lang="en-US" altLang="en-US" sz="2000">
                <a:solidFill>
                  <a:schemeClr val="bg2"/>
                </a:solidFill>
              </a:rPr>
              <a:pPr/>
              <a:t>115</a:t>
            </a:fld>
            <a:endParaRPr lang="en-US" altLang="en-US" sz="2000">
              <a:solidFill>
                <a:schemeClr val="bg2"/>
              </a:solidFill>
            </a:endParaRPr>
          </a:p>
        </p:txBody>
      </p:sp>
      <p:sp>
        <p:nvSpPr>
          <p:cNvPr id="34819"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0"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1" name="Text Box 4"/>
          <p:cNvSpPr txBox="1">
            <a:spLocks noChangeArrowheads="1"/>
          </p:cNvSpPr>
          <p:nvPr/>
        </p:nvSpPr>
        <p:spPr bwMode="auto">
          <a:xfrm>
            <a:off x="304800" y="762000"/>
            <a:ext cx="553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21.15  </a:t>
            </a:r>
            <a:r>
              <a:rPr lang="en-US" altLang="en-US" sz="2000" i="1">
                <a:latin typeface="Times New Roman" panose="02020603050405020304" pitchFamily="18" charset="0"/>
              </a:rPr>
              <a:t>The traceroute program operation</a:t>
            </a:r>
          </a:p>
        </p:txBody>
      </p:sp>
      <p:sp>
        <p:nvSpPr>
          <p:cNvPr id="34822"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4823"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457200" y="2085975"/>
            <a:ext cx="7805738" cy="30876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719205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smtClean="0">
                <a:ea typeface="宋体" panose="02010600030101010101" pitchFamily="2" charset="-122"/>
              </a:rPr>
              <a:t>“</a:t>
            </a:r>
            <a:r>
              <a:rPr lang="en-US" altLang="zh-CN" sz="3600" smtClean="0">
                <a:ea typeface="宋体" panose="02010600030101010101" pitchFamily="2" charset="-122"/>
              </a:rPr>
              <a:t>Real” Internet delays and routes</a:t>
            </a:r>
          </a:p>
        </p:txBody>
      </p:sp>
      <p:sp>
        <p:nvSpPr>
          <p:cNvPr id="35843" name="Rectangle 5"/>
          <p:cNvSpPr>
            <a:spLocks noGrp="1" noChangeArrowheads="1"/>
          </p:cNvSpPr>
          <p:nvPr>
            <p:ph type="body" idx="1"/>
          </p:nvPr>
        </p:nvSpPr>
        <p:spPr bwMode="auto">
          <a:xfrm>
            <a:off x="533400" y="1600200"/>
            <a:ext cx="7772400" cy="3098800"/>
          </a:xfrm>
          <a:noFill/>
          <a:extLst/>
        </p:spPr>
        <p:txBody>
          <a:bodyPr vert="horz" wrap="square" lIns="91440" tIns="45720" rIns="91440" bIns="45720" numCol="1" anchor="t" anchorCtr="0" compatLnSpc="1">
            <a:prstTxWarp prst="textNoShape">
              <a:avLst/>
            </a:prstTxWarp>
          </a:bodyPr>
          <a:lstStyle/>
          <a:p>
            <a:r>
              <a:rPr lang="en-US" altLang="zh-CN" sz="2400" smtClean="0">
                <a:ea typeface="宋体" panose="02010600030101010101" pitchFamily="2" charset="-122"/>
              </a:rPr>
              <a:t>What do “real” Internet delay &amp; loss look like? </a:t>
            </a:r>
          </a:p>
          <a:p>
            <a:r>
              <a:rPr lang="en-US" altLang="zh-CN" sz="2400" b="1" u="sng" smtClean="0">
                <a:solidFill>
                  <a:srgbClr val="FF0000"/>
                </a:solidFill>
                <a:latin typeface="Courier"/>
                <a:ea typeface="宋体" panose="02010600030101010101" pitchFamily="2" charset="-122"/>
              </a:rPr>
              <a:t>Traceroute</a:t>
            </a:r>
            <a:r>
              <a:rPr lang="en-US" altLang="zh-CN" sz="2400" u="sng" smtClean="0">
                <a:solidFill>
                  <a:srgbClr val="FF0000"/>
                </a:solidFill>
                <a:ea typeface="宋体" panose="02010600030101010101" pitchFamily="2" charset="-122"/>
              </a:rPr>
              <a:t> program:</a:t>
            </a:r>
            <a:r>
              <a:rPr lang="en-US" altLang="zh-CN" sz="2400" smtClean="0">
                <a:ea typeface="宋体" panose="02010600030101010101" pitchFamily="2" charset="-122"/>
              </a:rPr>
              <a:t> provides delay measurement from source to router along end-end Internet path towards destination.  For all </a:t>
            </a:r>
            <a:r>
              <a:rPr lang="en-US" altLang="zh-CN" sz="2400" i="1" smtClean="0">
                <a:ea typeface="宋体" panose="02010600030101010101" pitchFamily="2" charset="-122"/>
              </a:rPr>
              <a:t>i:</a:t>
            </a:r>
          </a:p>
          <a:p>
            <a:pPr lvl="1"/>
            <a:r>
              <a:rPr lang="en-US" altLang="zh-CN" sz="2000" smtClean="0">
                <a:ea typeface="宋体" panose="02010600030101010101" pitchFamily="2" charset="-122"/>
              </a:rPr>
              <a:t>sends three packets that will reach router </a:t>
            </a:r>
            <a:r>
              <a:rPr lang="en-US" altLang="zh-CN" sz="2000" i="1" smtClean="0">
                <a:ea typeface="宋体" panose="02010600030101010101" pitchFamily="2" charset="-122"/>
              </a:rPr>
              <a:t>i</a:t>
            </a:r>
            <a:r>
              <a:rPr lang="en-US" altLang="zh-CN" sz="2000" smtClean="0">
                <a:ea typeface="宋体" panose="02010600030101010101" pitchFamily="2" charset="-122"/>
              </a:rPr>
              <a:t> on path towards destination</a:t>
            </a:r>
          </a:p>
          <a:p>
            <a:pPr lvl="1"/>
            <a:r>
              <a:rPr lang="en-US" altLang="zh-CN" sz="2000" smtClean="0">
                <a:ea typeface="宋体" panose="02010600030101010101" pitchFamily="2" charset="-122"/>
              </a:rPr>
              <a:t>router </a:t>
            </a:r>
            <a:r>
              <a:rPr lang="en-US" altLang="zh-CN" sz="2000" i="1" smtClean="0">
                <a:ea typeface="宋体" panose="02010600030101010101" pitchFamily="2" charset="-122"/>
              </a:rPr>
              <a:t>i</a:t>
            </a:r>
            <a:r>
              <a:rPr lang="en-US" altLang="zh-CN" sz="2000" smtClean="0">
                <a:ea typeface="宋体" panose="02010600030101010101" pitchFamily="2" charset="-122"/>
              </a:rPr>
              <a:t> will return packets to sender</a:t>
            </a:r>
          </a:p>
          <a:p>
            <a:pPr lvl="1"/>
            <a:r>
              <a:rPr lang="en-US" altLang="zh-CN" sz="2000" smtClean="0">
                <a:ea typeface="宋体" panose="02010600030101010101" pitchFamily="2" charset="-122"/>
              </a:rPr>
              <a:t>sender times interval between transmission and reply.</a:t>
            </a:r>
            <a:endParaRPr lang="en-US" altLang="zh-CN" smtClean="0">
              <a:ea typeface="宋体" panose="02010600030101010101" pitchFamily="2" charset="-122"/>
            </a:endParaRPr>
          </a:p>
          <a:p>
            <a:endParaRPr lang="zh-CN" altLang="en-US" smtClean="0">
              <a:ea typeface="宋体" panose="02010600030101010101" pitchFamily="2" charset="-122"/>
            </a:endParaRPr>
          </a:p>
        </p:txBody>
      </p:sp>
      <p:graphicFrame>
        <p:nvGraphicFramePr>
          <p:cNvPr id="35844" name="Object 11"/>
          <p:cNvGraphicFramePr>
            <a:graphicFrameLocks noChangeAspect="1"/>
          </p:cNvGraphicFramePr>
          <p:nvPr/>
        </p:nvGraphicFramePr>
        <p:xfrm>
          <a:off x="984250" y="5078413"/>
          <a:ext cx="415925" cy="319087"/>
        </p:xfrm>
        <a:graphic>
          <a:graphicData uri="http://schemas.openxmlformats.org/presentationml/2006/ole">
            <mc:AlternateContent xmlns:mc="http://schemas.openxmlformats.org/markup-compatibility/2006">
              <mc:Choice xmlns:v="urn:schemas-microsoft-com:vml" Requires="v">
                <p:oleObj spid="_x0000_s3217" name="Clip" r:id="rId4" imgW="1307263" imgH="1084139" progId="MS_ClipArt_Gallery.2">
                  <p:embed/>
                </p:oleObj>
              </mc:Choice>
              <mc:Fallback>
                <p:oleObj name="Clip" r:id="rId4"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0" y="5078413"/>
                        <a:ext cx="415925"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5" name="Line 38"/>
          <p:cNvSpPr>
            <a:spLocks noChangeShapeType="1"/>
          </p:cNvSpPr>
          <p:nvPr/>
        </p:nvSpPr>
        <p:spPr bwMode="auto">
          <a:xfrm>
            <a:off x="1285875" y="5319713"/>
            <a:ext cx="288925" cy="265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6" name="Line 105"/>
          <p:cNvSpPr>
            <a:spLocks noChangeShapeType="1"/>
          </p:cNvSpPr>
          <p:nvPr/>
        </p:nvSpPr>
        <p:spPr bwMode="auto">
          <a:xfrm flipV="1">
            <a:off x="2079625" y="5370513"/>
            <a:ext cx="458788"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7" name="Line 106"/>
          <p:cNvSpPr>
            <a:spLocks noChangeShapeType="1"/>
          </p:cNvSpPr>
          <p:nvPr/>
        </p:nvSpPr>
        <p:spPr bwMode="auto">
          <a:xfrm>
            <a:off x="3014663" y="535463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8" name="Line 108"/>
          <p:cNvSpPr>
            <a:spLocks noChangeShapeType="1"/>
          </p:cNvSpPr>
          <p:nvPr/>
        </p:nvSpPr>
        <p:spPr bwMode="auto">
          <a:xfrm flipH="1">
            <a:off x="2776538" y="5086350"/>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9" name="Line 113"/>
          <p:cNvSpPr>
            <a:spLocks noChangeShapeType="1"/>
          </p:cNvSpPr>
          <p:nvPr/>
        </p:nvSpPr>
        <p:spPr bwMode="auto">
          <a:xfrm flipH="1">
            <a:off x="3990975" y="5414963"/>
            <a:ext cx="620713" cy="144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50" name="Group 144"/>
          <p:cNvGrpSpPr>
            <a:grpSpLocks/>
          </p:cNvGrpSpPr>
          <p:nvPr/>
        </p:nvGrpSpPr>
        <p:grpSpPr bwMode="auto">
          <a:xfrm>
            <a:off x="1560513" y="5467350"/>
            <a:ext cx="501650" cy="233363"/>
            <a:chOff x="3600" y="219"/>
            <a:chExt cx="360" cy="175"/>
          </a:xfrm>
        </p:grpSpPr>
        <p:sp>
          <p:nvSpPr>
            <p:cNvPr id="35920" name="Oval 14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5921" name="Line 146"/>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2" name="Line 147"/>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3" name="Rectangle 148"/>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35924" name="Oval 14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grpSp>
          <p:nvGrpSpPr>
            <p:cNvPr id="35925" name="Group 150"/>
            <p:cNvGrpSpPr>
              <a:grpSpLocks/>
            </p:cNvGrpSpPr>
            <p:nvPr/>
          </p:nvGrpSpPr>
          <p:grpSpPr bwMode="auto">
            <a:xfrm>
              <a:off x="3686" y="244"/>
              <a:ext cx="177" cy="66"/>
              <a:chOff x="2848" y="848"/>
              <a:chExt cx="140" cy="98"/>
            </a:xfrm>
          </p:grpSpPr>
          <p:sp>
            <p:nvSpPr>
              <p:cNvPr id="35930" name="Line 151"/>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1" name="Line 152"/>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32" name="Line 153"/>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926" name="Group 154"/>
            <p:cNvGrpSpPr>
              <a:grpSpLocks/>
            </p:cNvGrpSpPr>
            <p:nvPr/>
          </p:nvGrpSpPr>
          <p:grpSpPr bwMode="auto">
            <a:xfrm flipV="1">
              <a:off x="3686" y="243"/>
              <a:ext cx="177" cy="66"/>
              <a:chOff x="2848" y="848"/>
              <a:chExt cx="140" cy="98"/>
            </a:xfrm>
          </p:grpSpPr>
          <p:sp>
            <p:nvSpPr>
              <p:cNvPr id="35927" name="Line 15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8" name="Line 15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29" name="Line 15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5851" name="Group 158"/>
          <p:cNvGrpSpPr>
            <a:grpSpLocks/>
          </p:cNvGrpSpPr>
          <p:nvPr/>
        </p:nvGrpSpPr>
        <p:grpSpPr bwMode="auto">
          <a:xfrm>
            <a:off x="2513013" y="5238750"/>
            <a:ext cx="501650" cy="233363"/>
            <a:chOff x="3600" y="219"/>
            <a:chExt cx="360" cy="175"/>
          </a:xfrm>
        </p:grpSpPr>
        <p:sp>
          <p:nvSpPr>
            <p:cNvPr id="35907" name="Oval 15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5908" name="Line 160"/>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9" name="Line 161"/>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0" name="Rectangle 162"/>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35911" name="Oval 16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grpSp>
          <p:nvGrpSpPr>
            <p:cNvPr id="35912" name="Group 164"/>
            <p:cNvGrpSpPr>
              <a:grpSpLocks/>
            </p:cNvGrpSpPr>
            <p:nvPr/>
          </p:nvGrpSpPr>
          <p:grpSpPr bwMode="auto">
            <a:xfrm>
              <a:off x="3686" y="244"/>
              <a:ext cx="177" cy="66"/>
              <a:chOff x="2848" y="848"/>
              <a:chExt cx="140" cy="98"/>
            </a:xfrm>
          </p:grpSpPr>
          <p:sp>
            <p:nvSpPr>
              <p:cNvPr id="35917" name="Line 165"/>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8" name="Line 166"/>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9" name="Line 167"/>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913" name="Group 168"/>
            <p:cNvGrpSpPr>
              <a:grpSpLocks/>
            </p:cNvGrpSpPr>
            <p:nvPr/>
          </p:nvGrpSpPr>
          <p:grpSpPr bwMode="auto">
            <a:xfrm flipV="1">
              <a:off x="3686" y="243"/>
              <a:ext cx="177" cy="66"/>
              <a:chOff x="2848" y="848"/>
              <a:chExt cx="140" cy="98"/>
            </a:xfrm>
          </p:grpSpPr>
          <p:sp>
            <p:nvSpPr>
              <p:cNvPr id="35914" name="Line 1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5" name="Line 1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16" name="Line 1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5852" name="Group 186"/>
          <p:cNvGrpSpPr>
            <a:grpSpLocks/>
          </p:cNvGrpSpPr>
          <p:nvPr/>
        </p:nvGrpSpPr>
        <p:grpSpPr bwMode="auto">
          <a:xfrm>
            <a:off x="3500438" y="5446713"/>
            <a:ext cx="500062" cy="233362"/>
            <a:chOff x="3600" y="219"/>
            <a:chExt cx="360" cy="175"/>
          </a:xfrm>
        </p:grpSpPr>
        <p:sp>
          <p:nvSpPr>
            <p:cNvPr id="35894" name="Oval 18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5895" name="Line 18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6" name="Line 18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7" name="Rectangle 19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35898" name="Oval 19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grpSp>
          <p:nvGrpSpPr>
            <p:cNvPr id="35899" name="Group 192"/>
            <p:cNvGrpSpPr>
              <a:grpSpLocks/>
            </p:cNvGrpSpPr>
            <p:nvPr/>
          </p:nvGrpSpPr>
          <p:grpSpPr bwMode="auto">
            <a:xfrm>
              <a:off x="3686" y="244"/>
              <a:ext cx="177" cy="66"/>
              <a:chOff x="2848" y="848"/>
              <a:chExt cx="140" cy="98"/>
            </a:xfrm>
          </p:grpSpPr>
          <p:sp>
            <p:nvSpPr>
              <p:cNvPr id="35904" name="Line 19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5" name="Line 19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6" name="Line 19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900" name="Group 196"/>
            <p:cNvGrpSpPr>
              <a:grpSpLocks/>
            </p:cNvGrpSpPr>
            <p:nvPr/>
          </p:nvGrpSpPr>
          <p:grpSpPr bwMode="auto">
            <a:xfrm flipV="1">
              <a:off x="3686" y="243"/>
              <a:ext cx="177" cy="66"/>
              <a:chOff x="2848" y="848"/>
              <a:chExt cx="140" cy="98"/>
            </a:xfrm>
          </p:grpSpPr>
          <p:sp>
            <p:nvSpPr>
              <p:cNvPr id="35901" name="Line 19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2" name="Line 19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903" name="Line 19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35853" name="Line 260"/>
          <p:cNvSpPr>
            <a:spLocks noChangeShapeType="1"/>
          </p:cNvSpPr>
          <p:nvPr/>
        </p:nvSpPr>
        <p:spPr bwMode="auto">
          <a:xfrm>
            <a:off x="5110163" y="5380038"/>
            <a:ext cx="485775" cy="20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4" name="Line 261"/>
          <p:cNvSpPr>
            <a:spLocks noChangeShapeType="1"/>
          </p:cNvSpPr>
          <p:nvPr/>
        </p:nvSpPr>
        <p:spPr bwMode="auto">
          <a:xfrm flipH="1">
            <a:off x="6048375" y="5326063"/>
            <a:ext cx="557213" cy="2778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5855" name="Group 262"/>
          <p:cNvGrpSpPr>
            <a:grpSpLocks/>
          </p:cNvGrpSpPr>
          <p:nvPr/>
        </p:nvGrpSpPr>
        <p:grpSpPr bwMode="auto">
          <a:xfrm>
            <a:off x="4608513" y="5264150"/>
            <a:ext cx="501650" cy="233363"/>
            <a:chOff x="3600" y="219"/>
            <a:chExt cx="360" cy="175"/>
          </a:xfrm>
        </p:grpSpPr>
        <p:sp>
          <p:nvSpPr>
            <p:cNvPr id="35881" name="Oval 26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5882" name="Line 264"/>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3" name="Line 265"/>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4" name="Rectangle 266"/>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35885" name="Oval 26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grpSp>
          <p:nvGrpSpPr>
            <p:cNvPr id="35886" name="Group 268"/>
            <p:cNvGrpSpPr>
              <a:grpSpLocks/>
            </p:cNvGrpSpPr>
            <p:nvPr/>
          </p:nvGrpSpPr>
          <p:grpSpPr bwMode="auto">
            <a:xfrm>
              <a:off x="3686" y="244"/>
              <a:ext cx="177" cy="66"/>
              <a:chOff x="2848" y="848"/>
              <a:chExt cx="140" cy="98"/>
            </a:xfrm>
          </p:grpSpPr>
          <p:sp>
            <p:nvSpPr>
              <p:cNvPr id="35891" name="Line 269"/>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2" name="Line 270"/>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3" name="Line 271"/>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87" name="Group 272"/>
            <p:cNvGrpSpPr>
              <a:grpSpLocks/>
            </p:cNvGrpSpPr>
            <p:nvPr/>
          </p:nvGrpSpPr>
          <p:grpSpPr bwMode="auto">
            <a:xfrm flipV="1">
              <a:off x="3686" y="243"/>
              <a:ext cx="177" cy="66"/>
              <a:chOff x="2848" y="848"/>
              <a:chExt cx="140" cy="98"/>
            </a:xfrm>
          </p:grpSpPr>
          <p:sp>
            <p:nvSpPr>
              <p:cNvPr id="35888" name="Line 27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9" name="Line 27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90" name="Line 27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35856" name="Group 276"/>
          <p:cNvGrpSpPr>
            <a:grpSpLocks/>
          </p:cNvGrpSpPr>
          <p:nvPr/>
        </p:nvGrpSpPr>
        <p:grpSpPr bwMode="auto">
          <a:xfrm>
            <a:off x="5595938" y="5472113"/>
            <a:ext cx="500062" cy="233362"/>
            <a:chOff x="3600" y="219"/>
            <a:chExt cx="360" cy="175"/>
          </a:xfrm>
        </p:grpSpPr>
        <p:sp>
          <p:nvSpPr>
            <p:cNvPr id="35868" name="Oval 27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sp>
          <p:nvSpPr>
            <p:cNvPr id="35869" name="Line 278"/>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70" name="Line 279"/>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71" name="Rectangle 280"/>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endParaRPr lang="zh-CN" altLang="en-US">
                <a:ea typeface="宋体" panose="02010600030101010101" pitchFamily="2" charset="-122"/>
              </a:endParaRPr>
            </a:p>
          </p:txBody>
        </p:sp>
        <p:sp>
          <p:nvSpPr>
            <p:cNvPr id="35872" name="Oval 28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n-US" altLang="en-US"/>
            </a:p>
          </p:txBody>
        </p:sp>
        <p:grpSp>
          <p:nvGrpSpPr>
            <p:cNvPr id="35873" name="Group 282"/>
            <p:cNvGrpSpPr>
              <a:grpSpLocks/>
            </p:cNvGrpSpPr>
            <p:nvPr/>
          </p:nvGrpSpPr>
          <p:grpSpPr bwMode="auto">
            <a:xfrm>
              <a:off x="3686" y="244"/>
              <a:ext cx="177" cy="66"/>
              <a:chOff x="2848" y="848"/>
              <a:chExt cx="140" cy="98"/>
            </a:xfrm>
          </p:grpSpPr>
          <p:sp>
            <p:nvSpPr>
              <p:cNvPr id="35878" name="Line 283"/>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79" name="Line 284"/>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80" name="Line 285"/>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5874" name="Group 286"/>
            <p:cNvGrpSpPr>
              <a:grpSpLocks/>
            </p:cNvGrpSpPr>
            <p:nvPr/>
          </p:nvGrpSpPr>
          <p:grpSpPr bwMode="auto">
            <a:xfrm flipV="1">
              <a:off x="3686" y="243"/>
              <a:ext cx="177" cy="66"/>
              <a:chOff x="2848" y="848"/>
              <a:chExt cx="140" cy="98"/>
            </a:xfrm>
          </p:grpSpPr>
          <p:sp>
            <p:nvSpPr>
              <p:cNvPr id="35875" name="Line 287"/>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76" name="Line 288"/>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77" name="Line 289"/>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aphicFrame>
        <p:nvGraphicFramePr>
          <p:cNvPr id="35857" name="Object 290"/>
          <p:cNvGraphicFramePr>
            <a:graphicFrameLocks noChangeAspect="1"/>
          </p:cNvGraphicFramePr>
          <p:nvPr/>
        </p:nvGraphicFramePr>
        <p:xfrm>
          <a:off x="6597650" y="5180013"/>
          <a:ext cx="415925" cy="319087"/>
        </p:xfrm>
        <a:graphic>
          <a:graphicData uri="http://schemas.openxmlformats.org/presentationml/2006/ole">
            <mc:AlternateContent xmlns:mc="http://schemas.openxmlformats.org/markup-compatibility/2006">
              <mc:Choice xmlns:v="urn:schemas-microsoft-com:vml" Requires="v">
                <p:oleObj spid="_x0000_s3218" name="Clip" r:id="rId6" imgW="1307263" imgH="1084139" progId="MS_ClipArt_Gallery.2">
                  <p:embed/>
                </p:oleObj>
              </mc:Choice>
              <mc:Fallback>
                <p:oleObj name="Clip" r:id="rId6" imgW="1307263" imgH="1084139"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7650" y="5180013"/>
                        <a:ext cx="415925"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8" name="Line 291"/>
          <p:cNvSpPr>
            <a:spLocks noChangeShapeType="1"/>
          </p:cNvSpPr>
          <p:nvPr/>
        </p:nvSpPr>
        <p:spPr bwMode="auto">
          <a:xfrm>
            <a:off x="2744788" y="5486400"/>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59" name="Line 292"/>
          <p:cNvSpPr>
            <a:spLocks noChangeShapeType="1"/>
          </p:cNvSpPr>
          <p:nvPr/>
        </p:nvSpPr>
        <p:spPr bwMode="auto">
          <a:xfrm>
            <a:off x="4668838" y="5073650"/>
            <a:ext cx="228600" cy="311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0" name="Line 294"/>
          <p:cNvSpPr>
            <a:spLocks noChangeShapeType="1"/>
          </p:cNvSpPr>
          <p:nvPr/>
        </p:nvSpPr>
        <p:spPr bwMode="auto">
          <a:xfrm flipH="1">
            <a:off x="3386138" y="5676900"/>
            <a:ext cx="34925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61" name="Line 295"/>
          <p:cNvSpPr>
            <a:spLocks noChangeShapeType="1"/>
          </p:cNvSpPr>
          <p:nvPr/>
        </p:nvSpPr>
        <p:spPr bwMode="auto">
          <a:xfrm>
            <a:off x="3741738" y="5181600"/>
            <a:ext cx="6350" cy="2603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243" name="Freeform 299"/>
          <p:cNvSpPr>
            <a:spLocks/>
          </p:cNvSpPr>
          <p:nvPr/>
        </p:nvSpPr>
        <p:spPr bwMode="auto">
          <a:xfrm>
            <a:off x="1289050" y="5295900"/>
            <a:ext cx="419100" cy="419100"/>
          </a:xfrm>
          <a:custGeom>
            <a:avLst/>
            <a:gdLst>
              <a:gd name="T0" fmla="*/ 2147483647 w 264"/>
              <a:gd name="T1" fmla="*/ 0 h 264"/>
              <a:gd name="T2" fmla="*/ 2147483647 w 264"/>
              <a:gd name="T3" fmla="*/ 2147483647 h 264"/>
              <a:gd name="T4" fmla="*/ 0 w 264"/>
              <a:gd name="T5" fmla="*/ 2147483647 h 264"/>
              <a:gd name="T6" fmla="*/ 0 60000 65536"/>
              <a:gd name="T7" fmla="*/ 0 60000 65536"/>
              <a:gd name="T8" fmla="*/ 0 60000 65536"/>
              <a:gd name="T9" fmla="*/ 0 w 264"/>
              <a:gd name="T10" fmla="*/ 0 h 264"/>
              <a:gd name="T11" fmla="*/ 264 w 264"/>
              <a:gd name="T12" fmla="*/ 264 h 264"/>
            </a:gdLst>
            <a:ahLst/>
            <a:cxnLst>
              <a:cxn ang="T6">
                <a:pos x="T0" y="T1"/>
              </a:cxn>
              <a:cxn ang="T7">
                <a:pos x="T2" y="T3"/>
              </a:cxn>
              <a:cxn ang="T8">
                <a:pos x="T4" y="T5"/>
              </a:cxn>
            </a:cxnLst>
            <a:rect l="T9" t="T10" r="T11" b="T12"/>
            <a:pathLst>
              <a:path w="264" h="264">
                <a:moveTo>
                  <a:pt x="60" y="0"/>
                </a:moveTo>
                <a:cubicBezTo>
                  <a:pt x="86" y="31"/>
                  <a:pt x="264" y="176"/>
                  <a:pt x="228" y="220"/>
                </a:cubicBezTo>
                <a:cubicBezTo>
                  <a:pt x="192" y="264"/>
                  <a:pt x="60" y="109"/>
                  <a:pt x="0" y="88"/>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44" name="Text Box 300"/>
          <p:cNvSpPr txBox="1">
            <a:spLocks noChangeArrowheads="1"/>
          </p:cNvSpPr>
          <p:nvPr/>
        </p:nvSpPr>
        <p:spPr bwMode="auto">
          <a:xfrm>
            <a:off x="1387475" y="5038725"/>
            <a:ext cx="1116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800">
                <a:solidFill>
                  <a:srgbClr val="FF0000"/>
                </a:solidFill>
                <a:latin typeface="Comic Sans MS" panose="030F0702030302020204" pitchFamily="66" charset="0"/>
                <a:ea typeface="宋体" panose="02010600030101010101" pitchFamily="2" charset="-122"/>
              </a:rPr>
              <a:t>3 probes</a:t>
            </a:r>
          </a:p>
        </p:txBody>
      </p:sp>
      <p:sp>
        <p:nvSpPr>
          <p:cNvPr id="83245" name="Freeform 301"/>
          <p:cNvSpPr>
            <a:spLocks/>
          </p:cNvSpPr>
          <p:nvPr/>
        </p:nvSpPr>
        <p:spPr bwMode="auto">
          <a:xfrm>
            <a:off x="1282700" y="5219700"/>
            <a:ext cx="1346200" cy="474663"/>
          </a:xfrm>
          <a:custGeom>
            <a:avLst/>
            <a:gdLst>
              <a:gd name="T0" fmla="*/ 2147483647 w 848"/>
              <a:gd name="T1" fmla="*/ 2147483647 h 299"/>
              <a:gd name="T2" fmla="*/ 2147483647 w 848"/>
              <a:gd name="T3" fmla="*/ 2147483647 h 299"/>
              <a:gd name="T4" fmla="*/ 2147483647 w 848"/>
              <a:gd name="T5" fmla="*/ 2147483647 h 299"/>
              <a:gd name="T6" fmla="*/ 2147483647 w 848"/>
              <a:gd name="T7" fmla="*/ 2147483647 h 299"/>
              <a:gd name="T8" fmla="*/ 0 w 848"/>
              <a:gd name="T9" fmla="*/ 2147483647 h 299"/>
              <a:gd name="T10" fmla="*/ 0 60000 65536"/>
              <a:gd name="T11" fmla="*/ 0 60000 65536"/>
              <a:gd name="T12" fmla="*/ 0 60000 65536"/>
              <a:gd name="T13" fmla="*/ 0 60000 65536"/>
              <a:gd name="T14" fmla="*/ 0 60000 65536"/>
              <a:gd name="T15" fmla="*/ 0 w 848"/>
              <a:gd name="T16" fmla="*/ 0 h 299"/>
              <a:gd name="T17" fmla="*/ 848 w 848"/>
              <a:gd name="T18" fmla="*/ 299 h 299"/>
            </a:gdLst>
            <a:ahLst/>
            <a:cxnLst>
              <a:cxn ang="T10">
                <a:pos x="T0" y="T1"/>
              </a:cxn>
              <a:cxn ang="T11">
                <a:pos x="T2" y="T3"/>
              </a:cxn>
              <a:cxn ang="T12">
                <a:pos x="T4" y="T5"/>
              </a:cxn>
              <a:cxn ang="T13">
                <a:pos x="T6" y="T7"/>
              </a:cxn>
              <a:cxn ang="T14">
                <a:pos x="T8" y="T9"/>
              </a:cxn>
            </a:cxnLst>
            <a:rect l="T15" t="T16" r="T17" b="T18"/>
            <a:pathLst>
              <a:path w="848" h="299">
                <a:moveTo>
                  <a:pt x="76" y="76"/>
                </a:moveTo>
                <a:cubicBezTo>
                  <a:pt x="137" y="57"/>
                  <a:pt x="200" y="216"/>
                  <a:pt x="324" y="216"/>
                </a:cubicBezTo>
                <a:cubicBezTo>
                  <a:pt x="448" y="216"/>
                  <a:pt x="792" y="0"/>
                  <a:pt x="820" y="76"/>
                </a:cubicBezTo>
                <a:cubicBezTo>
                  <a:pt x="848" y="152"/>
                  <a:pt x="469" y="245"/>
                  <a:pt x="340" y="296"/>
                </a:cubicBezTo>
                <a:cubicBezTo>
                  <a:pt x="203" y="299"/>
                  <a:pt x="62" y="78"/>
                  <a:pt x="0" y="96"/>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46" name="Text Box 302"/>
          <p:cNvSpPr txBox="1">
            <a:spLocks noChangeArrowheads="1"/>
          </p:cNvSpPr>
          <p:nvPr/>
        </p:nvSpPr>
        <p:spPr bwMode="auto">
          <a:xfrm>
            <a:off x="1958975" y="5527675"/>
            <a:ext cx="1116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800">
                <a:solidFill>
                  <a:srgbClr val="FF0000"/>
                </a:solidFill>
                <a:latin typeface="Comic Sans MS" panose="030F0702030302020204" pitchFamily="66" charset="0"/>
                <a:ea typeface="宋体" panose="02010600030101010101" pitchFamily="2" charset="-122"/>
              </a:rPr>
              <a:t>3 probes</a:t>
            </a:r>
          </a:p>
        </p:txBody>
      </p:sp>
      <p:sp>
        <p:nvSpPr>
          <p:cNvPr id="83247" name="Freeform 303"/>
          <p:cNvSpPr>
            <a:spLocks/>
          </p:cNvSpPr>
          <p:nvPr/>
        </p:nvSpPr>
        <p:spPr bwMode="auto">
          <a:xfrm>
            <a:off x="1276350" y="5273675"/>
            <a:ext cx="2247900" cy="403225"/>
          </a:xfrm>
          <a:custGeom>
            <a:avLst/>
            <a:gdLst>
              <a:gd name="T0" fmla="*/ 2147483647 w 1416"/>
              <a:gd name="T1" fmla="*/ 2147483647 h 254"/>
              <a:gd name="T2" fmla="*/ 2147483647 w 1416"/>
              <a:gd name="T3" fmla="*/ 2147483647 h 254"/>
              <a:gd name="T4" fmla="*/ 2147483647 w 1416"/>
              <a:gd name="T5" fmla="*/ 2147483647 h 254"/>
              <a:gd name="T6" fmla="*/ 2147483647 w 1416"/>
              <a:gd name="T7" fmla="*/ 2147483647 h 254"/>
              <a:gd name="T8" fmla="*/ 2147483647 w 1416"/>
              <a:gd name="T9" fmla="*/ 2147483647 h 254"/>
              <a:gd name="T10" fmla="*/ 2147483647 w 1416"/>
              <a:gd name="T11" fmla="*/ 2147483647 h 254"/>
              <a:gd name="T12" fmla="*/ 0 w 1416"/>
              <a:gd name="T13" fmla="*/ 2147483647 h 254"/>
              <a:gd name="T14" fmla="*/ 0 60000 65536"/>
              <a:gd name="T15" fmla="*/ 0 60000 65536"/>
              <a:gd name="T16" fmla="*/ 0 60000 65536"/>
              <a:gd name="T17" fmla="*/ 0 60000 65536"/>
              <a:gd name="T18" fmla="*/ 0 60000 65536"/>
              <a:gd name="T19" fmla="*/ 0 60000 65536"/>
              <a:gd name="T20" fmla="*/ 0 60000 65536"/>
              <a:gd name="T21" fmla="*/ 0 w 1416"/>
              <a:gd name="T22" fmla="*/ 0 h 254"/>
              <a:gd name="T23" fmla="*/ 1416 w 1416"/>
              <a:gd name="T24" fmla="*/ 254 h 2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6" h="254">
                <a:moveTo>
                  <a:pt x="76" y="30"/>
                </a:moveTo>
                <a:cubicBezTo>
                  <a:pt x="137" y="11"/>
                  <a:pt x="200" y="170"/>
                  <a:pt x="324" y="170"/>
                </a:cubicBezTo>
                <a:cubicBezTo>
                  <a:pt x="461" y="165"/>
                  <a:pt x="717" y="0"/>
                  <a:pt x="896" y="2"/>
                </a:cubicBezTo>
                <a:cubicBezTo>
                  <a:pt x="1075" y="4"/>
                  <a:pt x="1416" y="122"/>
                  <a:pt x="1400" y="182"/>
                </a:cubicBezTo>
                <a:cubicBezTo>
                  <a:pt x="1384" y="242"/>
                  <a:pt x="1073" y="63"/>
                  <a:pt x="896" y="74"/>
                </a:cubicBezTo>
                <a:cubicBezTo>
                  <a:pt x="719" y="85"/>
                  <a:pt x="489" y="254"/>
                  <a:pt x="340" y="250"/>
                </a:cubicBezTo>
                <a:cubicBezTo>
                  <a:pt x="191" y="246"/>
                  <a:pt x="62" y="32"/>
                  <a:pt x="0" y="50"/>
                </a:cubicBezTo>
              </a:path>
            </a:pathLst>
          </a:custGeom>
          <a:noFill/>
          <a:ln w="28575"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48" name="Text Box 304"/>
          <p:cNvSpPr txBox="1">
            <a:spLocks noChangeArrowheads="1"/>
          </p:cNvSpPr>
          <p:nvPr/>
        </p:nvSpPr>
        <p:spPr bwMode="auto">
          <a:xfrm>
            <a:off x="3025775" y="5013325"/>
            <a:ext cx="11160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zh-CN" sz="1800">
                <a:solidFill>
                  <a:srgbClr val="FF0000"/>
                </a:solidFill>
                <a:latin typeface="Comic Sans MS" panose="030F0702030302020204" pitchFamily="66" charset="0"/>
                <a:ea typeface="宋体" panose="02010600030101010101" pitchFamily="2" charset="-122"/>
              </a:rPr>
              <a:t>3 probes</a:t>
            </a:r>
          </a:p>
        </p:txBody>
      </p:sp>
    </p:spTree>
    <p:extLst>
      <p:ext uri="{BB962C8B-B14F-4D97-AF65-F5344CB8AC3E}">
        <p14:creationId xmlns:p14="http://schemas.microsoft.com/office/powerpoint/2010/main" val="987307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243"/>
                                        </p:tgtEl>
                                        <p:attrNameLst>
                                          <p:attrName>style.visibility</p:attrName>
                                        </p:attrNameLst>
                                      </p:cBhvr>
                                      <p:to>
                                        <p:strVal val="visible"/>
                                      </p:to>
                                    </p:set>
                                  </p:childTnLst>
                                  <p:subTnLst>
                                    <p:set>
                                      <p:cBhvr override="childStyle">
                                        <p:cTn dur="1" fill="hold" display="0" masterRel="nextClick" afterEffect="1"/>
                                        <p:tgtEl>
                                          <p:spTgt spid="83243"/>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83244"/>
                                        </p:tgtEl>
                                        <p:attrNameLst>
                                          <p:attrName>style.visibility</p:attrName>
                                        </p:attrNameLst>
                                      </p:cBhvr>
                                      <p:to>
                                        <p:strVal val="visible"/>
                                      </p:to>
                                    </p:set>
                                  </p:childTnLst>
                                  <p:subTnLst>
                                    <p:set>
                                      <p:cBhvr override="childStyle">
                                        <p:cTn dur="1" fill="hold" display="0" masterRel="nextClick" afterEffect="1"/>
                                        <p:tgtEl>
                                          <p:spTgt spid="83244"/>
                                        </p:tgtEl>
                                        <p:attrNameLst>
                                          <p:attrName>style.visibility</p:attrName>
                                        </p:attrNameLst>
                                      </p:cBhvr>
                                      <p:to>
                                        <p:strVal val="hidden"/>
                                      </p:to>
                                    </p:set>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3245"/>
                                        </p:tgtEl>
                                        <p:attrNameLst>
                                          <p:attrName>style.visibility</p:attrName>
                                        </p:attrNameLst>
                                      </p:cBhvr>
                                      <p:to>
                                        <p:strVal val="visible"/>
                                      </p:to>
                                    </p:set>
                                  </p:childTnLst>
                                  <p:subTnLst>
                                    <p:set>
                                      <p:cBhvr override="childStyle">
                                        <p:cTn dur="1" fill="hold" display="0" masterRel="nextClick" afterEffect="1"/>
                                        <p:tgtEl>
                                          <p:spTgt spid="83245"/>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3246"/>
                                        </p:tgtEl>
                                        <p:attrNameLst>
                                          <p:attrName>style.visibility</p:attrName>
                                        </p:attrNameLst>
                                      </p:cBhvr>
                                      <p:to>
                                        <p:strVal val="visible"/>
                                      </p:to>
                                    </p:set>
                                  </p:childTnLst>
                                  <p:subTnLst>
                                    <p:set>
                                      <p:cBhvr override="childStyle">
                                        <p:cTn dur="1" fill="hold" display="0" masterRel="nextClick" afterEffect="1"/>
                                        <p:tgtEl>
                                          <p:spTgt spid="8324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32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43" grpId="0" animBg="1"/>
      <p:bldP spid="83244" grpId="0"/>
      <p:bldP spid="83245" grpId="0" animBg="1"/>
      <p:bldP spid="83246" grpId="0"/>
      <p:bldP spid="83247" grpId="0" animBg="1"/>
      <p:bldP spid="83248"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Hop Redundancy</a:t>
            </a:r>
            <a:endParaRPr lang="en-US" dirty="0"/>
          </a:p>
        </p:txBody>
      </p:sp>
      <p:sp>
        <p:nvSpPr>
          <p:cNvPr id="3" name="Content Placeholder 2"/>
          <p:cNvSpPr>
            <a:spLocks noGrp="1"/>
          </p:cNvSpPr>
          <p:nvPr>
            <p:ph idx="1"/>
          </p:nvPr>
        </p:nvSpPr>
        <p:spPr/>
        <p:txBody>
          <a:bodyPr/>
          <a:lstStyle/>
          <a:p>
            <a:r>
              <a:rPr lang="en-US" dirty="0"/>
              <a:t> </a:t>
            </a:r>
            <a:r>
              <a:rPr lang="en-US" sz="2200" dirty="0" smtClean="0"/>
              <a:t>Protect the </a:t>
            </a:r>
            <a:r>
              <a:rPr lang="en-US" sz="2200" dirty="0">
                <a:hlinkClick r:id="rId2" tooltip="Default gateway"/>
              </a:rPr>
              <a:t>default gateway</a:t>
            </a:r>
            <a:r>
              <a:rPr lang="en-US" sz="2200" dirty="0"/>
              <a:t> used on a </a:t>
            </a:r>
            <a:r>
              <a:rPr lang="en-US" sz="2200" dirty="0">
                <a:hlinkClick r:id="rId3" tooltip="Subnetwork"/>
              </a:rPr>
              <a:t>subnetwork</a:t>
            </a:r>
            <a:r>
              <a:rPr lang="en-US" sz="2200" dirty="0"/>
              <a:t> by allowing two or more </a:t>
            </a:r>
            <a:r>
              <a:rPr lang="en-US" sz="2200" dirty="0">
                <a:hlinkClick r:id="rId4" tooltip="Router (computing)"/>
              </a:rPr>
              <a:t>routers</a:t>
            </a:r>
            <a:r>
              <a:rPr lang="en-US" sz="2200" dirty="0"/>
              <a:t> to provide backup for that address; in the event of failure of the/an active router, the backup router will take over the address</a:t>
            </a:r>
          </a:p>
        </p:txBody>
      </p:sp>
    </p:spTree>
    <p:extLst>
      <p:ext uri="{BB962C8B-B14F-4D97-AF65-F5344CB8AC3E}">
        <p14:creationId xmlns:p14="http://schemas.microsoft.com/office/powerpoint/2010/main" val="26290623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B6CFA0BE-1256-4C46-B9CD-37F9C452EB82}" type="slidenum">
              <a:rPr lang="en-US" altLang="zh-TW"/>
              <a:pPr/>
              <a:t>118</a:t>
            </a:fld>
            <a:endParaRPr lang="en-US" altLang="zh-TW"/>
          </a:p>
        </p:txBody>
      </p:sp>
      <p:sp>
        <p:nvSpPr>
          <p:cNvPr id="7170" name="Rectangle 2"/>
          <p:cNvSpPr>
            <a:spLocks noGrp="1" noChangeArrowheads="1"/>
          </p:cNvSpPr>
          <p:nvPr>
            <p:ph type="title"/>
          </p:nvPr>
        </p:nvSpPr>
        <p:spPr/>
        <p:txBody>
          <a:bodyPr/>
          <a:lstStyle/>
          <a:p>
            <a:r>
              <a:rPr lang="en-US" altLang="zh-TW"/>
              <a:t>Introduction</a:t>
            </a:r>
          </a:p>
        </p:txBody>
      </p:sp>
      <p:sp>
        <p:nvSpPr>
          <p:cNvPr id="7171" name="Rectangle 3"/>
          <p:cNvSpPr>
            <a:spLocks noGrp="1" noChangeArrowheads="1"/>
          </p:cNvSpPr>
          <p:nvPr>
            <p:ph type="body" idx="1"/>
          </p:nvPr>
        </p:nvSpPr>
        <p:spPr/>
        <p:txBody>
          <a:bodyPr>
            <a:normAutofit/>
          </a:bodyPr>
          <a:lstStyle/>
          <a:p>
            <a:r>
              <a:rPr lang="en-US" altLang="zh-TW" sz="2800" dirty="0"/>
              <a:t>Virtual Router Redundancy Protocol (VRRP) </a:t>
            </a:r>
            <a:r>
              <a:rPr lang="en-US" altLang="zh-TW" sz="2800" dirty="0" smtClean="0"/>
              <a:t>[ </a:t>
            </a:r>
            <a:r>
              <a:rPr lang="en-US" sz="2800" dirty="0">
                <a:hlinkClick r:id="rId2"/>
              </a:rPr>
              <a:t>RFC 5798</a:t>
            </a:r>
            <a:r>
              <a:rPr lang="en-US" altLang="zh-TW" sz="2800" dirty="0" smtClean="0"/>
              <a:t>]</a:t>
            </a:r>
            <a:endParaRPr lang="en-US" altLang="zh-TW" sz="2800" dirty="0"/>
          </a:p>
          <a:p>
            <a:pPr lvl="1">
              <a:lnSpc>
                <a:spcPct val="90000"/>
              </a:lnSpc>
            </a:pPr>
            <a:r>
              <a:rPr lang="en-US" altLang="zh-TW" sz="2300" dirty="0"/>
              <a:t>is designed to eliminate the single point of failure inherent in the static default routed environment.</a:t>
            </a:r>
          </a:p>
          <a:p>
            <a:pPr lvl="1">
              <a:lnSpc>
                <a:spcPct val="90000"/>
              </a:lnSpc>
            </a:pPr>
            <a:r>
              <a:rPr lang="en-US" altLang="zh-TW" sz="2300" dirty="0"/>
              <a:t>specifies an election protocol that dynamically assigns responsibility for a virtual router to one of the VRRP routers on a LAN.</a:t>
            </a:r>
          </a:p>
          <a:p>
            <a:pPr>
              <a:lnSpc>
                <a:spcPct val="90000"/>
              </a:lnSpc>
            </a:pPr>
            <a:r>
              <a:rPr lang="en-US" altLang="zh-TW" sz="2800" dirty="0" smtClean="0"/>
              <a:t>Cisco Proprietary Protocols</a:t>
            </a:r>
            <a:endParaRPr lang="en-US" altLang="zh-TW" sz="2800" dirty="0"/>
          </a:p>
          <a:p>
            <a:pPr lvl="1">
              <a:lnSpc>
                <a:spcPct val="90000"/>
              </a:lnSpc>
            </a:pPr>
            <a:r>
              <a:rPr lang="en-US" altLang="zh-TW" sz="2300" dirty="0" smtClean="0"/>
              <a:t>Hot </a:t>
            </a:r>
            <a:r>
              <a:rPr lang="en-US" altLang="zh-TW" sz="2300" dirty="0"/>
              <a:t>Standby Router Protocol (HSRP). </a:t>
            </a:r>
          </a:p>
          <a:p>
            <a:pPr lvl="1">
              <a:lnSpc>
                <a:spcPct val="90000"/>
              </a:lnSpc>
            </a:pPr>
            <a:r>
              <a:rPr lang="en-US" altLang="zh-TW" sz="2300" dirty="0" smtClean="0"/>
              <a:t>Gateway Load Balancing Protocol (GLBP).</a:t>
            </a:r>
            <a:endParaRPr lang="en-US" altLang="zh-TW" sz="2300" dirty="0"/>
          </a:p>
        </p:txBody>
      </p:sp>
    </p:spTree>
    <p:extLst>
      <p:ext uri="{BB962C8B-B14F-4D97-AF65-F5344CB8AC3E}">
        <p14:creationId xmlns:p14="http://schemas.microsoft.com/office/powerpoint/2010/main" val="265864017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en-US"/>
              <a:t>VRRP</a:t>
            </a:r>
          </a:p>
        </p:txBody>
      </p:sp>
      <p:sp>
        <p:nvSpPr>
          <p:cNvPr id="514051" name="Rectangle 3"/>
          <p:cNvSpPr>
            <a:spLocks noGrp="1" noChangeArrowheads="1"/>
          </p:cNvSpPr>
          <p:nvPr>
            <p:ph type="body" idx="1"/>
          </p:nvPr>
        </p:nvSpPr>
        <p:spPr>
          <a:xfrm>
            <a:off x="381000" y="1295400"/>
            <a:ext cx="8382000" cy="5181599"/>
          </a:xfrm>
        </p:spPr>
        <p:txBody>
          <a:bodyPr>
            <a:normAutofit fontScale="85000" lnSpcReduction="10000"/>
          </a:bodyPr>
          <a:lstStyle/>
          <a:p>
            <a:pPr>
              <a:lnSpc>
                <a:spcPct val="120000"/>
              </a:lnSpc>
            </a:pPr>
            <a:r>
              <a:rPr lang="en-US" altLang="en-US" sz="2600" dirty="0" smtClean="0"/>
              <a:t>A </a:t>
            </a:r>
            <a:r>
              <a:rPr lang="en-US" altLang="en-US" sz="2600" dirty="0"/>
              <a:t>group of routers function as one virtual router by sharing </a:t>
            </a:r>
            <a:r>
              <a:rPr lang="en-US" altLang="en-US" sz="2600" dirty="0">
                <a:solidFill>
                  <a:schemeClr val="accent2"/>
                </a:solidFill>
              </a:rPr>
              <a:t>ONE</a:t>
            </a:r>
            <a:r>
              <a:rPr lang="en-US" altLang="en-US" sz="2600" dirty="0"/>
              <a:t> virtual IP address and </a:t>
            </a:r>
            <a:r>
              <a:rPr lang="en-US" altLang="en-US" sz="2600" dirty="0">
                <a:solidFill>
                  <a:schemeClr val="accent2"/>
                </a:solidFill>
              </a:rPr>
              <a:t>ONE</a:t>
            </a:r>
            <a:r>
              <a:rPr lang="en-US" altLang="en-US" sz="2600" dirty="0"/>
              <a:t> virtual MAC address</a:t>
            </a:r>
          </a:p>
          <a:p>
            <a:pPr>
              <a:lnSpc>
                <a:spcPct val="120000"/>
              </a:lnSpc>
            </a:pPr>
            <a:r>
              <a:rPr lang="en-US" altLang="en-US" sz="2600" dirty="0"/>
              <a:t>One (master) </a:t>
            </a:r>
            <a:r>
              <a:rPr lang="en-US" altLang="en-US" sz="2600" dirty="0" smtClean="0"/>
              <a:t>router</a:t>
            </a:r>
          </a:p>
          <a:p>
            <a:pPr lvl="1">
              <a:lnSpc>
                <a:spcPct val="120000"/>
              </a:lnSpc>
            </a:pPr>
            <a:r>
              <a:rPr lang="en-US" altLang="zh-TW" sz="2400" dirty="0"/>
              <a:t>performs packet forwarding for local hosts</a:t>
            </a:r>
          </a:p>
          <a:p>
            <a:pPr lvl="1">
              <a:lnSpc>
                <a:spcPct val="120000"/>
              </a:lnSpc>
            </a:pPr>
            <a:r>
              <a:rPr lang="en-US" altLang="zh-TW" sz="2400" dirty="0"/>
              <a:t>answers ARP requests for these IP address(</a:t>
            </a:r>
            <a:r>
              <a:rPr lang="en-US" altLang="zh-TW" sz="2400" dirty="0" err="1"/>
              <a:t>es</a:t>
            </a:r>
            <a:r>
              <a:rPr lang="en-US" altLang="zh-TW" sz="2400" dirty="0"/>
              <a:t>) associated with a virtual router</a:t>
            </a:r>
          </a:p>
          <a:p>
            <a:pPr lvl="1">
              <a:lnSpc>
                <a:spcPct val="120000"/>
              </a:lnSpc>
            </a:pPr>
            <a:r>
              <a:rPr lang="en-US" altLang="zh-TW" sz="2400" dirty="0"/>
              <a:t>only one master router doing the actual </a:t>
            </a:r>
            <a:r>
              <a:rPr lang="en-US" altLang="zh-TW" sz="2400" dirty="0" smtClean="0"/>
              <a:t>routing</a:t>
            </a:r>
            <a:endParaRPr lang="en-US" altLang="en-US" sz="2600" dirty="0"/>
          </a:p>
          <a:p>
            <a:pPr>
              <a:lnSpc>
                <a:spcPct val="120000"/>
              </a:lnSpc>
            </a:pPr>
            <a:r>
              <a:rPr lang="en-US" altLang="en-US" sz="2600" dirty="0"/>
              <a:t>The rest of the routers act as “back up” in case the master router fails</a:t>
            </a:r>
          </a:p>
          <a:p>
            <a:pPr>
              <a:lnSpc>
                <a:spcPct val="120000"/>
              </a:lnSpc>
            </a:pPr>
            <a:r>
              <a:rPr lang="en-US" altLang="en-US" sz="2600" dirty="0"/>
              <a:t>Backup routers stay idle as far as packet forwarding from the client side is </a:t>
            </a:r>
            <a:r>
              <a:rPr lang="en-US" altLang="en-US" sz="2600" dirty="0" smtClean="0"/>
              <a:t>concerned</a:t>
            </a:r>
          </a:p>
          <a:p>
            <a:pPr marL="171450" lvl="1">
              <a:lnSpc>
                <a:spcPct val="120000"/>
              </a:lnSpc>
              <a:spcBef>
                <a:spcPts val="750"/>
              </a:spcBef>
            </a:pPr>
            <a:r>
              <a:rPr lang="en-US" altLang="zh-TW" sz="2600" dirty="0"/>
              <a:t>consists of a Virtual Router Identifier (VRID) and a set of associated IP address(</a:t>
            </a:r>
            <a:r>
              <a:rPr lang="en-US" altLang="zh-TW" sz="2600" dirty="0" err="1"/>
              <a:t>es</a:t>
            </a:r>
            <a:r>
              <a:rPr lang="en-US" altLang="zh-TW" sz="2600" dirty="0"/>
              <a:t>) across a common LAN. </a:t>
            </a:r>
          </a:p>
          <a:p>
            <a:pPr>
              <a:lnSpc>
                <a:spcPct val="85000"/>
              </a:lnSpc>
            </a:pPr>
            <a:endParaRPr lang="en-US" altLang="en-US" sz="2600" dirty="0"/>
          </a:p>
        </p:txBody>
      </p:sp>
    </p:spTree>
    <p:extLst>
      <p:ext uri="{BB962C8B-B14F-4D97-AF65-F5344CB8AC3E}">
        <p14:creationId xmlns:p14="http://schemas.microsoft.com/office/powerpoint/2010/main" val="20453720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228600"/>
            <a:ext cx="7791450" cy="1143000"/>
          </a:xfrm>
        </p:spPr>
        <p:txBody>
          <a:bodyPr/>
          <a:lstStyle/>
          <a:p>
            <a:pPr>
              <a:defRPr/>
            </a:pPr>
            <a:r>
              <a:rPr lang="en-US" dirty="0" smtClean="0"/>
              <a:t>Network Layer</a:t>
            </a:r>
            <a:endParaRPr lang="en-US" dirty="0"/>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299EEC44-A3D0-4878-94CC-1DA3E09474C8}" type="slidenum">
              <a:rPr lang="en-US" altLang="en-US" sz="1200">
                <a:solidFill>
                  <a:srgbClr val="B5A788"/>
                </a:solidFill>
              </a:rPr>
              <a:pPr/>
              <a:t>12</a:t>
            </a:fld>
            <a:endParaRPr lang="en-US" altLang="en-US" sz="1200">
              <a:solidFill>
                <a:srgbClr val="B5A788"/>
              </a:solidFill>
            </a:endParaRPr>
          </a:p>
        </p:txBody>
      </p:sp>
      <p:sp>
        <p:nvSpPr>
          <p:cNvPr id="4" name="Text Placeholder 3"/>
          <p:cNvSpPr>
            <a:spLocks noGrp="1"/>
          </p:cNvSpPr>
          <p:nvPr>
            <p:ph type="body" idx="4294967295"/>
          </p:nvPr>
        </p:nvSpPr>
        <p:spPr>
          <a:xfrm>
            <a:off x="628650" y="1371600"/>
            <a:ext cx="7886700" cy="4351338"/>
          </a:xfrm>
        </p:spPr>
        <p:txBody>
          <a:bodyPr>
            <a:normAutofit/>
          </a:bodyPr>
          <a:lstStyle/>
          <a:p>
            <a:pPr>
              <a:defRPr/>
            </a:pPr>
            <a:r>
              <a:rPr lang="en-US" dirty="0" smtClean="0"/>
              <a:t>Source</a:t>
            </a:r>
          </a:p>
          <a:p>
            <a:pPr lvl="1">
              <a:defRPr/>
            </a:pPr>
            <a:r>
              <a:rPr lang="en-US" dirty="0" smtClean="0"/>
              <a:t>Creating a packet from the upper layer.</a:t>
            </a:r>
          </a:p>
          <a:p>
            <a:pPr lvl="2">
              <a:defRPr/>
            </a:pPr>
            <a:r>
              <a:rPr lang="en-US" dirty="0" smtClean="0"/>
              <a:t>The header contains source and destination IP addresses.</a:t>
            </a:r>
          </a:p>
          <a:p>
            <a:pPr lvl="1">
              <a:defRPr/>
            </a:pPr>
            <a:r>
              <a:rPr lang="en-US" dirty="0" smtClean="0"/>
              <a:t>Checking the routing table to find the routing info (</a:t>
            </a:r>
            <a:r>
              <a:rPr lang="en-US" dirty="0" err="1" smtClean="0"/>
              <a:t>eg</a:t>
            </a:r>
            <a:r>
              <a:rPr lang="en-US" dirty="0" smtClean="0"/>
              <a:t>. Outgoing interface, or machine address of the next hop) </a:t>
            </a:r>
          </a:p>
          <a:p>
            <a:pPr lvl="1">
              <a:defRPr/>
            </a:pPr>
            <a:r>
              <a:rPr lang="en-US" dirty="0" smtClean="0"/>
              <a:t>If the packet is larger than MTU, fragment it.  </a:t>
            </a:r>
          </a:p>
          <a:p>
            <a:pPr marL="685800" lvl="2" indent="0">
              <a:buNone/>
              <a:defRPr/>
            </a:pPr>
            <a:endParaRPr lang="en-US" dirty="0" smtClean="0"/>
          </a:p>
          <a:p>
            <a:pPr>
              <a:defRPr/>
            </a:pPr>
            <a:r>
              <a:rPr lang="en-US" dirty="0" smtClean="0"/>
              <a:t>Router</a:t>
            </a:r>
          </a:p>
          <a:p>
            <a:pPr lvl="1">
              <a:defRPr/>
            </a:pPr>
            <a:r>
              <a:rPr lang="en-US" dirty="0" smtClean="0"/>
              <a:t>Routing the packet by consulting the routing table for each incoming packet and find the interface that the packet must be sent to. </a:t>
            </a:r>
          </a:p>
          <a:p>
            <a:pPr>
              <a:defRPr/>
            </a:pPr>
            <a:r>
              <a:rPr lang="en-US" dirty="0" smtClean="0"/>
              <a:t>Destination</a:t>
            </a:r>
          </a:p>
          <a:p>
            <a:pPr lvl="1">
              <a:defRPr/>
            </a:pPr>
            <a:r>
              <a:rPr lang="en-US" dirty="0" smtClean="0"/>
              <a:t>Address verification.  </a:t>
            </a:r>
          </a:p>
          <a:p>
            <a:pPr lvl="1">
              <a:defRPr/>
            </a:pPr>
            <a:r>
              <a:rPr lang="en-US" dirty="0" smtClean="0"/>
              <a:t>For fragmented frames, wait for all fragmentations then reassemble them before delivering the packet to the upper layer.</a:t>
            </a:r>
          </a:p>
        </p:txBody>
      </p:sp>
    </p:spTree>
    <p:extLst>
      <p:ext uri="{BB962C8B-B14F-4D97-AF65-F5344CB8AC3E}">
        <p14:creationId xmlns:p14="http://schemas.microsoft.com/office/powerpoint/2010/main" val="340455385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ltLang="en-US"/>
              <a:t>VRRP Redundancy Features</a:t>
            </a:r>
          </a:p>
        </p:txBody>
      </p:sp>
      <p:sp>
        <p:nvSpPr>
          <p:cNvPr id="583683" name="Rectangle 3"/>
          <p:cNvSpPr>
            <a:spLocks noGrp="1" noChangeArrowheads="1"/>
          </p:cNvSpPr>
          <p:nvPr>
            <p:ph type="body" idx="1"/>
          </p:nvPr>
        </p:nvSpPr>
        <p:spPr>
          <a:xfrm>
            <a:off x="455613" y="1447800"/>
            <a:ext cx="8224837" cy="4724400"/>
          </a:xfrm>
        </p:spPr>
        <p:txBody>
          <a:bodyPr/>
          <a:lstStyle/>
          <a:p>
            <a:pPr>
              <a:lnSpc>
                <a:spcPct val="85000"/>
              </a:lnSpc>
            </a:pPr>
            <a:r>
              <a:rPr lang="en-US" altLang="en-US" sz="2600"/>
              <a:t>VRRP provides redundancy for the real IP address of a router, or for a virtual IP address shared among the VRRP group members. </a:t>
            </a:r>
          </a:p>
          <a:p>
            <a:pPr lvl="1">
              <a:lnSpc>
                <a:spcPct val="85000"/>
              </a:lnSpc>
            </a:pPr>
            <a:r>
              <a:rPr lang="en-US" altLang="en-US" sz="2200"/>
              <a:t>If a real IP address is used, the owning router becomes the master. </a:t>
            </a:r>
          </a:p>
          <a:p>
            <a:pPr lvl="1">
              <a:lnSpc>
                <a:spcPct val="85000"/>
              </a:lnSpc>
            </a:pPr>
            <a:r>
              <a:rPr lang="en-US" altLang="en-US" sz="2200"/>
              <a:t>If a virtual IP address is used, the master is the router with the highest priority. </a:t>
            </a:r>
          </a:p>
          <a:p>
            <a:pPr>
              <a:lnSpc>
                <a:spcPct val="85000"/>
              </a:lnSpc>
            </a:pPr>
            <a:r>
              <a:rPr lang="en-US" altLang="en-US" sz="2600"/>
              <a:t>A VRRP group has one master router and one or more backup routers. </a:t>
            </a:r>
          </a:p>
          <a:p>
            <a:pPr>
              <a:lnSpc>
                <a:spcPct val="85000"/>
              </a:lnSpc>
            </a:pPr>
            <a:r>
              <a:rPr lang="en-US" altLang="en-US" sz="2600"/>
              <a:t>The master router uses VRRP messages to inform group members of the IP addresses of the backup routers. </a:t>
            </a:r>
          </a:p>
        </p:txBody>
      </p:sp>
    </p:spTree>
    <p:extLst>
      <p:ext uri="{BB962C8B-B14F-4D97-AF65-F5344CB8AC3E}">
        <p14:creationId xmlns:p14="http://schemas.microsoft.com/office/powerpoint/2010/main" val="333625288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6" name="Rectangle 4"/>
          <p:cNvSpPr>
            <a:spLocks noGrp="1" noChangeArrowheads="1"/>
          </p:cNvSpPr>
          <p:nvPr>
            <p:ph type="title"/>
          </p:nvPr>
        </p:nvSpPr>
        <p:spPr/>
        <p:txBody>
          <a:bodyPr/>
          <a:lstStyle/>
          <a:p>
            <a:r>
              <a:rPr lang="en-US" altLang="en-US"/>
              <a:t>VRRP Example</a:t>
            </a:r>
          </a:p>
        </p:txBody>
      </p:sp>
      <p:pic>
        <p:nvPicPr>
          <p:cNvPr id="581637" name="Picture 5" descr="vrrp"/>
          <p:cNvPicPr>
            <a:picLocks noChangeAspect="1" noChangeArrowheads="1"/>
          </p:cNvPicPr>
          <p:nvPr/>
        </p:nvPicPr>
        <p:blipFill>
          <a:blip r:embed="rId2">
            <a:grayscl/>
            <a:lum contrast="40000"/>
            <a:extLst>
              <a:ext uri="{28A0092B-C50C-407E-A947-70E740481C1C}">
                <a14:useLocalDpi xmlns:a14="http://schemas.microsoft.com/office/drawing/2010/main" val="0"/>
              </a:ext>
            </a:extLst>
          </a:blip>
          <a:srcRect/>
          <a:stretch>
            <a:fillRect/>
          </a:stretch>
        </p:blipFill>
        <p:spPr bwMode="auto">
          <a:xfrm>
            <a:off x="1524000" y="1447800"/>
            <a:ext cx="5867400" cy="471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52072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52C37E8-9B9D-4AEF-B636-9E1E91A9BBD1}" type="slidenum">
              <a:rPr lang="en-US" altLang="zh-TW"/>
              <a:pPr/>
              <a:t>122</a:t>
            </a:fld>
            <a:endParaRPr lang="en-US" altLang="zh-TW"/>
          </a:p>
        </p:txBody>
      </p:sp>
      <p:sp>
        <p:nvSpPr>
          <p:cNvPr id="33794" name="Rectangle 2"/>
          <p:cNvSpPr>
            <a:spLocks noGrp="1" noChangeArrowheads="1"/>
          </p:cNvSpPr>
          <p:nvPr>
            <p:ph type="title"/>
          </p:nvPr>
        </p:nvSpPr>
        <p:spPr/>
        <p:txBody>
          <a:bodyPr/>
          <a:lstStyle/>
          <a:p>
            <a:r>
              <a:rPr lang="en-US" altLang="zh-TW"/>
              <a:t>Relevant fields in the VRRP header</a:t>
            </a:r>
          </a:p>
        </p:txBody>
      </p:sp>
      <p:sp>
        <p:nvSpPr>
          <p:cNvPr id="33795" name="Rectangle 3"/>
          <p:cNvSpPr>
            <a:spLocks noGrp="1" noChangeArrowheads="1"/>
          </p:cNvSpPr>
          <p:nvPr>
            <p:ph type="body" idx="1"/>
          </p:nvPr>
        </p:nvSpPr>
        <p:spPr/>
        <p:txBody>
          <a:bodyPr/>
          <a:lstStyle/>
          <a:p>
            <a:endParaRPr lang="en-US" altLang="en-US"/>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l="3125" t="26367" r="16780" b="15538"/>
          <a:stretch>
            <a:fillRect/>
          </a:stretch>
        </p:blipFill>
        <p:spPr bwMode="auto">
          <a:xfrm>
            <a:off x="468313" y="1557338"/>
            <a:ext cx="8208962" cy="446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45867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43C9B229-98AF-4BD3-A161-4A1DF77F1ACB}" type="slidenum">
              <a:rPr lang="en-US" altLang="zh-TW"/>
              <a:pPr/>
              <a:t>123</a:t>
            </a:fld>
            <a:endParaRPr lang="en-US" altLang="zh-TW"/>
          </a:p>
        </p:txBody>
      </p:sp>
      <p:sp>
        <p:nvSpPr>
          <p:cNvPr id="19458" name="Rectangle 2"/>
          <p:cNvSpPr>
            <a:spLocks noGrp="1" noChangeArrowheads="1"/>
          </p:cNvSpPr>
          <p:nvPr>
            <p:ph type="title"/>
          </p:nvPr>
        </p:nvSpPr>
        <p:spPr/>
        <p:txBody>
          <a:bodyPr/>
          <a:lstStyle/>
          <a:p>
            <a:r>
              <a:rPr lang="en-US" altLang="zh-TW"/>
              <a:t>Relevant fields in the VRRP header</a:t>
            </a:r>
          </a:p>
        </p:txBody>
      </p:sp>
      <p:sp>
        <p:nvSpPr>
          <p:cNvPr id="19459" name="Rectangle 3"/>
          <p:cNvSpPr>
            <a:spLocks noGrp="1" noChangeArrowheads="1"/>
          </p:cNvSpPr>
          <p:nvPr>
            <p:ph type="body" idx="1"/>
          </p:nvPr>
        </p:nvSpPr>
        <p:spPr/>
        <p:txBody>
          <a:bodyPr/>
          <a:lstStyle/>
          <a:p>
            <a:pPr>
              <a:lnSpc>
                <a:spcPct val="90000"/>
              </a:lnSpc>
            </a:pPr>
            <a:r>
              <a:rPr lang="en-US" altLang="zh-TW" sz="2200"/>
              <a:t>Priority</a:t>
            </a:r>
          </a:p>
          <a:p>
            <a:pPr lvl="1">
              <a:lnSpc>
                <a:spcPct val="90000"/>
              </a:lnSpc>
            </a:pPr>
            <a:r>
              <a:rPr lang="en-US" altLang="zh-TW" sz="2100"/>
              <a:t>A value between 0-255.</a:t>
            </a:r>
          </a:p>
          <a:p>
            <a:pPr lvl="1">
              <a:lnSpc>
                <a:spcPct val="90000"/>
              </a:lnSpc>
            </a:pPr>
            <a:r>
              <a:rPr lang="en-US" altLang="zh-TW" sz="2100" b="1"/>
              <a:t>0</a:t>
            </a:r>
            <a:r>
              <a:rPr lang="en-US" altLang="zh-TW" sz="2100"/>
              <a:t>: indicate the current Master has stopped participating in VRRP</a:t>
            </a:r>
          </a:p>
          <a:p>
            <a:pPr lvl="1">
              <a:lnSpc>
                <a:spcPct val="90000"/>
              </a:lnSpc>
            </a:pPr>
            <a:r>
              <a:rPr lang="en-US" altLang="zh-TW" sz="2100" b="1"/>
              <a:t>255</a:t>
            </a:r>
            <a:r>
              <a:rPr lang="en-US" altLang="zh-TW" sz="2100"/>
              <a:t>: for the VRRP router that owns the IP address(es) associated with the virtual router</a:t>
            </a:r>
          </a:p>
          <a:p>
            <a:pPr lvl="2">
              <a:lnSpc>
                <a:spcPct val="90000"/>
              </a:lnSpc>
            </a:pPr>
            <a:r>
              <a:rPr lang="en-US" altLang="zh-TW" sz="1900"/>
              <a:t>Note that if the IP address owner is available, then it will always become the Master.</a:t>
            </a:r>
          </a:p>
          <a:p>
            <a:pPr lvl="1">
              <a:lnSpc>
                <a:spcPct val="90000"/>
              </a:lnSpc>
            </a:pPr>
            <a:r>
              <a:rPr lang="en-US" altLang="zh-TW" sz="2100" b="1"/>
              <a:t>1-254</a:t>
            </a:r>
            <a:r>
              <a:rPr lang="en-US" altLang="zh-TW" sz="2100"/>
              <a:t>: for the VRRP routers backing up a virtual router</a:t>
            </a:r>
            <a:r>
              <a:rPr lang="en-US" altLang="zh-TW" sz="1800"/>
              <a:t> </a:t>
            </a:r>
          </a:p>
          <a:p>
            <a:pPr>
              <a:lnSpc>
                <a:spcPct val="90000"/>
              </a:lnSpc>
            </a:pPr>
            <a:r>
              <a:rPr lang="en-US" altLang="zh-TW" sz="2200"/>
              <a:t>VRID (Virtual Router IDentifier)</a:t>
            </a:r>
          </a:p>
          <a:p>
            <a:pPr lvl="1">
              <a:lnSpc>
                <a:spcPct val="90000"/>
              </a:lnSpc>
            </a:pPr>
            <a:r>
              <a:rPr lang="en-US" altLang="zh-TW" sz="2000"/>
              <a:t>different for each virtual router in the network</a:t>
            </a:r>
          </a:p>
          <a:p>
            <a:pPr lvl="1">
              <a:lnSpc>
                <a:spcPct val="90000"/>
              </a:lnSpc>
            </a:pPr>
            <a:r>
              <a:rPr lang="en-US" altLang="zh-TW" sz="2100"/>
              <a:t>used by only one physical router at a time</a:t>
            </a:r>
          </a:p>
          <a:p>
            <a:pPr lvl="1">
              <a:lnSpc>
                <a:spcPct val="90000"/>
              </a:lnSpc>
            </a:pPr>
            <a:r>
              <a:rPr lang="en-US" altLang="zh-TW" sz="2000"/>
              <a:t>in the range 1-255</a:t>
            </a:r>
          </a:p>
        </p:txBody>
      </p:sp>
    </p:spTree>
    <p:extLst>
      <p:ext uri="{BB962C8B-B14F-4D97-AF65-F5344CB8AC3E}">
        <p14:creationId xmlns:p14="http://schemas.microsoft.com/office/powerpoint/2010/main" val="400770161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en-US"/>
              <a:t>First Hop Redundancy with VRRP</a:t>
            </a:r>
          </a:p>
        </p:txBody>
      </p:sp>
      <p:sp>
        <p:nvSpPr>
          <p:cNvPr id="516099" name="Rectangle 3"/>
          <p:cNvSpPr>
            <a:spLocks noChangeArrowheads="1"/>
          </p:cNvSpPr>
          <p:nvPr/>
        </p:nvSpPr>
        <p:spPr bwMode="auto">
          <a:xfrm>
            <a:off x="2235200" y="3341688"/>
            <a:ext cx="25400" cy="1041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0" name="Rectangle 4"/>
          <p:cNvSpPr>
            <a:spLocks noChangeArrowheads="1"/>
          </p:cNvSpPr>
          <p:nvPr/>
        </p:nvSpPr>
        <p:spPr bwMode="auto">
          <a:xfrm>
            <a:off x="1549400" y="4179888"/>
            <a:ext cx="26988"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1" name="Rectangle 5"/>
          <p:cNvSpPr>
            <a:spLocks noChangeArrowheads="1"/>
          </p:cNvSpPr>
          <p:nvPr/>
        </p:nvSpPr>
        <p:spPr bwMode="auto">
          <a:xfrm>
            <a:off x="1549400" y="4332288"/>
            <a:ext cx="5427663"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2" name="Rectangle 6"/>
          <p:cNvSpPr>
            <a:spLocks noChangeArrowheads="1"/>
          </p:cNvSpPr>
          <p:nvPr/>
        </p:nvSpPr>
        <p:spPr bwMode="auto">
          <a:xfrm>
            <a:off x="6588125" y="2481263"/>
            <a:ext cx="11017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3" name="Rectangle 7"/>
          <p:cNvSpPr>
            <a:spLocks noChangeArrowheads="1"/>
          </p:cNvSpPr>
          <p:nvPr/>
        </p:nvSpPr>
        <p:spPr bwMode="auto">
          <a:xfrm>
            <a:off x="6686550" y="3200400"/>
            <a:ext cx="16954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700" b="1">
                <a:solidFill>
                  <a:srgbClr val="000000"/>
                </a:solidFill>
                <a:latin typeface="Arial" panose="020B0604020202020204" pitchFamily="34" charset="0"/>
              </a:rPr>
              <a:t>Gateway routers</a:t>
            </a:r>
            <a:endParaRPr lang="en-US" altLang="en-US" sz="1800" b="1"/>
          </a:p>
        </p:txBody>
      </p:sp>
      <p:sp>
        <p:nvSpPr>
          <p:cNvPr id="516104" name="Rectangle 8"/>
          <p:cNvSpPr>
            <a:spLocks noChangeArrowheads="1"/>
          </p:cNvSpPr>
          <p:nvPr/>
        </p:nvSpPr>
        <p:spPr bwMode="auto">
          <a:xfrm>
            <a:off x="6022975" y="3297238"/>
            <a:ext cx="25400" cy="1041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5" name="Rectangle 9"/>
          <p:cNvSpPr>
            <a:spLocks noChangeArrowheads="1"/>
          </p:cNvSpPr>
          <p:nvPr/>
        </p:nvSpPr>
        <p:spPr bwMode="auto">
          <a:xfrm>
            <a:off x="4148138" y="3297238"/>
            <a:ext cx="25400" cy="10414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6" name="Rectangle 10"/>
          <p:cNvSpPr>
            <a:spLocks noChangeArrowheads="1"/>
          </p:cNvSpPr>
          <p:nvPr/>
        </p:nvSpPr>
        <p:spPr bwMode="auto">
          <a:xfrm>
            <a:off x="4646613" y="4324350"/>
            <a:ext cx="26987" cy="879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7" name="Rectangle 11"/>
          <p:cNvSpPr>
            <a:spLocks noChangeArrowheads="1"/>
          </p:cNvSpPr>
          <p:nvPr/>
        </p:nvSpPr>
        <p:spPr bwMode="auto">
          <a:xfrm>
            <a:off x="2636838" y="4324350"/>
            <a:ext cx="26987" cy="879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8" name="Rectangle 12"/>
          <p:cNvSpPr>
            <a:spLocks noChangeArrowheads="1"/>
          </p:cNvSpPr>
          <p:nvPr/>
        </p:nvSpPr>
        <p:spPr bwMode="auto">
          <a:xfrm>
            <a:off x="6691313" y="4324350"/>
            <a:ext cx="25400" cy="8794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09" name="Rectangle 13"/>
          <p:cNvSpPr>
            <a:spLocks noChangeArrowheads="1"/>
          </p:cNvSpPr>
          <p:nvPr/>
        </p:nvSpPr>
        <p:spPr bwMode="auto">
          <a:xfrm>
            <a:off x="3576638" y="3200400"/>
            <a:ext cx="55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10" name="Rectangle 14"/>
          <p:cNvSpPr>
            <a:spLocks noChangeArrowheads="1"/>
          </p:cNvSpPr>
          <p:nvPr/>
        </p:nvSpPr>
        <p:spPr bwMode="auto">
          <a:xfrm>
            <a:off x="6865938" y="3200400"/>
            <a:ext cx="552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16111" name="Group 15"/>
          <p:cNvGrpSpPr>
            <a:grpSpLocks/>
          </p:cNvGrpSpPr>
          <p:nvPr/>
        </p:nvGrpSpPr>
        <p:grpSpPr bwMode="auto">
          <a:xfrm>
            <a:off x="2365375" y="4940300"/>
            <a:ext cx="552450" cy="612775"/>
            <a:chOff x="1490" y="3112"/>
            <a:chExt cx="348" cy="386"/>
          </a:xfrm>
        </p:grpSpPr>
        <p:grpSp>
          <p:nvGrpSpPr>
            <p:cNvPr id="516112" name="Group 16"/>
            <p:cNvGrpSpPr>
              <a:grpSpLocks/>
            </p:cNvGrpSpPr>
            <p:nvPr/>
          </p:nvGrpSpPr>
          <p:grpSpPr bwMode="auto">
            <a:xfrm>
              <a:off x="1495" y="3112"/>
              <a:ext cx="303" cy="386"/>
              <a:chOff x="903" y="2783"/>
              <a:chExt cx="303" cy="386"/>
            </a:xfrm>
          </p:grpSpPr>
          <p:sp>
            <p:nvSpPr>
              <p:cNvPr id="516113" name="Freeform 17"/>
              <p:cNvSpPr>
                <a:spLocks/>
              </p:cNvSpPr>
              <p:nvPr/>
            </p:nvSpPr>
            <p:spPr bwMode="auto">
              <a:xfrm>
                <a:off x="948" y="3021"/>
                <a:ext cx="258" cy="35"/>
              </a:xfrm>
              <a:custGeom>
                <a:avLst/>
                <a:gdLst>
                  <a:gd name="T0" fmla="*/ 0 w 258"/>
                  <a:gd name="T1" fmla="*/ 35 h 35"/>
                  <a:gd name="T2" fmla="*/ 31 w 258"/>
                  <a:gd name="T3" fmla="*/ 0 h 35"/>
                  <a:gd name="T4" fmla="*/ 258 w 258"/>
                  <a:gd name="T5" fmla="*/ 0 h 35"/>
                  <a:gd name="T6" fmla="*/ 228 w 258"/>
                  <a:gd name="T7" fmla="*/ 35 h 35"/>
                  <a:gd name="T8" fmla="*/ 0 w 258"/>
                  <a:gd name="T9" fmla="*/ 35 h 35"/>
                </a:gdLst>
                <a:ahLst/>
                <a:cxnLst>
                  <a:cxn ang="0">
                    <a:pos x="T0" y="T1"/>
                  </a:cxn>
                  <a:cxn ang="0">
                    <a:pos x="T2" y="T3"/>
                  </a:cxn>
                  <a:cxn ang="0">
                    <a:pos x="T4" y="T5"/>
                  </a:cxn>
                  <a:cxn ang="0">
                    <a:pos x="T6" y="T7"/>
                  </a:cxn>
                  <a:cxn ang="0">
                    <a:pos x="T8" y="T9"/>
                  </a:cxn>
                </a:cxnLst>
                <a:rect l="0" t="0" r="r" b="b"/>
                <a:pathLst>
                  <a:path w="258" h="35">
                    <a:moveTo>
                      <a:pt x="0" y="35"/>
                    </a:moveTo>
                    <a:lnTo>
                      <a:pt x="31" y="0"/>
                    </a:lnTo>
                    <a:lnTo>
                      <a:pt x="258" y="0"/>
                    </a:lnTo>
                    <a:lnTo>
                      <a:pt x="228"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14" name="Freeform 18"/>
              <p:cNvSpPr>
                <a:spLocks/>
              </p:cNvSpPr>
              <p:nvPr/>
            </p:nvSpPr>
            <p:spPr bwMode="auto">
              <a:xfrm>
                <a:off x="948" y="3021"/>
                <a:ext cx="258" cy="35"/>
              </a:xfrm>
              <a:custGeom>
                <a:avLst/>
                <a:gdLst>
                  <a:gd name="T0" fmla="*/ 0 w 258"/>
                  <a:gd name="T1" fmla="*/ 35 h 35"/>
                  <a:gd name="T2" fmla="*/ 31 w 258"/>
                  <a:gd name="T3" fmla="*/ 0 h 35"/>
                  <a:gd name="T4" fmla="*/ 258 w 258"/>
                  <a:gd name="T5" fmla="*/ 0 h 35"/>
                  <a:gd name="T6" fmla="*/ 228 w 258"/>
                  <a:gd name="T7" fmla="*/ 35 h 35"/>
                  <a:gd name="T8" fmla="*/ 0 w 258"/>
                  <a:gd name="T9" fmla="*/ 35 h 35"/>
                </a:gdLst>
                <a:ahLst/>
                <a:cxnLst>
                  <a:cxn ang="0">
                    <a:pos x="T0" y="T1"/>
                  </a:cxn>
                  <a:cxn ang="0">
                    <a:pos x="T2" y="T3"/>
                  </a:cxn>
                  <a:cxn ang="0">
                    <a:pos x="T4" y="T5"/>
                  </a:cxn>
                  <a:cxn ang="0">
                    <a:pos x="T6" y="T7"/>
                  </a:cxn>
                  <a:cxn ang="0">
                    <a:pos x="T8" y="T9"/>
                  </a:cxn>
                </a:cxnLst>
                <a:rect l="0" t="0" r="r" b="b"/>
                <a:pathLst>
                  <a:path w="258" h="35">
                    <a:moveTo>
                      <a:pt x="0" y="35"/>
                    </a:moveTo>
                    <a:lnTo>
                      <a:pt x="31" y="0"/>
                    </a:lnTo>
                    <a:lnTo>
                      <a:pt x="258" y="0"/>
                    </a:lnTo>
                    <a:lnTo>
                      <a:pt x="228"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115" name="Rectangle 19"/>
              <p:cNvSpPr>
                <a:spLocks noChangeArrowheads="1"/>
              </p:cNvSpPr>
              <p:nvPr/>
            </p:nvSpPr>
            <p:spPr bwMode="auto">
              <a:xfrm>
                <a:off x="948" y="3058"/>
                <a:ext cx="228" cy="53"/>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16" name="Rectangle 20"/>
              <p:cNvSpPr>
                <a:spLocks noChangeArrowheads="1"/>
              </p:cNvSpPr>
              <p:nvPr/>
            </p:nvSpPr>
            <p:spPr bwMode="auto">
              <a:xfrm>
                <a:off x="950" y="3060"/>
                <a:ext cx="226" cy="51"/>
              </a:xfrm>
              <a:prstGeom prst="rect">
                <a:avLst/>
              </a:prstGeom>
              <a:solidFill>
                <a:srgbClr val="B2B2B2"/>
              </a:solidFill>
              <a:ln w="6350">
                <a:solidFill>
                  <a:srgbClr val="494936"/>
                </a:solidFill>
                <a:miter lim="800000"/>
                <a:headEnd/>
                <a:tailEnd/>
              </a:ln>
            </p:spPr>
            <p:txBody>
              <a:bodyPr/>
              <a:lstStyle/>
              <a:p>
                <a:endParaRPr lang="en-US"/>
              </a:p>
            </p:txBody>
          </p:sp>
          <p:sp>
            <p:nvSpPr>
              <p:cNvPr id="516117" name="Freeform 21"/>
              <p:cNvSpPr>
                <a:spLocks/>
              </p:cNvSpPr>
              <p:nvPr/>
            </p:nvSpPr>
            <p:spPr bwMode="auto">
              <a:xfrm>
                <a:off x="1176" y="3021"/>
                <a:ext cx="30" cy="90"/>
              </a:xfrm>
              <a:custGeom>
                <a:avLst/>
                <a:gdLst>
                  <a:gd name="T0" fmla="*/ 0 w 30"/>
                  <a:gd name="T1" fmla="*/ 90 h 90"/>
                  <a:gd name="T2" fmla="*/ 30 w 30"/>
                  <a:gd name="T3" fmla="*/ 51 h 90"/>
                  <a:gd name="T4" fmla="*/ 30 w 30"/>
                  <a:gd name="T5" fmla="*/ 0 h 90"/>
                  <a:gd name="T6" fmla="*/ 0 w 30"/>
                  <a:gd name="T7" fmla="*/ 37 h 90"/>
                  <a:gd name="T8" fmla="*/ 0 w 30"/>
                  <a:gd name="T9" fmla="*/ 90 h 90"/>
                </a:gdLst>
                <a:ahLst/>
                <a:cxnLst>
                  <a:cxn ang="0">
                    <a:pos x="T0" y="T1"/>
                  </a:cxn>
                  <a:cxn ang="0">
                    <a:pos x="T2" y="T3"/>
                  </a:cxn>
                  <a:cxn ang="0">
                    <a:pos x="T4" y="T5"/>
                  </a:cxn>
                  <a:cxn ang="0">
                    <a:pos x="T6" y="T7"/>
                  </a:cxn>
                  <a:cxn ang="0">
                    <a:pos x="T8" y="T9"/>
                  </a:cxn>
                </a:cxnLst>
                <a:rect l="0" t="0" r="r" b="b"/>
                <a:pathLst>
                  <a:path w="30" h="90">
                    <a:moveTo>
                      <a:pt x="0" y="90"/>
                    </a:moveTo>
                    <a:lnTo>
                      <a:pt x="30" y="51"/>
                    </a:lnTo>
                    <a:lnTo>
                      <a:pt x="30" y="0"/>
                    </a:lnTo>
                    <a:lnTo>
                      <a:pt x="0" y="37"/>
                    </a:lnTo>
                    <a:lnTo>
                      <a:pt x="0" y="9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18" name="Freeform 22"/>
              <p:cNvSpPr>
                <a:spLocks/>
              </p:cNvSpPr>
              <p:nvPr/>
            </p:nvSpPr>
            <p:spPr bwMode="auto">
              <a:xfrm>
                <a:off x="1176" y="3021"/>
                <a:ext cx="30" cy="90"/>
              </a:xfrm>
              <a:custGeom>
                <a:avLst/>
                <a:gdLst>
                  <a:gd name="T0" fmla="*/ 0 w 30"/>
                  <a:gd name="T1" fmla="*/ 90 h 90"/>
                  <a:gd name="T2" fmla="*/ 30 w 30"/>
                  <a:gd name="T3" fmla="*/ 51 h 90"/>
                  <a:gd name="T4" fmla="*/ 30 w 30"/>
                  <a:gd name="T5" fmla="*/ 0 h 90"/>
                  <a:gd name="T6" fmla="*/ 0 w 30"/>
                  <a:gd name="T7" fmla="*/ 37 h 90"/>
                  <a:gd name="T8" fmla="*/ 0 w 30"/>
                  <a:gd name="T9" fmla="*/ 90 h 90"/>
                </a:gdLst>
                <a:ahLst/>
                <a:cxnLst>
                  <a:cxn ang="0">
                    <a:pos x="T0" y="T1"/>
                  </a:cxn>
                  <a:cxn ang="0">
                    <a:pos x="T2" y="T3"/>
                  </a:cxn>
                  <a:cxn ang="0">
                    <a:pos x="T4" y="T5"/>
                  </a:cxn>
                  <a:cxn ang="0">
                    <a:pos x="T6" y="T7"/>
                  </a:cxn>
                  <a:cxn ang="0">
                    <a:pos x="T8" y="T9"/>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119" name="Freeform 23"/>
              <p:cNvSpPr>
                <a:spLocks/>
              </p:cNvSpPr>
              <p:nvPr/>
            </p:nvSpPr>
            <p:spPr bwMode="auto">
              <a:xfrm>
                <a:off x="956" y="3021"/>
                <a:ext cx="245" cy="28"/>
              </a:xfrm>
              <a:custGeom>
                <a:avLst/>
                <a:gdLst>
                  <a:gd name="T0" fmla="*/ 0 w 245"/>
                  <a:gd name="T1" fmla="*/ 28 h 28"/>
                  <a:gd name="T2" fmla="*/ 23 w 245"/>
                  <a:gd name="T3" fmla="*/ 0 h 28"/>
                  <a:gd name="T4" fmla="*/ 245 w 245"/>
                  <a:gd name="T5" fmla="*/ 0 h 28"/>
                  <a:gd name="T6" fmla="*/ 222 w 245"/>
                  <a:gd name="T7" fmla="*/ 28 h 28"/>
                  <a:gd name="T8" fmla="*/ 0 w 245"/>
                  <a:gd name="T9" fmla="*/ 28 h 28"/>
                </a:gdLst>
                <a:ahLst/>
                <a:cxnLst>
                  <a:cxn ang="0">
                    <a:pos x="T0" y="T1"/>
                  </a:cxn>
                  <a:cxn ang="0">
                    <a:pos x="T2" y="T3"/>
                  </a:cxn>
                  <a:cxn ang="0">
                    <a:pos x="T4" y="T5"/>
                  </a:cxn>
                  <a:cxn ang="0">
                    <a:pos x="T6" y="T7"/>
                  </a:cxn>
                  <a:cxn ang="0">
                    <a:pos x="T8" y="T9"/>
                  </a:cxn>
                </a:cxnLst>
                <a:rect l="0" t="0" r="r" b="b"/>
                <a:pathLst>
                  <a:path w="245" h="28">
                    <a:moveTo>
                      <a:pt x="0" y="28"/>
                    </a:moveTo>
                    <a:lnTo>
                      <a:pt x="23" y="0"/>
                    </a:lnTo>
                    <a:lnTo>
                      <a:pt x="245" y="0"/>
                    </a:lnTo>
                    <a:lnTo>
                      <a:pt x="222"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20" name="Freeform 24"/>
              <p:cNvSpPr>
                <a:spLocks/>
              </p:cNvSpPr>
              <p:nvPr/>
            </p:nvSpPr>
            <p:spPr bwMode="auto">
              <a:xfrm>
                <a:off x="956" y="3021"/>
                <a:ext cx="245" cy="28"/>
              </a:xfrm>
              <a:custGeom>
                <a:avLst/>
                <a:gdLst>
                  <a:gd name="T0" fmla="*/ 0 w 245"/>
                  <a:gd name="T1" fmla="*/ 28 h 28"/>
                  <a:gd name="T2" fmla="*/ 23 w 245"/>
                  <a:gd name="T3" fmla="*/ 0 h 28"/>
                  <a:gd name="T4" fmla="*/ 245 w 245"/>
                  <a:gd name="T5" fmla="*/ 0 h 28"/>
                  <a:gd name="T6" fmla="*/ 222 w 245"/>
                  <a:gd name="T7" fmla="*/ 28 h 28"/>
                  <a:gd name="T8" fmla="*/ 0 w 245"/>
                  <a:gd name="T9" fmla="*/ 28 h 28"/>
                </a:gdLst>
                <a:ahLst/>
                <a:cxnLst>
                  <a:cxn ang="0">
                    <a:pos x="T0" y="T1"/>
                  </a:cxn>
                  <a:cxn ang="0">
                    <a:pos x="T2" y="T3"/>
                  </a:cxn>
                  <a:cxn ang="0">
                    <a:pos x="T4" y="T5"/>
                  </a:cxn>
                  <a:cxn ang="0">
                    <a:pos x="T6" y="T7"/>
                  </a:cxn>
                  <a:cxn ang="0">
                    <a:pos x="T8" y="T9"/>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121" name="Freeform 25"/>
              <p:cNvSpPr>
                <a:spLocks/>
              </p:cNvSpPr>
              <p:nvPr/>
            </p:nvSpPr>
            <p:spPr bwMode="auto">
              <a:xfrm>
                <a:off x="948" y="2783"/>
                <a:ext cx="253" cy="30"/>
              </a:xfrm>
              <a:custGeom>
                <a:avLst/>
                <a:gdLst>
                  <a:gd name="T0" fmla="*/ 0 w 253"/>
                  <a:gd name="T1" fmla="*/ 30 h 30"/>
                  <a:gd name="T2" fmla="*/ 26 w 253"/>
                  <a:gd name="T3" fmla="*/ 0 h 30"/>
                  <a:gd name="T4" fmla="*/ 253 w 253"/>
                  <a:gd name="T5" fmla="*/ 0 h 30"/>
                  <a:gd name="T6" fmla="*/ 228 w 253"/>
                  <a:gd name="T7" fmla="*/ 30 h 30"/>
                  <a:gd name="T8" fmla="*/ 0 w 253"/>
                  <a:gd name="T9" fmla="*/ 30 h 30"/>
                </a:gdLst>
                <a:ahLst/>
                <a:cxnLst>
                  <a:cxn ang="0">
                    <a:pos x="T0" y="T1"/>
                  </a:cxn>
                  <a:cxn ang="0">
                    <a:pos x="T2" y="T3"/>
                  </a:cxn>
                  <a:cxn ang="0">
                    <a:pos x="T4" y="T5"/>
                  </a:cxn>
                  <a:cxn ang="0">
                    <a:pos x="T6" y="T7"/>
                  </a:cxn>
                  <a:cxn ang="0">
                    <a:pos x="T8" y="T9"/>
                  </a:cxn>
                </a:cxnLst>
                <a:rect l="0" t="0" r="r" b="b"/>
                <a:pathLst>
                  <a:path w="253" h="30">
                    <a:moveTo>
                      <a:pt x="0" y="30"/>
                    </a:moveTo>
                    <a:lnTo>
                      <a:pt x="26" y="0"/>
                    </a:lnTo>
                    <a:lnTo>
                      <a:pt x="253" y="0"/>
                    </a:lnTo>
                    <a:lnTo>
                      <a:pt x="228" y="30"/>
                    </a:lnTo>
                    <a:lnTo>
                      <a:pt x="0" y="30"/>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22" name="Freeform 26"/>
              <p:cNvSpPr>
                <a:spLocks/>
              </p:cNvSpPr>
              <p:nvPr/>
            </p:nvSpPr>
            <p:spPr bwMode="auto">
              <a:xfrm>
                <a:off x="948" y="2783"/>
                <a:ext cx="253" cy="30"/>
              </a:xfrm>
              <a:custGeom>
                <a:avLst/>
                <a:gdLst>
                  <a:gd name="T0" fmla="*/ 0 w 253"/>
                  <a:gd name="T1" fmla="*/ 30 h 30"/>
                  <a:gd name="T2" fmla="*/ 26 w 253"/>
                  <a:gd name="T3" fmla="*/ 0 h 30"/>
                  <a:gd name="T4" fmla="*/ 253 w 253"/>
                  <a:gd name="T5" fmla="*/ 0 h 30"/>
                  <a:gd name="T6" fmla="*/ 228 w 253"/>
                  <a:gd name="T7" fmla="*/ 30 h 30"/>
                  <a:gd name="T8" fmla="*/ 0 w 253"/>
                  <a:gd name="T9" fmla="*/ 30 h 30"/>
                </a:gdLst>
                <a:ahLst/>
                <a:cxnLst>
                  <a:cxn ang="0">
                    <a:pos x="T0" y="T1"/>
                  </a:cxn>
                  <a:cxn ang="0">
                    <a:pos x="T2" y="T3"/>
                  </a:cxn>
                  <a:cxn ang="0">
                    <a:pos x="T4" y="T5"/>
                  </a:cxn>
                  <a:cxn ang="0">
                    <a:pos x="T6" y="T7"/>
                  </a:cxn>
                  <a:cxn ang="0">
                    <a:pos x="T8" y="T9"/>
                  </a:cxn>
                </a:cxnLst>
                <a:rect l="0" t="0" r="r" b="b"/>
                <a:pathLst>
                  <a:path w="253" h="30">
                    <a:moveTo>
                      <a:pt x="0" y="30"/>
                    </a:moveTo>
                    <a:lnTo>
                      <a:pt x="26" y="0"/>
                    </a:lnTo>
                    <a:lnTo>
                      <a:pt x="253" y="0"/>
                    </a:lnTo>
                    <a:lnTo>
                      <a:pt x="228"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123" name="Rectangle 27"/>
              <p:cNvSpPr>
                <a:spLocks noChangeArrowheads="1"/>
              </p:cNvSpPr>
              <p:nvPr/>
            </p:nvSpPr>
            <p:spPr bwMode="auto">
              <a:xfrm>
                <a:off x="950"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16124" name="Rectangle 28"/>
              <p:cNvSpPr>
                <a:spLocks noChangeArrowheads="1"/>
              </p:cNvSpPr>
              <p:nvPr/>
            </p:nvSpPr>
            <p:spPr bwMode="auto">
              <a:xfrm>
                <a:off x="970"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16125" name="Freeform 29"/>
              <p:cNvSpPr>
                <a:spLocks/>
              </p:cNvSpPr>
              <p:nvPr/>
            </p:nvSpPr>
            <p:spPr bwMode="auto">
              <a:xfrm>
                <a:off x="1176" y="2783"/>
                <a:ext cx="25" cy="259"/>
              </a:xfrm>
              <a:custGeom>
                <a:avLst/>
                <a:gdLst>
                  <a:gd name="T0" fmla="*/ 0 w 25"/>
                  <a:gd name="T1" fmla="*/ 259 h 259"/>
                  <a:gd name="T2" fmla="*/ 25 w 25"/>
                  <a:gd name="T3" fmla="*/ 229 h 259"/>
                  <a:gd name="T4" fmla="*/ 25 w 25"/>
                  <a:gd name="T5" fmla="*/ 0 h 259"/>
                  <a:gd name="T6" fmla="*/ 0 w 25"/>
                  <a:gd name="T7" fmla="*/ 30 h 259"/>
                  <a:gd name="T8" fmla="*/ 0 w 25"/>
                  <a:gd name="T9" fmla="*/ 259 h 259"/>
                </a:gdLst>
                <a:ahLst/>
                <a:cxnLst>
                  <a:cxn ang="0">
                    <a:pos x="T0" y="T1"/>
                  </a:cxn>
                  <a:cxn ang="0">
                    <a:pos x="T2" y="T3"/>
                  </a:cxn>
                  <a:cxn ang="0">
                    <a:pos x="T4" y="T5"/>
                  </a:cxn>
                  <a:cxn ang="0">
                    <a:pos x="T6" y="T7"/>
                  </a:cxn>
                  <a:cxn ang="0">
                    <a:pos x="T8" y="T9"/>
                  </a:cxn>
                </a:cxnLst>
                <a:rect l="0" t="0" r="r" b="b"/>
                <a:pathLst>
                  <a:path w="25" h="259">
                    <a:moveTo>
                      <a:pt x="0" y="259"/>
                    </a:moveTo>
                    <a:lnTo>
                      <a:pt x="25" y="229"/>
                    </a:lnTo>
                    <a:lnTo>
                      <a:pt x="25" y="0"/>
                    </a:lnTo>
                    <a:lnTo>
                      <a:pt x="0" y="30"/>
                    </a:lnTo>
                    <a:lnTo>
                      <a:pt x="0" y="25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26" name="Freeform 30"/>
              <p:cNvSpPr>
                <a:spLocks/>
              </p:cNvSpPr>
              <p:nvPr/>
            </p:nvSpPr>
            <p:spPr bwMode="auto">
              <a:xfrm>
                <a:off x="1176" y="2783"/>
                <a:ext cx="25" cy="259"/>
              </a:xfrm>
              <a:custGeom>
                <a:avLst/>
                <a:gdLst>
                  <a:gd name="T0" fmla="*/ 0 w 25"/>
                  <a:gd name="T1" fmla="*/ 259 h 259"/>
                  <a:gd name="T2" fmla="*/ 25 w 25"/>
                  <a:gd name="T3" fmla="*/ 229 h 259"/>
                  <a:gd name="T4" fmla="*/ 25 w 25"/>
                  <a:gd name="T5" fmla="*/ 0 h 259"/>
                  <a:gd name="T6" fmla="*/ 0 w 25"/>
                  <a:gd name="T7" fmla="*/ 30 h 259"/>
                  <a:gd name="T8" fmla="*/ 0 w 25"/>
                  <a:gd name="T9" fmla="*/ 259 h 259"/>
                </a:gdLst>
                <a:ahLst/>
                <a:cxnLst>
                  <a:cxn ang="0">
                    <a:pos x="T0" y="T1"/>
                  </a:cxn>
                  <a:cxn ang="0">
                    <a:pos x="T2" y="T3"/>
                  </a:cxn>
                  <a:cxn ang="0">
                    <a:pos x="T4" y="T5"/>
                  </a:cxn>
                  <a:cxn ang="0">
                    <a:pos x="T6" y="T7"/>
                  </a:cxn>
                  <a:cxn ang="0">
                    <a:pos x="T8" y="T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127" name="Freeform 31"/>
              <p:cNvSpPr>
                <a:spLocks/>
              </p:cNvSpPr>
              <p:nvPr/>
            </p:nvSpPr>
            <p:spPr bwMode="auto">
              <a:xfrm>
                <a:off x="903" y="3102"/>
                <a:ext cx="284" cy="55"/>
              </a:xfrm>
              <a:custGeom>
                <a:avLst/>
                <a:gdLst>
                  <a:gd name="T0" fmla="*/ 0 w 284"/>
                  <a:gd name="T1" fmla="*/ 55 h 55"/>
                  <a:gd name="T2" fmla="*/ 36 w 284"/>
                  <a:gd name="T3" fmla="*/ 0 h 55"/>
                  <a:gd name="T4" fmla="*/ 284 w 284"/>
                  <a:gd name="T5" fmla="*/ 0 h 55"/>
                  <a:gd name="T6" fmla="*/ 247 w 284"/>
                  <a:gd name="T7" fmla="*/ 55 h 55"/>
                  <a:gd name="T8" fmla="*/ 0 w 284"/>
                  <a:gd name="T9" fmla="*/ 55 h 55"/>
                </a:gdLst>
                <a:ahLst/>
                <a:cxnLst>
                  <a:cxn ang="0">
                    <a:pos x="T0" y="T1"/>
                  </a:cxn>
                  <a:cxn ang="0">
                    <a:pos x="T2" y="T3"/>
                  </a:cxn>
                  <a:cxn ang="0">
                    <a:pos x="T4" y="T5"/>
                  </a:cxn>
                  <a:cxn ang="0">
                    <a:pos x="T6" y="T7"/>
                  </a:cxn>
                  <a:cxn ang="0">
                    <a:pos x="T8" y="T9"/>
                  </a:cxn>
                </a:cxnLst>
                <a:rect l="0" t="0" r="r" b="b"/>
                <a:pathLst>
                  <a:path w="284" h="55">
                    <a:moveTo>
                      <a:pt x="0" y="55"/>
                    </a:moveTo>
                    <a:lnTo>
                      <a:pt x="36" y="0"/>
                    </a:lnTo>
                    <a:lnTo>
                      <a:pt x="284" y="0"/>
                    </a:lnTo>
                    <a:lnTo>
                      <a:pt x="247" y="55"/>
                    </a:lnTo>
                    <a:lnTo>
                      <a:pt x="0" y="5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28" name="Freeform 32"/>
              <p:cNvSpPr>
                <a:spLocks/>
              </p:cNvSpPr>
              <p:nvPr/>
            </p:nvSpPr>
            <p:spPr bwMode="auto">
              <a:xfrm>
                <a:off x="903" y="3102"/>
                <a:ext cx="284" cy="55"/>
              </a:xfrm>
              <a:custGeom>
                <a:avLst/>
                <a:gdLst>
                  <a:gd name="T0" fmla="*/ 0 w 284"/>
                  <a:gd name="T1" fmla="*/ 55 h 55"/>
                  <a:gd name="T2" fmla="*/ 36 w 284"/>
                  <a:gd name="T3" fmla="*/ 0 h 55"/>
                  <a:gd name="T4" fmla="*/ 284 w 284"/>
                  <a:gd name="T5" fmla="*/ 0 h 55"/>
                  <a:gd name="T6" fmla="*/ 247 w 284"/>
                  <a:gd name="T7" fmla="*/ 55 h 55"/>
                  <a:gd name="T8" fmla="*/ 0 w 284"/>
                  <a:gd name="T9" fmla="*/ 55 h 55"/>
                </a:gdLst>
                <a:ahLst/>
                <a:cxnLst>
                  <a:cxn ang="0">
                    <a:pos x="T0" y="T1"/>
                  </a:cxn>
                  <a:cxn ang="0">
                    <a:pos x="T2" y="T3"/>
                  </a:cxn>
                  <a:cxn ang="0">
                    <a:pos x="T4" y="T5"/>
                  </a:cxn>
                  <a:cxn ang="0">
                    <a:pos x="T6" y="T7"/>
                  </a:cxn>
                  <a:cxn ang="0">
                    <a:pos x="T8" y="T9"/>
                  </a:cxn>
                </a:cxnLst>
                <a:rect l="0" t="0" r="r" b="b"/>
                <a:pathLst>
                  <a:path w="284" h="55">
                    <a:moveTo>
                      <a:pt x="0" y="55"/>
                    </a:moveTo>
                    <a:lnTo>
                      <a:pt x="36" y="0"/>
                    </a:lnTo>
                    <a:lnTo>
                      <a:pt x="284"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129" name="Freeform 33"/>
              <p:cNvSpPr>
                <a:spLocks/>
              </p:cNvSpPr>
              <p:nvPr/>
            </p:nvSpPr>
            <p:spPr bwMode="auto">
              <a:xfrm>
                <a:off x="1150" y="3102"/>
                <a:ext cx="37" cy="67"/>
              </a:xfrm>
              <a:custGeom>
                <a:avLst/>
                <a:gdLst>
                  <a:gd name="T0" fmla="*/ 0 w 37"/>
                  <a:gd name="T1" fmla="*/ 67 h 67"/>
                  <a:gd name="T2" fmla="*/ 37 w 37"/>
                  <a:gd name="T3" fmla="*/ 18 h 67"/>
                  <a:gd name="T4" fmla="*/ 37 w 37"/>
                  <a:gd name="T5" fmla="*/ 0 h 67"/>
                  <a:gd name="T6" fmla="*/ 0 w 37"/>
                  <a:gd name="T7" fmla="*/ 55 h 67"/>
                  <a:gd name="T8" fmla="*/ 0 w 37"/>
                  <a:gd name="T9" fmla="*/ 67 h 67"/>
                </a:gdLst>
                <a:ahLst/>
                <a:cxnLst>
                  <a:cxn ang="0">
                    <a:pos x="T0" y="T1"/>
                  </a:cxn>
                  <a:cxn ang="0">
                    <a:pos x="T2" y="T3"/>
                  </a:cxn>
                  <a:cxn ang="0">
                    <a:pos x="T4" y="T5"/>
                  </a:cxn>
                  <a:cxn ang="0">
                    <a:pos x="T6" y="T7"/>
                  </a:cxn>
                  <a:cxn ang="0">
                    <a:pos x="T8" y="T9"/>
                  </a:cxn>
                </a:cxnLst>
                <a:rect l="0" t="0" r="r" b="b"/>
                <a:pathLst>
                  <a:path w="37" h="67">
                    <a:moveTo>
                      <a:pt x="0" y="67"/>
                    </a:moveTo>
                    <a:lnTo>
                      <a:pt x="37" y="18"/>
                    </a:lnTo>
                    <a:lnTo>
                      <a:pt x="37" y="0"/>
                    </a:lnTo>
                    <a:lnTo>
                      <a:pt x="0" y="55"/>
                    </a:lnTo>
                    <a:lnTo>
                      <a:pt x="0" y="6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30" name="Freeform 34"/>
              <p:cNvSpPr>
                <a:spLocks/>
              </p:cNvSpPr>
              <p:nvPr/>
            </p:nvSpPr>
            <p:spPr bwMode="auto">
              <a:xfrm>
                <a:off x="1150" y="3102"/>
                <a:ext cx="37" cy="67"/>
              </a:xfrm>
              <a:custGeom>
                <a:avLst/>
                <a:gdLst>
                  <a:gd name="T0" fmla="*/ 0 w 37"/>
                  <a:gd name="T1" fmla="*/ 67 h 67"/>
                  <a:gd name="T2" fmla="*/ 37 w 37"/>
                  <a:gd name="T3" fmla="*/ 18 h 67"/>
                  <a:gd name="T4" fmla="*/ 37 w 37"/>
                  <a:gd name="T5" fmla="*/ 0 h 67"/>
                  <a:gd name="T6" fmla="*/ 0 w 37"/>
                  <a:gd name="T7" fmla="*/ 55 h 67"/>
                  <a:gd name="T8" fmla="*/ 0 w 37"/>
                  <a:gd name="T9" fmla="*/ 67 h 67"/>
                </a:gdLst>
                <a:ahLst/>
                <a:cxnLst>
                  <a:cxn ang="0">
                    <a:pos x="T0" y="T1"/>
                  </a:cxn>
                  <a:cxn ang="0">
                    <a:pos x="T2" y="T3"/>
                  </a:cxn>
                  <a:cxn ang="0">
                    <a:pos x="T4" y="T5"/>
                  </a:cxn>
                  <a:cxn ang="0">
                    <a:pos x="T6" y="T7"/>
                  </a:cxn>
                  <a:cxn ang="0">
                    <a:pos x="T8" y="T9"/>
                  </a:cxn>
                </a:cxnLst>
                <a:rect l="0" t="0" r="r" b="b"/>
                <a:pathLst>
                  <a:path w="37" h="67">
                    <a:moveTo>
                      <a:pt x="0" y="67"/>
                    </a:moveTo>
                    <a:lnTo>
                      <a:pt x="37" y="18"/>
                    </a:lnTo>
                    <a:lnTo>
                      <a:pt x="37"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131" name="Rectangle 35"/>
              <p:cNvSpPr>
                <a:spLocks noChangeArrowheads="1"/>
              </p:cNvSpPr>
              <p:nvPr/>
            </p:nvSpPr>
            <p:spPr bwMode="auto">
              <a:xfrm>
                <a:off x="903" y="3157"/>
                <a:ext cx="247" cy="1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32" name="Rectangle 36"/>
              <p:cNvSpPr>
                <a:spLocks noChangeArrowheads="1"/>
              </p:cNvSpPr>
              <p:nvPr/>
            </p:nvSpPr>
            <p:spPr bwMode="auto">
              <a:xfrm>
                <a:off x="907"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516133" name="Group 37"/>
              <p:cNvGrpSpPr>
                <a:grpSpLocks/>
              </p:cNvGrpSpPr>
              <p:nvPr/>
            </p:nvGrpSpPr>
            <p:grpSpPr bwMode="auto">
              <a:xfrm>
                <a:off x="977" y="2866"/>
                <a:ext cx="170" cy="134"/>
                <a:chOff x="977" y="2866"/>
                <a:chExt cx="170" cy="134"/>
              </a:xfrm>
            </p:grpSpPr>
            <p:grpSp>
              <p:nvGrpSpPr>
                <p:cNvPr id="516134" name="Group 38"/>
                <p:cNvGrpSpPr>
                  <a:grpSpLocks/>
                </p:cNvGrpSpPr>
                <p:nvPr/>
              </p:nvGrpSpPr>
              <p:grpSpPr bwMode="auto">
                <a:xfrm>
                  <a:off x="977" y="2866"/>
                  <a:ext cx="170" cy="134"/>
                  <a:chOff x="977" y="2866"/>
                  <a:chExt cx="170" cy="134"/>
                </a:xfrm>
              </p:grpSpPr>
              <p:sp>
                <p:nvSpPr>
                  <p:cNvPr id="516135" name="Oval 39"/>
                  <p:cNvSpPr>
                    <a:spLocks noChangeArrowheads="1"/>
                  </p:cNvSpPr>
                  <p:nvPr/>
                </p:nvSpPr>
                <p:spPr bwMode="auto">
                  <a:xfrm>
                    <a:off x="1035" y="2866"/>
                    <a:ext cx="7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36" name="Oval 40"/>
                  <p:cNvSpPr>
                    <a:spLocks noChangeArrowheads="1"/>
                  </p:cNvSpPr>
                  <p:nvPr/>
                </p:nvSpPr>
                <p:spPr bwMode="auto">
                  <a:xfrm>
                    <a:off x="995" y="2880"/>
                    <a:ext cx="5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37" name="Oval 41"/>
                  <p:cNvSpPr>
                    <a:spLocks noChangeArrowheads="1"/>
                  </p:cNvSpPr>
                  <p:nvPr/>
                </p:nvSpPr>
                <p:spPr bwMode="auto">
                  <a:xfrm>
                    <a:off x="977" y="2915"/>
                    <a:ext cx="40" cy="4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38" name="Oval 42"/>
                  <p:cNvSpPr>
                    <a:spLocks noChangeArrowheads="1"/>
                  </p:cNvSpPr>
                  <p:nvPr/>
                </p:nvSpPr>
                <p:spPr bwMode="auto">
                  <a:xfrm>
                    <a:off x="988" y="2933"/>
                    <a:ext cx="58" cy="5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39" name="Oval 43"/>
                  <p:cNvSpPr>
                    <a:spLocks noChangeArrowheads="1"/>
                  </p:cNvSpPr>
                  <p:nvPr/>
                </p:nvSpPr>
                <p:spPr bwMode="auto">
                  <a:xfrm>
                    <a:off x="1030" y="2940"/>
                    <a:ext cx="88" cy="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40" name="Oval 44"/>
                  <p:cNvSpPr>
                    <a:spLocks noChangeArrowheads="1"/>
                  </p:cNvSpPr>
                  <p:nvPr/>
                </p:nvSpPr>
                <p:spPr bwMode="auto">
                  <a:xfrm>
                    <a:off x="1084" y="2882"/>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41" name="Oval 45"/>
                  <p:cNvSpPr>
                    <a:spLocks noChangeArrowheads="1"/>
                  </p:cNvSpPr>
                  <p:nvPr/>
                </p:nvSpPr>
                <p:spPr bwMode="auto">
                  <a:xfrm>
                    <a:off x="1091" y="2910"/>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42" name="Oval 46"/>
                  <p:cNvSpPr>
                    <a:spLocks noChangeArrowheads="1"/>
                  </p:cNvSpPr>
                  <p:nvPr/>
                </p:nvSpPr>
                <p:spPr bwMode="auto">
                  <a:xfrm>
                    <a:off x="1086" y="2919"/>
                    <a:ext cx="57"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43" name="Oval 47"/>
                  <p:cNvSpPr>
                    <a:spLocks noChangeArrowheads="1"/>
                  </p:cNvSpPr>
                  <p:nvPr/>
                </p:nvSpPr>
                <p:spPr bwMode="auto">
                  <a:xfrm>
                    <a:off x="1008" y="2898"/>
                    <a:ext cx="110"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6144" name="Group 48"/>
                <p:cNvGrpSpPr>
                  <a:grpSpLocks/>
                </p:cNvGrpSpPr>
                <p:nvPr/>
              </p:nvGrpSpPr>
              <p:grpSpPr bwMode="auto">
                <a:xfrm>
                  <a:off x="977" y="2866"/>
                  <a:ext cx="168" cy="130"/>
                  <a:chOff x="977" y="2866"/>
                  <a:chExt cx="168" cy="130"/>
                </a:xfrm>
              </p:grpSpPr>
              <p:sp>
                <p:nvSpPr>
                  <p:cNvPr id="516145" name="Freeform 49"/>
                  <p:cNvSpPr>
                    <a:spLocks/>
                  </p:cNvSpPr>
                  <p:nvPr/>
                </p:nvSpPr>
                <p:spPr bwMode="auto">
                  <a:xfrm>
                    <a:off x="1037" y="2866"/>
                    <a:ext cx="70" cy="26"/>
                  </a:xfrm>
                  <a:custGeom>
                    <a:avLst/>
                    <a:gdLst>
                      <a:gd name="T0" fmla="*/ 0 w 70"/>
                      <a:gd name="T1" fmla="*/ 19 h 26"/>
                      <a:gd name="T2" fmla="*/ 5 w 70"/>
                      <a:gd name="T3" fmla="*/ 12 h 26"/>
                      <a:gd name="T4" fmla="*/ 12 w 70"/>
                      <a:gd name="T5" fmla="*/ 5 h 26"/>
                      <a:gd name="T6" fmla="*/ 23 w 70"/>
                      <a:gd name="T7" fmla="*/ 0 h 26"/>
                      <a:gd name="T8" fmla="*/ 34 w 70"/>
                      <a:gd name="T9" fmla="*/ 0 h 26"/>
                      <a:gd name="T10" fmla="*/ 47 w 70"/>
                      <a:gd name="T11" fmla="*/ 0 h 26"/>
                      <a:gd name="T12" fmla="*/ 56 w 70"/>
                      <a:gd name="T13" fmla="*/ 5 h 26"/>
                      <a:gd name="T14" fmla="*/ 65 w 70"/>
                      <a:gd name="T15" fmla="*/ 9 h 26"/>
                      <a:gd name="T16" fmla="*/ 70 w 70"/>
                      <a:gd name="T17" fmla="*/ 16 h 26"/>
                      <a:gd name="T18" fmla="*/ 34 w 70"/>
                      <a:gd name="T19" fmla="*/ 26 h 26"/>
                      <a:gd name="T20" fmla="*/ 0 w 70"/>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6">
                        <a:moveTo>
                          <a:pt x="0" y="19"/>
                        </a:moveTo>
                        <a:lnTo>
                          <a:pt x="5" y="12"/>
                        </a:lnTo>
                        <a:lnTo>
                          <a:pt x="12" y="5"/>
                        </a:lnTo>
                        <a:lnTo>
                          <a:pt x="23" y="0"/>
                        </a:lnTo>
                        <a:lnTo>
                          <a:pt x="34" y="0"/>
                        </a:lnTo>
                        <a:lnTo>
                          <a:pt x="47" y="0"/>
                        </a:lnTo>
                        <a:lnTo>
                          <a:pt x="56" y="5"/>
                        </a:lnTo>
                        <a:lnTo>
                          <a:pt x="65" y="9"/>
                        </a:lnTo>
                        <a:lnTo>
                          <a:pt x="70"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46" name="Group 50"/>
                  <p:cNvGrpSpPr>
                    <a:grpSpLocks/>
                  </p:cNvGrpSpPr>
                  <p:nvPr/>
                </p:nvGrpSpPr>
                <p:grpSpPr bwMode="auto">
                  <a:xfrm>
                    <a:off x="1037" y="2866"/>
                    <a:ext cx="68" cy="26"/>
                    <a:chOff x="1037" y="2866"/>
                    <a:chExt cx="68" cy="26"/>
                  </a:xfrm>
                </p:grpSpPr>
                <p:sp>
                  <p:nvSpPr>
                    <p:cNvPr id="516147" name="Freeform 51"/>
                    <p:cNvSpPr>
                      <a:spLocks/>
                    </p:cNvSpPr>
                    <p:nvPr/>
                  </p:nvSpPr>
                  <p:spPr bwMode="auto">
                    <a:xfrm>
                      <a:off x="1037" y="2866"/>
                      <a:ext cx="68" cy="26"/>
                    </a:xfrm>
                    <a:custGeom>
                      <a:avLst/>
                      <a:gdLst>
                        <a:gd name="T0" fmla="*/ 0 w 68"/>
                        <a:gd name="T1" fmla="*/ 19 h 26"/>
                        <a:gd name="T2" fmla="*/ 5 w 68"/>
                        <a:gd name="T3" fmla="*/ 12 h 26"/>
                        <a:gd name="T4" fmla="*/ 14 w 68"/>
                        <a:gd name="T5" fmla="*/ 5 h 26"/>
                        <a:gd name="T6" fmla="*/ 23 w 68"/>
                        <a:gd name="T7" fmla="*/ 2 h 26"/>
                        <a:gd name="T8" fmla="*/ 34 w 68"/>
                        <a:gd name="T9" fmla="*/ 0 h 26"/>
                        <a:gd name="T10" fmla="*/ 45 w 68"/>
                        <a:gd name="T11" fmla="*/ 2 h 26"/>
                        <a:gd name="T12" fmla="*/ 56 w 68"/>
                        <a:gd name="T13" fmla="*/ 5 h 26"/>
                        <a:gd name="T14" fmla="*/ 63 w 68"/>
                        <a:gd name="T15" fmla="*/ 9 h 26"/>
                        <a:gd name="T16" fmla="*/ 68 w 68"/>
                        <a:gd name="T17" fmla="*/ 16 h 26"/>
                        <a:gd name="T18" fmla="*/ 34 w 68"/>
                        <a:gd name="T19" fmla="*/ 26 h 26"/>
                        <a:gd name="T20" fmla="*/ 0 w 68"/>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48" name="Freeform 52"/>
                    <p:cNvSpPr>
                      <a:spLocks/>
                    </p:cNvSpPr>
                    <p:nvPr/>
                  </p:nvSpPr>
                  <p:spPr bwMode="auto">
                    <a:xfrm>
                      <a:off x="1037" y="2866"/>
                      <a:ext cx="68" cy="19"/>
                    </a:xfrm>
                    <a:custGeom>
                      <a:avLst/>
                      <a:gdLst>
                        <a:gd name="T0" fmla="*/ 0 w 68"/>
                        <a:gd name="T1" fmla="*/ 19 h 19"/>
                        <a:gd name="T2" fmla="*/ 5 w 68"/>
                        <a:gd name="T3" fmla="*/ 12 h 19"/>
                        <a:gd name="T4" fmla="*/ 14 w 68"/>
                        <a:gd name="T5" fmla="*/ 5 h 19"/>
                        <a:gd name="T6" fmla="*/ 23 w 68"/>
                        <a:gd name="T7" fmla="*/ 2 h 19"/>
                        <a:gd name="T8" fmla="*/ 34 w 68"/>
                        <a:gd name="T9" fmla="*/ 0 h 19"/>
                        <a:gd name="T10" fmla="*/ 45 w 68"/>
                        <a:gd name="T11" fmla="*/ 2 h 19"/>
                        <a:gd name="T12" fmla="*/ 56 w 68"/>
                        <a:gd name="T13" fmla="*/ 5 h 19"/>
                        <a:gd name="T14" fmla="*/ 63 w 68"/>
                        <a:gd name="T15" fmla="*/ 9 h 19"/>
                        <a:gd name="T16" fmla="*/ 68 w 68"/>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49" name="Freeform 53"/>
                  <p:cNvSpPr>
                    <a:spLocks/>
                  </p:cNvSpPr>
                  <p:nvPr/>
                </p:nvSpPr>
                <p:spPr bwMode="auto">
                  <a:xfrm>
                    <a:off x="995" y="2880"/>
                    <a:ext cx="40" cy="32"/>
                  </a:xfrm>
                  <a:custGeom>
                    <a:avLst/>
                    <a:gdLst>
                      <a:gd name="T0" fmla="*/ 0 w 40"/>
                      <a:gd name="T1" fmla="*/ 32 h 32"/>
                      <a:gd name="T2" fmla="*/ 0 w 40"/>
                      <a:gd name="T3" fmla="*/ 30 h 32"/>
                      <a:gd name="T4" fmla="*/ 0 w 40"/>
                      <a:gd name="T5" fmla="*/ 28 h 32"/>
                      <a:gd name="T6" fmla="*/ 2 w 40"/>
                      <a:gd name="T7" fmla="*/ 16 h 32"/>
                      <a:gd name="T8" fmla="*/ 8 w 40"/>
                      <a:gd name="T9" fmla="*/ 7 h 32"/>
                      <a:gd name="T10" fmla="*/ 17 w 40"/>
                      <a:gd name="T11" fmla="*/ 2 h 32"/>
                      <a:gd name="T12" fmla="*/ 27 w 40"/>
                      <a:gd name="T13" fmla="*/ 0 h 32"/>
                      <a:gd name="T14" fmla="*/ 35 w 40"/>
                      <a:gd name="T15" fmla="*/ 0 h 32"/>
                      <a:gd name="T16" fmla="*/ 40 w 40"/>
                      <a:gd name="T17" fmla="*/ 2 h 32"/>
                      <a:gd name="T18" fmla="*/ 27 w 40"/>
                      <a:gd name="T19" fmla="*/ 28 h 32"/>
                      <a:gd name="T20" fmla="*/ 0 w 4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50" name="Group 54"/>
                  <p:cNvGrpSpPr>
                    <a:grpSpLocks/>
                  </p:cNvGrpSpPr>
                  <p:nvPr/>
                </p:nvGrpSpPr>
                <p:grpSpPr bwMode="auto">
                  <a:xfrm>
                    <a:off x="995" y="2880"/>
                    <a:ext cx="40" cy="32"/>
                    <a:chOff x="995" y="2880"/>
                    <a:chExt cx="40" cy="32"/>
                  </a:xfrm>
                </p:grpSpPr>
                <p:sp>
                  <p:nvSpPr>
                    <p:cNvPr id="516151" name="Freeform 55"/>
                    <p:cNvSpPr>
                      <a:spLocks/>
                    </p:cNvSpPr>
                    <p:nvPr/>
                  </p:nvSpPr>
                  <p:spPr bwMode="auto">
                    <a:xfrm>
                      <a:off x="995" y="2880"/>
                      <a:ext cx="40" cy="32"/>
                    </a:xfrm>
                    <a:custGeom>
                      <a:avLst/>
                      <a:gdLst>
                        <a:gd name="T0" fmla="*/ 0 w 40"/>
                        <a:gd name="T1" fmla="*/ 32 h 32"/>
                        <a:gd name="T2" fmla="*/ 0 w 40"/>
                        <a:gd name="T3" fmla="*/ 25 h 32"/>
                        <a:gd name="T4" fmla="*/ 2 w 40"/>
                        <a:gd name="T5" fmla="*/ 16 h 32"/>
                        <a:gd name="T6" fmla="*/ 8 w 40"/>
                        <a:gd name="T7" fmla="*/ 7 h 32"/>
                        <a:gd name="T8" fmla="*/ 17 w 40"/>
                        <a:gd name="T9" fmla="*/ 2 h 32"/>
                        <a:gd name="T10" fmla="*/ 27 w 40"/>
                        <a:gd name="T11" fmla="*/ 0 h 32"/>
                        <a:gd name="T12" fmla="*/ 35 w 40"/>
                        <a:gd name="T13" fmla="*/ 2 h 32"/>
                        <a:gd name="T14" fmla="*/ 40 w 40"/>
                        <a:gd name="T15" fmla="*/ 5 h 32"/>
                        <a:gd name="T16" fmla="*/ 27 w 40"/>
                        <a:gd name="T17" fmla="*/ 25 h 32"/>
                        <a:gd name="T18" fmla="*/ 0 w 4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52" name="Freeform 56"/>
                    <p:cNvSpPr>
                      <a:spLocks/>
                    </p:cNvSpPr>
                    <p:nvPr/>
                  </p:nvSpPr>
                  <p:spPr bwMode="auto">
                    <a:xfrm>
                      <a:off x="995" y="2880"/>
                      <a:ext cx="40" cy="32"/>
                    </a:xfrm>
                    <a:custGeom>
                      <a:avLst/>
                      <a:gdLst>
                        <a:gd name="T0" fmla="*/ 0 w 40"/>
                        <a:gd name="T1" fmla="*/ 32 h 32"/>
                        <a:gd name="T2" fmla="*/ 0 w 40"/>
                        <a:gd name="T3" fmla="*/ 25 h 32"/>
                        <a:gd name="T4" fmla="*/ 2 w 40"/>
                        <a:gd name="T5" fmla="*/ 16 h 32"/>
                        <a:gd name="T6" fmla="*/ 8 w 40"/>
                        <a:gd name="T7" fmla="*/ 7 h 32"/>
                        <a:gd name="T8" fmla="*/ 17 w 40"/>
                        <a:gd name="T9" fmla="*/ 2 h 32"/>
                        <a:gd name="T10" fmla="*/ 27 w 40"/>
                        <a:gd name="T11" fmla="*/ 0 h 32"/>
                        <a:gd name="T12" fmla="*/ 35 w 40"/>
                        <a:gd name="T13" fmla="*/ 2 h 32"/>
                        <a:gd name="T14" fmla="*/ 40 w 40"/>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53" name="Freeform 57"/>
                  <p:cNvSpPr>
                    <a:spLocks/>
                  </p:cNvSpPr>
                  <p:nvPr/>
                </p:nvSpPr>
                <p:spPr bwMode="auto">
                  <a:xfrm>
                    <a:off x="988"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12 h 25"/>
                      <a:gd name="T12" fmla="*/ 0 w 42"/>
                      <a:gd name="T13" fmla="*/ 0 h 25"/>
                      <a:gd name="T14" fmla="*/ 0 w 42"/>
                      <a:gd name="T15" fmla="*/ 0 h 25"/>
                      <a:gd name="T16" fmla="*/ 0 w 42"/>
                      <a:gd name="T17" fmla="*/ 0 h 25"/>
                      <a:gd name="T18" fmla="*/ 29 w 42"/>
                      <a:gd name="T19" fmla="*/ 0 h 25"/>
                      <a:gd name="T20" fmla="*/ 42 w 42"/>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54" name="Group 58"/>
                  <p:cNvGrpSpPr>
                    <a:grpSpLocks/>
                  </p:cNvGrpSpPr>
                  <p:nvPr/>
                </p:nvGrpSpPr>
                <p:grpSpPr bwMode="auto">
                  <a:xfrm>
                    <a:off x="988" y="2954"/>
                    <a:ext cx="42" cy="25"/>
                    <a:chOff x="988" y="2954"/>
                    <a:chExt cx="42" cy="25"/>
                  </a:xfrm>
                </p:grpSpPr>
                <p:sp>
                  <p:nvSpPr>
                    <p:cNvPr id="516155" name="Freeform 59"/>
                    <p:cNvSpPr>
                      <a:spLocks/>
                    </p:cNvSpPr>
                    <p:nvPr/>
                  </p:nvSpPr>
                  <p:spPr bwMode="auto">
                    <a:xfrm>
                      <a:off x="988"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9 h 25"/>
                        <a:gd name="T12" fmla="*/ 0 w 42"/>
                        <a:gd name="T13" fmla="*/ 0 h 25"/>
                        <a:gd name="T14" fmla="*/ 0 w 42"/>
                        <a:gd name="T15" fmla="*/ 0 h 25"/>
                        <a:gd name="T16" fmla="*/ 29 w 42"/>
                        <a:gd name="T17" fmla="*/ 0 h 25"/>
                        <a:gd name="T18" fmla="*/ 42 w 42"/>
                        <a:gd name="T19"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56" name="Freeform 60"/>
                    <p:cNvSpPr>
                      <a:spLocks/>
                    </p:cNvSpPr>
                    <p:nvPr/>
                  </p:nvSpPr>
                  <p:spPr bwMode="auto">
                    <a:xfrm>
                      <a:off x="988"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9 h 25"/>
                        <a:gd name="T12" fmla="*/ 0 w 42"/>
                        <a:gd name="T13" fmla="*/ 0 h 25"/>
                        <a:gd name="T14" fmla="*/ 0 w 42"/>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57" name="Freeform 61"/>
                  <p:cNvSpPr>
                    <a:spLocks/>
                  </p:cNvSpPr>
                  <p:nvPr/>
                </p:nvSpPr>
                <p:spPr bwMode="auto">
                  <a:xfrm>
                    <a:off x="1105" y="2882"/>
                    <a:ext cx="33" cy="30"/>
                  </a:xfrm>
                  <a:custGeom>
                    <a:avLst/>
                    <a:gdLst>
                      <a:gd name="T0" fmla="*/ 0 w 33"/>
                      <a:gd name="T1" fmla="*/ 0 h 30"/>
                      <a:gd name="T2" fmla="*/ 4 w 33"/>
                      <a:gd name="T3" fmla="*/ 0 h 30"/>
                      <a:gd name="T4" fmla="*/ 6 w 33"/>
                      <a:gd name="T5" fmla="*/ 0 h 30"/>
                      <a:gd name="T6" fmla="*/ 17 w 33"/>
                      <a:gd name="T7" fmla="*/ 3 h 30"/>
                      <a:gd name="T8" fmla="*/ 26 w 33"/>
                      <a:gd name="T9" fmla="*/ 7 h 30"/>
                      <a:gd name="T10" fmla="*/ 31 w 33"/>
                      <a:gd name="T11" fmla="*/ 12 h 30"/>
                      <a:gd name="T12" fmla="*/ 33 w 33"/>
                      <a:gd name="T13" fmla="*/ 19 h 30"/>
                      <a:gd name="T14" fmla="*/ 33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58" name="Group 62"/>
                  <p:cNvGrpSpPr>
                    <a:grpSpLocks/>
                  </p:cNvGrpSpPr>
                  <p:nvPr/>
                </p:nvGrpSpPr>
                <p:grpSpPr bwMode="auto">
                  <a:xfrm>
                    <a:off x="1105" y="2882"/>
                    <a:ext cx="33" cy="30"/>
                    <a:chOff x="1105" y="2882"/>
                    <a:chExt cx="33" cy="30"/>
                  </a:xfrm>
                </p:grpSpPr>
                <p:sp>
                  <p:nvSpPr>
                    <p:cNvPr id="516159" name="Freeform 63"/>
                    <p:cNvSpPr>
                      <a:spLocks/>
                    </p:cNvSpPr>
                    <p:nvPr/>
                  </p:nvSpPr>
                  <p:spPr bwMode="auto">
                    <a:xfrm>
                      <a:off x="1105" y="2882"/>
                      <a:ext cx="33" cy="30"/>
                    </a:xfrm>
                    <a:custGeom>
                      <a:avLst/>
                      <a:gdLst>
                        <a:gd name="T0" fmla="*/ 0 w 33"/>
                        <a:gd name="T1" fmla="*/ 0 h 30"/>
                        <a:gd name="T2" fmla="*/ 4 w 33"/>
                        <a:gd name="T3" fmla="*/ 0 h 30"/>
                        <a:gd name="T4" fmla="*/ 6 w 33"/>
                        <a:gd name="T5" fmla="*/ 0 h 30"/>
                        <a:gd name="T6" fmla="*/ 17 w 33"/>
                        <a:gd name="T7" fmla="*/ 3 h 30"/>
                        <a:gd name="T8" fmla="*/ 26 w 33"/>
                        <a:gd name="T9" fmla="*/ 5 h 30"/>
                        <a:gd name="T10" fmla="*/ 31 w 33"/>
                        <a:gd name="T11" fmla="*/ 12 h 30"/>
                        <a:gd name="T12" fmla="*/ 33 w 33"/>
                        <a:gd name="T13" fmla="*/ 19 h 30"/>
                        <a:gd name="T14" fmla="*/ 31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60" name="Freeform 64"/>
                    <p:cNvSpPr>
                      <a:spLocks/>
                    </p:cNvSpPr>
                    <p:nvPr/>
                  </p:nvSpPr>
                  <p:spPr bwMode="auto">
                    <a:xfrm>
                      <a:off x="1105" y="2882"/>
                      <a:ext cx="33" cy="30"/>
                    </a:xfrm>
                    <a:custGeom>
                      <a:avLst/>
                      <a:gdLst>
                        <a:gd name="T0" fmla="*/ 0 w 33"/>
                        <a:gd name="T1" fmla="*/ 0 h 30"/>
                        <a:gd name="T2" fmla="*/ 4 w 33"/>
                        <a:gd name="T3" fmla="*/ 0 h 30"/>
                        <a:gd name="T4" fmla="*/ 6 w 33"/>
                        <a:gd name="T5" fmla="*/ 0 h 30"/>
                        <a:gd name="T6" fmla="*/ 17 w 33"/>
                        <a:gd name="T7" fmla="*/ 3 h 30"/>
                        <a:gd name="T8" fmla="*/ 26 w 33"/>
                        <a:gd name="T9" fmla="*/ 5 h 30"/>
                        <a:gd name="T10" fmla="*/ 31 w 33"/>
                        <a:gd name="T11" fmla="*/ 12 h 30"/>
                        <a:gd name="T12" fmla="*/ 33 w 33"/>
                        <a:gd name="T13" fmla="*/ 19 h 30"/>
                        <a:gd name="T14" fmla="*/ 31 w 33"/>
                        <a:gd name="T15" fmla="*/ 26 h 30"/>
                        <a:gd name="T16" fmla="*/ 29 w 3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61" name="Freeform 65"/>
                  <p:cNvSpPr>
                    <a:spLocks/>
                  </p:cNvSpPr>
                  <p:nvPr/>
                </p:nvSpPr>
                <p:spPr bwMode="auto">
                  <a:xfrm>
                    <a:off x="1116" y="2912"/>
                    <a:ext cx="29" cy="30"/>
                  </a:xfrm>
                  <a:custGeom>
                    <a:avLst/>
                    <a:gdLst>
                      <a:gd name="T0" fmla="*/ 18 w 29"/>
                      <a:gd name="T1" fmla="*/ 0 h 30"/>
                      <a:gd name="T2" fmla="*/ 27 w 29"/>
                      <a:gd name="T3" fmla="*/ 10 h 30"/>
                      <a:gd name="T4" fmla="*/ 29 w 29"/>
                      <a:gd name="T5" fmla="*/ 19 h 30"/>
                      <a:gd name="T6" fmla="*/ 27 w 29"/>
                      <a:gd name="T7" fmla="*/ 26 h 30"/>
                      <a:gd name="T8" fmla="*/ 24 w 29"/>
                      <a:gd name="T9" fmla="*/ 30 h 30"/>
                      <a:gd name="T10" fmla="*/ 0 w 29"/>
                      <a:gd name="T11" fmla="*/ 19 h 30"/>
                      <a:gd name="T12" fmla="*/ 18 w 2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62" name="Group 66"/>
                  <p:cNvGrpSpPr>
                    <a:grpSpLocks/>
                  </p:cNvGrpSpPr>
                  <p:nvPr/>
                </p:nvGrpSpPr>
                <p:grpSpPr bwMode="auto">
                  <a:xfrm>
                    <a:off x="1116" y="2915"/>
                    <a:ext cx="29" cy="27"/>
                    <a:chOff x="1116" y="2915"/>
                    <a:chExt cx="29" cy="27"/>
                  </a:xfrm>
                </p:grpSpPr>
                <p:sp>
                  <p:nvSpPr>
                    <p:cNvPr id="516163" name="Freeform 67"/>
                    <p:cNvSpPr>
                      <a:spLocks/>
                    </p:cNvSpPr>
                    <p:nvPr/>
                  </p:nvSpPr>
                  <p:spPr bwMode="auto">
                    <a:xfrm>
                      <a:off x="1116" y="2915"/>
                      <a:ext cx="29" cy="27"/>
                    </a:xfrm>
                    <a:custGeom>
                      <a:avLst/>
                      <a:gdLst>
                        <a:gd name="T0" fmla="*/ 18 w 29"/>
                        <a:gd name="T1" fmla="*/ 0 h 27"/>
                        <a:gd name="T2" fmla="*/ 27 w 29"/>
                        <a:gd name="T3" fmla="*/ 7 h 27"/>
                        <a:gd name="T4" fmla="*/ 29 w 29"/>
                        <a:gd name="T5" fmla="*/ 16 h 27"/>
                        <a:gd name="T6" fmla="*/ 27 w 29"/>
                        <a:gd name="T7" fmla="*/ 23 h 27"/>
                        <a:gd name="T8" fmla="*/ 24 w 29"/>
                        <a:gd name="T9" fmla="*/ 27 h 27"/>
                        <a:gd name="T10" fmla="*/ 0 w 29"/>
                        <a:gd name="T11" fmla="*/ 16 h 27"/>
                        <a:gd name="T12" fmla="*/ 18 w 2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64" name="Freeform 68"/>
                    <p:cNvSpPr>
                      <a:spLocks/>
                    </p:cNvSpPr>
                    <p:nvPr/>
                  </p:nvSpPr>
                  <p:spPr bwMode="auto">
                    <a:xfrm>
                      <a:off x="1134" y="2915"/>
                      <a:ext cx="11" cy="27"/>
                    </a:xfrm>
                    <a:custGeom>
                      <a:avLst/>
                      <a:gdLst>
                        <a:gd name="T0" fmla="*/ 0 w 11"/>
                        <a:gd name="T1" fmla="*/ 0 h 27"/>
                        <a:gd name="T2" fmla="*/ 9 w 11"/>
                        <a:gd name="T3" fmla="*/ 7 h 27"/>
                        <a:gd name="T4" fmla="*/ 11 w 11"/>
                        <a:gd name="T5" fmla="*/ 16 h 27"/>
                        <a:gd name="T6" fmla="*/ 9 w 11"/>
                        <a:gd name="T7" fmla="*/ 23 h 27"/>
                        <a:gd name="T8" fmla="*/ 6 w 11"/>
                        <a:gd name="T9" fmla="*/ 27 h 27"/>
                      </a:gdLst>
                      <a:ahLst/>
                      <a:cxnLst>
                        <a:cxn ang="0">
                          <a:pos x="T0" y="T1"/>
                        </a:cxn>
                        <a:cxn ang="0">
                          <a:pos x="T2" y="T3"/>
                        </a:cxn>
                        <a:cxn ang="0">
                          <a:pos x="T4" y="T5"/>
                        </a:cxn>
                        <a:cxn ang="0">
                          <a:pos x="T6" y="T7"/>
                        </a:cxn>
                        <a:cxn ang="0">
                          <a:pos x="T8" y="T9"/>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65" name="Freeform 69"/>
                  <p:cNvSpPr>
                    <a:spLocks/>
                  </p:cNvSpPr>
                  <p:nvPr/>
                </p:nvSpPr>
                <p:spPr bwMode="auto">
                  <a:xfrm>
                    <a:off x="1105"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4 h 44"/>
                      <a:gd name="T18" fmla="*/ 9 w 36"/>
                      <a:gd name="T19" fmla="*/ 9 h 44"/>
                      <a:gd name="T20" fmla="*/ 35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66" name="Group 70"/>
                  <p:cNvGrpSpPr>
                    <a:grpSpLocks/>
                  </p:cNvGrpSpPr>
                  <p:nvPr/>
                </p:nvGrpSpPr>
                <p:grpSpPr bwMode="auto">
                  <a:xfrm>
                    <a:off x="1105" y="2945"/>
                    <a:ext cx="36" cy="44"/>
                    <a:chOff x="1105" y="2945"/>
                    <a:chExt cx="36" cy="44"/>
                  </a:xfrm>
                </p:grpSpPr>
                <p:sp>
                  <p:nvSpPr>
                    <p:cNvPr id="516167" name="Freeform 71"/>
                    <p:cNvSpPr>
                      <a:spLocks/>
                    </p:cNvSpPr>
                    <p:nvPr/>
                  </p:nvSpPr>
                  <p:spPr bwMode="auto">
                    <a:xfrm>
                      <a:off x="1105"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1 h 44"/>
                        <a:gd name="T18" fmla="*/ 9 w 36"/>
                        <a:gd name="T19" fmla="*/ 9 h 44"/>
                        <a:gd name="T20" fmla="*/ 35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68" name="Freeform 72"/>
                    <p:cNvSpPr>
                      <a:spLocks/>
                    </p:cNvSpPr>
                    <p:nvPr/>
                  </p:nvSpPr>
                  <p:spPr bwMode="auto">
                    <a:xfrm>
                      <a:off x="1105"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69" name="Freeform 73"/>
                  <p:cNvSpPr>
                    <a:spLocks/>
                  </p:cNvSpPr>
                  <p:nvPr/>
                </p:nvSpPr>
                <p:spPr bwMode="auto">
                  <a:xfrm>
                    <a:off x="977" y="2912"/>
                    <a:ext cx="18" cy="44"/>
                  </a:xfrm>
                  <a:custGeom>
                    <a:avLst/>
                    <a:gdLst>
                      <a:gd name="T0" fmla="*/ 11 w 18"/>
                      <a:gd name="T1" fmla="*/ 44 h 44"/>
                      <a:gd name="T2" fmla="*/ 4 w 18"/>
                      <a:gd name="T3" fmla="*/ 35 h 44"/>
                      <a:gd name="T4" fmla="*/ 0 w 18"/>
                      <a:gd name="T5" fmla="*/ 23 h 44"/>
                      <a:gd name="T6" fmla="*/ 0 w 18"/>
                      <a:gd name="T7" fmla="*/ 14 h 44"/>
                      <a:gd name="T8" fmla="*/ 4 w 18"/>
                      <a:gd name="T9" fmla="*/ 7 h 44"/>
                      <a:gd name="T10" fmla="*/ 11 w 18"/>
                      <a:gd name="T11" fmla="*/ 3 h 44"/>
                      <a:gd name="T12" fmla="*/ 18 w 18"/>
                      <a:gd name="T13" fmla="*/ 0 h 44"/>
                      <a:gd name="T14" fmla="*/ 18 w 18"/>
                      <a:gd name="T15" fmla="*/ 23 h 44"/>
                      <a:gd name="T16" fmla="*/ 11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70" name="Group 74"/>
                  <p:cNvGrpSpPr>
                    <a:grpSpLocks/>
                  </p:cNvGrpSpPr>
                  <p:nvPr/>
                </p:nvGrpSpPr>
                <p:grpSpPr bwMode="auto">
                  <a:xfrm>
                    <a:off x="977" y="2915"/>
                    <a:ext cx="18" cy="41"/>
                    <a:chOff x="977" y="2915"/>
                    <a:chExt cx="18" cy="41"/>
                  </a:xfrm>
                </p:grpSpPr>
                <p:sp>
                  <p:nvSpPr>
                    <p:cNvPr id="516171" name="Freeform 75"/>
                    <p:cNvSpPr>
                      <a:spLocks/>
                    </p:cNvSpPr>
                    <p:nvPr/>
                  </p:nvSpPr>
                  <p:spPr bwMode="auto">
                    <a:xfrm>
                      <a:off x="977" y="2915"/>
                      <a:ext cx="18" cy="41"/>
                    </a:xfrm>
                    <a:custGeom>
                      <a:avLst/>
                      <a:gdLst>
                        <a:gd name="T0" fmla="*/ 11 w 18"/>
                        <a:gd name="T1" fmla="*/ 41 h 41"/>
                        <a:gd name="T2" fmla="*/ 4 w 18"/>
                        <a:gd name="T3" fmla="*/ 32 h 41"/>
                        <a:gd name="T4" fmla="*/ 0 w 18"/>
                        <a:gd name="T5" fmla="*/ 20 h 41"/>
                        <a:gd name="T6" fmla="*/ 2 w 18"/>
                        <a:gd name="T7" fmla="*/ 14 h 41"/>
                        <a:gd name="T8" fmla="*/ 6 w 18"/>
                        <a:gd name="T9" fmla="*/ 7 h 41"/>
                        <a:gd name="T10" fmla="*/ 11 w 18"/>
                        <a:gd name="T11" fmla="*/ 2 h 41"/>
                        <a:gd name="T12" fmla="*/ 18 w 18"/>
                        <a:gd name="T13" fmla="*/ 0 h 41"/>
                        <a:gd name="T14" fmla="*/ 18 w 18"/>
                        <a:gd name="T15" fmla="*/ 20 h 41"/>
                        <a:gd name="T16" fmla="*/ 11 w 1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72" name="Freeform 76"/>
                    <p:cNvSpPr>
                      <a:spLocks/>
                    </p:cNvSpPr>
                    <p:nvPr/>
                  </p:nvSpPr>
                  <p:spPr bwMode="auto">
                    <a:xfrm>
                      <a:off x="977" y="2915"/>
                      <a:ext cx="18" cy="41"/>
                    </a:xfrm>
                    <a:custGeom>
                      <a:avLst/>
                      <a:gdLst>
                        <a:gd name="T0" fmla="*/ 11 w 18"/>
                        <a:gd name="T1" fmla="*/ 41 h 41"/>
                        <a:gd name="T2" fmla="*/ 4 w 18"/>
                        <a:gd name="T3" fmla="*/ 32 h 41"/>
                        <a:gd name="T4" fmla="*/ 0 w 18"/>
                        <a:gd name="T5" fmla="*/ 20 h 41"/>
                        <a:gd name="T6" fmla="*/ 2 w 18"/>
                        <a:gd name="T7" fmla="*/ 14 h 41"/>
                        <a:gd name="T8" fmla="*/ 6 w 18"/>
                        <a:gd name="T9" fmla="*/ 7 h 41"/>
                        <a:gd name="T10" fmla="*/ 11 w 18"/>
                        <a:gd name="T11" fmla="*/ 2 h 41"/>
                        <a:gd name="T12" fmla="*/ 18 w 18"/>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173" name="Freeform 77"/>
                  <p:cNvSpPr>
                    <a:spLocks/>
                  </p:cNvSpPr>
                  <p:nvPr/>
                </p:nvSpPr>
                <p:spPr bwMode="auto">
                  <a:xfrm>
                    <a:off x="1030" y="2972"/>
                    <a:ext cx="75" cy="24"/>
                  </a:xfrm>
                  <a:custGeom>
                    <a:avLst/>
                    <a:gdLst>
                      <a:gd name="T0" fmla="*/ 75 w 75"/>
                      <a:gd name="T1" fmla="*/ 14 h 24"/>
                      <a:gd name="T2" fmla="*/ 68 w 75"/>
                      <a:gd name="T3" fmla="*/ 19 h 24"/>
                      <a:gd name="T4" fmla="*/ 61 w 75"/>
                      <a:gd name="T5" fmla="*/ 21 h 24"/>
                      <a:gd name="T6" fmla="*/ 41 w 75"/>
                      <a:gd name="T7" fmla="*/ 24 h 24"/>
                      <a:gd name="T8" fmla="*/ 27 w 75"/>
                      <a:gd name="T9" fmla="*/ 21 h 24"/>
                      <a:gd name="T10" fmla="*/ 14 w 75"/>
                      <a:gd name="T11" fmla="*/ 19 h 24"/>
                      <a:gd name="T12" fmla="*/ 5 w 75"/>
                      <a:gd name="T13" fmla="*/ 12 h 24"/>
                      <a:gd name="T14" fmla="*/ 0 w 75"/>
                      <a:gd name="T15" fmla="*/ 5 h 24"/>
                      <a:gd name="T16" fmla="*/ 41 w 75"/>
                      <a:gd name="T17" fmla="*/ 0 h 24"/>
                      <a:gd name="T18" fmla="*/ 75 w 75"/>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174" name="Group 78"/>
                  <p:cNvGrpSpPr>
                    <a:grpSpLocks/>
                  </p:cNvGrpSpPr>
                  <p:nvPr/>
                </p:nvGrpSpPr>
                <p:grpSpPr bwMode="auto">
                  <a:xfrm>
                    <a:off x="1031" y="2972"/>
                    <a:ext cx="73" cy="24"/>
                    <a:chOff x="1031" y="2972"/>
                    <a:chExt cx="73" cy="24"/>
                  </a:xfrm>
                </p:grpSpPr>
                <p:sp>
                  <p:nvSpPr>
                    <p:cNvPr id="516175" name="Freeform 79"/>
                    <p:cNvSpPr>
                      <a:spLocks/>
                    </p:cNvSpPr>
                    <p:nvPr/>
                  </p:nvSpPr>
                  <p:spPr bwMode="auto">
                    <a:xfrm>
                      <a:off x="1031" y="2972"/>
                      <a:ext cx="73" cy="24"/>
                    </a:xfrm>
                    <a:custGeom>
                      <a:avLst/>
                      <a:gdLst>
                        <a:gd name="T0" fmla="*/ 73 w 73"/>
                        <a:gd name="T1" fmla="*/ 14 h 24"/>
                        <a:gd name="T2" fmla="*/ 67 w 73"/>
                        <a:gd name="T3" fmla="*/ 19 h 24"/>
                        <a:gd name="T4" fmla="*/ 58 w 73"/>
                        <a:gd name="T5" fmla="*/ 21 h 24"/>
                        <a:gd name="T6" fmla="*/ 40 w 73"/>
                        <a:gd name="T7" fmla="*/ 24 h 24"/>
                        <a:gd name="T8" fmla="*/ 26 w 73"/>
                        <a:gd name="T9" fmla="*/ 21 h 24"/>
                        <a:gd name="T10" fmla="*/ 15 w 73"/>
                        <a:gd name="T11" fmla="*/ 19 h 24"/>
                        <a:gd name="T12" fmla="*/ 6 w 73"/>
                        <a:gd name="T13" fmla="*/ 12 h 24"/>
                        <a:gd name="T14" fmla="*/ 0 w 73"/>
                        <a:gd name="T15" fmla="*/ 5 h 24"/>
                        <a:gd name="T16" fmla="*/ 40 w 73"/>
                        <a:gd name="T17" fmla="*/ 0 h 24"/>
                        <a:gd name="T18" fmla="*/ 73 w 73"/>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76" name="Freeform 80"/>
                    <p:cNvSpPr>
                      <a:spLocks/>
                    </p:cNvSpPr>
                    <p:nvPr/>
                  </p:nvSpPr>
                  <p:spPr bwMode="auto">
                    <a:xfrm>
                      <a:off x="1031" y="2977"/>
                      <a:ext cx="73" cy="19"/>
                    </a:xfrm>
                    <a:custGeom>
                      <a:avLst/>
                      <a:gdLst>
                        <a:gd name="T0" fmla="*/ 73 w 73"/>
                        <a:gd name="T1" fmla="*/ 9 h 19"/>
                        <a:gd name="T2" fmla="*/ 67 w 73"/>
                        <a:gd name="T3" fmla="*/ 14 h 19"/>
                        <a:gd name="T4" fmla="*/ 58 w 73"/>
                        <a:gd name="T5" fmla="*/ 16 h 19"/>
                        <a:gd name="T6" fmla="*/ 40 w 73"/>
                        <a:gd name="T7" fmla="*/ 19 h 19"/>
                        <a:gd name="T8" fmla="*/ 26 w 73"/>
                        <a:gd name="T9" fmla="*/ 16 h 19"/>
                        <a:gd name="T10" fmla="*/ 15 w 73"/>
                        <a:gd name="T11" fmla="*/ 14 h 19"/>
                        <a:gd name="T12" fmla="*/ 6 w 73"/>
                        <a:gd name="T13" fmla="*/ 7 h 19"/>
                        <a:gd name="T14" fmla="*/ 0 w 73"/>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sp>
          <p:nvSpPr>
            <p:cNvPr id="516177" name="Rectangle 81"/>
            <p:cNvSpPr>
              <a:spLocks noChangeArrowheads="1"/>
            </p:cNvSpPr>
            <p:nvPr/>
          </p:nvSpPr>
          <p:spPr bwMode="auto">
            <a:xfrm>
              <a:off x="1490" y="3167"/>
              <a:ext cx="34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78" name="Rectangle 82"/>
            <p:cNvSpPr>
              <a:spLocks noChangeArrowheads="1"/>
            </p:cNvSpPr>
            <p:nvPr/>
          </p:nvSpPr>
          <p:spPr bwMode="auto">
            <a:xfrm>
              <a:off x="1595" y="3211"/>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latin typeface="Arial" panose="020B0604020202020204" pitchFamily="34" charset="0"/>
                </a:rPr>
                <a:t>CL1</a:t>
              </a:r>
              <a:endParaRPr lang="en-US" altLang="en-US" sz="1800" b="1"/>
            </a:p>
          </p:txBody>
        </p:sp>
      </p:grpSp>
      <p:grpSp>
        <p:nvGrpSpPr>
          <p:cNvPr id="516179" name="Group 83"/>
          <p:cNvGrpSpPr>
            <a:grpSpLocks/>
          </p:cNvGrpSpPr>
          <p:nvPr/>
        </p:nvGrpSpPr>
        <p:grpSpPr bwMode="auto">
          <a:xfrm>
            <a:off x="4367213" y="4940300"/>
            <a:ext cx="552450" cy="612775"/>
            <a:chOff x="2751" y="3112"/>
            <a:chExt cx="348" cy="386"/>
          </a:xfrm>
        </p:grpSpPr>
        <p:grpSp>
          <p:nvGrpSpPr>
            <p:cNvPr id="516180" name="Group 84"/>
            <p:cNvGrpSpPr>
              <a:grpSpLocks/>
            </p:cNvGrpSpPr>
            <p:nvPr/>
          </p:nvGrpSpPr>
          <p:grpSpPr bwMode="auto">
            <a:xfrm>
              <a:off x="2761" y="3112"/>
              <a:ext cx="303" cy="386"/>
              <a:chOff x="2169" y="2783"/>
              <a:chExt cx="303" cy="386"/>
            </a:xfrm>
          </p:grpSpPr>
          <p:sp>
            <p:nvSpPr>
              <p:cNvPr id="516181" name="Freeform 85"/>
              <p:cNvSpPr>
                <a:spLocks/>
              </p:cNvSpPr>
              <p:nvPr/>
            </p:nvSpPr>
            <p:spPr bwMode="auto">
              <a:xfrm>
                <a:off x="2215" y="3021"/>
                <a:ext cx="257" cy="35"/>
              </a:xfrm>
              <a:custGeom>
                <a:avLst/>
                <a:gdLst>
                  <a:gd name="T0" fmla="*/ 0 w 257"/>
                  <a:gd name="T1" fmla="*/ 35 h 35"/>
                  <a:gd name="T2" fmla="*/ 30 w 257"/>
                  <a:gd name="T3" fmla="*/ 0 h 35"/>
                  <a:gd name="T4" fmla="*/ 257 w 257"/>
                  <a:gd name="T5" fmla="*/ 0 h 35"/>
                  <a:gd name="T6" fmla="*/ 227 w 257"/>
                  <a:gd name="T7" fmla="*/ 35 h 35"/>
                  <a:gd name="T8" fmla="*/ 0 w 257"/>
                  <a:gd name="T9" fmla="*/ 35 h 35"/>
                </a:gdLst>
                <a:ahLst/>
                <a:cxnLst>
                  <a:cxn ang="0">
                    <a:pos x="T0" y="T1"/>
                  </a:cxn>
                  <a:cxn ang="0">
                    <a:pos x="T2" y="T3"/>
                  </a:cxn>
                  <a:cxn ang="0">
                    <a:pos x="T4" y="T5"/>
                  </a:cxn>
                  <a:cxn ang="0">
                    <a:pos x="T6" y="T7"/>
                  </a:cxn>
                  <a:cxn ang="0">
                    <a:pos x="T8" y="T9"/>
                  </a:cxn>
                </a:cxnLst>
                <a:rect l="0" t="0" r="r" b="b"/>
                <a:pathLst>
                  <a:path w="257" h="35">
                    <a:moveTo>
                      <a:pt x="0" y="35"/>
                    </a:moveTo>
                    <a:lnTo>
                      <a:pt x="30" y="0"/>
                    </a:lnTo>
                    <a:lnTo>
                      <a:pt x="257" y="0"/>
                    </a:lnTo>
                    <a:lnTo>
                      <a:pt x="227"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82" name="Freeform 86"/>
              <p:cNvSpPr>
                <a:spLocks/>
              </p:cNvSpPr>
              <p:nvPr/>
            </p:nvSpPr>
            <p:spPr bwMode="auto">
              <a:xfrm>
                <a:off x="2215" y="3021"/>
                <a:ext cx="257" cy="35"/>
              </a:xfrm>
              <a:custGeom>
                <a:avLst/>
                <a:gdLst>
                  <a:gd name="T0" fmla="*/ 0 w 257"/>
                  <a:gd name="T1" fmla="*/ 35 h 35"/>
                  <a:gd name="T2" fmla="*/ 30 w 257"/>
                  <a:gd name="T3" fmla="*/ 0 h 35"/>
                  <a:gd name="T4" fmla="*/ 257 w 257"/>
                  <a:gd name="T5" fmla="*/ 0 h 35"/>
                  <a:gd name="T6" fmla="*/ 227 w 257"/>
                  <a:gd name="T7" fmla="*/ 35 h 35"/>
                  <a:gd name="T8" fmla="*/ 0 w 257"/>
                  <a:gd name="T9" fmla="*/ 35 h 35"/>
                </a:gdLst>
                <a:ahLst/>
                <a:cxnLst>
                  <a:cxn ang="0">
                    <a:pos x="T0" y="T1"/>
                  </a:cxn>
                  <a:cxn ang="0">
                    <a:pos x="T2" y="T3"/>
                  </a:cxn>
                  <a:cxn ang="0">
                    <a:pos x="T4" y="T5"/>
                  </a:cxn>
                  <a:cxn ang="0">
                    <a:pos x="T6" y="T7"/>
                  </a:cxn>
                  <a:cxn ang="0">
                    <a:pos x="T8" y="T9"/>
                  </a:cxn>
                </a:cxnLst>
                <a:rect l="0" t="0" r="r" b="b"/>
                <a:pathLst>
                  <a:path w="257" h="35">
                    <a:moveTo>
                      <a:pt x="0" y="35"/>
                    </a:moveTo>
                    <a:lnTo>
                      <a:pt x="30" y="0"/>
                    </a:lnTo>
                    <a:lnTo>
                      <a:pt x="257"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183" name="Rectangle 87"/>
              <p:cNvSpPr>
                <a:spLocks noChangeArrowheads="1"/>
              </p:cNvSpPr>
              <p:nvPr/>
            </p:nvSpPr>
            <p:spPr bwMode="auto">
              <a:xfrm>
                <a:off x="2215" y="3058"/>
                <a:ext cx="227" cy="53"/>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184" name="Rectangle 88"/>
              <p:cNvSpPr>
                <a:spLocks noChangeArrowheads="1"/>
              </p:cNvSpPr>
              <p:nvPr/>
            </p:nvSpPr>
            <p:spPr bwMode="auto">
              <a:xfrm>
                <a:off x="2217"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16185" name="Freeform 89"/>
              <p:cNvSpPr>
                <a:spLocks/>
              </p:cNvSpPr>
              <p:nvPr/>
            </p:nvSpPr>
            <p:spPr bwMode="auto">
              <a:xfrm>
                <a:off x="2442" y="3021"/>
                <a:ext cx="30" cy="90"/>
              </a:xfrm>
              <a:custGeom>
                <a:avLst/>
                <a:gdLst>
                  <a:gd name="T0" fmla="*/ 0 w 30"/>
                  <a:gd name="T1" fmla="*/ 90 h 90"/>
                  <a:gd name="T2" fmla="*/ 30 w 30"/>
                  <a:gd name="T3" fmla="*/ 51 h 90"/>
                  <a:gd name="T4" fmla="*/ 30 w 30"/>
                  <a:gd name="T5" fmla="*/ 0 h 90"/>
                  <a:gd name="T6" fmla="*/ 0 w 30"/>
                  <a:gd name="T7" fmla="*/ 37 h 90"/>
                  <a:gd name="T8" fmla="*/ 0 w 30"/>
                  <a:gd name="T9" fmla="*/ 90 h 90"/>
                </a:gdLst>
                <a:ahLst/>
                <a:cxnLst>
                  <a:cxn ang="0">
                    <a:pos x="T0" y="T1"/>
                  </a:cxn>
                  <a:cxn ang="0">
                    <a:pos x="T2" y="T3"/>
                  </a:cxn>
                  <a:cxn ang="0">
                    <a:pos x="T4" y="T5"/>
                  </a:cxn>
                  <a:cxn ang="0">
                    <a:pos x="T6" y="T7"/>
                  </a:cxn>
                  <a:cxn ang="0">
                    <a:pos x="T8" y="T9"/>
                  </a:cxn>
                </a:cxnLst>
                <a:rect l="0" t="0" r="r" b="b"/>
                <a:pathLst>
                  <a:path w="30" h="90">
                    <a:moveTo>
                      <a:pt x="0" y="90"/>
                    </a:moveTo>
                    <a:lnTo>
                      <a:pt x="30" y="51"/>
                    </a:lnTo>
                    <a:lnTo>
                      <a:pt x="30" y="0"/>
                    </a:lnTo>
                    <a:lnTo>
                      <a:pt x="0" y="37"/>
                    </a:lnTo>
                    <a:lnTo>
                      <a:pt x="0" y="9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86" name="Freeform 90"/>
              <p:cNvSpPr>
                <a:spLocks/>
              </p:cNvSpPr>
              <p:nvPr/>
            </p:nvSpPr>
            <p:spPr bwMode="auto">
              <a:xfrm>
                <a:off x="2442" y="3021"/>
                <a:ext cx="30" cy="90"/>
              </a:xfrm>
              <a:custGeom>
                <a:avLst/>
                <a:gdLst>
                  <a:gd name="T0" fmla="*/ 0 w 30"/>
                  <a:gd name="T1" fmla="*/ 90 h 90"/>
                  <a:gd name="T2" fmla="*/ 30 w 30"/>
                  <a:gd name="T3" fmla="*/ 51 h 90"/>
                  <a:gd name="T4" fmla="*/ 30 w 30"/>
                  <a:gd name="T5" fmla="*/ 0 h 90"/>
                  <a:gd name="T6" fmla="*/ 0 w 30"/>
                  <a:gd name="T7" fmla="*/ 37 h 90"/>
                  <a:gd name="T8" fmla="*/ 0 w 30"/>
                  <a:gd name="T9" fmla="*/ 90 h 90"/>
                </a:gdLst>
                <a:ahLst/>
                <a:cxnLst>
                  <a:cxn ang="0">
                    <a:pos x="T0" y="T1"/>
                  </a:cxn>
                  <a:cxn ang="0">
                    <a:pos x="T2" y="T3"/>
                  </a:cxn>
                  <a:cxn ang="0">
                    <a:pos x="T4" y="T5"/>
                  </a:cxn>
                  <a:cxn ang="0">
                    <a:pos x="T6" y="T7"/>
                  </a:cxn>
                  <a:cxn ang="0">
                    <a:pos x="T8" y="T9"/>
                  </a:cxn>
                </a:cxnLst>
                <a:rect l="0" t="0" r="r" b="b"/>
                <a:pathLst>
                  <a:path w="30" h="90">
                    <a:moveTo>
                      <a:pt x="0" y="90"/>
                    </a:moveTo>
                    <a:lnTo>
                      <a:pt x="30" y="51"/>
                    </a:lnTo>
                    <a:lnTo>
                      <a:pt x="30"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187" name="Freeform 91"/>
              <p:cNvSpPr>
                <a:spLocks/>
              </p:cNvSpPr>
              <p:nvPr/>
            </p:nvSpPr>
            <p:spPr bwMode="auto">
              <a:xfrm>
                <a:off x="2222" y="3021"/>
                <a:ext cx="245" cy="28"/>
              </a:xfrm>
              <a:custGeom>
                <a:avLst/>
                <a:gdLst>
                  <a:gd name="T0" fmla="*/ 0 w 245"/>
                  <a:gd name="T1" fmla="*/ 28 h 28"/>
                  <a:gd name="T2" fmla="*/ 23 w 245"/>
                  <a:gd name="T3" fmla="*/ 0 h 28"/>
                  <a:gd name="T4" fmla="*/ 245 w 245"/>
                  <a:gd name="T5" fmla="*/ 0 h 28"/>
                  <a:gd name="T6" fmla="*/ 222 w 245"/>
                  <a:gd name="T7" fmla="*/ 28 h 28"/>
                  <a:gd name="T8" fmla="*/ 0 w 245"/>
                  <a:gd name="T9" fmla="*/ 28 h 28"/>
                </a:gdLst>
                <a:ahLst/>
                <a:cxnLst>
                  <a:cxn ang="0">
                    <a:pos x="T0" y="T1"/>
                  </a:cxn>
                  <a:cxn ang="0">
                    <a:pos x="T2" y="T3"/>
                  </a:cxn>
                  <a:cxn ang="0">
                    <a:pos x="T4" y="T5"/>
                  </a:cxn>
                  <a:cxn ang="0">
                    <a:pos x="T6" y="T7"/>
                  </a:cxn>
                  <a:cxn ang="0">
                    <a:pos x="T8" y="T9"/>
                  </a:cxn>
                </a:cxnLst>
                <a:rect l="0" t="0" r="r" b="b"/>
                <a:pathLst>
                  <a:path w="245" h="28">
                    <a:moveTo>
                      <a:pt x="0" y="28"/>
                    </a:moveTo>
                    <a:lnTo>
                      <a:pt x="23" y="0"/>
                    </a:lnTo>
                    <a:lnTo>
                      <a:pt x="245" y="0"/>
                    </a:lnTo>
                    <a:lnTo>
                      <a:pt x="222"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88" name="Freeform 92"/>
              <p:cNvSpPr>
                <a:spLocks/>
              </p:cNvSpPr>
              <p:nvPr/>
            </p:nvSpPr>
            <p:spPr bwMode="auto">
              <a:xfrm>
                <a:off x="2222" y="3021"/>
                <a:ext cx="245" cy="28"/>
              </a:xfrm>
              <a:custGeom>
                <a:avLst/>
                <a:gdLst>
                  <a:gd name="T0" fmla="*/ 0 w 245"/>
                  <a:gd name="T1" fmla="*/ 28 h 28"/>
                  <a:gd name="T2" fmla="*/ 23 w 245"/>
                  <a:gd name="T3" fmla="*/ 0 h 28"/>
                  <a:gd name="T4" fmla="*/ 245 w 245"/>
                  <a:gd name="T5" fmla="*/ 0 h 28"/>
                  <a:gd name="T6" fmla="*/ 222 w 245"/>
                  <a:gd name="T7" fmla="*/ 28 h 28"/>
                  <a:gd name="T8" fmla="*/ 0 w 245"/>
                  <a:gd name="T9" fmla="*/ 28 h 28"/>
                </a:gdLst>
                <a:ahLst/>
                <a:cxnLst>
                  <a:cxn ang="0">
                    <a:pos x="T0" y="T1"/>
                  </a:cxn>
                  <a:cxn ang="0">
                    <a:pos x="T2" y="T3"/>
                  </a:cxn>
                  <a:cxn ang="0">
                    <a:pos x="T4" y="T5"/>
                  </a:cxn>
                  <a:cxn ang="0">
                    <a:pos x="T6" y="T7"/>
                  </a:cxn>
                  <a:cxn ang="0">
                    <a:pos x="T8" y="T9"/>
                  </a:cxn>
                </a:cxnLst>
                <a:rect l="0" t="0" r="r" b="b"/>
                <a:pathLst>
                  <a:path w="245" h="28">
                    <a:moveTo>
                      <a:pt x="0" y="28"/>
                    </a:moveTo>
                    <a:lnTo>
                      <a:pt x="23" y="0"/>
                    </a:lnTo>
                    <a:lnTo>
                      <a:pt x="245"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189" name="Freeform 93"/>
              <p:cNvSpPr>
                <a:spLocks/>
              </p:cNvSpPr>
              <p:nvPr/>
            </p:nvSpPr>
            <p:spPr bwMode="auto">
              <a:xfrm>
                <a:off x="2215" y="2783"/>
                <a:ext cx="252" cy="30"/>
              </a:xfrm>
              <a:custGeom>
                <a:avLst/>
                <a:gdLst>
                  <a:gd name="T0" fmla="*/ 0 w 252"/>
                  <a:gd name="T1" fmla="*/ 30 h 30"/>
                  <a:gd name="T2" fmla="*/ 25 w 252"/>
                  <a:gd name="T3" fmla="*/ 0 h 30"/>
                  <a:gd name="T4" fmla="*/ 252 w 252"/>
                  <a:gd name="T5" fmla="*/ 0 h 30"/>
                  <a:gd name="T6" fmla="*/ 227 w 252"/>
                  <a:gd name="T7" fmla="*/ 30 h 30"/>
                  <a:gd name="T8" fmla="*/ 0 w 252"/>
                  <a:gd name="T9" fmla="*/ 30 h 30"/>
                </a:gdLst>
                <a:ahLst/>
                <a:cxnLst>
                  <a:cxn ang="0">
                    <a:pos x="T0" y="T1"/>
                  </a:cxn>
                  <a:cxn ang="0">
                    <a:pos x="T2" y="T3"/>
                  </a:cxn>
                  <a:cxn ang="0">
                    <a:pos x="T4" y="T5"/>
                  </a:cxn>
                  <a:cxn ang="0">
                    <a:pos x="T6" y="T7"/>
                  </a:cxn>
                  <a:cxn ang="0">
                    <a:pos x="T8" y="T9"/>
                  </a:cxn>
                </a:cxnLst>
                <a:rect l="0" t="0" r="r" b="b"/>
                <a:pathLst>
                  <a:path w="252" h="30">
                    <a:moveTo>
                      <a:pt x="0" y="30"/>
                    </a:moveTo>
                    <a:lnTo>
                      <a:pt x="25" y="0"/>
                    </a:lnTo>
                    <a:lnTo>
                      <a:pt x="252" y="0"/>
                    </a:lnTo>
                    <a:lnTo>
                      <a:pt x="227" y="30"/>
                    </a:lnTo>
                    <a:lnTo>
                      <a:pt x="0" y="30"/>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90" name="Freeform 94"/>
              <p:cNvSpPr>
                <a:spLocks/>
              </p:cNvSpPr>
              <p:nvPr/>
            </p:nvSpPr>
            <p:spPr bwMode="auto">
              <a:xfrm>
                <a:off x="2215" y="2783"/>
                <a:ext cx="252" cy="30"/>
              </a:xfrm>
              <a:custGeom>
                <a:avLst/>
                <a:gdLst>
                  <a:gd name="T0" fmla="*/ 0 w 252"/>
                  <a:gd name="T1" fmla="*/ 30 h 30"/>
                  <a:gd name="T2" fmla="*/ 25 w 252"/>
                  <a:gd name="T3" fmla="*/ 0 h 30"/>
                  <a:gd name="T4" fmla="*/ 252 w 252"/>
                  <a:gd name="T5" fmla="*/ 0 h 30"/>
                  <a:gd name="T6" fmla="*/ 227 w 252"/>
                  <a:gd name="T7" fmla="*/ 30 h 30"/>
                  <a:gd name="T8" fmla="*/ 0 w 252"/>
                  <a:gd name="T9" fmla="*/ 30 h 30"/>
                </a:gdLst>
                <a:ahLst/>
                <a:cxnLst>
                  <a:cxn ang="0">
                    <a:pos x="T0" y="T1"/>
                  </a:cxn>
                  <a:cxn ang="0">
                    <a:pos x="T2" y="T3"/>
                  </a:cxn>
                  <a:cxn ang="0">
                    <a:pos x="T4" y="T5"/>
                  </a:cxn>
                  <a:cxn ang="0">
                    <a:pos x="T6" y="T7"/>
                  </a:cxn>
                  <a:cxn ang="0">
                    <a:pos x="T8" y="T9"/>
                  </a:cxn>
                </a:cxnLst>
                <a:rect l="0" t="0" r="r" b="b"/>
                <a:pathLst>
                  <a:path w="252" h="30">
                    <a:moveTo>
                      <a:pt x="0" y="30"/>
                    </a:moveTo>
                    <a:lnTo>
                      <a:pt x="25" y="0"/>
                    </a:lnTo>
                    <a:lnTo>
                      <a:pt x="252"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191" name="Rectangle 95"/>
              <p:cNvSpPr>
                <a:spLocks noChangeArrowheads="1"/>
              </p:cNvSpPr>
              <p:nvPr/>
            </p:nvSpPr>
            <p:spPr bwMode="auto">
              <a:xfrm>
                <a:off x="2217" y="2815"/>
                <a:ext cx="226" cy="229"/>
              </a:xfrm>
              <a:prstGeom prst="rect">
                <a:avLst/>
              </a:prstGeom>
              <a:solidFill>
                <a:srgbClr val="B2B2B2"/>
              </a:solidFill>
              <a:ln w="6350">
                <a:solidFill>
                  <a:srgbClr val="494936"/>
                </a:solidFill>
                <a:miter lim="800000"/>
                <a:headEnd/>
                <a:tailEnd/>
              </a:ln>
            </p:spPr>
            <p:txBody>
              <a:bodyPr/>
              <a:lstStyle/>
              <a:p>
                <a:endParaRPr lang="en-US"/>
              </a:p>
            </p:txBody>
          </p:sp>
          <p:sp>
            <p:nvSpPr>
              <p:cNvPr id="516192" name="Rectangle 96"/>
              <p:cNvSpPr>
                <a:spLocks noChangeArrowheads="1"/>
              </p:cNvSpPr>
              <p:nvPr/>
            </p:nvSpPr>
            <p:spPr bwMode="auto">
              <a:xfrm>
                <a:off x="2236" y="2845"/>
                <a:ext cx="188" cy="176"/>
              </a:xfrm>
              <a:prstGeom prst="rect">
                <a:avLst/>
              </a:prstGeom>
              <a:solidFill>
                <a:srgbClr val="B2B2B2"/>
              </a:solidFill>
              <a:ln w="6350">
                <a:solidFill>
                  <a:srgbClr val="494936"/>
                </a:solidFill>
                <a:miter lim="800000"/>
                <a:headEnd/>
                <a:tailEnd/>
              </a:ln>
            </p:spPr>
            <p:txBody>
              <a:bodyPr/>
              <a:lstStyle/>
              <a:p>
                <a:endParaRPr lang="en-US"/>
              </a:p>
            </p:txBody>
          </p:sp>
          <p:sp>
            <p:nvSpPr>
              <p:cNvPr id="516193" name="Freeform 97"/>
              <p:cNvSpPr>
                <a:spLocks/>
              </p:cNvSpPr>
              <p:nvPr/>
            </p:nvSpPr>
            <p:spPr bwMode="auto">
              <a:xfrm>
                <a:off x="2442" y="2783"/>
                <a:ext cx="25" cy="259"/>
              </a:xfrm>
              <a:custGeom>
                <a:avLst/>
                <a:gdLst>
                  <a:gd name="T0" fmla="*/ 0 w 25"/>
                  <a:gd name="T1" fmla="*/ 259 h 259"/>
                  <a:gd name="T2" fmla="*/ 25 w 25"/>
                  <a:gd name="T3" fmla="*/ 229 h 259"/>
                  <a:gd name="T4" fmla="*/ 25 w 25"/>
                  <a:gd name="T5" fmla="*/ 0 h 259"/>
                  <a:gd name="T6" fmla="*/ 0 w 25"/>
                  <a:gd name="T7" fmla="*/ 30 h 259"/>
                  <a:gd name="T8" fmla="*/ 0 w 25"/>
                  <a:gd name="T9" fmla="*/ 259 h 259"/>
                </a:gdLst>
                <a:ahLst/>
                <a:cxnLst>
                  <a:cxn ang="0">
                    <a:pos x="T0" y="T1"/>
                  </a:cxn>
                  <a:cxn ang="0">
                    <a:pos x="T2" y="T3"/>
                  </a:cxn>
                  <a:cxn ang="0">
                    <a:pos x="T4" y="T5"/>
                  </a:cxn>
                  <a:cxn ang="0">
                    <a:pos x="T6" y="T7"/>
                  </a:cxn>
                  <a:cxn ang="0">
                    <a:pos x="T8" y="T9"/>
                  </a:cxn>
                </a:cxnLst>
                <a:rect l="0" t="0" r="r" b="b"/>
                <a:pathLst>
                  <a:path w="25" h="259">
                    <a:moveTo>
                      <a:pt x="0" y="259"/>
                    </a:moveTo>
                    <a:lnTo>
                      <a:pt x="25" y="229"/>
                    </a:lnTo>
                    <a:lnTo>
                      <a:pt x="25" y="0"/>
                    </a:lnTo>
                    <a:lnTo>
                      <a:pt x="0" y="30"/>
                    </a:lnTo>
                    <a:lnTo>
                      <a:pt x="0" y="25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94" name="Freeform 98"/>
              <p:cNvSpPr>
                <a:spLocks/>
              </p:cNvSpPr>
              <p:nvPr/>
            </p:nvSpPr>
            <p:spPr bwMode="auto">
              <a:xfrm>
                <a:off x="2442" y="2783"/>
                <a:ext cx="25" cy="259"/>
              </a:xfrm>
              <a:custGeom>
                <a:avLst/>
                <a:gdLst>
                  <a:gd name="T0" fmla="*/ 0 w 25"/>
                  <a:gd name="T1" fmla="*/ 259 h 259"/>
                  <a:gd name="T2" fmla="*/ 25 w 25"/>
                  <a:gd name="T3" fmla="*/ 229 h 259"/>
                  <a:gd name="T4" fmla="*/ 25 w 25"/>
                  <a:gd name="T5" fmla="*/ 0 h 259"/>
                  <a:gd name="T6" fmla="*/ 0 w 25"/>
                  <a:gd name="T7" fmla="*/ 30 h 259"/>
                  <a:gd name="T8" fmla="*/ 0 w 25"/>
                  <a:gd name="T9" fmla="*/ 259 h 259"/>
                </a:gdLst>
                <a:ahLst/>
                <a:cxnLst>
                  <a:cxn ang="0">
                    <a:pos x="T0" y="T1"/>
                  </a:cxn>
                  <a:cxn ang="0">
                    <a:pos x="T2" y="T3"/>
                  </a:cxn>
                  <a:cxn ang="0">
                    <a:pos x="T4" y="T5"/>
                  </a:cxn>
                  <a:cxn ang="0">
                    <a:pos x="T6" y="T7"/>
                  </a:cxn>
                  <a:cxn ang="0">
                    <a:pos x="T8" y="T9"/>
                  </a:cxn>
                </a:cxnLst>
                <a:rect l="0" t="0" r="r" b="b"/>
                <a:pathLst>
                  <a:path w="25" h="259">
                    <a:moveTo>
                      <a:pt x="0" y="259"/>
                    </a:moveTo>
                    <a:lnTo>
                      <a:pt x="25" y="229"/>
                    </a:lnTo>
                    <a:lnTo>
                      <a:pt x="25"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195" name="Freeform 99"/>
              <p:cNvSpPr>
                <a:spLocks/>
              </p:cNvSpPr>
              <p:nvPr/>
            </p:nvSpPr>
            <p:spPr bwMode="auto">
              <a:xfrm>
                <a:off x="2169" y="3102"/>
                <a:ext cx="284" cy="55"/>
              </a:xfrm>
              <a:custGeom>
                <a:avLst/>
                <a:gdLst>
                  <a:gd name="T0" fmla="*/ 0 w 284"/>
                  <a:gd name="T1" fmla="*/ 55 h 55"/>
                  <a:gd name="T2" fmla="*/ 37 w 284"/>
                  <a:gd name="T3" fmla="*/ 0 h 55"/>
                  <a:gd name="T4" fmla="*/ 284 w 284"/>
                  <a:gd name="T5" fmla="*/ 0 h 55"/>
                  <a:gd name="T6" fmla="*/ 248 w 284"/>
                  <a:gd name="T7" fmla="*/ 55 h 55"/>
                  <a:gd name="T8" fmla="*/ 0 w 284"/>
                  <a:gd name="T9" fmla="*/ 55 h 55"/>
                </a:gdLst>
                <a:ahLst/>
                <a:cxnLst>
                  <a:cxn ang="0">
                    <a:pos x="T0" y="T1"/>
                  </a:cxn>
                  <a:cxn ang="0">
                    <a:pos x="T2" y="T3"/>
                  </a:cxn>
                  <a:cxn ang="0">
                    <a:pos x="T4" y="T5"/>
                  </a:cxn>
                  <a:cxn ang="0">
                    <a:pos x="T6" y="T7"/>
                  </a:cxn>
                  <a:cxn ang="0">
                    <a:pos x="T8" y="T9"/>
                  </a:cxn>
                </a:cxnLst>
                <a:rect l="0" t="0" r="r" b="b"/>
                <a:pathLst>
                  <a:path w="284" h="55">
                    <a:moveTo>
                      <a:pt x="0" y="55"/>
                    </a:moveTo>
                    <a:lnTo>
                      <a:pt x="37" y="0"/>
                    </a:lnTo>
                    <a:lnTo>
                      <a:pt x="284" y="0"/>
                    </a:lnTo>
                    <a:lnTo>
                      <a:pt x="248" y="55"/>
                    </a:lnTo>
                    <a:lnTo>
                      <a:pt x="0" y="5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96" name="Freeform 100"/>
              <p:cNvSpPr>
                <a:spLocks/>
              </p:cNvSpPr>
              <p:nvPr/>
            </p:nvSpPr>
            <p:spPr bwMode="auto">
              <a:xfrm>
                <a:off x="2169" y="3102"/>
                <a:ext cx="284" cy="55"/>
              </a:xfrm>
              <a:custGeom>
                <a:avLst/>
                <a:gdLst>
                  <a:gd name="T0" fmla="*/ 0 w 284"/>
                  <a:gd name="T1" fmla="*/ 55 h 55"/>
                  <a:gd name="T2" fmla="*/ 37 w 284"/>
                  <a:gd name="T3" fmla="*/ 0 h 55"/>
                  <a:gd name="T4" fmla="*/ 284 w 284"/>
                  <a:gd name="T5" fmla="*/ 0 h 55"/>
                  <a:gd name="T6" fmla="*/ 248 w 284"/>
                  <a:gd name="T7" fmla="*/ 55 h 55"/>
                  <a:gd name="T8" fmla="*/ 0 w 284"/>
                  <a:gd name="T9" fmla="*/ 55 h 55"/>
                </a:gdLst>
                <a:ahLst/>
                <a:cxnLst>
                  <a:cxn ang="0">
                    <a:pos x="T0" y="T1"/>
                  </a:cxn>
                  <a:cxn ang="0">
                    <a:pos x="T2" y="T3"/>
                  </a:cxn>
                  <a:cxn ang="0">
                    <a:pos x="T4" y="T5"/>
                  </a:cxn>
                  <a:cxn ang="0">
                    <a:pos x="T6" y="T7"/>
                  </a:cxn>
                  <a:cxn ang="0">
                    <a:pos x="T8" y="T9"/>
                  </a:cxn>
                </a:cxnLst>
                <a:rect l="0" t="0" r="r" b="b"/>
                <a:pathLst>
                  <a:path w="284" h="55">
                    <a:moveTo>
                      <a:pt x="0" y="55"/>
                    </a:moveTo>
                    <a:lnTo>
                      <a:pt x="37" y="0"/>
                    </a:lnTo>
                    <a:lnTo>
                      <a:pt x="284" y="0"/>
                    </a:lnTo>
                    <a:lnTo>
                      <a:pt x="248"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197" name="Freeform 101"/>
              <p:cNvSpPr>
                <a:spLocks/>
              </p:cNvSpPr>
              <p:nvPr/>
            </p:nvSpPr>
            <p:spPr bwMode="auto">
              <a:xfrm>
                <a:off x="2417" y="3102"/>
                <a:ext cx="36" cy="67"/>
              </a:xfrm>
              <a:custGeom>
                <a:avLst/>
                <a:gdLst>
                  <a:gd name="T0" fmla="*/ 0 w 36"/>
                  <a:gd name="T1" fmla="*/ 67 h 67"/>
                  <a:gd name="T2" fmla="*/ 36 w 36"/>
                  <a:gd name="T3" fmla="*/ 18 h 67"/>
                  <a:gd name="T4" fmla="*/ 36 w 36"/>
                  <a:gd name="T5" fmla="*/ 0 h 67"/>
                  <a:gd name="T6" fmla="*/ 0 w 36"/>
                  <a:gd name="T7" fmla="*/ 55 h 67"/>
                  <a:gd name="T8" fmla="*/ 0 w 36"/>
                  <a:gd name="T9" fmla="*/ 67 h 67"/>
                </a:gdLst>
                <a:ahLst/>
                <a:cxnLst>
                  <a:cxn ang="0">
                    <a:pos x="T0" y="T1"/>
                  </a:cxn>
                  <a:cxn ang="0">
                    <a:pos x="T2" y="T3"/>
                  </a:cxn>
                  <a:cxn ang="0">
                    <a:pos x="T4" y="T5"/>
                  </a:cxn>
                  <a:cxn ang="0">
                    <a:pos x="T6" y="T7"/>
                  </a:cxn>
                  <a:cxn ang="0">
                    <a:pos x="T8" y="T9"/>
                  </a:cxn>
                </a:cxnLst>
                <a:rect l="0" t="0" r="r" b="b"/>
                <a:pathLst>
                  <a:path w="36" h="67">
                    <a:moveTo>
                      <a:pt x="0" y="67"/>
                    </a:moveTo>
                    <a:lnTo>
                      <a:pt x="36" y="18"/>
                    </a:lnTo>
                    <a:lnTo>
                      <a:pt x="36" y="0"/>
                    </a:lnTo>
                    <a:lnTo>
                      <a:pt x="0" y="55"/>
                    </a:lnTo>
                    <a:lnTo>
                      <a:pt x="0" y="6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198" name="Freeform 102"/>
              <p:cNvSpPr>
                <a:spLocks/>
              </p:cNvSpPr>
              <p:nvPr/>
            </p:nvSpPr>
            <p:spPr bwMode="auto">
              <a:xfrm>
                <a:off x="2417" y="3102"/>
                <a:ext cx="36" cy="67"/>
              </a:xfrm>
              <a:custGeom>
                <a:avLst/>
                <a:gdLst>
                  <a:gd name="T0" fmla="*/ 0 w 36"/>
                  <a:gd name="T1" fmla="*/ 67 h 67"/>
                  <a:gd name="T2" fmla="*/ 36 w 36"/>
                  <a:gd name="T3" fmla="*/ 18 h 67"/>
                  <a:gd name="T4" fmla="*/ 36 w 36"/>
                  <a:gd name="T5" fmla="*/ 0 h 67"/>
                  <a:gd name="T6" fmla="*/ 0 w 36"/>
                  <a:gd name="T7" fmla="*/ 55 h 67"/>
                  <a:gd name="T8" fmla="*/ 0 w 36"/>
                  <a:gd name="T9" fmla="*/ 67 h 67"/>
                </a:gdLst>
                <a:ahLst/>
                <a:cxnLst>
                  <a:cxn ang="0">
                    <a:pos x="T0" y="T1"/>
                  </a:cxn>
                  <a:cxn ang="0">
                    <a:pos x="T2" y="T3"/>
                  </a:cxn>
                  <a:cxn ang="0">
                    <a:pos x="T4" y="T5"/>
                  </a:cxn>
                  <a:cxn ang="0">
                    <a:pos x="T6" y="T7"/>
                  </a:cxn>
                  <a:cxn ang="0">
                    <a:pos x="T8" y="T9"/>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199" name="Rectangle 103"/>
              <p:cNvSpPr>
                <a:spLocks noChangeArrowheads="1"/>
              </p:cNvSpPr>
              <p:nvPr/>
            </p:nvSpPr>
            <p:spPr bwMode="auto">
              <a:xfrm>
                <a:off x="2169" y="3157"/>
                <a:ext cx="248" cy="1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200" name="Rectangle 104"/>
              <p:cNvSpPr>
                <a:spLocks noChangeArrowheads="1"/>
              </p:cNvSpPr>
              <p:nvPr/>
            </p:nvSpPr>
            <p:spPr bwMode="auto">
              <a:xfrm>
                <a:off x="2173"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516201" name="Group 105"/>
              <p:cNvGrpSpPr>
                <a:grpSpLocks/>
              </p:cNvGrpSpPr>
              <p:nvPr/>
            </p:nvGrpSpPr>
            <p:grpSpPr bwMode="auto">
              <a:xfrm>
                <a:off x="2243" y="2866"/>
                <a:ext cx="170" cy="134"/>
                <a:chOff x="2243" y="2866"/>
                <a:chExt cx="170" cy="134"/>
              </a:xfrm>
            </p:grpSpPr>
            <p:grpSp>
              <p:nvGrpSpPr>
                <p:cNvPr id="516202" name="Group 106"/>
                <p:cNvGrpSpPr>
                  <a:grpSpLocks/>
                </p:cNvGrpSpPr>
                <p:nvPr/>
              </p:nvGrpSpPr>
              <p:grpSpPr bwMode="auto">
                <a:xfrm>
                  <a:off x="2243" y="2866"/>
                  <a:ext cx="170" cy="134"/>
                  <a:chOff x="2243" y="2866"/>
                  <a:chExt cx="170" cy="134"/>
                </a:xfrm>
              </p:grpSpPr>
              <p:sp>
                <p:nvSpPr>
                  <p:cNvPr id="516203" name="Oval 107"/>
                  <p:cNvSpPr>
                    <a:spLocks noChangeArrowheads="1"/>
                  </p:cNvSpPr>
                  <p:nvPr/>
                </p:nvSpPr>
                <p:spPr bwMode="auto">
                  <a:xfrm>
                    <a:off x="2301" y="2866"/>
                    <a:ext cx="7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4" name="Oval 108"/>
                  <p:cNvSpPr>
                    <a:spLocks noChangeArrowheads="1"/>
                  </p:cNvSpPr>
                  <p:nvPr/>
                </p:nvSpPr>
                <p:spPr bwMode="auto">
                  <a:xfrm>
                    <a:off x="2261" y="2880"/>
                    <a:ext cx="5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5" name="Oval 109"/>
                  <p:cNvSpPr>
                    <a:spLocks noChangeArrowheads="1"/>
                  </p:cNvSpPr>
                  <p:nvPr/>
                </p:nvSpPr>
                <p:spPr bwMode="auto">
                  <a:xfrm>
                    <a:off x="2243" y="2915"/>
                    <a:ext cx="40" cy="4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6" name="Oval 110"/>
                  <p:cNvSpPr>
                    <a:spLocks noChangeArrowheads="1"/>
                  </p:cNvSpPr>
                  <p:nvPr/>
                </p:nvSpPr>
                <p:spPr bwMode="auto">
                  <a:xfrm>
                    <a:off x="2254" y="2933"/>
                    <a:ext cx="58" cy="5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7" name="Oval 111"/>
                  <p:cNvSpPr>
                    <a:spLocks noChangeArrowheads="1"/>
                  </p:cNvSpPr>
                  <p:nvPr/>
                </p:nvSpPr>
                <p:spPr bwMode="auto">
                  <a:xfrm>
                    <a:off x="2296" y="2940"/>
                    <a:ext cx="88" cy="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8" name="Oval 112"/>
                  <p:cNvSpPr>
                    <a:spLocks noChangeArrowheads="1"/>
                  </p:cNvSpPr>
                  <p:nvPr/>
                </p:nvSpPr>
                <p:spPr bwMode="auto">
                  <a:xfrm>
                    <a:off x="2350" y="2882"/>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09" name="Oval 113"/>
                  <p:cNvSpPr>
                    <a:spLocks noChangeArrowheads="1"/>
                  </p:cNvSpPr>
                  <p:nvPr/>
                </p:nvSpPr>
                <p:spPr bwMode="auto">
                  <a:xfrm>
                    <a:off x="2357" y="2910"/>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10" name="Oval 114"/>
                  <p:cNvSpPr>
                    <a:spLocks noChangeArrowheads="1"/>
                  </p:cNvSpPr>
                  <p:nvPr/>
                </p:nvSpPr>
                <p:spPr bwMode="auto">
                  <a:xfrm>
                    <a:off x="2352" y="2919"/>
                    <a:ext cx="57"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11" name="Oval 115"/>
                  <p:cNvSpPr>
                    <a:spLocks noChangeArrowheads="1"/>
                  </p:cNvSpPr>
                  <p:nvPr/>
                </p:nvSpPr>
                <p:spPr bwMode="auto">
                  <a:xfrm>
                    <a:off x="2274" y="2898"/>
                    <a:ext cx="110"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6212" name="Group 116"/>
                <p:cNvGrpSpPr>
                  <a:grpSpLocks/>
                </p:cNvGrpSpPr>
                <p:nvPr/>
              </p:nvGrpSpPr>
              <p:grpSpPr bwMode="auto">
                <a:xfrm>
                  <a:off x="2243" y="2866"/>
                  <a:ext cx="168" cy="130"/>
                  <a:chOff x="2243" y="2866"/>
                  <a:chExt cx="168" cy="130"/>
                </a:xfrm>
              </p:grpSpPr>
              <p:sp>
                <p:nvSpPr>
                  <p:cNvPr id="516213" name="Freeform 117"/>
                  <p:cNvSpPr>
                    <a:spLocks/>
                  </p:cNvSpPr>
                  <p:nvPr/>
                </p:nvSpPr>
                <p:spPr bwMode="auto">
                  <a:xfrm>
                    <a:off x="2303" y="2866"/>
                    <a:ext cx="70" cy="26"/>
                  </a:xfrm>
                  <a:custGeom>
                    <a:avLst/>
                    <a:gdLst>
                      <a:gd name="T0" fmla="*/ 0 w 70"/>
                      <a:gd name="T1" fmla="*/ 19 h 26"/>
                      <a:gd name="T2" fmla="*/ 5 w 70"/>
                      <a:gd name="T3" fmla="*/ 12 h 26"/>
                      <a:gd name="T4" fmla="*/ 13 w 70"/>
                      <a:gd name="T5" fmla="*/ 5 h 26"/>
                      <a:gd name="T6" fmla="*/ 23 w 70"/>
                      <a:gd name="T7" fmla="*/ 0 h 26"/>
                      <a:gd name="T8" fmla="*/ 34 w 70"/>
                      <a:gd name="T9" fmla="*/ 0 h 26"/>
                      <a:gd name="T10" fmla="*/ 47 w 70"/>
                      <a:gd name="T11" fmla="*/ 0 h 26"/>
                      <a:gd name="T12" fmla="*/ 56 w 70"/>
                      <a:gd name="T13" fmla="*/ 5 h 26"/>
                      <a:gd name="T14" fmla="*/ 65 w 70"/>
                      <a:gd name="T15" fmla="*/ 9 h 26"/>
                      <a:gd name="T16" fmla="*/ 70 w 70"/>
                      <a:gd name="T17" fmla="*/ 16 h 26"/>
                      <a:gd name="T18" fmla="*/ 34 w 70"/>
                      <a:gd name="T19" fmla="*/ 26 h 26"/>
                      <a:gd name="T20" fmla="*/ 0 w 70"/>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6">
                        <a:moveTo>
                          <a:pt x="0" y="19"/>
                        </a:moveTo>
                        <a:lnTo>
                          <a:pt x="5" y="12"/>
                        </a:lnTo>
                        <a:lnTo>
                          <a:pt x="13" y="5"/>
                        </a:lnTo>
                        <a:lnTo>
                          <a:pt x="23" y="0"/>
                        </a:lnTo>
                        <a:lnTo>
                          <a:pt x="34" y="0"/>
                        </a:lnTo>
                        <a:lnTo>
                          <a:pt x="47" y="0"/>
                        </a:lnTo>
                        <a:lnTo>
                          <a:pt x="56" y="5"/>
                        </a:lnTo>
                        <a:lnTo>
                          <a:pt x="65" y="9"/>
                        </a:lnTo>
                        <a:lnTo>
                          <a:pt x="70"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14" name="Group 118"/>
                  <p:cNvGrpSpPr>
                    <a:grpSpLocks/>
                  </p:cNvGrpSpPr>
                  <p:nvPr/>
                </p:nvGrpSpPr>
                <p:grpSpPr bwMode="auto">
                  <a:xfrm>
                    <a:off x="2303" y="2866"/>
                    <a:ext cx="68" cy="26"/>
                    <a:chOff x="2303" y="2866"/>
                    <a:chExt cx="68" cy="26"/>
                  </a:xfrm>
                </p:grpSpPr>
                <p:sp>
                  <p:nvSpPr>
                    <p:cNvPr id="516215" name="Freeform 119"/>
                    <p:cNvSpPr>
                      <a:spLocks/>
                    </p:cNvSpPr>
                    <p:nvPr/>
                  </p:nvSpPr>
                  <p:spPr bwMode="auto">
                    <a:xfrm>
                      <a:off x="2303" y="2866"/>
                      <a:ext cx="68" cy="26"/>
                    </a:xfrm>
                    <a:custGeom>
                      <a:avLst/>
                      <a:gdLst>
                        <a:gd name="T0" fmla="*/ 0 w 68"/>
                        <a:gd name="T1" fmla="*/ 19 h 26"/>
                        <a:gd name="T2" fmla="*/ 5 w 68"/>
                        <a:gd name="T3" fmla="*/ 12 h 26"/>
                        <a:gd name="T4" fmla="*/ 14 w 68"/>
                        <a:gd name="T5" fmla="*/ 5 h 26"/>
                        <a:gd name="T6" fmla="*/ 23 w 68"/>
                        <a:gd name="T7" fmla="*/ 2 h 26"/>
                        <a:gd name="T8" fmla="*/ 34 w 68"/>
                        <a:gd name="T9" fmla="*/ 0 h 26"/>
                        <a:gd name="T10" fmla="*/ 45 w 68"/>
                        <a:gd name="T11" fmla="*/ 2 h 26"/>
                        <a:gd name="T12" fmla="*/ 56 w 68"/>
                        <a:gd name="T13" fmla="*/ 5 h 26"/>
                        <a:gd name="T14" fmla="*/ 63 w 68"/>
                        <a:gd name="T15" fmla="*/ 9 h 26"/>
                        <a:gd name="T16" fmla="*/ 68 w 68"/>
                        <a:gd name="T17" fmla="*/ 16 h 26"/>
                        <a:gd name="T18" fmla="*/ 34 w 68"/>
                        <a:gd name="T19" fmla="*/ 26 h 26"/>
                        <a:gd name="T20" fmla="*/ 0 w 68"/>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6">
                          <a:moveTo>
                            <a:pt x="0" y="19"/>
                          </a:moveTo>
                          <a:lnTo>
                            <a:pt x="5" y="12"/>
                          </a:lnTo>
                          <a:lnTo>
                            <a:pt x="14" y="5"/>
                          </a:lnTo>
                          <a:lnTo>
                            <a:pt x="23" y="2"/>
                          </a:lnTo>
                          <a:lnTo>
                            <a:pt x="34" y="0"/>
                          </a:lnTo>
                          <a:lnTo>
                            <a:pt x="45" y="2"/>
                          </a:lnTo>
                          <a:lnTo>
                            <a:pt x="56" y="5"/>
                          </a:lnTo>
                          <a:lnTo>
                            <a:pt x="63" y="9"/>
                          </a:lnTo>
                          <a:lnTo>
                            <a:pt x="68"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16" name="Freeform 120"/>
                    <p:cNvSpPr>
                      <a:spLocks/>
                    </p:cNvSpPr>
                    <p:nvPr/>
                  </p:nvSpPr>
                  <p:spPr bwMode="auto">
                    <a:xfrm>
                      <a:off x="2303" y="2866"/>
                      <a:ext cx="68" cy="19"/>
                    </a:xfrm>
                    <a:custGeom>
                      <a:avLst/>
                      <a:gdLst>
                        <a:gd name="T0" fmla="*/ 0 w 68"/>
                        <a:gd name="T1" fmla="*/ 19 h 19"/>
                        <a:gd name="T2" fmla="*/ 5 w 68"/>
                        <a:gd name="T3" fmla="*/ 12 h 19"/>
                        <a:gd name="T4" fmla="*/ 14 w 68"/>
                        <a:gd name="T5" fmla="*/ 5 h 19"/>
                        <a:gd name="T6" fmla="*/ 23 w 68"/>
                        <a:gd name="T7" fmla="*/ 2 h 19"/>
                        <a:gd name="T8" fmla="*/ 34 w 68"/>
                        <a:gd name="T9" fmla="*/ 0 h 19"/>
                        <a:gd name="T10" fmla="*/ 45 w 68"/>
                        <a:gd name="T11" fmla="*/ 2 h 19"/>
                        <a:gd name="T12" fmla="*/ 56 w 68"/>
                        <a:gd name="T13" fmla="*/ 5 h 19"/>
                        <a:gd name="T14" fmla="*/ 63 w 68"/>
                        <a:gd name="T15" fmla="*/ 9 h 19"/>
                        <a:gd name="T16" fmla="*/ 68 w 68"/>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9">
                          <a:moveTo>
                            <a:pt x="0" y="19"/>
                          </a:moveTo>
                          <a:lnTo>
                            <a:pt x="5" y="12"/>
                          </a:lnTo>
                          <a:lnTo>
                            <a:pt x="14" y="5"/>
                          </a:lnTo>
                          <a:lnTo>
                            <a:pt x="23" y="2"/>
                          </a:lnTo>
                          <a:lnTo>
                            <a:pt x="34" y="0"/>
                          </a:lnTo>
                          <a:lnTo>
                            <a:pt x="45" y="2"/>
                          </a:lnTo>
                          <a:lnTo>
                            <a:pt x="56" y="5"/>
                          </a:lnTo>
                          <a:lnTo>
                            <a:pt x="63" y="9"/>
                          </a:lnTo>
                          <a:lnTo>
                            <a:pt x="68" y="16"/>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17" name="Freeform 121"/>
                  <p:cNvSpPr>
                    <a:spLocks/>
                  </p:cNvSpPr>
                  <p:nvPr/>
                </p:nvSpPr>
                <p:spPr bwMode="auto">
                  <a:xfrm>
                    <a:off x="2261" y="2880"/>
                    <a:ext cx="40" cy="32"/>
                  </a:xfrm>
                  <a:custGeom>
                    <a:avLst/>
                    <a:gdLst>
                      <a:gd name="T0" fmla="*/ 0 w 40"/>
                      <a:gd name="T1" fmla="*/ 32 h 32"/>
                      <a:gd name="T2" fmla="*/ 0 w 40"/>
                      <a:gd name="T3" fmla="*/ 30 h 32"/>
                      <a:gd name="T4" fmla="*/ 0 w 40"/>
                      <a:gd name="T5" fmla="*/ 28 h 32"/>
                      <a:gd name="T6" fmla="*/ 2 w 40"/>
                      <a:gd name="T7" fmla="*/ 16 h 32"/>
                      <a:gd name="T8" fmla="*/ 8 w 40"/>
                      <a:gd name="T9" fmla="*/ 7 h 32"/>
                      <a:gd name="T10" fmla="*/ 17 w 40"/>
                      <a:gd name="T11" fmla="*/ 2 h 32"/>
                      <a:gd name="T12" fmla="*/ 27 w 40"/>
                      <a:gd name="T13" fmla="*/ 0 h 32"/>
                      <a:gd name="T14" fmla="*/ 35 w 40"/>
                      <a:gd name="T15" fmla="*/ 0 h 32"/>
                      <a:gd name="T16" fmla="*/ 40 w 40"/>
                      <a:gd name="T17" fmla="*/ 2 h 32"/>
                      <a:gd name="T18" fmla="*/ 27 w 40"/>
                      <a:gd name="T19" fmla="*/ 28 h 32"/>
                      <a:gd name="T20" fmla="*/ 0 w 4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2">
                        <a:moveTo>
                          <a:pt x="0" y="32"/>
                        </a:moveTo>
                        <a:lnTo>
                          <a:pt x="0" y="30"/>
                        </a:lnTo>
                        <a:lnTo>
                          <a:pt x="0" y="28"/>
                        </a:lnTo>
                        <a:lnTo>
                          <a:pt x="2" y="16"/>
                        </a:lnTo>
                        <a:lnTo>
                          <a:pt x="8" y="7"/>
                        </a:lnTo>
                        <a:lnTo>
                          <a:pt x="17" y="2"/>
                        </a:lnTo>
                        <a:lnTo>
                          <a:pt x="27" y="0"/>
                        </a:lnTo>
                        <a:lnTo>
                          <a:pt x="35" y="0"/>
                        </a:lnTo>
                        <a:lnTo>
                          <a:pt x="40" y="2"/>
                        </a:lnTo>
                        <a:lnTo>
                          <a:pt x="27" y="28"/>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18" name="Group 122"/>
                  <p:cNvGrpSpPr>
                    <a:grpSpLocks/>
                  </p:cNvGrpSpPr>
                  <p:nvPr/>
                </p:nvGrpSpPr>
                <p:grpSpPr bwMode="auto">
                  <a:xfrm>
                    <a:off x="2261" y="2880"/>
                    <a:ext cx="40" cy="32"/>
                    <a:chOff x="2261" y="2880"/>
                    <a:chExt cx="40" cy="32"/>
                  </a:xfrm>
                </p:grpSpPr>
                <p:sp>
                  <p:nvSpPr>
                    <p:cNvPr id="516219" name="Freeform 123"/>
                    <p:cNvSpPr>
                      <a:spLocks/>
                    </p:cNvSpPr>
                    <p:nvPr/>
                  </p:nvSpPr>
                  <p:spPr bwMode="auto">
                    <a:xfrm>
                      <a:off x="2261" y="2880"/>
                      <a:ext cx="40" cy="32"/>
                    </a:xfrm>
                    <a:custGeom>
                      <a:avLst/>
                      <a:gdLst>
                        <a:gd name="T0" fmla="*/ 0 w 40"/>
                        <a:gd name="T1" fmla="*/ 32 h 32"/>
                        <a:gd name="T2" fmla="*/ 0 w 40"/>
                        <a:gd name="T3" fmla="*/ 25 h 32"/>
                        <a:gd name="T4" fmla="*/ 2 w 40"/>
                        <a:gd name="T5" fmla="*/ 16 h 32"/>
                        <a:gd name="T6" fmla="*/ 8 w 40"/>
                        <a:gd name="T7" fmla="*/ 7 h 32"/>
                        <a:gd name="T8" fmla="*/ 17 w 40"/>
                        <a:gd name="T9" fmla="*/ 2 h 32"/>
                        <a:gd name="T10" fmla="*/ 27 w 40"/>
                        <a:gd name="T11" fmla="*/ 0 h 32"/>
                        <a:gd name="T12" fmla="*/ 35 w 40"/>
                        <a:gd name="T13" fmla="*/ 2 h 32"/>
                        <a:gd name="T14" fmla="*/ 40 w 40"/>
                        <a:gd name="T15" fmla="*/ 5 h 32"/>
                        <a:gd name="T16" fmla="*/ 27 w 40"/>
                        <a:gd name="T17" fmla="*/ 25 h 32"/>
                        <a:gd name="T18" fmla="*/ 0 w 4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2">
                          <a:moveTo>
                            <a:pt x="0" y="32"/>
                          </a:moveTo>
                          <a:lnTo>
                            <a:pt x="0" y="25"/>
                          </a:lnTo>
                          <a:lnTo>
                            <a:pt x="2" y="16"/>
                          </a:lnTo>
                          <a:lnTo>
                            <a:pt x="8" y="7"/>
                          </a:lnTo>
                          <a:lnTo>
                            <a:pt x="17" y="2"/>
                          </a:lnTo>
                          <a:lnTo>
                            <a:pt x="27" y="0"/>
                          </a:lnTo>
                          <a:lnTo>
                            <a:pt x="35" y="2"/>
                          </a:lnTo>
                          <a:lnTo>
                            <a:pt x="40" y="5"/>
                          </a:lnTo>
                          <a:lnTo>
                            <a:pt x="27" y="25"/>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20" name="Freeform 124"/>
                    <p:cNvSpPr>
                      <a:spLocks/>
                    </p:cNvSpPr>
                    <p:nvPr/>
                  </p:nvSpPr>
                  <p:spPr bwMode="auto">
                    <a:xfrm>
                      <a:off x="2261" y="2880"/>
                      <a:ext cx="40" cy="32"/>
                    </a:xfrm>
                    <a:custGeom>
                      <a:avLst/>
                      <a:gdLst>
                        <a:gd name="T0" fmla="*/ 0 w 40"/>
                        <a:gd name="T1" fmla="*/ 32 h 32"/>
                        <a:gd name="T2" fmla="*/ 0 w 40"/>
                        <a:gd name="T3" fmla="*/ 25 h 32"/>
                        <a:gd name="T4" fmla="*/ 2 w 40"/>
                        <a:gd name="T5" fmla="*/ 16 h 32"/>
                        <a:gd name="T6" fmla="*/ 8 w 40"/>
                        <a:gd name="T7" fmla="*/ 7 h 32"/>
                        <a:gd name="T8" fmla="*/ 17 w 40"/>
                        <a:gd name="T9" fmla="*/ 2 h 32"/>
                        <a:gd name="T10" fmla="*/ 27 w 40"/>
                        <a:gd name="T11" fmla="*/ 0 h 32"/>
                        <a:gd name="T12" fmla="*/ 35 w 40"/>
                        <a:gd name="T13" fmla="*/ 2 h 32"/>
                        <a:gd name="T14" fmla="*/ 40 w 40"/>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2">
                          <a:moveTo>
                            <a:pt x="0" y="32"/>
                          </a:moveTo>
                          <a:lnTo>
                            <a:pt x="0" y="25"/>
                          </a:lnTo>
                          <a:lnTo>
                            <a:pt x="2" y="16"/>
                          </a:lnTo>
                          <a:lnTo>
                            <a:pt x="8" y="7"/>
                          </a:lnTo>
                          <a:lnTo>
                            <a:pt x="17" y="2"/>
                          </a:lnTo>
                          <a:lnTo>
                            <a:pt x="27" y="0"/>
                          </a:lnTo>
                          <a:lnTo>
                            <a:pt x="35" y="2"/>
                          </a:lnTo>
                          <a:lnTo>
                            <a:pt x="40" y="5"/>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21" name="Freeform 125"/>
                  <p:cNvSpPr>
                    <a:spLocks/>
                  </p:cNvSpPr>
                  <p:nvPr/>
                </p:nvSpPr>
                <p:spPr bwMode="auto">
                  <a:xfrm>
                    <a:off x="2254"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12 h 25"/>
                      <a:gd name="T12" fmla="*/ 0 w 42"/>
                      <a:gd name="T13" fmla="*/ 0 h 25"/>
                      <a:gd name="T14" fmla="*/ 0 w 42"/>
                      <a:gd name="T15" fmla="*/ 0 h 25"/>
                      <a:gd name="T16" fmla="*/ 0 w 42"/>
                      <a:gd name="T17" fmla="*/ 0 h 25"/>
                      <a:gd name="T18" fmla="*/ 29 w 42"/>
                      <a:gd name="T19" fmla="*/ 0 h 25"/>
                      <a:gd name="T20" fmla="*/ 42 w 42"/>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5">
                        <a:moveTo>
                          <a:pt x="42" y="23"/>
                        </a:moveTo>
                        <a:lnTo>
                          <a:pt x="36" y="25"/>
                        </a:lnTo>
                        <a:lnTo>
                          <a:pt x="29" y="25"/>
                        </a:lnTo>
                        <a:lnTo>
                          <a:pt x="18" y="23"/>
                        </a:lnTo>
                        <a:lnTo>
                          <a:pt x="9" y="18"/>
                        </a:lnTo>
                        <a:lnTo>
                          <a:pt x="2" y="12"/>
                        </a:lnTo>
                        <a:lnTo>
                          <a:pt x="0" y="0"/>
                        </a:lnTo>
                        <a:lnTo>
                          <a:pt x="0" y="0"/>
                        </a:lnTo>
                        <a:lnTo>
                          <a:pt x="0" y="0"/>
                        </a:lnTo>
                        <a:lnTo>
                          <a:pt x="29" y="0"/>
                        </a:lnTo>
                        <a:lnTo>
                          <a:pt x="42"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22" name="Group 126"/>
                  <p:cNvGrpSpPr>
                    <a:grpSpLocks/>
                  </p:cNvGrpSpPr>
                  <p:nvPr/>
                </p:nvGrpSpPr>
                <p:grpSpPr bwMode="auto">
                  <a:xfrm>
                    <a:off x="2254" y="2954"/>
                    <a:ext cx="42" cy="25"/>
                    <a:chOff x="2254" y="2954"/>
                    <a:chExt cx="42" cy="25"/>
                  </a:xfrm>
                </p:grpSpPr>
                <p:sp>
                  <p:nvSpPr>
                    <p:cNvPr id="516223" name="Freeform 127"/>
                    <p:cNvSpPr>
                      <a:spLocks/>
                    </p:cNvSpPr>
                    <p:nvPr/>
                  </p:nvSpPr>
                  <p:spPr bwMode="auto">
                    <a:xfrm>
                      <a:off x="2254"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9 h 25"/>
                        <a:gd name="T12" fmla="*/ 0 w 42"/>
                        <a:gd name="T13" fmla="*/ 0 h 25"/>
                        <a:gd name="T14" fmla="*/ 0 w 42"/>
                        <a:gd name="T15" fmla="*/ 0 h 25"/>
                        <a:gd name="T16" fmla="*/ 29 w 42"/>
                        <a:gd name="T17" fmla="*/ 0 h 25"/>
                        <a:gd name="T18" fmla="*/ 42 w 42"/>
                        <a:gd name="T19"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25">
                          <a:moveTo>
                            <a:pt x="42" y="23"/>
                          </a:moveTo>
                          <a:lnTo>
                            <a:pt x="36" y="25"/>
                          </a:lnTo>
                          <a:lnTo>
                            <a:pt x="29" y="25"/>
                          </a:lnTo>
                          <a:lnTo>
                            <a:pt x="18" y="23"/>
                          </a:lnTo>
                          <a:lnTo>
                            <a:pt x="9" y="18"/>
                          </a:lnTo>
                          <a:lnTo>
                            <a:pt x="2" y="9"/>
                          </a:lnTo>
                          <a:lnTo>
                            <a:pt x="0" y="0"/>
                          </a:lnTo>
                          <a:lnTo>
                            <a:pt x="0" y="0"/>
                          </a:lnTo>
                          <a:lnTo>
                            <a:pt x="29" y="0"/>
                          </a:lnTo>
                          <a:lnTo>
                            <a:pt x="42"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24" name="Freeform 128"/>
                    <p:cNvSpPr>
                      <a:spLocks/>
                    </p:cNvSpPr>
                    <p:nvPr/>
                  </p:nvSpPr>
                  <p:spPr bwMode="auto">
                    <a:xfrm>
                      <a:off x="2254" y="2954"/>
                      <a:ext cx="42" cy="25"/>
                    </a:xfrm>
                    <a:custGeom>
                      <a:avLst/>
                      <a:gdLst>
                        <a:gd name="T0" fmla="*/ 42 w 42"/>
                        <a:gd name="T1" fmla="*/ 23 h 25"/>
                        <a:gd name="T2" fmla="*/ 36 w 42"/>
                        <a:gd name="T3" fmla="*/ 25 h 25"/>
                        <a:gd name="T4" fmla="*/ 29 w 42"/>
                        <a:gd name="T5" fmla="*/ 25 h 25"/>
                        <a:gd name="T6" fmla="*/ 18 w 42"/>
                        <a:gd name="T7" fmla="*/ 23 h 25"/>
                        <a:gd name="T8" fmla="*/ 9 w 42"/>
                        <a:gd name="T9" fmla="*/ 18 h 25"/>
                        <a:gd name="T10" fmla="*/ 2 w 42"/>
                        <a:gd name="T11" fmla="*/ 9 h 25"/>
                        <a:gd name="T12" fmla="*/ 0 w 42"/>
                        <a:gd name="T13" fmla="*/ 0 h 25"/>
                        <a:gd name="T14" fmla="*/ 0 w 42"/>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25">
                          <a:moveTo>
                            <a:pt x="42"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25" name="Freeform 129"/>
                  <p:cNvSpPr>
                    <a:spLocks/>
                  </p:cNvSpPr>
                  <p:nvPr/>
                </p:nvSpPr>
                <p:spPr bwMode="auto">
                  <a:xfrm>
                    <a:off x="2371" y="2882"/>
                    <a:ext cx="33" cy="30"/>
                  </a:xfrm>
                  <a:custGeom>
                    <a:avLst/>
                    <a:gdLst>
                      <a:gd name="T0" fmla="*/ 0 w 33"/>
                      <a:gd name="T1" fmla="*/ 0 h 30"/>
                      <a:gd name="T2" fmla="*/ 4 w 33"/>
                      <a:gd name="T3" fmla="*/ 0 h 30"/>
                      <a:gd name="T4" fmla="*/ 6 w 33"/>
                      <a:gd name="T5" fmla="*/ 0 h 30"/>
                      <a:gd name="T6" fmla="*/ 17 w 33"/>
                      <a:gd name="T7" fmla="*/ 3 h 30"/>
                      <a:gd name="T8" fmla="*/ 26 w 33"/>
                      <a:gd name="T9" fmla="*/ 7 h 30"/>
                      <a:gd name="T10" fmla="*/ 31 w 33"/>
                      <a:gd name="T11" fmla="*/ 12 h 30"/>
                      <a:gd name="T12" fmla="*/ 33 w 33"/>
                      <a:gd name="T13" fmla="*/ 19 h 30"/>
                      <a:gd name="T14" fmla="*/ 33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7" y="3"/>
                        </a:lnTo>
                        <a:lnTo>
                          <a:pt x="26" y="7"/>
                        </a:lnTo>
                        <a:lnTo>
                          <a:pt x="31" y="12"/>
                        </a:lnTo>
                        <a:lnTo>
                          <a:pt x="33" y="19"/>
                        </a:lnTo>
                        <a:lnTo>
                          <a:pt x="33"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26" name="Group 130"/>
                  <p:cNvGrpSpPr>
                    <a:grpSpLocks/>
                  </p:cNvGrpSpPr>
                  <p:nvPr/>
                </p:nvGrpSpPr>
                <p:grpSpPr bwMode="auto">
                  <a:xfrm>
                    <a:off x="2371" y="2882"/>
                    <a:ext cx="33" cy="30"/>
                    <a:chOff x="2371" y="2882"/>
                    <a:chExt cx="33" cy="30"/>
                  </a:xfrm>
                </p:grpSpPr>
                <p:sp>
                  <p:nvSpPr>
                    <p:cNvPr id="516227" name="Freeform 131"/>
                    <p:cNvSpPr>
                      <a:spLocks/>
                    </p:cNvSpPr>
                    <p:nvPr/>
                  </p:nvSpPr>
                  <p:spPr bwMode="auto">
                    <a:xfrm>
                      <a:off x="2371" y="2882"/>
                      <a:ext cx="33" cy="30"/>
                    </a:xfrm>
                    <a:custGeom>
                      <a:avLst/>
                      <a:gdLst>
                        <a:gd name="T0" fmla="*/ 0 w 33"/>
                        <a:gd name="T1" fmla="*/ 0 h 30"/>
                        <a:gd name="T2" fmla="*/ 4 w 33"/>
                        <a:gd name="T3" fmla="*/ 0 h 30"/>
                        <a:gd name="T4" fmla="*/ 6 w 33"/>
                        <a:gd name="T5" fmla="*/ 0 h 30"/>
                        <a:gd name="T6" fmla="*/ 17 w 33"/>
                        <a:gd name="T7" fmla="*/ 3 h 30"/>
                        <a:gd name="T8" fmla="*/ 26 w 33"/>
                        <a:gd name="T9" fmla="*/ 5 h 30"/>
                        <a:gd name="T10" fmla="*/ 31 w 33"/>
                        <a:gd name="T11" fmla="*/ 12 h 30"/>
                        <a:gd name="T12" fmla="*/ 33 w 33"/>
                        <a:gd name="T13" fmla="*/ 19 h 30"/>
                        <a:gd name="T14" fmla="*/ 31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7" y="3"/>
                          </a:lnTo>
                          <a:lnTo>
                            <a:pt x="26" y="5"/>
                          </a:lnTo>
                          <a:lnTo>
                            <a:pt x="31" y="12"/>
                          </a:lnTo>
                          <a:lnTo>
                            <a:pt x="33" y="19"/>
                          </a:lnTo>
                          <a:lnTo>
                            <a:pt x="31"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28" name="Freeform 132"/>
                    <p:cNvSpPr>
                      <a:spLocks/>
                    </p:cNvSpPr>
                    <p:nvPr/>
                  </p:nvSpPr>
                  <p:spPr bwMode="auto">
                    <a:xfrm>
                      <a:off x="2371" y="2882"/>
                      <a:ext cx="33" cy="30"/>
                    </a:xfrm>
                    <a:custGeom>
                      <a:avLst/>
                      <a:gdLst>
                        <a:gd name="T0" fmla="*/ 0 w 33"/>
                        <a:gd name="T1" fmla="*/ 0 h 30"/>
                        <a:gd name="T2" fmla="*/ 4 w 33"/>
                        <a:gd name="T3" fmla="*/ 0 h 30"/>
                        <a:gd name="T4" fmla="*/ 6 w 33"/>
                        <a:gd name="T5" fmla="*/ 0 h 30"/>
                        <a:gd name="T6" fmla="*/ 17 w 33"/>
                        <a:gd name="T7" fmla="*/ 3 h 30"/>
                        <a:gd name="T8" fmla="*/ 26 w 33"/>
                        <a:gd name="T9" fmla="*/ 5 h 30"/>
                        <a:gd name="T10" fmla="*/ 31 w 33"/>
                        <a:gd name="T11" fmla="*/ 12 h 30"/>
                        <a:gd name="T12" fmla="*/ 33 w 33"/>
                        <a:gd name="T13" fmla="*/ 19 h 30"/>
                        <a:gd name="T14" fmla="*/ 31 w 33"/>
                        <a:gd name="T15" fmla="*/ 26 h 30"/>
                        <a:gd name="T16" fmla="*/ 29 w 3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0">
                          <a:moveTo>
                            <a:pt x="0" y="0"/>
                          </a:moveTo>
                          <a:lnTo>
                            <a:pt x="4" y="0"/>
                          </a:lnTo>
                          <a:lnTo>
                            <a:pt x="6" y="0"/>
                          </a:lnTo>
                          <a:lnTo>
                            <a:pt x="17" y="3"/>
                          </a:lnTo>
                          <a:lnTo>
                            <a:pt x="26" y="5"/>
                          </a:lnTo>
                          <a:lnTo>
                            <a:pt x="31" y="12"/>
                          </a:lnTo>
                          <a:lnTo>
                            <a:pt x="33" y="19"/>
                          </a:lnTo>
                          <a:lnTo>
                            <a:pt x="31" y="26"/>
                          </a:lnTo>
                          <a:lnTo>
                            <a:pt x="29" y="3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29" name="Freeform 133"/>
                  <p:cNvSpPr>
                    <a:spLocks/>
                  </p:cNvSpPr>
                  <p:nvPr/>
                </p:nvSpPr>
                <p:spPr bwMode="auto">
                  <a:xfrm>
                    <a:off x="2382" y="2912"/>
                    <a:ext cx="29" cy="30"/>
                  </a:xfrm>
                  <a:custGeom>
                    <a:avLst/>
                    <a:gdLst>
                      <a:gd name="T0" fmla="*/ 18 w 29"/>
                      <a:gd name="T1" fmla="*/ 0 h 30"/>
                      <a:gd name="T2" fmla="*/ 27 w 29"/>
                      <a:gd name="T3" fmla="*/ 10 h 30"/>
                      <a:gd name="T4" fmla="*/ 29 w 29"/>
                      <a:gd name="T5" fmla="*/ 19 h 30"/>
                      <a:gd name="T6" fmla="*/ 27 w 29"/>
                      <a:gd name="T7" fmla="*/ 26 h 30"/>
                      <a:gd name="T8" fmla="*/ 24 w 29"/>
                      <a:gd name="T9" fmla="*/ 30 h 30"/>
                      <a:gd name="T10" fmla="*/ 0 w 29"/>
                      <a:gd name="T11" fmla="*/ 19 h 30"/>
                      <a:gd name="T12" fmla="*/ 18 w 2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9" h="30">
                        <a:moveTo>
                          <a:pt x="18" y="0"/>
                        </a:moveTo>
                        <a:lnTo>
                          <a:pt x="27" y="10"/>
                        </a:lnTo>
                        <a:lnTo>
                          <a:pt x="29" y="19"/>
                        </a:lnTo>
                        <a:lnTo>
                          <a:pt x="27" y="26"/>
                        </a:lnTo>
                        <a:lnTo>
                          <a:pt x="24" y="30"/>
                        </a:lnTo>
                        <a:lnTo>
                          <a:pt x="0" y="19"/>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30" name="Group 134"/>
                  <p:cNvGrpSpPr>
                    <a:grpSpLocks/>
                  </p:cNvGrpSpPr>
                  <p:nvPr/>
                </p:nvGrpSpPr>
                <p:grpSpPr bwMode="auto">
                  <a:xfrm>
                    <a:off x="2382" y="2915"/>
                    <a:ext cx="29" cy="27"/>
                    <a:chOff x="2382" y="2915"/>
                    <a:chExt cx="29" cy="27"/>
                  </a:xfrm>
                </p:grpSpPr>
                <p:sp>
                  <p:nvSpPr>
                    <p:cNvPr id="516231" name="Freeform 135"/>
                    <p:cNvSpPr>
                      <a:spLocks/>
                    </p:cNvSpPr>
                    <p:nvPr/>
                  </p:nvSpPr>
                  <p:spPr bwMode="auto">
                    <a:xfrm>
                      <a:off x="2382" y="2915"/>
                      <a:ext cx="29" cy="27"/>
                    </a:xfrm>
                    <a:custGeom>
                      <a:avLst/>
                      <a:gdLst>
                        <a:gd name="T0" fmla="*/ 18 w 29"/>
                        <a:gd name="T1" fmla="*/ 0 h 27"/>
                        <a:gd name="T2" fmla="*/ 27 w 29"/>
                        <a:gd name="T3" fmla="*/ 7 h 27"/>
                        <a:gd name="T4" fmla="*/ 29 w 29"/>
                        <a:gd name="T5" fmla="*/ 16 h 27"/>
                        <a:gd name="T6" fmla="*/ 27 w 29"/>
                        <a:gd name="T7" fmla="*/ 23 h 27"/>
                        <a:gd name="T8" fmla="*/ 24 w 29"/>
                        <a:gd name="T9" fmla="*/ 27 h 27"/>
                        <a:gd name="T10" fmla="*/ 0 w 29"/>
                        <a:gd name="T11" fmla="*/ 16 h 27"/>
                        <a:gd name="T12" fmla="*/ 18 w 2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18" y="0"/>
                          </a:moveTo>
                          <a:lnTo>
                            <a:pt x="27" y="7"/>
                          </a:lnTo>
                          <a:lnTo>
                            <a:pt x="29" y="16"/>
                          </a:lnTo>
                          <a:lnTo>
                            <a:pt x="27" y="23"/>
                          </a:lnTo>
                          <a:lnTo>
                            <a:pt x="24" y="27"/>
                          </a:lnTo>
                          <a:lnTo>
                            <a:pt x="0" y="16"/>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32" name="Freeform 136"/>
                    <p:cNvSpPr>
                      <a:spLocks/>
                    </p:cNvSpPr>
                    <p:nvPr/>
                  </p:nvSpPr>
                  <p:spPr bwMode="auto">
                    <a:xfrm>
                      <a:off x="2400" y="2915"/>
                      <a:ext cx="11" cy="27"/>
                    </a:xfrm>
                    <a:custGeom>
                      <a:avLst/>
                      <a:gdLst>
                        <a:gd name="T0" fmla="*/ 0 w 11"/>
                        <a:gd name="T1" fmla="*/ 0 h 27"/>
                        <a:gd name="T2" fmla="*/ 9 w 11"/>
                        <a:gd name="T3" fmla="*/ 7 h 27"/>
                        <a:gd name="T4" fmla="*/ 11 w 11"/>
                        <a:gd name="T5" fmla="*/ 16 h 27"/>
                        <a:gd name="T6" fmla="*/ 9 w 11"/>
                        <a:gd name="T7" fmla="*/ 23 h 27"/>
                        <a:gd name="T8" fmla="*/ 6 w 11"/>
                        <a:gd name="T9" fmla="*/ 27 h 27"/>
                      </a:gdLst>
                      <a:ahLst/>
                      <a:cxnLst>
                        <a:cxn ang="0">
                          <a:pos x="T0" y="T1"/>
                        </a:cxn>
                        <a:cxn ang="0">
                          <a:pos x="T2" y="T3"/>
                        </a:cxn>
                        <a:cxn ang="0">
                          <a:pos x="T4" y="T5"/>
                        </a:cxn>
                        <a:cxn ang="0">
                          <a:pos x="T6" y="T7"/>
                        </a:cxn>
                        <a:cxn ang="0">
                          <a:pos x="T8" y="T9"/>
                        </a:cxn>
                      </a:cxnLst>
                      <a:rect l="0" t="0" r="r" b="b"/>
                      <a:pathLst>
                        <a:path w="11" h="27">
                          <a:moveTo>
                            <a:pt x="0" y="0"/>
                          </a:moveTo>
                          <a:lnTo>
                            <a:pt x="9" y="7"/>
                          </a:lnTo>
                          <a:lnTo>
                            <a:pt x="11" y="16"/>
                          </a:lnTo>
                          <a:lnTo>
                            <a:pt x="9" y="23"/>
                          </a:lnTo>
                          <a:lnTo>
                            <a:pt x="6" y="27"/>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33" name="Freeform 137"/>
                  <p:cNvSpPr>
                    <a:spLocks/>
                  </p:cNvSpPr>
                  <p:nvPr/>
                </p:nvSpPr>
                <p:spPr bwMode="auto">
                  <a:xfrm>
                    <a:off x="2371"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4 h 44"/>
                      <a:gd name="T18" fmla="*/ 9 w 36"/>
                      <a:gd name="T19" fmla="*/ 9 h 44"/>
                      <a:gd name="T20" fmla="*/ 35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5" y="0"/>
                        </a:moveTo>
                        <a:lnTo>
                          <a:pt x="36" y="4"/>
                        </a:lnTo>
                        <a:lnTo>
                          <a:pt x="36" y="9"/>
                        </a:lnTo>
                        <a:lnTo>
                          <a:pt x="35" y="23"/>
                        </a:lnTo>
                        <a:lnTo>
                          <a:pt x="29" y="34"/>
                        </a:lnTo>
                        <a:lnTo>
                          <a:pt x="20" y="41"/>
                        </a:lnTo>
                        <a:lnTo>
                          <a:pt x="9" y="44"/>
                        </a:lnTo>
                        <a:lnTo>
                          <a:pt x="6" y="44"/>
                        </a:lnTo>
                        <a:lnTo>
                          <a:pt x="0" y="44"/>
                        </a:lnTo>
                        <a:lnTo>
                          <a:pt x="9" y="9"/>
                        </a:lnTo>
                        <a:lnTo>
                          <a:pt x="35"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34" name="Group 138"/>
                  <p:cNvGrpSpPr>
                    <a:grpSpLocks/>
                  </p:cNvGrpSpPr>
                  <p:nvPr/>
                </p:nvGrpSpPr>
                <p:grpSpPr bwMode="auto">
                  <a:xfrm>
                    <a:off x="2371" y="2945"/>
                    <a:ext cx="36" cy="44"/>
                    <a:chOff x="2371" y="2945"/>
                    <a:chExt cx="36" cy="44"/>
                  </a:xfrm>
                </p:grpSpPr>
                <p:sp>
                  <p:nvSpPr>
                    <p:cNvPr id="516235" name="Freeform 139"/>
                    <p:cNvSpPr>
                      <a:spLocks/>
                    </p:cNvSpPr>
                    <p:nvPr/>
                  </p:nvSpPr>
                  <p:spPr bwMode="auto">
                    <a:xfrm>
                      <a:off x="2371"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1 h 44"/>
                        <a:gd name="T18" fmla="*/ 9 w 36"/>
                        <a:gd name="T19" fmla="*/ 9 h 44"/>
                        <a:gd name="T20" fmla="*/ 35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5" y="0"/>
                          </a:moveTo>
                          <a:lnTo>
                            <a:pt x="36" y="4"/>
                          </a:lnTo>
                          <a:lnTo>
                            <a:pt x="36" y="9"/>
                          </a:lnTo>
                          <a:lnTo>
                            <a:pt x="35" y="23"/>
                          </a:lnTo>
                          <a:lnTo>
                            <a:pt x="29" y="34"/>
                          </a:lnTo>
                          <a:lnTo>
                            <a:pt x="20" y="41"/>
                          </a:lnTo>
                          <a:lnTo>
                            <a:pt x="9" y="44"/>
                          </a:lnTo>
                          <a:lnTo>
                            <a:pt x="6" y="44"/>
                          </a:lnTo>
                          <a:lnTo>
                            <a:pt x="0" y="41"/>
                          </a:lnTo>
                          <a:lnTo>
                            <a:pt x="9" y="9"/>
                          </a:lnTo>
                          <a:lnTo>
                            <a:pt x="35"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36" name="Freeform 140"/>
                    <p:cNvSpPr>
                      <a:spLocks/>
                    </p:cNvSpPr>
                    <p:nvPr/>
                  </p:nvSpPr>
                  <p:spPr bwMode="auto">
                    <a:xfrm>
                      <a:off x="2371" y="2945"/>
                      <a:ext cx="36" cy="44"/>
                    </a:xfrm>
                    <a:custGeom>
                      <a:avLst/>
                      <a:gdLst>
                        <a:gd name="T0" fmla="*/ 35 w 36"/>
                        <a:gd name="T1" fmla="*/ 0 h 44"/>
                        <a:gd name="T2" fmla="*/ 36 w 36"/>
                        <a:gd name="T3" fmla="*/ 4 h 44"/>
                        <a:gd name="T4" fmla="*/ 36 w 36"/>
                        <a:gd name="T5" fmla="*/ 9 h 44"/>
                        <a:gd name="T6" fmla="*/ 35 w 36"/>
                        <a:gd name="T7" fmla="*/ 23 h 44"/>
                        <a:gd name="T8" fmla="*/ 29 w 36"/>
                        <a:gd name="T9" fmla="*/ 34 h 44"/>
                        <a:gd name="T10" fmla="*/ 20 w 36"/>
                        <a:gd name="T11" fmla="*/ 41 h 44"/>
                        <a:gd name="T12" fmla="*/ 9 w 36"/>
                        <a:gd name="T13" fmla="*/ 44 h 44"/>
                        <a:gd name="T14" fmla="*/ 6 w 36"/>
                        <a:gd name="T15" fmla="*/ 44 h 44"/>
                        <a:gd name="T16" fmla="*/ 0 w 36"/>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4">
                          <a:moveTo>
                            <a:pt x="35" y="0"/>
                          </a:moveTo>
                          <a:lnTo>
                            <a:pt x="36" y="4"/>
                          </a:lnTo>
                          <a:lnTo>
                            <a:pt x="36" y="9"/>
                          </a:lnTo>
                          <a:lnTo>
                            <a:pt x="35" y="23"/>
                          </a:lnTo>
                          <a:lnTo>
                            <a:pt x="29" y="34"/>
                          </a:lnTo>
                          <a:lnTo>
                            <a:pt x="20" y="41"/>
                          </a:lnTo>
                          <a:lnTo>
                            <a:pt x="9" y="44"/>
                          </a:lnTo>
                          <a:lnTo>
                            <a:pt x="6" y="44"/>
                          </a:lnTo>
                          <a:lnTo>
                            <a:pt x="0" y="41"/>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37" name="Freeform 141"/>
                  <p:cNvSpPr>
                    <a:spLocks/>
                  </p:cNvSpPr>
                  <p:nvPr/>
                </p:nvSpPr>
                <p:spPr bwMode="auto">
                  <a:xfrm>
                    <a:off x="2243" y="2912"/>
                    <a:ext cx="18" cy="44"/>
                  </a:xfrm>
                  <a:custGeom>
                    <a:avLst/>
                    <a:gdLst>
                      <a:gd name="T0" fmla="*/ 11 w 18"/>
                      <a:gd name="T1" fmla="*/ 44 h 44"/>
                      <a:gd name="T2" fmla="*/ 4 w 18"/>
                      <a:gd name="T3" fmla="*/ 35 h 44"/>
                      <a:gd name="T4" fmla="*/ 0 w 18"/>
                      <a:gd name="T5" fmla="*/ 23 h 44"/>
                      <a:gd name="T6" fmla="*/ 0 w 18"/>
                      <a:gd name="T7" fmla="*/ 14 h 44"/>
                      <a:gd name="T8" fmla="*/ 4 w 18"/>
                      <a:gd name="T9" fmla="*/ 7 h 44"/>
                      <a:gd name="T10" fmla="*/ 11 w 18"/>
                      <a:gd name="T11" fmla="*/ 3 h 44"/>
                      <a:gd name="T12" fmla="*/ 18 w 18"/>
                      <a:gd name="T13" fmla="*/ 0 h 44"/>
                      <a:gd name="T14" fmla="*/ 18 w 18"/>
                      <a:gd name="T15" fmla="*/ 23 h 44"/>
                      <a:gd name="T16" fmla="*/ 11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38" name="Group 142"/>
                  <p:cNvGrpSpPr>
                    <a:grpSpLocks/>
                  </p:cNvGrpSpPr>
                  <p:nvPr/>
                </p:nvGrpSpPr>
                <p:grpSpPr bwMode="auto">
                  <a:xfrm>
                    <a:off x="2243" y="2915"/>
                    <a:ext cx="18" cy="41"/>
                    <a:chOff x="2243" y="2915"/>
                    <a:chExt cx="18" cy="41"/>
                  </a:xfrm>
                </p:grpSpPr>
                <p:sp>
                  <p:nvSpPr>
                    <p:cNvPr id="516239" name="Freeform 143"/>
                    <p:cNvSpPr>
                      <a:spLocks/>
                    </p:cNvSpPr>
                    <p:nvPr/>
                  </p:nvSpPr>
                  <p:spPr bwMode="auto">
                    <a:xfrm>
                      <a:off x="2243" y="2915"/>
                      <a:ext cx="18" cy="41"/>
                    </a:xfrm>
                    <a:custGeom>
                      <a:avLst/>
                      <a:gdLst>
                        <a:gd name="T0" fmla="*/ 11 w 18"/>
                        <a:gd name="T1" fmla="*/ 41 h 41"/>
                        <a:gd name="T2" fmla="*/ 4 w 18"/>
                        <a:gd name="T3" fmla="*/ 32 h 41"/>
                        <a:gd name="T4" fmla="*/ 0 w 18"/>
                        <a:gd name="T5" fmla="*/ 20 h 41"/>
                        <a:gd name="T6" fmla="*/ 2 w 18"/>
                        <a:gd name="T7" fmla="*/ 14 h 41"/>
                        <a:gd name="T8" fmla="*/ 6 w 18"/>
                        <a:gd name="T9" fmla="*/ 7 h 41"/>
                        <a:gd name="T10" fmla="*/ 11 w 18"/>
                        <a:gd name="T11" fmla="*/ 2 h 41"/>
                        <a:gd name="T12" fmla="*/ 18 w 18"/>
                        <a:gd name="T13" fmla="*/ 0 h 41"/>
                        <a:gd name="T14" fmla="*/ 18 w 18"/>
                        <a:gd name="T15" fmla="*/ 20 h 41"/>
                        <a:gd name="T16" fmla="*/ 11 w 1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1">
                          <a:moveTo>
                            <a:pt x="11" y="41"/>
                          </a:moveTo>
                          <a:lnTo>
                            <a:pt x="4" y="32"/>
                          </a:lnTo>
                          <a:lnTo>
                            <a:pt x="0" y="20"/>
                          </a:lnTo>
                          <a:lnTo>
                            <a:pt x="2" y="14"/>
                          </a:lnTo>
                          <a:lnTo>
                            <a:pt x="6" y="7"/>
                          </a:lnTo>
                          <a:lnTo>
                            <a:pt x="11" y="2"/>
                          </a:lnTo>
                          <a:lnTo>
                            <a:pt x="18" y="0"/>
                          </a:lnTo>
                          <a:lnTo>
                            <a:pt x="18" y="20"/>
                          </a:lnTo>
                          <a:lnTo>
                            <a:pt x="11" y="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40" name="Freeform 144"/>
                    <p:cNvSpPr>
                      <a:spLocks/>
                    </p:cNvSpPr>
                    <p:nvPr/>
                  </p:nvSpPr>
                  <p:spPr bwMode="auto">
                    <a:xfrm>
                      <a:off x="2243" y="2915"/>
                      <a:ext cx="18" cy="41"/>
                    </a:xfrm>
                    <a:custGeom>
                      <a:avLst/>
                      <a:gdLst>
                        <a:gd name="T0" fmla="*/ 11 w 18"/>
                        <a:gd name="T1" fmla="*/ 41 h 41"/>
                        <a:gd name="T2" fmla="*/ 4 w 18"/>
                        <a:gd name="T3" fmla="*/ 32 h 41"/>
                        <a:gd name="T4" fmla="*/ 0 w 18"/>
                        <a:gd name="T5" fmla="*/ 20 h 41"/>
                        <a:gd name="T6" fmla="*/ 2 w 18"/>
                        <a:gd name="T7" fmla="*/ 14 h 41"/>
                        <a:gd name="T8" fmla="*/ 6 w 18"/>
                        <a:gd name="T9" fmla="*/ 7 h 41"/>
                        <a:gd name="T10" fmla="*/ 11 w 18"/>
                        <a:gd name="T11" fmla="*/ 2 h 41"/>
                        <a:gd name="T12" fmla="*/ 18 w 18"/>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8" h="41">
                          <a:moveTo>
                            <a:pt x="11" y="41"/>
                          </a:moveTo>
                          <a:lnTo>
                            <a:pt x="4" y="32"/>
                          </a:lnTo>
                          <a:lnTo>
                            <a:pt x="0" y="20"/>
                          </a:lnTo>
                          <a:lnTo>
                            <a:pt x="2" y="14"/>
                          </a:lnTo>
                          <a:lnTo>
                            <a:pt x="6" y="7"/>
                          </a:lnTo>
                          <a:lnTo>
                            <a:pt x="11" y="2"/>
                          </a:lnTo>
                          <a:lnTo>
                            <a:pt x="18"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41" name="Freeform 145"/>
                  <p:cNvSpPr>
                    <a:spLocks/>
                  </p:cNvSpPr>
                  <p:nvPr/>
                </p:nvSpPr>
                <p:spPr bwMode="auto">
                  <a:xfrm>
                    <a:off x="2296" y="2972"/>
                    <a:ext cx="75" cy="24"/>
                  </a:xfrm>
                  <a:custGeom>
                    <a:avLst/>
                    <a:gdLst>
                      <a:gd name="T0" fmla="*/ 75 w 75"/>
                      <a:gd name="T1" fmla="*/ 14 h 24"/>
                      <a:gd name="T2" fmla="*/ 68 w 75"/>
                      <a:gd name="T3" fmla="*/ 19 h 24"/>
                      <a:gd name="T4" fmla="*/ 61 w 75"/>
                      <a:gd name="T5" fmla="*/ 21 h 24"/>
                      <a:gd name="T6" fmla="*/ 41 w 75"/>
                      <a:gd name="T7" fmla="*/ 24 h 24"/>
                      <a:gd name="T8" fmla="*/ 27 w 75"/>
                      <a:gd name="T9" fmla="*/ 21 h 24"/>
                      <a:gd name="T10" fmla="*/ 14 w 75"/>
                      <a:gd name="T11" fmla="*/ 19 h 24"/>
                      <a:gd name="T12" fmla="*/ 5 w 75"/>
                      <a:gd name="T13" fmla="*/ 12 h 24"/>
                      <a:gd name="T14" fmla="*/ 0 w 75"/>
                      <a:gd name="T15" fmla="*/ 5 h 24"/>
                      <a:gd name="T16" fmla="*/ 41 w 75"/>
                      <a:gd name="T17" fmla="*/ 0 h 24"/>
                      <a:gd name="T18" fmla="*/ 75 w 75"/>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24">
                        <a:moveTo>
                          <a:pt x="75" y="14"/>
                        </a:moveTo>
                        <a:lnTo>
                          <a:pt x="68" y="19"/>
                        </a:lnTo>
                        <a:lnTo>
                          <a:pt x="61" y="21"/>
                        </a:lnTo>
                        <a:lnTo>
                          <a:pt x="41" y="24"/>
                        </a:lnTo>
                        <a:lnTo>
                          <a:pt x="27" y="21"/>
                        </a:lnTo>
                        <a:lnTo>
                          <a:pt x="14" y="19"/>
                        </a:lnTo>
                        <a:lnTo>
                          <a:pt x="5" y="12"/>
                        </a:lnTo>
                        <a:lnTo>
                          <a:pt x="0" y="5"/>
                        </a:lnTo>
                        <a:lnTo>
                          <a:pt x="41" y="0"/>
                        </a:lnTo>
                        <a:lnTo>
                          <a:pt x="75"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42" name="Group 146"/>
                  <p:cNvGrpSpPr>
                    <a:grpSpLocks/>
                  </p:cNvGrpSpPr>
                  <p:nvPr/>
                </p:nvGrpSpPr>
                <p:grpSpPr bwMode="auto">
                  <a:xfrm>
                    <a:off x="2297" y="2972"/>
                    <a:ext cx="73" cy="24"/>
                    <a:chOff x="2297" y="2972"/>
                    <a:chExt cx="73" cy="24"/>
                  </a:xfrm>
                </p:grpSpPr>
                <p:sp>
                  <p:nvSpPr>
                    <p:cNvPr id="516243" name="Freeform 147"/>
                    <p:cNvSpPr>
                      <a:spLocks/>
                    </p:cNvSpPr>
                    <p:nvPr/>
                  </p:nvSpPr>
                  <p:spPr bwMode="auto">
                    <a:xfrm>
                      <a:off x="2297" y="2972"/>
                      <a:ext cx="73" cy="24"/>
                    </a:xfrm>
                    <a:custGeom>
                      <a:avLst/>
                      <a:gdLst>
                        <a:gd name="T0" fmla="*/ 73 w 73"/>
                        <a:gd name="T1" fmla="*/ 14 h 24"/>
                        <a:gd name="T2" fmla="*/ 67 w 73"/>
                        <a:gd name="T3" fmla="*/ 19 h 24"/>
                        <a:gd name="T4" fmla="*/ 58 w 73"/>
                        <a:gd name="T5" fmla="*/ 21 h 24"/>
                        <a:gd name="T6" fmla="*/ 40 w 73"/>
                        <a:gd name="T7" fmla="*/ 24 h 24"/>
                        <a:gd name="T8" fmla="*/ 26 w 73"/>
                        <a:gd name="T9" fmla="*/ 21 h 24"/>
                        <a:gd name="T10" fmla="*/ 15 w 73"/>
                        <a:gd name="T11" fmla="*/ 19 h 24"/>
                        <a:gd name="T12" fmla="*/ 6 w 73"/>
                        <a:gd name="T13" fmla="*/ 12 h 24"/>
                        <a:gd name="T14" fmla="*/ 0 w 73"/>
                        <a:gd name="T15" fmla="*/ 5 h 24"/>
                        <a:gd name="T16" fmla="*/ 40 w 73"/>
                        <a:gd name="T17" fmla="*/ 0 h 24"/>
                        <a:gd name="T18" fmla="*/ 73 w 73"/>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24">
                          <a:moveTo>
                            <a:pt x="73" y="14"/>
                          </a:moveTo>
                          <a:lnTo>
                            <a:pt x="67" y="19"/>
                          </a:lnTo>
                          <a:lnTo>
                            <a:pt x="58" y="21"/>
                          </a:lnTo>
                          <a:lnTo>
                            <a:pt x="40" y="24"/>
                          </a:lnTo>
                          <a:lnTo>
                            <a:pt x="26" y="21"/>
                          </a:lnTo>
                          <a:lnTo>
                            <a:pt x="15" y="19"/>
                          </a:lnTo>
                          <a:lnTo>
                            <a:pt x="6" y="12"/>
                          </a:lnTo>
                          <a:lnTo>
                            <a:pt x="0" y="5"/>
                          </a:lnTo>
                          <a:lnTo>
                            <a:pt x="40" y="0"/>
                          </a:lnTo>
                          <a:lnTo>
                            <a:pt x="73"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44" name="Freeform 148"/>
                    <p:cNvSpPr>
                      <a:spLocks/>
                    </p:cNvSpPr>
                    <p:nvPr/>
                  </p:nvSpPr>
                  <p:spPr bwMode="auto">
                    <a:xfrm>
                      <a:off x="2297" y="2977"/>
                      <a:ext cx="73" cy="19"/>
                    </a:xfrm>
                    <a:custGeom>
                      <a:avLst/>
                      <a:gdLst>
                        <a:gd name="T0" fmla="*/ 73 w 73"/>
                        <a:gd name="T1" fmla="*/ 9 h 19"/>
                        <a:gd name="T2" fmla="*/ 67 w 73"/>
                        <a:gd name="T3" fmla="*/ 14 h 19"/>
                        <a:gd name="T4" fmla="*/ 58 w 73"/>
                        <a:gd name="T5" fmla="*/ 16 h 19"/>
                        <a:gd name="T6" fmla="*/ 40 w 73"/>
                        <a:gd name="T7" fmla="*/ 19 h 19"/>
                        <a:gd name="T8" fmla="*/ 26 w 73"/>
                        <a:gd name="T9" fmla="*/ 16 h 19"/>
                        <a:gd name="T10" fmla="*/ 15 w 73"/>
                        <a:gd name="T11" fmla="*/ 14 h 19"/>
                        <a:gd name="T12" fmla="*/ 6 w 73"/>
                        <a:gd name="T13" fmla="*/ 7 h 19"/>
                        <a:gd name="T14" fmla="*/ 0 w 73"/>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19">
                          <a:moveTo>
                            <a:pt x="73" y="9"/>
                          </a:moveTo>
                          <a:lnTo>
                            <a:pt x="67" y="14"/>
                          </a:lnTo>
                          <a:lnTo>
                            <a:pt x="58" y="16"/>
                          </a:lnTo>
                          <a:lnTo>
                            <a:pt x="40" y="19"/>
                          </a:lnTo>
                          <a:lnTo>
                            <a:pt x="26" y="16"/>
                          </a:lnTo>
                          <a:lnTo>
                            <a:pt x="15" y="14"/>
                          </a:lnTo>
                          <a:lnTo>
                            <a:pt x="6" y="7"/>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sp>
          <p:nvSpPr>
            <p:cNvPr id="516245" name="Rectangle 149"/>
            <p:cNvSpPr>
              <a:spLocks noChangeArrowheads="1"/>
            </p:cNvSpPr>
            <p:nvPr/>
          </p:nvSpPr>
          <p:spPr bwMode="auto">
            <a:xfrm>
              <a:off x="2751" y="3167"/>
              <a:ext cx="34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246" name="Rectangle 150"/>
            <p:cNvSpPr>
              <a:spLocks noChangeArrowheads="1"/>
            </p:cNvSpPr>
            <p:nvPr/>
          </p:nvSpPr>
          <p:spPr bwMode="auto">
            <a:xfrm>
              <a:off x="2856" y="3211"/>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latin typeface="Arial" panose="020B0604020202020204" pitchFamily="34" charset="0"/>
                </a:rPr>
                <a:t>CL2</a:t>
              </a:r>
              <a:endParaRPr lang="en-US" altLang="en-US" sz="1800" b="1"/>
            </a:p>
          </p:txBody>
        </p:sp>
      </p:grpSp>
      <p:grpSp>
        <p:nvGrpSpPr>
          <p:cNvPr id="516247" name="Group 151"/>
          <p:cNvGrpSpPr>
            <a:grpSpLocks/>
          </p:cNvGrpSpPr>
          <p:nvPr/>
        </p:nvGrpSpPr>
        <p:grpSpPr bwMode="auto">
          <a:xfrm>
            <a:off x="6410325" y="4940300"/>
            <a:ext cx="552450" cy="612775"/>
            <a:chOff x="4038" y="3112"/>
            <a:chExt cx="348" cy="386"/>
          </a:xfrm>
        </p:grpSpPr>
        <p:grpSp>
          <p:nvGrpSpPr>
            <p:cNvPr id="516248" name="Group 152"/>
            <p:cNvGrpSpPr>
              <a:grpSpLocks/>
            </p:cNvGrpSpPr>
            <p:nvPr/>
          </p:nvGrpSpPr>
          <p:grpSpPr bwMode="auto">
            <a:xfrm>
              <a:off x="4049" y="3112"/>
              <a:ext cx="303" cy="386"/>
              <a:chOff x="3457" y="2783"/>
              <a:chExt cx="303" cy="386"/>
            </a:xfrm>
          </p:grpSpPr>
          <p:sp>
            <p:nvSpPr>
              <p:cNvPr id="516249" name="Freeform 153"/>
              <p:cNvSpPr>
                <a:spLocks/>
              </p:cNvSpPr>
              <p:nvPr/>
            </p:nvSpPr>
            <p:spPr bwMode="auto">
              <a:xfrm>
                <a:off x="3502" y="3021"/>
                <a:ext cx="258" cy="35"/>
              </a:xfrm>
              <a:custGeom>
                <a:avLst/>
                <a:gdLst>
                  <a:gd name="T0" fmla="*/ 0 w 258"/>
                  <a:gd name="T1" fmla="*/ 35 h 35"/>
                  <a:gd name="T2" fmla="*/ 31 w 258"/>
                  <a:gd name="T3" fmla="*/ 0 h 35"/>
                  <a:gd name="T4" fmla="*/ 258 w 258"/>
                  <a:gd name="T5" fmla="*/ 0 h 35"/>
                  <a:gd name="T6" fmla="*/ 227 w 258"/>
                  <a:gd name="T7" fmla="*/ 35 h 35"/>
                  <a:gd name="T8" fmla="*/ 0 w 258"/>
                  <a:gd name="T9" fmla="*/ 35 h 35"/>
                </a:gdLst>
                <a:ahLst/>
                <a:cxnLst>
                  <a:cxn ang="0">
                    <a:pos x="T0" y="T1"/>
                  </a:cxn>
                  <a:cxn ang="0">
                    <a:pos x="T2" y="T3"/>
                  </a:cxn>
                  <a:cxn ang="0">
                    <a:pos x="T4" y="T5"/>
                  </a:cxn>
                  <a:cxn ang="0">
                    <a:pos x="T6" y="T7"/>
                  </a:cxn>
                  <a:cxn ang="0">
                    <a:pos x="T8" y="T9"/>
                  </a:cxn>
                </a:cxnLst>
                <a:rect l="0" t="0" r="r" b="b"/>
                <a:pathLst>
                  <a:path w="258" h="35">
                    <a:moveTo>
                      <a:pt x="0" y="35"/>
                    </a:moveTo>
                    <a:lnTo>
                      <a:pt x="31" y="0"/>
                    </a:lnTo>
                    <a:lnTo>
                      <a:pt x="258" y="0"/>
                    </a:lnTo>
                    <a:lnTo>
                      <a:pt x="227" y="35"/>
                    </a:lnTo>
                    <a:lnTo>
                      <a:pt x="0" y="3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50" name="Freeform 154"/>
              <p:cNvSpPr>
                <a:spLocks/>
              </p:cNvSpPr>
              <p:nvPr/>
            </p:nvSpPr>
            <p:spPr bwMode="auto">
              <a:xfrm>
                <a:off x="3502" y="3021"/>
                <a:ext cx="258" cy="35"/>
              </a:xfrm>
              <a:custGeom>
                <a:avLst/>
                <a:gdLst>
                  <a:gd name="T0" fmla="*/ 0 w 258"/>
                  <a:gd name="T1" fmla="*/ 35 h 35"/>
                  <a:gd name="T2" fmla="*/ 31 w 258"/>
                  <a:gd name="T3" fmla="*/ 0 h 35"/>
                  <a:gd name="T4" fmla="*/ 258 w 258"/>
                  <a:gd name="T5" fmla="*/ 0 h 35"/>
                  <a:gd name="T6" fmla="*/ 227 w 258"/>
                  <a:gd name="T7" fmla="*/ 35 h 35"/>
                  <a:gd name="T8" fmla="*/ 0 w 258"/>
                  <a:gd name="T9" fmla="*/ 35 h 35"/>
                </a:gdLst>
                <a:ahLst/>
                <a:cxnLst>
                  <a:cxn ang="0">
                    <a:pos x="T0" y="T1"/>
                  </a:cxn>
                  <a:cxn ang="0">
                    <a:pos x="T2" y="T3"/>
                  </a:cxn>
                  <a:cxn ang="0">
                    <a:pos x="T4" y="T5"/>
                  </a:cxn>
                  <a:cxn ang="0">
                    <a:pos x="T6" y="T7"/>
                  </a:cxn>
                  <a:cxn ang="0">
                    <a:pos x="T8" y="T9"/>
                  </a:cxn>
                </a:cxnLst>
                <a:rect l="0" t="0" r="r" b="b"/>
                <a:pathLst>
                  <a:path w="258" h="35">
                    <a:moveTo>
                      <a:pt x="0" y="35"/>
                    </a:moveTo>
                    <a:lnTo>
                      <a:pt x="31" y="0"/>
                    </a:lnTo>
                    <a:lnTo>
                      <a:pt x="258" y="0"/>
                    </a:lnTo>
                    <a:lnTo>
                      <a:pt x="227" y="35"/>
                    </a:lnTo>
                    <a:lnTo>
                      <a:pt x="0" y="35"/>
                    </a:lnTo>
                    <a:close/>
                  </a:path>
                </a:pathLst>
              </a:custGeom>
              <a:solidFill>
                <a:srgbClr val="808080"/>
              </a:solidFill>
              <a:ln w="6350">
                <a:solidFill>
                  <a:srgbClr val="494936"/>
                </a:solidFill>
                <a:prstDash val="solid"/>
                <a:round/>
                <a:headEnd/>
                <a:tailEnd/>
              </a:ln>
            </p:spPr>
            <p:txBody>
              <a:bodyPr/>
              <a:lstStyle/>
              <a:p>
                <a:endParaRPr lang="en-US"/>
              </a:p>
            </p:txBody>
          </p:sp>
          <p:sp>
            <p:nvSpPr>
              <p:cNvPr id="516251" name="Rectangle 155"/>
              <p:cNvSpPr>
                <a:spLocks noChangeArrowheads="1"/>
              </p:cNvSpPr>
              <p:nvPr/>
            </p:nvSpPr>
            <p:spPr bwMode="auto">
              <a:xfrm>
                <a:off x="3502" y="3058"/>
                <a:ext cx="227" cy="53"/>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252" name="Rectangle 156"/>
              <p:cNvSpPr>
                <a:spLocks noChangeArrowheads="1"/>
              </p:cNvSpPr>
              <p:nvPr/>
            </p:nvSpPr>
            <p:spPr bwMode="auto">
              <a:xfrm>
                <a:off x="3504" y="3060"/>
                <a:ext cx="225" cy="51"/>
              </a:xfrm>
              <a:prstGeom prst="rect">
                <a:avLst/>
              </a:prstGeom>
              <a:solidFill>
                <a:srgbClr val="B2B2B2"/>
              </a:solidFill>
              <a:ln w="6350">
                <a:solidFill>
                  <a:srgbClr val="494936"/>
                </a:solidFill>
                <a:miter lim="800000"/>
                <a:headEnd/>
                <a:tailEnd/>
              </a:ln>
            </p:spPr>
            <p:txBody>
              <a:bodyPr/>
              <a:lstStyle/>
              <a:p>
                <a:endParaRPr lang="en-US"/>
              </a:p>
            </p:txBody>
          </p:sp>
          <p:sp>
            <p:nvSpPr>
              <p:cNvPr id="516253" name="Freeform 157"/>
              <p:cNvSpPr>
                <a:spLocks/>
              </p:cNvSpPr>
              <p:nvPr/>
            </p:nvSpPr>
            <p:spPr bwMode="auto">
              <a:xfrm>
                <a:off x="3729" y="3021"/>
                <a:ext cx="31" cy="90"/>
              </a:xfrm>
              <a:custGeom>
                <a:avLst/>
                <a:gdLst>
                  <a:gd name="T0" fmla="*/ 0 w 31"/>
                  <a:gd name="T1" fmla="*/ 90 h 90"/>
                  <a:gd name="T2" fmla="*/ 31 w 31"/>
                  <a:gd name="T3" fmla="*/ 51 h 90"/>
                  <a:gd name="T4" fmla="*/ 31 w 31"/>
                  <a:gd name="T5" fmla="*/ 0 h 90"/>
                  <a:gd name="T6" fmla="*/ 0 w 31"/>
                  <a:gd name="T7" fmla="*/ 37 h 90"/>
                  <a:gd name="T8" fmla="*/ 0 w 31"/>
                  <a:gd name="T9" fmla="*/ 90 h 90"/>
                </a:gdLst>
                <a:ahLst/>
                <a:cxnLst>
                  <a:cxn ang="0">
                    <a:pos x="T0" y="T1"/>
                  </a:cxn>
                  <a:cxn ang="0">
                    <a:pos x="T2" y="T3"/>
                  </a:cxn>
                  <a:cxn ang="0">
                    <a:pos x="T4" y="T5"/>
                  </a:cxn>
                  <a:cxn ang="0">
                    <a:pos x="T6" y="T7"/>
                  </a:cxn>
                  <a:cxn ang="0">
                    <a:pos x="T8" y="T9"/>
                  </a:cxn>
                </a:cxnLst>
                <a:rect l="0" t="0" r="r" b="b"/>
                <a:pathLst>
                  <a:path w="31" h="90">
                    <a:moveTo>
                      <a:pt x="0" y="90"/>
                    </a:moveTo>
                    <a:lnTo>
                      <a:pt x="31" y="51"/>
                    </a:lnTo>
                    <a:lnTo>
                      <a:pt x="31" y="0"/>
                    </a:lnTo>
                    <a:lnTo>
                      <a:pt x="0" y="37"/>
                    </a:lnTo>
                    <a:lnTo>
                      <a:pt x="0" y="90"/>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54" name="Freeform 158"/>
              <p:cNvSpPr>
                <a:spLocks/>
              </p:cNvSpPr>
              <p:nvPr/>
            </p:nvSpPr>
            <p:spPr bwMode="auto">
              <a:xfrm>
                <a:off x="3729" y="3021"/>
                <a:ext cx="31" cy="90"/>
              </a:xfrm>
              <a:custGeom>
                <a:avLst/>
                <a:gdLst>
                  <a:gd name="T0" fmla="*/ 0 w 31"/>
                  <a:gd name="T1" fmla="*/ 90 h 90"/>
                  <a:gd name="T2" fmla="*/ 31 w 31"/>
                  <a:gd name="T3" fmla="*/ 51 h 90"/>
                  <a:gd name="T4" fmla="*/ 31 w 31"/>
                  <a:gd name="T5" fmla="*/ 0 h 90"/>
                  <a:gd name="T6" fmla="*/ 0 w 31"/>
                  <a:gd name="T7" fmla="*/ 37 h 90"/>
                  <a:gd name="T8" fmla="*/ 0 w 31"/>
                  <a:gd name="T9" fmla="*/ 90 h 90"/>
                </a:gdLst>
                <a:ahLst/>
                <a:cxnLst>
                  <a:cxn ang="0">
                    <a:pos x="T0" y="T1"/>
                  </a:cxn>
                  <a:cxn ang="0">
                    <a:pos x="T2" y="T3"/>
                  </a:cxn>
                  <a:cxn ang="0">
                    <a:pos x="T4" y="T5"/>
                  </a:cxn>
                  <a:cxn ang="0">
                    <a:pos x="T6" y="T7"/>
                  </a:cxn>
                  <a:cxn ang="0">
                    <a:pos x="T8" y="T9"/>
                  </a:cxn>
                </a:cxnLst>
                <a:rect l="0" t="0" r="r" b="b"/>
                <a:pathLst>
                  <a:path w="31" h="90">
                    <a:moveTo>
                      <a:pt x="0" y="90"/>
                    </a:moveTo>
                    <a:lnTo>
                      <a:pt x="31" y="51"/>
                    </a:lnTo>
                    <a:lnTo>
                      <a:pt x="31" y="0"/>
                    </a:lnTo>
                    <a:lnTo>
                      <a:pt x="0" y="37"/>
                    </a:lnTo>
                    <a:lnTo>
                      <a:pt x="0" y="90"/>
                    </a:lnTo>
                    <a:close/>
                  </a:path>
                </a:pathLst>
              </a:custGeom>
              <a:solidFill>
                <a:srgbClr val="808080"/>
              </a:solidFill>
              <a:ln w="6350">
                <a:solidFill>
                  <a:srgbClr val="494936"/>
                </a:solidFill>
                <a:prstDash val="solid"/>
                <a:round/>
                <a:headEnd/>
                <a:tailEnd/>
              </a:ln>
            </p:spPr>
            <p:txBody>
              <a:bodyPr/>
              <a:lstStyle/>
              <a:p>
                <a:endParaRPr lang="en-US"/>
              </a:p>
            </p:txBody>
          </p:sp>
          <p:sp>
            <p:nvSpPr>
              <p:cNvPr id="516255" name="Freeform 159"/>
              <p:cNvSpPr>
                <a:spLocks/>
              </p:cNvSpPr>
              <p:nvPr/>
            </p:nvSpPr>
            <p:spPr bwMode="auto">
              <a:xfrm>
                <a:off x="3509" y="3021"/>
                <a:ext cx="246" cy="28"/>
              </a:xfrm>
              <a:custGeom>
                <a:avLst/>
                <a:gdLst>
                  <a:gd name="T0" fmla="*/ 0 w 246"/>
                  <a:gd name="T1" fmla="*/ 28 h 28"/>
                  <a:gd name="T2" fmla="*/ 24 w 246"/>
                  <a:gd name="T3" fmla="*/ 0 h 28"/>
                  <a:gd name="T4" fmla="*/ 246 w 246"/>
                  <a:gd name="T5" fmla="*/ 0 h 28"/>
                  <a:gd name="T6" fmla="*/ 222 w 246"/>
                  <a:gd name="T7" fmla="*/ 28 h 28"/>
                  <a:gd name="T8" fmla="*/ 0 w 246"/>
                  <a:gd name="T9" fmla="*/ 28 h 28"/>
                </a:gdLst>
                <a:ahLst/>
                <a:cxnLst>
                  <a:cxn ang="0">
                    <a:pos x="T0" y="T1"/>
                  </a:cxn>
                  <a:cxn ang="0">
                    <a:pos x="T2" y="T3"/>
                  </a:cxn>
                  <a:cxn ang="0">
                    <a:pos x="T4" y="T5"/>
                  </a:cxn>
                  <a:cxn ang="0">
                    <a:pos x="T6" y="T7"/>
                  </a:cxn>
                  <a:cxn ang="0">
                    <a:pos x="T8" y="T9"/>
                  </a:cxn>
                </a:cxnLst>
                <a:rect l="0" t="0" r="r" b="b"/>
                <a:pathLst>
                  <a:path w="246" h="28">
                    <a:moveTo>
                      <a:pt x="0" y="28"/>
                    </a:moveTo>
                    <a:lnTo>
                      <a:pt x="24" y="0"/>
                    </a:lnTo>
                    <a:lnTo>
                      <a:pt x="246" y="0"/>
                    </a:lnTo>
                    <a:lnTo>
                      <a:pt x="222" y="28"/>
                    </a:lnTo>
                    <a:lnTo>
                      <a:pt x="0"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56" name="Freeform 160"/>
              <p:cNvSpPr>
                <a:spLocks/>
              </p:cNvSpPr>
              <p:nvPr/>
            </p:nvSpPr>
            <p:spPr bwMode="auto">
              <a:xfrm>
                <a:off x="3509" y="3021"/>
                <a:ext cx="246" cy="28"/>
              </a:xfrm>
              <a:custGeom>
                <a:avLst/>
                <a:gdLst>
                  <a:gd name="T0" fmla="*/ 0 w 246"/>
                  <a:gd name="T1" fmla="*/ 28 h 28"/>
                  <a:gd name="T2" fmla="*/ 24 w 246"/>
                  <a:gd name="T3" fmla="*/ 0 h 28"/>
                  <a:gd name="T4" fmla="*/ 246 w 246"/>
                  <a:gd name="T5" fmla="*/ 0 h 28"/>
                  <a:gd name="T6" fmla="*/ 222 w 246"/>
                  <a:gd name="T7" fmla="*/ 28 h 28"/>
                  <a:gd name="T8" fmla="*/ 0 w 246"/>
                  <a:gd name="T9" fmla="*/ 28 h 28"/>
                </a:gdLst>
                <a:ahLst/>
                <a:cxnLst>
                  <a:cxn ang="0">
                    <a:pos x="T0" y="T1"/>
                  </a:cxn>
                  <a:cxn ang="0">
                    <a:pos x="T2" y="T3"/>
                  </a:cxn>
                  <a:cxn ang="0">
                    <a:pos x="T4" y="T5"/>
                  </a:cxn>
                  <a:cxn ang="0">
                    <a:pos x="T6" y="T7"/>
                  </a:cxn>
                  <a:cxn ang="0">
                    <a:pos x="T8" y="T9"/>
                  </a:cxn>
                </a:cxnLst>
                <a:rect l="0" t="0" r="r" b="b"/>
                <a:pathLst>
                  <a:path w="246" h="28">
                    <a:moveTo>
                      <a:pt x="0" y="28"/>
                    </a:moveTo>
                    <a:lnTo>
                      <a:pt x="24" y="0"/>
                    </a:lnTo>
                    <a:lnTo>
                      <a:pt x="246" y="0"/>
                    </a:lnTo>
                    <a:lnTo>
                      <a:pt x="222" y="28"/>
                    </a:lnTo>
                    <a:lnTo>
                      <a:pt x="0" y="28"/>
                    </a:lnTo>
                    <a:close/>
                  </a:path>
                </a:pathLst>
              </a:custGeom>
              <a:solidFill>
                <a:srgbClr val="000000"/>
              </a:solidFill>
              <a:ln w="6350">
                <a:solidFill>
                  <a:srgbClr val="000000"/>
                </a:solidFill>
                <a:prstDash val="solid"/>
                <a:round/>
                <a:headEnd/>
                <a:tailEnd/>
              </a:ln>
            </p:spPr>
            <p:txBody>
              <a:bodyPr/>
              <a:lstStyle/>
              <a:p>
                <a:endParaRPr lang="en-US"/>
              </a:p>
            </p:txBody>
          </p:sp>
          <p:sp>
            <p:nvSpPr>
              <p:cNvPr id="516257" name="Freeform 161"/>
              <p:cNvSpPr>
                <a:spLocks/>
              </p:cNvSpPr>
              <p:nvPr/>
            </p:nvSpPr>
            <p:spPr bwMode="auto">
              <a:xfrm>
                <a:off x="3502" y="2783"/>
                <a:ext cx="253" cy="30"/>
              </a:xfrm>
              <a:custGeom>
                <a:avLst/>
                <a:gdLst>
                  <a:gd name="T0" fmla="*/ 0 w 253"/>
                  <a:gd name="T1" fmla="*/ 30 h 30"/>
                  <a:gd name="T2" fmla="*/ 25 w 253"/>
                  <a:gd name="T3" fmla="*/ 0 h 30"/>
                  <a:gd name="T4" fmla="*/ 253 w 253"/>
                  <a:gd name="T5" fmla="*/ 0 h 30"/>
                  <a:gd name="T6" fmla="*/ 227 w 253"/>
                  <a:gd name="T7" fmla="*/ 30 h 30"/>
                  <a:gd name="T8" fmla="*/ 0 w 253"/>
                  <a:gd name="T9" fmla="*/ 30 h 30"/>
                </a:gdLst>
                <a:ahLst/>
                <a:cxnLst>
                  <a:cxn ang="0">
                    <a:pos x="T0" y="T1"/>
                  </a:cxn>
                  <a:cxn ang="0">
                    <a:pos x="T2" y="T3"/>
                  </a:cxn>
                  <a:cxn ang="0">
                    <a:pos x="T4" y="T5"/>
                  </a:cxn>
                  <a:cxn ang="0">
                    <a:pos x="T6" y="T7"/>
                  </a:cxn>
                  <a:cxn ang="0">
                    <a:pos x="T8" y="T9"/>
                  </a:cxn>
                </a:cxnLst>
                <a:rect l="0" t="0" r="r" b="b"/>
                <a:pathLst>
                  <a:path w="253" h="30">
                    <a:moveTo>
                      <a:pt x="0" y="30"/>
                    </a:moveTo>
                    <a:lnTo>
                      <a:pt x="25" y="0"/>
                    </a:lnTo>
                    <a:lnTo>
                      <a:pt x="253" y="0"/>
                    </a:lnTo>
                    <a:lnTo>
                      <a:pt x="227" y="30"/>
                    </a:lnTo>
                    <a:lnTo>
                      <a:pt x="0" y="30"/>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58" name="Freeform 162"/>
              <p:cNvSpPr>
                <a:spLocks/>
              </p:cNvSpPr>
              <p:nvPr/>
            </p:nvSpPr>
            <p:spPr bwMode="auto">
              <a:xfrm>
                <a:off x="3502" y="2783"/>
                <a:ext cx="253" cy="30"/>
              </a:xfrm>
              <a:custGeom>
                <a:avLst/>
                <a:gdLst>
                  <a:gd name="T0" fmla="*/ 0 w 253"/>
                  <a:gd name="T1" fmla="*/ 30 h 30"/>
                  <a:gd name="T2" fmla="*/ 25 w 253"/>
                  <a:gd name="T3" fmla="*/ 0 h 30"/>
                  <a:gd name="T4" fmla="*/ 253 w 253"/>
                  <a:gd name="T5" fmla="*/ 0 h 30"/>
                  <a:gd name="T6" fmla="*/ 227 w 253"/>
                  <a:gd name="T7" fmla="*/ 30 h 30"/>
                  <a:gd name="T8" fmla="*/ 0 w 253"/>
                  <a:gd name="T9" fmla="*/ 30 h 30"/>
                </a:gdLst>
                <a:ahLst/>
                <a:cxnLst>
                  <a:cxn ang="0">
                    <a:pos x="T0" y="T1"/>
                  </a:cxn>
                  <a:cxn ang="0">
                    <a:pos x="T2" y="T3"/>
                  </a:cxn>
                  <a:cxn ang="0">
                    <a:pos x="T4" y="T5"/>
                  </a:cxn>
                  <a:cxn ang="0">
                    <a:pos x="T6" y="T7"/>
                  </a:cxn>
                  <a:cxn ang="0">
                    <a:pos x="T8" y="T9"/>
                  </a:cxn>
                </a:cxnLst>
                <a:rect l="0" t="0" r="r" b="b"/>
                <a:pathLst>
                  <a:path w="253" h="30">
                    <a:moveTo>
                      <a:pt x="0" y="30"/>
                    </a:moveTo>
                    <a:lnTo>
                      <a:pt x="25" y="0"/>
                    </a:lnTo>
                    <a:lnTo>
                      <a:pt x="253" y="0"/>
                    </a:lnTo>
                    <a:lnTo>
                      <a:pt x="227" y="30"/>
                    </a:lnTo>
                    <a:lnTo>
                      <a:pt x="0" y="30"/>
                    </a:lnTo>
                    <a:close/>
                  </a:path>
                </a:pathLst>
              </a:custGeom>
              <a:solidFill>
                <a:srgbClr val="808080"/>
              </a:solidFill>
              <a:ln w="6350">
                <a:solidFill>
                  <a:srgbClr val="494936"/>
                </a:solidFill>
                <a:prstDash val="solid"/>
                <a:round/>
                <a:headEnd/>
                <a:tailEnd/>
              </a:ln>
            </p:spPr>
            <p:txBody>
              <a:bodyPr/>
              <a:lstStyle/>
              <a:p>
                <a:endParaRPr lang="en-US"/>
              </a:p>
            </p:txBody>
          </p:sp>
          <p:sp>
            <p:nvSpPr>
              <p:cNvPr id="516259" name="Rectangle 163"/>
              <p:cNvSpPr>
                <a:spLocks noChangeArrowheads="1"/>
              </p:cNvSpPr>
              <p:nvPr/>
            </p:nvSpPr>
            <p:spPr bwMode="auto">
              <a:xfrm>
                <a:off x="3504" y="2815"/>
                <a:ext cx="227" cy="229"/>
              </a:xfrm>
              <a:prstGeom prst="rect">
                <a:avLst/>
              </a:prstGeom>
              <a:solidFill>
                <a:srgbClr val="B2B2B2"/>
              </a:solidFill>
              <a:ln w="6350">
                <a:solidFill>
                  <a:srgbClr val="494936"/>
                </a:solidFill>
                <a:miter lim="800000"/>
                <a:headEnd/>
                <a:tailEnd/>
              </a:ln>
            </p:spPr>
            <p:txBody>
              <a:bodyPr/>
              <a:lstStyle/>
              <a:p>
                <a:endParaRPr lang="en-US"/>
              </a:p>
            </p:txBody>
          </p:sp>
          <p:sp>
            <p:nvSpPr>
              <p:cNvPr id="516260" name="Rectangle 164"/>
              <p:cNvSpPr>
                <a:spLocks noChangeArrowheads="1"/>
              </p:cNvSpPr>
              <p:nvPr/>
            </p:nvSpPr>
            <p:spPr bwMode="auto">
              <a:xfrm>
                <a:off x="3524" y="2845"/>
                <a:ext cx="187" cy="176"/>
              </a:xfrm>
              <a:prstGeom prst="rect">
                <a:avLst/>
              </a:prstGeom>
              <a:solidFill>
                <a:srgbClr val="B2B2B2"/>
              </a:solidFill>
              <a:ln w="6350">
                <a:solidFill>
                  <a:srgbClr val="494936"/>
                </a:solidFill>
                <a:miter lim="800000"/>
                <a:headEnd/>
                <a:tailEnd/>
              </a:ln>
            </p:spPr>
            <p:txBody>
              <a:bodyPr/>
              <a:lstStyle/>
              <a:p>
                <a:endParaRPr lang="en-US"/>
              </a:p>
            </p:txBody>
          </p:sp>
          <p:sp>
            <p:nvSpPr>
              <p:cNvPr id="516261" name="Freeform 165"/>
              <p:cNvSpPr>
                <a:spLocks/>
              </p:cNvSpPr>
              <p:nvPr/>
            </p:nvSpPr>
            <p:spPr bwMode="auto">
              <a:xfrm>
                <a:off x="3729" y="2783"/>
                <a:ext cx="26" cy="259"/>
              </a:xfrm>
              <a:custGeom>
                <a:avLst/>
                <a:gdLst>
                  <a:gd name="T0" fmla="*/ 0 w 26"/>
                  <a:gd name="T1" fmla="*/ 259 h 259"/>
                  <a:gd name="T2" fmla="*/ 26 w 26"/>
                  <a:gd name="T3" fmla="*/ 229 h 259"/>
                  <a:gd name="T4" fmla="*/ 26 w 26"/>
                  <a:gd name="T5" fmla="*/ 0 h 259"/>
                  <a:gd name="T6" fmla="*/ 0 w 26"/>
                  <a:gd name="T7" fmla="*/ 30 h 259"/>
                  <a:gd name="T8" fmla="*/ 0 w 26"/>
                  <a:gd name="T9" fmla="*/ 259 h 259"/>
                </a:gdLst>
                <a:ahLst/>
                <a:cxnLst>
                  <a:cxn ang="0">
                    <a:pos x="T0" y="T1"/>
                  </a:cxn>
                  <a:cxn ang="0">
                    <a:pos x="T2" y="T3"/>
                  </a:cxn>
                  <a:cxn ang="0">
                    <a:pos x="T4" y="T5"/>
                  </a:cxn>
                  <a:cxn ang="0">
                    <a:pos x="T6" y="T7"/>
                  </a:cxn>
                  <a:cxn ang="0">
                    <a:pos x="T8" y="T9"/>
                  </a:cxn>
                </a:cxnLst>
                <a:rect l="0" t="0" r="r" b="b"/>
                <a:pathLst>
                  <a:path w="26" h="259">
                    <a:moveTo>
                      <a:pt x="0" y="259"/>
                    </a:moveTo>
                    <a:lnTo>
                      <a:pt x="26" y="229"/>
                    </a:lnTo>
                    <a:lnTo>
                      <a:pt x="26" y="0"/>
                    </a:lnTo>
                    <a:lnTo>
                      <a:pt x="0" y="30"/>
                    </a:lnTo>
                    <a:lnTo>
                      <a:pt x="0" y="259"/>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62" name="Freeform 166"/>
              <p:cNvSpPr>
                <a:spLocks/>
              </p:cNvSpPr>
              <p:nvPr/>
            </p:nvSpPr>
            <p:spPr bwMode="auto">
              <a:xfrm>
                <a:off x="3729" y="2783"/>
                <a:ext cx="26" cy="259"/>
              </a:xfrm>
              <a:custGeom>
                <a:avLst/>
                <a:gdLst>
                  <a:gd name="T0" fmla="*/ 0 w 26"/>
                  <a:gd name="T1" fmla="*/ 259 h 259"/>
                  <a:gd name="T2" fmla="*/ 26 w 26"/>
                  <a:gd name="T3" fmla="*/ 229 h 259"/>
                  <a:gd name="T4" fmla="*/ 26 w 26"/>
                  <a:gd name="T5" fmla="*/ 0 h 259"/>
                  <a:gd name="T6" fmla="*/ 0 w 26"/>
                  <a:gd name="T7" fmla="*/ 30 h 259"/>
                  <a:gd name="T8" fmla="*/ 0 w 26"/>
                  <a:gd name="T9" fmla="*/ 259 h 259"/>
                </a:gdLst>
                <a:ahLst/>
                <a:cxnLst>
                  <a:cxn ang="0">
                    <a:pos x="T0" y="T1"/>
                  </a:cxn>
                  <a:cxn ang="0">
                    <a:pos x="T2" y="T3"/>
                  </a:cxn>
                  <a:cxn ang="0">
                    <a:pos x="T4" y="T5"/>
                  </a:cxn>
                  <a:cxn ang="0">
                    <a:pos x="T6" y="T7"/>
                  </a:cxn>
                  <a:cxn ang="0">
                    <a:pos x="T8" y="T9"/>
                  </a:cxn>
                </a:cxnLst>
                <a:rect l="0" t="0" r="r" b="b"/>
                <a:pathLst>
                  <a:path w="26" h="259">
                    <a:moveTo>
                      <a:pt x="0" y="259"/>
                    </a:moveTo>
                    <a:lnTo>
                      <a:pt x="26" y="229"/>
                    </a:lnTo>
                    <a:lnTo>
                      <a:pt x="26" y="0"/>
                    </a:lnTo>
                    <a:lnTo>
                      <a:pt x="0" y="30"/>
                    </a:lnTo>
                    <a:lnTo>
                      <a:pt x="0" y="259"/>
                    </a:lnTo>
                    <a:close/>
                  </a:path>
                </a:pathLst>
              </a:custGeom>
              <a:solidFill>
                <a:srgbClr val="808080"/>
              </a:solidFill>
              <a:ln w="6350">
                <a:solidFill>
                  <a:srgbClr val="494936"/>
                </a:solidFill>
                <a:prstDash val="solid"/>
                <a:round/>
                <a:headEnd/>
                <a:tailEnd/>
              </a:ln>
            </p:spPr>
            <p:txBody>
              <a:bodyPr/>
              <a:lstStyle/>
              <a:p>
                <a:endParaRPr lang="en-US"/>
              </a:p>
            </p:txBody>
          </p:sp>
          <p:sp>
            <p:nvSpPr>
              <p:cNvPr id="516263" name="Freeform 167"/>
              <p:cNvSpPr>
                <a:spLocks/>
              </p:cNvSpPr>
              <p:nvPr/>
            </p:nvSpPr>
            <p:spPr bwMode="auto">
              <a:xfrm>
                <a:off x="3457" y="3102"/>
                <a:ext cx="283" cy="55"/>
              </a:xfrm>
              <a:custGeom>
                <a:avLst/>
                <a:gdLst>
                  <a:gd name="T0" fmla="*/ 0 w 283"/>
                  <a:gd name="T1" fmla="*/ 55 h 55"/>
                  <a:gd name="T2" fmla="*/ 36 w 283"/>
                  <a:gd name="T3" fmla="*/ 0 h 55"/>
                  <a:gd name="T4" fmla="*/ 283 w 283"/>
                  <a:gd name="T5" fmla="*/ 0 h 55"/>
                  <a:gd name="T6" fmla="*/ 247 w 283"/>
                  <a:gd name="T7" fmla="*/ 55 h 55"/>
                  <a:gd name="T8" fmla="*/ 0 w 283"/>
                  <a:gd name="T9" fmla="*/ 55 h 55"/>
                </a:gdLst>
                <a:ahLst/>
                <a:cxnLst>
                  <a:cxn ang="0">
                    <a:pos x="T0" y="T1"/>
                  </a:cxn>
                  <a:cxn ang="0">
                    <a:pos x="T2" y="T3"/>
                  </a:cxn>
                  <a:cxn ang="0">
                    <a:pos x="T4" y="T5"/>
                  </a:cxn>
                  <a:cxn ang="0">
                    <a:pos x="T6" y="T7"/>
                  </a:cxn>
                  <a:cxn ang="0">
                    <a:pos x="T8" y="T9"/>
                  </a:cxn>
                </a:cxnLst>
                <a:rect l="0" t="0" r="r" b="b"/>
                <a:pathLst>
                  <a:path w="283" h="55">
                    <a:moveTo>
                      <a:pt x="0" y="55"/>
                    </a:moveTo>
                    <a:lnTo>
                      <a:pt x="36" y="0"/>
                    </a:lnTo>
                    <a:lnTo>
                      <a:pt x="283" y="0"/>
                    </a:lnTo>
                    <a:lnTo>
                      <a:pt x="247" y="55"/>
                    </a:lnTo>
                    <a:lnTo>
                      <a:pt x="0" y="55"/>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64" name="Freeform 168"/>
              <p:cNvSpPr>
                <a:spLocks/>
              </p:cNvSpPr>
              <p:nvPr/>
            </p:nvSpPr>
            <p:spPr bwMode="auto">
              <a:xfrm>
                <a:off x="3457" y="3102"/>
                <a:ext cx="283" cy="55"/>
              </a:xfrm>
              <a:custGeom>
                <a:avLst/>
                <a:gdLst>
                  <a:gd name="T0" fmla="*/ 0 w 283"/>
                  <a:gd name="T1" fmla="*/ 55 h 55"/>
                  <a:gd name="T2" fmla="*/ 36 w 283"/>
                  <a:gd name="T3" fmla="*/ 0 h 55"/>
                  <a:gd name="T4" fmla="*/ 283 w 283"/>
                  <a:gd name="T5" fmla="*/ 0 h 55"/>
                  <a:gd name="T6" fmla="*/ 247 w 283"/>
                  <a:gd name="T7" fmla="*/ 55 h 55"/>
                  <a:gd name="T8" fmla="*/ 0 w 283"/>
                  <a:gd name="T9" fmla="*/ 55 h 55"/>
                </a:gdLst>
                <a:ahLst/>
                <a:cxnLst>
                  <a:cxn ang="0">
                    <a:pos x="T0" y="T1"/>
                  </a:cxn>
                  <a:cxn ang="0">
                    <a:pos x="T2" y="T3"/>
                  </a:cxn>
                  <a:cxn ang="0">
                    <a:pos x="T4" y="T5"/>
                  </a:cxn>
                  <a:cxn ang="0">
                    <a:pos x="T6" y="T7"/>
                  </a:cxn>
                  <a:cxn ang="0">
                    <a:pos x="T8" y="T9"/>
                  </a:cxn>
                </a:cxnLst>
                <a:rect l="0" t="0" r="r" b="b"/>
                <a:pathLst>
                  <a:path w="283" h="55">
                    <a:moveTo>
                      <a:pt x="0" y="55"/>
                    </a:moveTo>
                    <a:lnTo>
                      <a:pt x="36" y="0"/>
                    </a:lnTo>
                    <a:lnTo>
                      <a:pt x="283" y="0"/>
                    </a:lnTo>
                    <a:lnTo>
                      <a:pt x="247" y="55"/>
                    </a:lnTo>
                    <a:lnTo>
                      <a:pt x="0" y="55"/>
                    </a:lnTo>
                    <a:close/>
                  </a:path>
                </a:pathLst>
              </a:custGeom>
              <a:solidFill>
                <a:srgbClr val="B2B2B2"/>
              </a:solidFill>
              <a:ln w="6350">
                <a:solidFill>
                  <a:srgbClr val="494936"/>
                </a:solidFill>
                <a:prstDash val="solid"/>
                <a:round/>
                <a:headEnd/>
                <a:tailEnd/>
              </a:ln>
            </p:spPr>
            <p:txBody>
              <a:bodyPr/>
              <a:lstStyle/>
              <a:p>
                <a:endParaRPr lang="en-US"/>
              </a:p>
            </p:txBody>
          </p:sp>
          <p:sp>
            <p:nvSpPr>
              <p:cNvPr id="516265" name="Freeform 169"/>
              <p:cNvSpPr>
                <a:spLocks/>
              </p:cNvSpPr>
              <p:nvPr/>
            </p:nvSpPr>
            <p:spPr bwMode="auto">
              <a:xfrm>
                <a:off x="3704" y="3102"/>
                <a:ext cx="36" cy="67"/>
              </a:xfrm>
              <a:custGeom>
                <a:avLst/>
                <a:gdLst>
                  <a:gd name="T0" fmla="*/ 0 w 36"/>
                  <a:gd name="T1" fmla="*/ 67 h 67"/>
                  <a:gd name="T2" fmla="*/ 36 w 36"/>
                  <a:gd name="T3" fmla="*/ 18 h 67"/>
                  <a:gd name="T4" fmla="*/ 36 w 36"/>
                  <a:gd name="T5" fmla="*/ 0 h 67"/>
                  <a:gd name="T6" fmla="*/ 0 w 36"/>
                  <a:gd name="T7" fmla="*/ 55 h 67"/>
                  <a:gd name="T8" fmla="*/ 0 w 36"/>
                  <a:gd name="T9" fmla="*/ 67 h 67"/>
                </a:gdLst>
                <a:ahLst/>
                <a:cxnLst>
                  <a:cxn ang="0">
                    <a:pos x="T0" y="T1"/>
                  </a:cxn>
                  <a:cxn ang="0">
                    <a:pos x="T2" y="T3"/>
                  </a:cxn>
                  <a:cxn ang="0">
                    <a:pos x="T4" y="T5"/>
                  </a:cxn>
                  <a:cxn ang="0">
                    <a:pos x="T6" y="T7"/>
                  </a:cxn>
                  <a:cxn ang="0">
                    <a:pos x="T8" y="T9"/>
                  </a:cxn>
                </a:cxnLst>
                <a:rect l="0" t="0" r="r" b="b"/>
                <a:pathLst>
                  <a:path w="36" h="67">
                    <a:moveTo>
                      <a:pt x="0" y="67"/>
                    </a:moveTo>
                    <a:lnTo>
                      <a:pt x="36" y="18"/>
                    </a:lnTo>
                    <a:lnTo>
                      <a:pt x="36" y="0"/>
                    </a:lnTo>
                    <a:lnTo>
                      <a:pt x="0" y="55"/>
                    </a:lnTo>
                    <a:lnTo>
                      <a:pt x="0" y="67"/>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66" name="Freeform 170"/>
              <p:cNvSpPr>
                <a:spLocks/>
              </p:cNvSpPr>
              <p:nvPr/>
            </p:nvSpPr>
            <p:spPr bwMode="auto">
              <a:xfrm>
                <a:off x="3704" y="3102"/>
                <a:ext cx="36" cy="67"/>
              </a:xfrm>
              <a:custGeom>
                <a:avLst/>
                <a:gdLst>
                  <a:gd name="T0" fmla="*/ 0 w 36"/>
                  <a:gd name="T1" fmla="*/ 67 h 67"/>
                  <a:gd name="T2" fmla="*/ 36 w 36"/>
                  <a:gd name="T3" fmla="*/ 18 h 67"/>
                  <a:gd name="T4" fmla="*/ 36 w 36"/>
                  <a:gd name="T5" fmla="*/ 0 h 67"/>
                  <a:gd name="T6" fmla="*/ 0 w 36"/>
                  <a:gd name="T7" fmla="*/ 55 h 67"/>
                  <a:gd name="T8" fmla="*/ 0 w 36"/>
                  <a:gd name="T9" fmla="*/ 67 h 67"/>
                </a:gdLst>
                <a:ahLst/>
                <a:cxnLst>
                  <a:cxn ang="0">
                    <a:pos x="T0" y="T1"/>
                  </a:cxn>
                  <a:cxn ang="0">
                    <a:pos x="T2" y="T3"/>
                  </a:cxn>
                  <a:cxn ang="0">
                    <a:pos x="T4" y="T5"/>
                  </a:cxn>
                  <a:cxn ang="0">
                    <a:pos x="T6" y="T7"/>
                  </a:cxn>
                  <a:cxn ang="0">
                    <a:pos x="T8" y="T9"/>
                  </a:cxn>
                </a:cxnLst>
                <a:rect l="0" t="0" r="r" b="b"/>
                <a:pathLst>
                  <a:path w="36" h="67">
                    <a:moveTo>
                      <a:pt x="0" y="67"/>
                    </a:moveTo>
                    <a:lnTo>
                      <a:pt x="36" y="18"/>
                    </a:lnTo>
                    <a:lnTo>
                      <a:pt x="36" y="0"/>
                    </a:lnTo>
                    <a:lnTo>
                      <a:pt x="0" y="55"/>
                    </a:lnTo>
                    <a:lnTo>
                      <a:pt x="0" y="67"/>
                    </a:lnTo>
                    <a:close/>
                  </a:path>
                </a:pathLst>
              </a:custGeom>
              <a:solidFill>
                <a:srgbClr val="808080"/>
              </a:solidFill>
              <a:ln w="6350">
                <a:solidFill>
                  <a:srgbClr val="494936"/>
                </a:solidFill>
                <a:prstDash val="solid"/>
                <a:round/>
                <a:headEnd/>
                <a:tailEnd/>
              </a:ln>
            </p:spPr>
            <p:txBody>
              <a:bodyPr/>
              <a:lstStyle/>
              <a:p>
                <a:endParaRPr lang="en-US"/>
              </a:p>
            </p:txBody>
          </p:sp>
          <p:sp>
            <p:nvSpPr>
              <p:cNvPr id="516267" name="Rectangle 171"/>
              <p:cNvSpPr>
                <a:spLocks noChangeArrowheads="1"/>
              </p:cNvSpPr>
              <p:nvPr/>
            </p:nvSpPr>
            <p:spPr bwMode="auto">
              <a:xfrm>
                <a:off x="3457" y="3157"/>
                <a:ext cx="247" cy="12"/>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268" name="Rectangle 172"/>
              <p:cNvSpPr>
                <a:spLocks noChangeArrowheads="1"/>
              </p:cNvSpPr>
              <p:nvPr/>
            </p:nvSpPr>
            <p:spPr bwMode="auto">
              <a:xfrm>
                <a:off x="3461" y="3162"/>
                <a:ext cx="243" cy="7"/>
              </a:xfrm>
              <a:prstGeom prst="rect">
                <a:avLst/>
              </a:prstGeom>
              <a:solidFill>
                <a:srgbClr val="808080"/>
              </a:solidFill>
              <a:ln w="6350">
                <a:solidFill>
                  <a:srgbClr val="494936"/>
                </a:solidFill>
                <a:miter lim="800000"/>
                <a:headEnd/>
                <a:tailEnd/>
              </a:ln>
            </p:spPr>
            <p:txBody>
              <a:bodyPr/>
              <a:lstStyle/>
              <a:p>
                <a:endParaRPr lang="en-US"/>
              </a:p>
            </p:txBody>
          </p:sp>
          <p:grpSp>
            <p:nvGrpSpPr>
              <p:cNvPr id="516269" name="Group 173"/>
              <p:cNvGrpSpPr>
                <a:grpSpLocks/>
              </p:cNvGrpSpPr>
              <p:nvPr/>
            </p:nvGrpSpPr>
            <p:grpSpPr bwMode="auto">
              <a:xfrm>
                <a:off x="3531" y="2866"/>
                <a:ext cx="170" cy="134"/>
                <a:chOff x="3531" y="2866"/>
                <a:chExt cx="170" cy="134"/>
              </a:xfrm>
            </p:grpSpPr>
            <p:grpSp>
              <p:nvGrpSpPr>
                <p:cNvPr id="516270" name="Group 174"/>
                <p:cNvGrpSpPr>
                  <a:grpSpLocks/>
                </p:cNvGrpSpPr>
                <p:nvPr/>
              </p:nvGrpSpPr>
              <p:grpSpPr bwMode="auto">
                <a:xfrm>
                  <a:off x="3531" y="2866"/>
                  <a:ext cx="170" cy="134"/>
                  <a:chOff x="3531" y="2866"/>
                  <a:chExt cx="170" cy="134"/>
                </a:xfrm>
              </p:grpSpPr>
              <p:sp>
                <p:nvSpPr>
                  <p:cNvPr id="516271" name="Oval 175"/>
                  <p:cNvSpPr>
                    <a:spLocks noChangeArrowheads="1"/>
                  </p:cNvSpPr>
                  <p:nvPr/>
                </p:nvSpPr>
                <p:spPr bwMode="auto">
                  <a:xfrm>
                    <a:off x="3589" y="2866"/>
                    <a:ext cx="7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2" name="Oval 176"/>
                  <p:cNvSpPr>
                    <a:spLocks noChangeArrowheads="1"/>
                  </p:cNvSpPr>
                  <p:nvPr/>
                </p:nvSpPr>
                <p:spPr bwMode="auto">
                  <a:xfrm>
                    <a:off x="3549" y="2880"/>
                    <a:ext cx="56" cy="58"/>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3" name="Oval 177"/>
                  <p:cNvSpPr>
                    <a:spLocks noChangeArrowheads="1"/>
                  </p:cNvSpPr>
                  <p:nvPr/>
                </p:nvSpPr>
                <p:spPr bwMode="auto">
                  <a:xfrm>
                    <a:off x="3531" y="2915"/>
                    <a:ext cx="40" cy="46"/>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4" name="Oval 178"/>
                  <p:cNvSpPr>
                    <a:spLocks noChangeArrowheads="1"/>
                  </p:cNvSpPr>
                  <p:nvPr/>
                </p:nvSpPr>
                <p:spPr bwMode="auto">
                  <a:xfrm>
                    <a:off x="3542" y="2933"/>
                    <a:ext cx="58" cy="51"/>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5" name="Oval 179"/>
                  <p:cNvSpPr>
                    <a:spLocks noChangeArrowheads="1"/>
                  </p:cNvSpPr>
                  <p:nvPr/>
                </p:nvSpPr>
                <p:spPr bwMode="auto">
                  <a:xfrm>
                    <a:off x="3583" y="2940"/>
                    <a:ext cx="89" cy="60"/>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6" name="Oval 180"/>
                  <p:cNvSpPr>
                    <a:spLocks noChangeArrowheads="1"/>
                  </p:cNvSpPr>
                  <p:nvPr/>
                </p:nvSpPr>
                <p:spPr bwMode="auto">
                  <a:xfrm>
                    <a:off x="3637" y="2882"/>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7" name="Oval 181"/>
                  <p:cNvSpPr>
                    <a:spLocks noChangeArrowheads="1"/>
                  </p:cNvSpPr>
                  <p:nvPr/>
                </p:nvSpPr>
                <p:spPr bwMode="auto">
                  <a:xfrm>
                    <a:off x="3645" y="2910"/>
                    <a:ext cx="56" cy="44"/>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8" name="Oval 182"/>
                  <p:cNvSpPr>
                    <a:spLocks noChangeArrowheads="1"/>
                  </p:cNvSpPr>
                  <p:nvPr/>
                </p:nvSpPr>
                <p:spPr bwMode="auto">
                  <a:xfrm>
                    <a:off x="3639" y="2919"/>
                    <a:ext cx="58"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79" name="Oval 183"/>
                  <p:cNvSpPr>
                    <a:spLocks noChangeArrowheads="1"/>
                  </p:cNvSpPr>
                  <p:nvPr/>
                </p:nvSpPr>
                <p:spPr bwMode="auto">
                  <a:xfrm>
                    <a:off x="3562" y="2898"/>
                    <a:ext cx="110" cy="72"/>
                  </a:xfrm>
                  <a:prstGeom prst="ellipse">
                    <a:avLst/>
                  </a:pr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6280" name="Group 184"/>
                <p:cNvGrpSpPr>
                  <a:grpSpLocks/>
                </p:cNvGrpSpPr>
                <p:nvPr/>
              </p:nvGrpSpPr>
              <p:grpSpPr bwMode="auto">
                <a:xfrm>
                  <a:off x="3531" y="2866"/>
                  <a:ext cx="168" cy="130"/>
                  <a:chOff x="3531" y="2866"/>
                  <a:chExt cx="168" cy="130"/>
                </a:xfrm>
              </p:grpSpPr>
              <p:sp>
                <p:nvSpPr>
                  <p:cNvPr id="516281" name="Freeform 185"/>
                  <p:cNvSpPr>
                    <a:spLocks/>
                  </p:cNvSpPr>
                  <p:nvPr/>
                </p:nvSpPr>
                <p:spPr bwMode="auto">
                  <a:xfrm>
                    <a:off x="3591" y="2866"/>
                    <a:ext cx="70" cy="26"/>
                  </a:xfrm>
                  <a:custGeom>
                    <a:avLst/>
                    <a:gdLst>
                      <a:gd name="T0" fmla="*/ 0 w 70"/>
                      <a:gd name="T1" fmla="*/ 19 h 26"/>
                      <a:gd name="T2" fmla="*/ 5 w 70"/>
                      <a:gd name="T3" fmla="*/ 12 h 26"/>
                      <a:gd name="T4" fmla="*/ 12 w 70"/>
                      <a:gd name="T5" fmla="*/ 5 h 26"/>
                      <a:gd name="T6" fmla="*/ 23 w 70"/>
                      <a:gd name="T7" fmla="*/ 0 h 26"/>
                      <a:gd name="T8" fmla="*/ 34 w 70"/>
                      <a:gd name="T9" fmla="*/ 0 h 26"/>
                      <a:gd name="T10" fmla="*/ 46 w 70"/>
                      <a:gd name="T11" fmla="*/ 0 h 26"/>
                      <a:gd name="T12" fmla="*/ 55 w 70"/>
                      <a:gd name="T13" fmla="*/ 5 h 26"/>
                      <a:gd name="T14" fmla="*/ 64 w 70"/>
                      <a:gd name="T15" fmla="*/ 9 h 26"/>
                      <a:gd name="T16" fmla="*/ 70 w 70"/>
                      <a:gd name="T17" fmla="*/ 16 h 26"/>
                      <a:gd name="T18" fmla="*/ 34 w 70"/>
                      <a:gd name="T19" fmla="*/ 26 h 26"/>
                      <a:gd name="T20" fmla="*/ 0 w 70"/>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6">
                        <a:moveTo>
                          <a:pt x="0" y="19"/>
                        </a:moveTo>
                        <a:lnTo>
                          <a:pt x="5" y="12"/>
                        </a:lnTo>
                        <a:lnTo>
                          <a:pt x="12" y="5"/>
                        </a:lnTo>
                        <a:lnTo>
                          <a:pt x="23" y="0"/>
                        </a:lnTo>
                        <a:lnTo>
                          <a:pt x="34" y="0"/>
                        </a:lnTo>
                        <a:lnTo>
                          <a:pt x="46" y="0"/>
                        </a:lnTo>
                        <a:lnTo>
                          <a:pt x="55" y="5"/>
                        </a:lnTo>
                        <a:lnTo>
                          <a:pt x="64" y="9"/>
                        </a:lnTo>
                        <a:lnTo>
                          <a:pt x="70"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82" name="Group 186"/>
                  <p:cNvGrpSpPr>
                    <a:grpSpLocks/>
                  </p:cNvGrpSpPr>
                  <p:nvPr/>
                </p:nvGrpSpPr>
                <p:grpSpPr bwMode="auto">
                  <a:xfrm>
                    <a:off x="3591" y="2866"/>
                    <a:ext cx="68" cy="26"/>
                    <a:chOff x="3591" y="2866"/>
                    <a:chExt cx="68" cy="26"/>
                  </a:xfrm>
                </p:grpSpPr>
                <p:sp>
                  <p:nvSpPr>
                    <p:cNvPr id="516283" name="Freeform 187"/>
                    <p:cNvSpPr>
                      <a:spLocks/>
                    </p:cNvSpPr>
                    <p:nvPr/>
                  </p:nvSpPr>
                  <p:spPr bwMode="auto">
                    <a:xfrm>
                      <a:off x="3591" y="2866"/>
                      <a:ext cx="68" cy="26"/>
                    </a:xfrm>
                    <a:custGeom>
                      <a:avLst/>
                      <a:gdLst>
                        <a:gd name="T0" fmla="*/ 0 w 68"/>
                        <a:gd name="T1" fmla="*/ 19 h 26"/>
                        <a:gd name="T2" fmla="*/ 5 w 68"/>
                        <a:gd name="T3" fmla="*/ 12 h 26"/>
                        <a:gd name="T4" fmla="*/ 14 w 68"/>
                        <a:gd name="T5" fmla="*/ 5 h 26"/>
                        <a:gd name="T6" fmla="*/ 23 w 68"/>
                        <a:gd name="T7" fmla="*/ 2 h 26"/>
                        <a:gd name="T8" fmla="*/ 34 w 68"/>
                        <a:gd name="T9" fmla="*/ 0 h 26"/>
                        <a:gd name="T10" fmla="*/ 45 w 68"/>
                        <a:gd name="T11" fmla="*/ 2 h 26"/>
                        <a:gd name="T12" fmla="*/ 55 w 68"/>
                        <a:gd name="T13" fmla="*/ 5 h 26"/>
                        <a:gd name="T14" fmla="*/ 63 w 68"/>
                        <a:gd name="T15" fmla="*/ 9 h 26"/>
                        <a:gd name="T16" fmla="*/ 68 w 68"/>
                        <a:gd name="T17" fmla="*/ 16 h 26"/>
                        <a:gd name="T18" fmla="*/ 34 w 68"/>
                        <a:gd name="T19" fmla="*/ 26 h 26"/>
                        <a:gd name="T20" fmla="*/ 0 w 68"/>
                        <a:gd name="T21"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6">
                          <a:moveTo>
                            <a:pt x="0" y="19"/>
                          </a:moveTo>
                          <a:lnTo>
                            <a:pt x="5" y="12"/>
                          </a:lnTo>
                          <a:lnTo>
                            <a:pt x="14" y="5"/>
                          </a:lnTo>
                          <a:lnTo>
                            <a:pt x="23" y="2"/>
                          </a:lnTo>
                          <a:lnTo>
                            <a:pt x="34" y="0"/>
                          </a:lnTo>
                          <a:lnTo>
                            <a:pt x="45" y="2"/>
                          </a:lnTo>
                          <a:lnTo>
                            <a:pt x="55" y="5"/>
                          </a:lnTo>
                          <a:lnTo>
                            <a:pt x="63" y="9"/>
                          </a:lnTo>
                          <a:lnTo>
                            <a:pt x="68" y="16"/>
                          </a:lnTo>
                          <a:lnTo>
                            <a:pt x="34" y="26"/>
                          </a:lnTo>
                          <a:lnTo>
                            <a:pt x="0" y="19"/>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84" name="Freeform 188"/>
                    <p:cNvSpPr>
                      <a:spLocks/>
                    </p:cNvSpPr>
                    <p:nvPr/>
                  </p:nvSpPr>
                  <p:spPr bwMode="auto">
                    <a:xfrm>
                      <a:off x="3591" y="2866"/>
                      <a:ext cx="68" cy="19"/>
                    </a:xfrm>
                    <a:custGeom>
                      <a:avLst/>
                      <a:gdLst>
                        <a:gd name="T0" fmla="*/ 0 w 68"/>
                        <a:gd name="T1" fmla="*/ 19 h 19"/>
                        <a:gd name="T2" fmla="*/ 5 w 68"/>
                        <a:gd name="T3" fmla="*/ 12 h 19"/>
                        <a:gd name="T4" fmla="*/ 14 w 68"/>
                        <a:gd name="T5" fmla="*/ 5 h 19"/>
                        <a:gd name="T6" fmla="*/ 23 w 68"/>
                        <a:gd name="T7" fmla="*/ 2 h 19"/>
                        <a:gd name="T8" fmla="*/ 34 w 68"/>
                        <a:gd name="T9" fmla="*/ 0 h 19"/>
                        <a:gd name="T10" fmla="*/ 45 w 68"/>
                        <a:gd name="T11" fmla="*/ 2 h 19"/>
                        <a:gd name="T12" fmla="*/ 55 w 68"/>
                        <a:gd name="T13" fmla="*/ 5 h 19"/>
                        <a:gd name="T14" fmla="*/ 63 w 68"/>
                        <a:gd name="T15" fmla="*/ 9 h 19"/>
                        <a:gd name="T16" fmla="*/ 68 w 68"/>
                        <a:gd name="T17"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9">
                          <a:moveTo>
                            <a:pt x="0" y="19"/>
                          </a:moveTo>
                          <a:lnTo>
                            <a:pt x="5" y="12"/>
                          </a:lnTo>
                          <a:lnTo>
                            <a:pt x="14" y="5"/>
                          </a:lnTo>
                          <a:lnTo>
                            <a:pt x="23" y="2"/>
                          </a:lnTo>
                          <a:lnTo>
                            <a:pt x="34" y="0"/>
                          </a:lnTo>
                          <a:lnTo>
                            <a:pt x="45" y="2"/>
                          </a:lnTo>
                          <a:lnTo>
                            <a:pt x="55" y="5"/>
                          </a:lnTo>
                          <a:lnTo>
                            <a:pt x="63" y="9"/>
                          </a:lnTo>
                          <a:lnTo>
                            <a:pt x="68" y="16"/>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85" name="Freeform 189"/>
                  <p:cNvSpPr>
                    <a:spLocks/>
                  </p:cNvSpPr>
                  <p:nvPr/>
                </p:nvSpPr>
                <p:spPr bwMode="auto">
                  <a:xfrm>
                    <a:off x="3549" y="2880"/>
                    <a:ext cx="40" cy="32"/>
                  </a:xfrm>
                  <a:custGeom>
                    <a:avLst/>
                    <a:gdLst>
                      <a:gd name="T0" fmla="*/ 0 w 40"/>
                      <a:gd name="T1" fmla="*/ 32 h 32"/>
                      <a:gd name="T2" fmla="*/ 0 w 40"/>
                      <a:gd name="T3" fmla="*/ 30 h 32"/>
                      <a:gd name="T4" fmla="*/ 0 w 40"/>
                      <a:gd name="T5" fmla="*/ 28 h 32"/>
                      <a:gd name="T6" fmla="*/ 2 w 40"/>
                      <a:gd name="T7" fmla="*/ 16 h 32"/>
                      <a:gd name="T8" fmla="*/ 7 w 40"/>
                      <a:gd name="T9" fmla="*/ 7 h 32"/>
                      <a:gd name="T10" fmla="*/ 16 w 40"/>
                      <a:gd name="T11" fmla="*/ 2 h 32"/>
                      <a:gd name="T12" fmla="*/ 27 w 40"/>
                      <a:gd name="T13" fmla="*/ 0 h 32"/>
                      <a:gd name="T14" fmla="*/ 34 w 40"/>
                      <a:gd name="T15" fmla="*/ 0 h 32"/>
                      <a:gd name="T16" fmla="*/ 40 w 40"/>
                      <a:gd name="T17" fmla="*/ 2 h 32"/>
                      <a:gd name="T18" fmla="*/ 27 w 40"/>
                      <a:gd name="T19" fmla="*/ 28 h 32"/>
                      <a:gd name="T20" fmla="*/ 0 w 40"/>
                      <a:gd name="T21"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32">
                        <a:moveTo>
                          <a:pt x="0" y="32"/>
                        </a:moveTo>
                        <a:lnTo>
                          <a:pt x="0" y="30"/>
                        </a:lnTo>
                        <a:lnTo>
                          <a:pt x="0" y="28"/>
                        </a:lnTo>
                        <a:lnTo>
                          <a:pt x="2" y="16"/>
                        </a:lnTo>
                        <a:lnTo>
                          <a:pt x="7" y="7"/>
                        </a:lnTo>
                        <a:lnTo>
                          <a:pt x="16" y="2"/>
                        </a:lnTo>
                        <a:lnTo>
                          <a:pt x="27" y="0"/>
                        </a:lnTo>
                        <a:lnTo>
                          <a:pt x="34" y="0"/>
                        </a:lnTo>
                        <a:lnTo>
                          <a:pt x="40" y="2"/>
                        </a:lnTo>
                        <a:lnTo>
                          <a:pt x="27" y="28"/>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86" name="Group 190"/>
                  <p:cNvGrpSpPr>
                    <a:grpSpLocks/>
                  </p:cNvGrpSpPr>
                  <p:nvPr/>
                </p:nvGrpSpPr>
                <p:grpSpPr bwMode="auto">
                  <a:xfrm>
                    <a:off x="3549" y="2880"/>
                    <a:ext cx="40" cy="32"/>
                    <a:chOff x="3549" y="2880"/>
                    <a:chExt cx="40" cy="32"/>
                  </a:xfrm>
                </p:grpSpPr>
                <p:sp>
                  <p:nvSpPr>
                    <p:cNvPr id="516287" name="Freeform 191"/>
                    <p:cNvSpPr>
                      <a:spLocks/>
                    </p:cNvSpPr>
                    <p:nvPr/>
                  </p:nvSpPr>
                  <p:spPr bwMode="auto">
                    <a:xfrm>
                      <a:off x="3549" y="2880"/>
                      <a:ext cx="40" cy="32"/>
                    </a:xfrm>
                    <a:custGeom>
                      <a:avLst/>
                      <a:gdLst>
                        <a:gd name="T0" fmla="*/ 0 w 40"/>
                        <a:gd name="T1" fmla="*/ 32 h 32"/>
                        <a:gd name="T2" fmla="*/ 0 w 40"/>
                        <a:gd name="T3" fmla="*/ 25 h 32"/>
                        <a:gd name="T4" fmla="*/ 2 w 40"/>
                        <a:gd name="T5" fmla="*/ 16 h 32"/>
                        <a:gd name="T6" fmla="*/ 7 w 40"/>
                        <a:gd name="T7" fmla="*/ 7 h 32"/>
                        <a:gd name="T8" fmla="*/ 16 w 40"/>
                        <a:gd name="T9" fmla="*/ 2 h 32"/>
                        <a:gd name="T10" fmla="*/ 27 w 40"/>
                        <a:gd name="T11" fmla="*/ 0 h 32"/>
                        <a:gd name="T12" fmla="*/ 34 w 40"/>
                        <a:gd name="T13" fmla="*/ 2 h 32"/>
                        <a:gd name="T14" fmla="*/ 40 w 40"/>
                        <a:gd name="T15" fmla="*/ 5 h 32"/>
                        <a:gd name="T16" fmla="*/ 27 w 40"/>
                        <a:gd name="T17" fmla="*/ 25 h 32"/>
                        <a:gd name="T18" fmla="*/ 0 w 40"/>
                        <a:gd name="T19"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2">
                          <a:moveTo>
                            <a:pt x="0" y="32"/>
                          </a:moveTo>
                          <a:lnTo>
                            <a:pt x="0" y="25"/>
                          </a:lnTo>
                          <a:lnTo>
                            <a:pt x="2" y="16"/>
                          </a:lnTo>
                          <a:lnTo>
                            <a:pt x="7" y="7"/>
                          </a:lnTo>
                          <a:lnTo>
                            <a:pt x="16" y="2"/>
                          </a:lnTo>
                          <a:lnTo>
                            <a:pt x="27" y="0"/>
                          </a:lnTo>
                          <a:lnTo>
                            <a:pt x="34" y="2"/>
                          </a:lnTo>
                          <a:lnTo>
                            <a:pt x="40" y="5"/>
                          </a:lnTo>
                          <a:lnTo>
                            <a:pt x="27" y="25"/>
                          </a:lnTo>
                          <a:lnTo>
                            <a:pt x="0" y="32"/>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88" name="Freeform 192"/>
                    <p:cNvSpPr>
                      <a:spLocks/>
                    </p:cNvSpPr>
                    <p:nvPr/>
                  </p:nvSpPr>
                  <p:spPr bwMode="auto">
                    <a:xfrm>
                      <a:off x="3549" y="2880"/>
                      <a:ext cx="40" cy="32"/>
                    </a:xfrm>
                    <a:custGeom>
                      <a:avLst/>
                      <a:gdLst>
                        <a:gd name="T0" fmla="*/ 0 w 40"/>
                        <a:gd name="T1" fmla="*/ 32 h 32"/>
                        <a:gd name="T2" fmla="*/ 0 w 40"/>
                        <a:gd name="T3" fmla="*/ 25 h 32"/>
                        <a:gd name="T4" fmla="*/ 2 w 40"/>
                        <a:gd name="T5" fmla="*/ 16 h 32"/>
                        <a:gd name="T6" fmla="*/ 7 w 40"/>
                        <a:gd name="T7" fmla="*/ 7 h 32"/>
                        <a:gd name="T8" fmla="*/ 16 w 40"/>
                        <a:gd name="T9" fmla="*/ 2 h 32"/>
                        <a:gd name="T10" fmla="*/ 27 w 40"/>
                        <a:gd name="T11" fmla="*/ 0 h 32"/>
                        <a:gd name="T12" fmla="*/ 34 w 40"/>
                        <a:gd name="T13" fmla="*/ 2 h 32"/>
                        <a:gd name="T14" fmla="*/ 40 w 40"/>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32">
                          <a:moveTo>
                            <a:pt x="0" y="32"/>
                          </a:moveTo>
                          <a:lnTo>
                            <a:pt x="0" y="25"/>
                          </a:lnTo>
                          <a:lnTo>
                            <a:pt x="2" y="16"/>
                          </a:lnTo>
                          <a:lnTo>
                            <a:pt x="7" y="7"/>
                          </a:lnTo>
                          <a:lnTo>
                            <a:pt x="16" y="2"/>
                          </a:lnTo>
                          <a:lnTo>
                            <a:pt x="27" y="0"/>
                          </a:lnTo>
                          <a:lnTo>
                            <a:pt x="34" y="2"/>
                          </a:lnTo>
                          <a:lnTo>
                            <a:pt x="40" y="5"/>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89" name="Freeform 193"/>
                  <p:cNvSpPr>
                    <a:spLocks/>
                  </p:cNvSpPr>
                  <p:nvPr/>
                </p:nvSpPr>
                <p:spPr bwMode="auto">
                  <a:xfrm>
                    <a:off x="3542" y="2954"/>
                    <a:ext cx="41" cy="25"/>
                  </a:xfrm>
                  <a:custGeom>
                    <a:avLst/>
                    <a:gdLst>
                      <a:gd name="T0" fmla="*/ 41 w 41"/>
                      <a:gd name="T1" fmla="*/ 23 h 25"/>
                      <a:gd name="T2" fmla="*/ 36 w 41"/>
                      <a:gd name="T3" fmla="*/ 25 h 25"/>
                      <a:gd name="T4" fmla="*/ 29 w 41"/>
                      <a:gd name="T5" fmla="*/ 25 h 25"/>
                      <a:gd name="T6" fmla="*/ 18 w 41"/>
                      <a:gd name="T7" fmla="*/ 23 h 25"/>
                      <a:gd name="T8" fmla="*/ 9 w 41"/>
                      <a:gd name="T9" fmla="*/ 18 h 25"/>
                      <a:gd name="T10" fmla="*/ 2 w 41"/>
                      <a:gd name="T11" fmla="*/ 12 h 25"/>
                      <a:gd name="T12" fmla="*/ 0 w 41"/>
                      <a:gd name="T13" fmla="*/ 0 h 25"/>
                      <a:gd name="T14" fmla="*/ 0 w 41"/>
                      <a:gd name="T15" fmla="*/ 0 h 25"/>
                      <a:gd name="T16" fmla="*/ 0 w 41"/>
                      <a:gd name="T17" fmla="*/ 0 h 25"/>
                      <a:gd name="T18" fmla="*/ 29 w 41"/>
                      <a:gd name="T19" fmla="*/ 0 h 25"/>
                      <a:gd name="T20" fmla="*/ 41 w 41"/>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25">
                        <a:moveTo>
                          <a:pt x="41" y="23"/>
                        </a:moveTo>
                        <a:lnTo>
                          <a:pt x="36" y="25"/>
                        </a:lnTo>
                        <a:lnTo>
                          <a:pt x="29" y="25"/>
                        </a:lnTo>
                        <a:lnTo>
                          <a:pt x="18" y="23"/>
                        </a:lnTo>
                        <a:lnTo>
                          <a:pt x="9" y="18"/>
                        </a:lnTo>
                        <a:lnTo>
                          <a:pt x="2" y="12"/>
                        </a:lnTo>
                        <a:lnTo>
                          <a:pt x="0" y="0"/>
                        </a:lnTo>
                        <a:lnTo>
                          <a:pt x="0" y="0"/>
                        </a:lnTo>
                        <a:lnTo>
                          <a:pt x="0" y="0"/>
                        </a:lnTo>
                        <a:lnTo>
                          <a:pt x="29" y="0"/>
                        </a:lnTo>
                        <a:lnTo>
                          <a:pt x="41"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90" name="Group 194"/>
                  <p:cNvGrpSpPr>
                    <a:grpSpLocks/>
                  </p:cNvGrpSpPr>
                  <p:nvPr/>
                </p:nvGrpSpPr>
                <p:grpSpPr bwMode="auto">
                  <a:xfrm>
                    <a:off x="3542" y="2954"/>
                    <a:ext cx="41" cy="25"/>
                    <a:chOff x="3542" y="2954"/>
                    <a:chExt cx="41" cy="25"/>
                  </a:xfrm>
                </p:grpSpPr>
                <p:sp>
                  <p:nvSpPr>
                    <p:cNvPr id="516291" name="Freeform 195"/>
                    <p:cNvSpPr>
                      <a:spLocks/>
                    </p:cNvSpPr>
                    <p:nvPr/>
                  </p:nvSpPr>
                  <p:spPr bwMode="auto">
                    <a:xfrm>
                      <a:off x="3542" y="2954"/>
                      <a:ext cx="41" cy="25"/>
                    </a:xfrm>
                    <a:custGeom>
                      <a:avLst/>
                      <a:gdLst>
                        <a:gd name="T0" fmla="*/ 41 w 41"/>
                        <a:gd name="T1" fmla="*/ 23 h 25"/>
                        <a:gd name="T2" fmla="*/ 36 w 41"/>
                        <a:gd name="T3" fmla="*/ 25 h 25"/>
                        <a:gd name="T4" fmla="*/ 29 w 41"/>
                        <a:gd name="T5" fmla="*/ 25 h 25"/>
                        <a:gd name="T6" fmla="*/ 18 w 41"/>
                        <a:gd name="T7" fmla="*/ 23 h 25"/>
                        <a:gd name="T8" fmla="*/ 9 w 41"/>
                        <a:gd name="T9" fmla="*/ 18 h 25"/>
                        <a:gd name="T10" fmla="*/ 2 w 41"/>
                        <a:gd name="T11" fmla="*/ 9 h 25"/>
                        <a:gd name="T12" fmla="*/ 0 w 41"/>
                        <a:gd name="T13" fmla="*/ 0 h 25"/>
                        <a:gd name="T14" fmla="*/ 0 w 41"/>
                        <a:gd name="T15" fmla="*/ 0 h 25"/>
                        <a:gd name="T16" fmla="*/ 29 w 41"/>
                        <a:gd name="T17" fmla="*/ 0 h 25"/>
                        <a:gd name="T18" fmla="*/ 41 w 41"/>
                        <a:gd name="T19"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5">
                          <a:moveTo>
                            <a:pt x="41" y="23"/>
                          </a:moveTo>
                          <a:lnTo>
                            <a:pt x="36" y="25"/>
                          </a:lnTo>
                          <a:lnTo>
                            <a:pt x="29" y="25"/>
                          </a:lnTo>
                          <a:lnTo>
                            <a:pt x="18" y="23"/>
                          </a:lnTo>
                          <a:lnTo>
                            <a:pt x="9" y="18"/>
                          </a:lnTo>
                          <a:lnTo>
                            <a:pt x="2" y="9"/>
                          </a:lnTo>
                          <a:lnTo>
                            <a:pt x="0" y="0"/>
                          </a:lnTo>
                          <a:lnTo>
                            <a:pt x="0" y="0"/>
                          </a:lnTo>
                          <a:lnTo>
                            <a:pt x="29" y="0"/>
                          </a:lnTo>
                          <a:lnTo>
                            <a:pt x="41" y="23"/>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92" name="Freeform 196"/>
                    <p:cNvSpPr>
                      <a:spLocks/>
                    </p:cNvSpPr>
                    <p:nvPr/>
                  </p:nvSpPr>
                  <p:spPr bwMode="auto">
                    <a:xfrm>
                      <a:off x="3542" y="2954"/>
                      <a:ext cx="41" cy="25"/>
                    </a:xfrm>
                    <a:custGeom>
                      <a:avLst/>
                      <a:gdLst>
                        <a:gd name="T0" fmla="*/ 41 w 41"/>
                        <a:gd name="T1" fmla="*/ 23 h 25"/>
                        <a:gd name="T2" fmla="*/ 36 w 41"/>
                        <a:gd name="T3" fmla="*/ 25 h 25"/>
                        <a:gd name="T4" fmla="*/ 29 w 41"/>
                        <a:gd name="T5" fmla="*/ 25 h 25"/>
                        <a:gd name="T6" fmla="*/ 18 w 41"/>
                        <a:gd name="T7" fmla="*/ 23 h 25"/>
                        <a:gd name="T8" fmla="*/ 9 w 41"/>
                        <a:gd name="T9" fmla="*/ 18 h 25"/>
                        <a:gd name="T10" fmla="*/ 2 w 41"/>
                        <a:gd name="T11" fmla="*/ 9 h 25"/>
                        <a:gd name="T12" fmla="*/ 0 w 41"/>
                        <a:gd name="T13" fmla="*/ 0 h 25"/>
                        <a:gd name="T14" fmla="*/ 0 w 41"/>
                        <a:gd name="T15" fmla="*/ 0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25">
                          <a:moveTo>
                            <a:pt x="41" y="23"/>
                          </a:moveTo>
                          <a:lnTo>
                            <a:pt x="36" y="25"/>
                          </a:lnTo>
                          <a:lnTo>
                            <a:pt x="29" y="25"/>
                          </a:lnTo>
                          <a:lnTo>
                            <a:pt x="18" y="23"/>
                          </a:lnTo>
                          <a:lnTo>
                            <a:pt x="9" y="18"/>
                          </a:lnTo>
                          <a:lnTo>
                            <a:pt x="2" y="9"/>
                          </a:lnTo>
                          <a:lnTo>
                            <a:pt x="0" y="0"/>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93" name="Freeform 197"/>
                  <p:cNvSpPr>
                    <a:spLocks/>
                  </p:cNvSpPr>
                  <p:nvPr/>
                </p:nvSpPr>
                <p:spPr bwMode="auto">
                  <a:xfrm>
                    <a:off x="3659" y="2882"/>
                    <a:ext cx="33" cy="30"/>
                  </a:xfrm>
                  <a:custGeom>
                    <a:avLst/>
                    <a:gdLst>
                      <a:gd name="T0" fmla="*/ 0 w 33"/>
                      <a:gd name="T1" fmla="*/ 0 h 30"/>
                      <a:gd name="T2" fmla="*/ 4 w 33"/>
                      <a:gd name="T3" fmla="*/ 0 h 30"/>
                      <a:gd name="T4" fmla="*/ 6 w 33"/>
                      <a:gd name="T5" fmla="*/ 0 h 30"/>
                      <a:gd name="T6" fmla="*/ 16 w 33"/>
                      <a:gd name="T7" fmla="*/ 3 h 30"/>
                      <a:gd name="T8" fmla="*/ 25 w 33"/>
                      <a:gd name="T9" fmla="*/ 7 h 30"/>
                      <a:gd name="T10" fmla="*/ 31 w 33"/>
                      <a:gd name="T11" fmla="*/ 12 h 30"/>
                      <a:gd name="T12" fmla="*/ 33 w 33"/>
                      <a:gd name="T13" fmla="*/ 19 h 30"/>
                      <a:gd name="T14" fmla="*/ 33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6" y="3"/>
                        </a:lnTo>
                        <a:lnTo>
                          <a:pt x="25" y="7"/>
                        </a:lnTo>
                        <a:lnTo>
                          <a:pt x="31" y="12"/>
                        </a:lnTo>
                        <a:lnTo>
                          <a:pt x="33" y="19"/>
                        </a:lnTo>
                        <a:lnTo>
                          <a:pt x="33"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94" name="Group 198"/>
                  <p:cNvGrpSpPr>
                    <a:grpSpLocks/>
                  </p:cNvGrpSpPr>
                  <p:nvPr/>
                </p:nvGrpSpPr>
                <p:grpSpPr bwMode="auto">
                  <a:xfrm>
                    <a:off x="3659" y="2882"/>
                    <a:ext cx="33" cy="30"/>
                    <a:chOff x="3659" y="2882"/>
                    <a:chExt cx="33" cy="30"/>
                  </a:xfrm>
                </p:grpSpPr>
                <p:sp>
                  <p:nvSpPr>
                    <p:cNvPr id="516295" name="Freeform 199"/>
                    <p:cNvSpPr>
                      <a:spLocks/>
                    </p:cNvSpPr>
                    <p:nvPr/>
                  </p:nvSpPr>
                  <p:spPr bwMode="auto">
                    <a:xfrm>
                      <a:off x="3659" y="2882"/>
                      <a:ext cx="33" cy="30"/>
                    </a:xfrm>
                    <a:custGeom>
                      <a:avLst/>
                      <a:gdLst>
                        <a:gd name="T0" fmla="*/ 0 w 33"/>
                        <a:gd name="T1" fmla="*/ 0 h 30"/>
                        <a:gd name="T2" fmla="*/ 4 w 33"/>
                        <a:gd name="T3" fmla="*/ 0 h 30"/>
                        <a:gd name="T4" fmla="*/ 6 w 33"/>
                        <a:gd name="T5" fmla="*/ 0 h 30"/>
                        <a:gd name="T6" fmla="*/ 16 w 33"/>
                        <a:gd name="T7" fmla="*/ 3 h 30"/>
                        <a:gd name="T8" fmla="*/ 25 w 33"/>
                        <a:gd name="T9" fmla="*/ 5 h 30"/>
                        <a:gd name="T10" fmla="*/ 31 w 33"/>
                        <a:gd name="T11" fmla="*/ 12 h 30"/>
                        <a:gd name="T12" fmla="*/ 33 w 33"/>
                        <a:gd name="T13" fmla="*/ 19 h 30"/>
                        <a:gd name="T14" fmla="*/ 31 w 33"/>
                        <a:gd name="T15" fmla="*/ 26 h 30"/>
                        <a:gd name="T16" fmla="*/ 29 w 33"/>
                        <a:gd name="T17" fmla="*/ 30 h 30"/>
                        <a:gd name="T18" fmla="*/ 6 w 33"/>
                        <a:gd name="T19" fmla="*/ 19 h 30"/>
                        <a:gd name="T20" fmla="*/ 0 w 33"/>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30">
                          <a:moveTo>
                            <a:pt x="0" y="0"/>
                          </a:moveTo>
                          <a:lnTo>
                            <a:pt x="4" y="0"/>
                          </a:lnTo>
                          <a:lnTo>
                            <a:pt x="6" y="0"/>
                          </a:lnTo>
                          <a:lnTo>
                            <a:pt x="16" y="3"/>
                          </a:lnTo>
                          <a:lnTo>
                            <a:pt x="25" y="5"/>
                          </a:lnTo>
                          <a:lnTo>
                            <a:pt x="31" y="12"/>
                          </a:lnTo>
                          <a:lnTo>
                            <a:pt x="33" y="19"/>
                          </a:lnTo>
                          <a:lnTo>
                            <a:pt x="31" y="26"/>
                          </a:lnTo>
                          <a:lnTo>
                            <a:pt x="29" y="30"/>
                          </a:lnTo>
                          <a:lnTo>
                            <a:pt x="6" y="19"/>
                          </a:lnTo>
                          <a:lnTo>
                            <a:pt x="0"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296" name="Freeform 200"/>
                    <p:cNvSpPr>
                      <a:spLocks/>
                    </p:cNvSpPr>
                    <p:nvPr/>
                  </p:nvSpPr>
                  <p:spPr bwMode="auto">
                    <a:xfrm>
                      <a:off x="3659" y="2882"/>
                      <a:ext cx="33" cy="30"/>
                    </a:xfrm>
                    <a:custGeom>
                      <a:avLst/>
                      <a:gdLst>
                        <a:gd name="T0" fmla="*/ 0 w 33"/>
                        <a:gd name="T1" fmla="*/ 0 h 30"/>
                        <a:gd name="T2" fmla="*/ 4 w 33"/>
                        <a:gd name="T3" fmla="*/ 0 h 30"/>
                        <a:gd name="T4" fmla="*/ 6 w 33"/>
                        <a:gd name="T5" fmla="*/ 0 h 30"/>
                        <a:gd name="T6" fmla="*/ 16 w 33"/>
                        <a:gd name="T7" fmla="*/ 3 h 30"/>
                        <a:gd name="T8" fmla="*/ 25 w 33"/>
                        <a:gd name="T9" fmla="*/ 5 h 30"/>
                        <a:gd name="T10" fmla="*/ 31 w 33"/>
                        <a:gd name="T11" fmla="*/ 12 h 30"/>
                        <a:gd name="T12" fmla="*/ 33 w 33"/>
                        <a:gd name="T13" fmla="*/ 19 h 30"/>
                        <a:gd name="T14" fmla="*/ 31 w 33"/>
                        <a:gd name="T15" fmla="*/ 26 h 30"/>
                        <a:gd name="T16" fmla="*/ 29 w 33"/>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0">
                          <a:moveTo>
                            <a:pt x="0" y="0"/>
                          </a:moveTo>
                          <a:lnTo>
                            <a:pt x="4" y="0"/>
                          </a:lnTo>
                          <a:lnTo>
                            <a:pt x="6" y="0"/>
                          </a:lnTo>
                          <a:lnTo>
                            <a:pt x="16" y="3"/>
                          </a:lnTo>
                          <a:lnTo>
                            <a:pt x="25" y="5"/>
                          </a:lnTo>
                          <a:lnTo>
                            <a:pt x="31" y="12"/>
                          </a:lnTo>
                          <a:lnTo>
                            <a:pt x="33" y="19"/>
                          </a:lnTo>
                          <a:lnTo>
                            <a:pt x="31" y="26"/>
                          </a:lnTo>
                          <a:lnTo>
                            <a:pt x="29" y="3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297" name="Freeform 201"/>
                  <p:cNvSpPr>
                    <a:spLocks/>
                  </p:cNvSpPr>
                  <p:nvPr/>
                </p:nvSpPr>
                <p:spPr bwMode="auto">
                  <a:xfrm>
                    <a:off x="3670" y="2912"/>
                    <a:ext cx="29" cy="30"/>
                  </a:xfrm>
                  <a:custGeom>
                    <a:avLst/>
                    <a:gdLst>
                      <a:gd name="T0" fmla="*/ 18 w 29"/>
                      <a:gd name="T1" fmla="*/ 0 h 30"/>
                      <a:gd name="T2" fmla="*/ 27 w 29"/>
                      <a:gd name="T3" fmla="*/ 10 h 30"/>
                      <a:gd name="T4" fmla="*/ 29 w 29"/>
                      <a:gd name="T5" fmla="*/ 19 h 30"/>
                      <a:gd name="T6" fmla="*/ 27 w 29"/>
                      <a:gd name="T7" fmla="*/ 26 h 30"/>
                      <a:gd name="T8" fmla="*/ 23 w 29"/>
                      <a:gd name="T9" fmla="*/ 30 h 30"/>
                      <a:gd name="T10" fmla="*/ 0 w 29"/>
                      <a:gd name="T11" fmla="*/ 19 h 30"/>
                      <a:gd name="T12" fmla="*/ 18 w 29"/>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9" h="30">
                        <a:moveTo>
                          <a:pt x="18" y="0"/>
                        </a:moveTo>
                        <a:lnTo>
                          <a:pt x="27" y="10"/>
                        </a:lnTo>
                        <a:lnTo>
                          <a:pt x="29" y="19"/>
                        </a:lnTo>
                        <a:lnTo>
                          <a:pt x="27" y="26"/>
                        </a:lnTo>
                        <a:lnTo>
                          <a:pt x="23" y="30"/>
                        </a:lnTo>
                        <a:lnTo>
                          <a:pt x="0" y="19"/>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298" name="Group 202"/>
                  <p:cNvGrpSpPr>
                    <a:grpSpLocks/>
                  </p:cNvGrpSpPr>
                  <p:nvPr/>
                </p:nvGrpSpPr>
                <p:grpSpPr bwMode="auto">
                  <a:xfrm>
                    <a:off x="3670" y="2915"/>
                    <a:ext cx="29" cy="27"/>
                    <a:chOff x="3670" y="2915"/>
                    <a:chExt cx="29" cy="27"/>
                  </a:xfrm>
                </p:grpSpPr>
                <p:sp>
                  <p:nvSpPr>
                    <p:cNvPr id="516299" name="Freeform 203"/>
                    <p:cNvSpPr>
                      <a:spLocks/>
                    </p:cNvSpPr>
                    <p:nvPr/>
                  </p:nvSpPr>
                  <p:spPr bwMode="auto">
                    <a:xfrm>
                      <a:off x="3670" y="2915"/>
                      <a:ext cx="29" cy="27"/>
                    </a:xfrm>
                    <a:custGeom>
                      <a:avLst/>
                      <a:gdLst>
                        <a:gd name="T0" fmla="*/ 18 w 29"/>
                        <a:gd name="T1" fmla="*/ 0 h 27"/>
                        <a:gd name="T2" fmla="*/ 27 w 29"/>
                        <a:gd name="T3" fmla="*/ 7 h 27"/>
                        <a:gd name="T4" fmla="*/ 29 w 29"/>
                        <a:gd name="T5" fmla="*/ 16 h 27"/>
                        <a:gd name="T6" fmla="*/ 27 w 29"/>
                        <a:gd name="T7" fmla="*/ 23 h 27"/>
                        <a:gd name="T8" fmla="*/ 23 w 29"/>
                        <a:gd name="T9" fmla="*/ 27 h 27"/>
                        <a:gd name="T10" fmla="*/ 0 w 29"/>
                        <a:gd name="T11" fmla="*/ 16 h 27"/>
                        <a:gd name="T12" fmla="*/ 18 w 29"/>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29" h="27">
                          <a:moveTo>
                            <a:pt x="18" y="0"/>
                          </a:moveTo>
                          <a:lnTo>
                            <a:pt x="27" y="7"/>
                          </a:lnTo>
                          <a:lnTo>
                            <a:pt x="29" y="16"/>
                          </a:lnTo>
                          <a:lnTo>
                            <a:pt x="27" y="23"/>
                          </a:lnTo>
                          <a:lnTo>
                            <a:pt x="23" y="27"/>
                          </a:lnTo>
                          <a:lnTo>
                            <a:pt x="0" y="16"/>
                          </a:lnTo>
                          <a:lnTo>
                            <a:pt x="18"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00" name="Freeform 204"/>
                    <p:cNvSpPr>
                      <a:spLocks/>
                    </p:cNvSpPr>
                    <p:nvPr/>
                  </p:nvSpPr>
                  <p:spPr bwMode="auto">
                    <a:xfrm>
                      <a:off x="3688" y="2915"/>
                      <a:ext cx="11" cy="27"/>
                    </a:xfrm>
                    <a:custGeom>
                      <a:avLst/>
                      <a:gdLst>
                        <a:gd name="T0" fmla="*/ 0 w 11"/>
                        <a:gd name="T1" fmla="*/ 0 h 27"/>
                        <a:gd name="T2" fmla="*/ 9 w 11"/>
                        <a:gd name="T3" fmla="*/ 7 h 27"/>
                        <a:gd name="T4" fmla="*/ 11 w 11"/>
                        <a:gd name="T5" fmla="*/ 16 h 27"/>
                        <a:gd name="T6" fmla="*/ 9 w 11"/>
                        <a:gd name="T7" fmla="*/ 23 h 27"/>
                        <a:gd name="T8" fmla="*/ 5 w 11"/>
                        <a:gd name="T9" fmla="*/ 27 h 27"/>
                      </a:gdLst>
                      <a:ahLst/>
                      <a:cxnLst>
                        <a:cxn ang="0">
                          <a:pos x="T0" y="T1"/>
                        </a:cxn>
                        <a:cxn ang="0">
                          <a:pos x="T2" y="T3"/>
                        </a:cxn>
                        <a:cxn ang="0">
                          <a:pos x="T4" y="T5"/>
                        </a:cxn>
                        <a:cxn ang="0">
                          <a:pos x="T6" y="T7"/>
                        </a:cxn>
                        <a:cxn ang="0">
                          <a:pos x="T8" y="T9"/>
                        </a:cxn>
                      </a:cxnLst>
                      <a:rect l="0" t="0" r="r" b="b"/>
                      <a:pathLst>
                        <a:path w="11" h="27">
                          <a:moveTo>
                            <a:pt x="0" y="0"/>
                          </a:moveTo>
                          <a:lnTo>
                            <a:pt x="9" y="7"/>
                          </a:lnTo>
                          <a:lnTo>
                            <a:pt x="11" y="16"/>
                          </a:lnTo>
                          <a:lnTo>
                            <a:pt x="9" y="23"/>
                          </a:lnTo>
                          <a:lnTo>
                            <a:pt x="5" y="27"/>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301" name="Freeform 205"/>
                  <p:cNvSpPr>
                    <a:spLocks/>
                  </p:cNvSpPr>
                  <p:nvPr/>
                </p:nvSpPr>
                <p:spPr bwMode="auto">
                  <a:xfrm>
                    <a:off x="3659" y="2945"/>
                    <a:ext cx="36" cy="44"/>
                  </a:xfrm>
                  <a:custGeom>
                    <a:avLst/>
                    <a:gdLst>
                      <a:gd name="T0" fmla="*/ 34 w 36"/>
                      <a:gd name="T1" fmla="*/ 0 h 44"/>
                      <a:gd name="T2" fmla="*/ 36 w 36"/>
                      <a:gd name="T3" fmla="*/ 4 h 44"/>
                      <a:gd name="T4" fmla="*/ 36 w 36"/>
                      <a:gd name="T5" fmla="*/ 9 h 44"/>
                      <a:gd name="T6" fmla="*/ 34 w 36"/>
                      <a:gd name="T7" fmla="*/ 23 h 44"/>
                      <a:gd name="T8" fmla="*/ 29 w 36"/>
                      <a:gd name="T9" fmla="*/ 34 h 44"/>
                      <a:gd name="T10" fmla="*/ 20 w 36"/>
                      <a:gd name="T11" fmla="*/ 41 h 44"/>
                      <a:gd name="T12" fmla="*/ 9 w 36"/>
                      <a:gd name="T13" fmla="*/ 44 h 44"/>
                      <a:gd name="T14" fmla="*/ 6 w 36"/>
                      <a:gd name="T15" fmla="*/ 44 h 44"/>
                      <a:gd name="T16" fmla="*/ 0 w 36"/>
                      <a:gd name="T17" fmla="*/ 44 h 44"/>
                      <a:gd name="T18" fmla="*/ 9 w 36"/>
                      <a:gd name="T19" fmla="*/ 9 h 44"/>
                      <a:gd name="T20" fmla="*/ 34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4" y="0"/>
                        </a:moveTo>
                        <a:lnTo>
                          <a:pt x="36" y="4"/>
                        </a:lnTo>
                        <a:lnTo>
                          <a:pt x="36" y="9"/>
                        </a:lnTo>
                        <a:lnTo>
                          <a:pt x="34" y="23"/>
                        </a:lnTo>
                        <a:lnTo>
                          <a:pt x="29" y="34"/>
                        </a:lnTo>
                        <a:lnTo>
                          <a:pt x="20" y="41"/>
                        </a:lnTo>
                        <a:lnTo>
                          <a:pt x="9" y="44"/>
                        </a:lnTo>
                        <a:lnTo>
                          <a:pt x="6" y="44"/>
                        </a:lnTo>
                        <a:lnTo>
                          <a:pt x="0" y="44"/>
                        </a:lnTo>
                        <a:lnTo>
                          <a:pt x="9" y="9"/>
                        </a:lnTo>
                        <a:lnTo>
                          <a:pt x="34"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302" name="Group 206"/>
                  <p:cNvGrpSpPr>
                    <a:grpSpLocks/>
                  </p:cNvGrpSpPr>
                  <p:nvPr/>
                </p:nvGrpSpPr>
                <p:grpSpPr bwMode="auto">
                  <a:xfrm>
                    <a:off x="3659" y="2945"/>
                    <a:ext cx="36" cy="44"/>
                    <a:chOff x="3659" y="2945"/>
                    <a:chExt cx="36" cy="44"/>
                  </a:xfrm>
                </p:grpSpPr>
                <p:sp>
                  <p:nvSpPr>
                    <p:cNvPr id="516303" name="Freeform 207"/>
                    <p:cNvSpPr>
                      <a:spLocks/>
                    </p:cNvSpPr>
                    <p:nvPr/>
                  </p:nvSpPr>
                  <p:spPr bwMode="auto">
                    <a:xfrm>
                      <a:off x="3659" y="2945"/>
                      <a:ext cx="36" cy="44"/>
                    </a:xfrm>
                    <a:custGeom>
                      <a:avLst/>
                      <a:gdLst>
                        <a:gd name="T0" fmla="*/ 34 w 36"/>
                        <a:gd name="T1" fmla="*/ 0 h 44"/>
                        <a:gd name="T2" fmla="*/ 36 w 36"/>
                        <a:gd name="T3" fmla="*/ 4 h 44"/>
                        <a:gd name="T4" fmla="*/ 36 w 36"/>
                        <a:gd name="T5" fmla="*/ 9 h 44"/>
                        <a:gd name="T6" fmla="*/ 34 w 36"/>
                        <a:gd name="T7" fmla="*/ 23 h 44"/>
                        <a:gd name="T8" fmla="*/ 29 w 36"/>
                        <a:gd name="T9" fmla="*/ 34 h 44"/>
                        <a:gd name="T10" fmla="*/ 20 w 36"/>
                        <a:gd name="T11" fmla="*/ 41 h 44"/>
                        <a:gd name="T12" fmla="*/ 9 w 36"/>
                        <a:gd name="T13" fmla="*/ 44 h 44"/>
                        <a:gd name="T14" fmla="*/ 6 w 36"/>
                        <a:gd name="T15" fmla="*/ 44 h 44"/>
                        <a:gd name="T16" fmla="*/ 0 w 36"/>
                        <a:gd name="T17" fmla="*/ 41 h 44"/>
                        <a:gd name="T18" fmla="*/ 9 w 36"/>
                        <a:gd name="T19" fmla="*/ 9 h 44"/>
                        <a:gd name="T20" fmla="*/ 34 w 36"/>
                        <a:gd name="T21"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44">
                          <a:moveTo>
                            <a:pt x="34" y="0"/>
                          </a:moveTo>
                          <a:lnTo>
                            <a:pt x="36" y="4"/>
                          </a:lnTo>
                          <a:lnTo>
                            <a:pt x="36" y="9"/>
                          </a:lnTo>
                          <a:lnTo>
                            <a:pt x="34" y="23"/>
                          </a:lnTo>
                          <a:lnTo>
                            <a:pt x="29" y="34"/>
                          </a:lnTo>
                          <a:lnTo>
                            <a:pt x="20" y="41"/>
                          </a:lnTo>
                          <a:lnTo>
                            <a:pt x="9" y="44"/>
                          </a:lnTo>
                          <a:lnTo>
                            <a:pt x="6" y="44"/>
                          </a:lnTo>
                          <a:lnTo>
                            <a:pt x="0" y="41"/>
                          </a:lnTo>
                          <a:lnTo>
                            <a:pt x="9" y="9"/>
                          </a:lnTo>
                          <a:lnTo>
                            <a:pt x="34" y="0"/>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04" name="Freeform 208"/>
                    <p:cNvSpPr>
                      <a:spLocks/>
                    </p:cNvSpPr>
                    <p:nvPr/>
                  </p:nvSpPr>
                  <p:spPr bwMode="auto">
                    <a:xfrm>
                      <a:off x="3659" y="2945"/>
                      <a:ext cx="36" cy="44"/>
                    </a:xfrm>
                    <a:custGeom>
                      <a:avLst/>
                      <a:gdLst>
                        <a:gd name="T0" fmla="*/ 34 w 36"/>
                        <a:gd name="T1" fmla="*/ 0 h 44"/>
                        <a:gd name="T2" fmla="*/ 36 w 36"/>
                        <a:gd name="T3" fmla="*/ 4 h 44"/>
                        <a:gd name="T4" fmla="*/ 36 w 36"/>
                        <a:gd name="T5" fmla="*/ 9 h 44"/>
                        <a:gd name="T6" fmla="*/ 34 w 36"/>
                        <a:gd name="T7" fmla="*/ 23 h 44"/>
                        <a:gd name="T8" fmla="*/ 29 w 36"/>
                        <a:gd name="T9" fmla="*/ 34 h 44"/>
                        <a:gd name="T10" fmla="*/ 20 w 36"/>
                        <a:gd name="T11" fmla="*/ 41 h 44"/>
                        <a:gd name="T12" fmla="*/ 9 w 36"/>
                        <a:gd name="T13" fmla="*/ 44 h 44"/>
                        <a:gd name="T14" fmla="*/ 6 w 36"/>
                        <a:gd name="T15" fmla="*/ 44 h 44"/>
                        <a:gd name="T16" fmla="*/ 0 w 36"/>
                        <a:gd name="T17" fmla="*/ 4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44">
                          <a:moveTo>
                            <a:pt x="34" y="0"/>
                          </a:moveTo>
                          <a:lnTo>
                            <a:pt x="36" y="4"/>
                          </a:lnTo>
                          <a:lnTo>
                            <a:pt x="36" y="9"/>
                          </a:lnTo>
                          <a:lnTo>
                            <a:pt x="34" y="23"/>
                          </a:lnTo>
                          <a:lnTo>
                            <a:pt x="29" y="34"/>
                          </a:lnTo>
                          <a:lnTo>
                            <a:pt x="20" y="41"/>
                          </a:lnTo>
                          <a:lnTo>
                            <a:pt x="9" y="44"/>
                          </a:lnTo>
                          <a:lnTo>
                            <a:pt x="6" y="44"/>
                          </a:lnTo>
                          <a:lnTo>
                            <a:pt x="0" y="41"/>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305" name="Freeform 209"/>
                  <p:cNvSpPr>
                    <a:spLocks/>
                  </p:cNvSpPr>
                  <p:nvPr/>
                </p:nvSpPr>
                <p:spPr bwMode="auto">
                  <a:xfrm>
                    <a:off x="3531" y="2912"/>
                    <a:ext cx="18" cy="44"/>
                  </a:xfrm>
                  <a:custGeom>
                    <a:avLst/>
                    <a:gdLst>
                      <a:gd name="T0" fmla="*/ 11 w 18"/>
                      <a:gd name="T1" fmla="*/ 44 h 44"/>
                      <a:gd name="T2" fmla="*/ 4 w 18"/>
                      <a:gd name="T3" fmla="*/ 35 h 44"/>
                      <a:gd name="T4" fmla="*/ 0 w 18"/>
                      <a:gd name="T5" fmla="*/ 23 h 44"/>
                      <a:gd name="T6" fmla="*/ 0 w 18"/>
                      <a:gd name="T7" fmla="*/ 14 h 44"/>
                      <a:gd name="T8" fmla="*/ 4 w 18"/>
                      <a:gd name="T9" fmla="*/ 7 h 44"/>
                      <a:gd name="T10" fmla="*/ 11 w 18"/>
                      <a:gd name="T11" fmla="*/ 3 h 44"/>
                      <a:gd name="T12" fmla="*/ 18 w 18"/>
                      <a:gd name="T13" fmla="*/ 0 h 44"/>
                      <a:gd name="T14" fmla="*/ 18 w 18"/>
                      <a:gd name="T15" fmla="*/ 23 h 44"/>
                      <a:gd name="T16" fmla="*/ 11 w 18"/>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4">
                        <a:moveTo>
                          <a:pt x="11" y="44"/>
                        </a:moveTo>
                        <a:lnTo>
                          <a:pt x="4" y="35"/>
                        </a:lnTo>
                        <a:lnTo>
                          <a:pt x="0" y="23"/>
                        </a:lnTo>
                        <a:lnTo>
                          <a:pt x="0" y="14"/>
                        </a:lnTo>
                        <a:lnTo>
                          <a:pt x="4" y="7"/>
                        </a:lnTo>
                        <a:lnTo>
                          <a:pt x="11" y="3"/>
                        </a:lnTo>
                        <a:lnTo>
                          <a:pt x="18" y="0"/>
                        </a:lnTo>
                        <a:lnTo>
                          <a:pt x="18" y="23"/>
                        </a:lnTo>
                        <a:lnTo>
                          <a:pt x="11" y="4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306" name="Group 210"/>
                  <p:cNvGrpSpPr>
                    <a:grpSpLocks/>
                  </p:cNvGrpSpPr>
                  <p:nvPr/>
                </p:nvGrpSpPr>
                <p:grpSpPr bwMode="auto">
                  <a:xfrm>
                    <a:off x="3531" y="2915"/>
                    <a:ext cx="18" cy="41"/>
                    <a:chOff x="3531" y="2915"/>
                    <a:chExt cx="18" cy="41"/>
                  </a:xfrm>
                </p:grpSpPr>
                <p:sp>
                  <p:nvSpPr>
                    <p:cNvPr id="516307" name="Freeform 211"/>
                    <p:cNvSpPr>
                      <a:spLocks/>
                    </p:cNvSpPr>
                    <p:nvPr/>
                  </p:nvSpPr>
                  <p:spPr bwMode="auto">
                    <a:xfrm>
                      <a:off x="3531" y="2915"/>
                      <a:ext cx="18" cy="41"/>
                    </a:xfrm>
                    <a:custGeom>
                      <a:avLst/>
                      <a:gdLst>
                        <a:gd name="T0" fmla="*/ 11 w 18"/>
                        <a:gd name="T1" fmla="*/ 41 h 41"/>
                        <a:gd name="T2" fmla="*/ 4 w 18"/>
                        <a:gd name="T3" fmla="*/ 32 h 41"/>
                        <a:gd name="T4" fmla="*/ 0 w 18"/>
                        <a:gd name="T5" fmla="*/ 20 h 41"/>
                        <a:gd name="T6" fmla="*/ 2 w 18"/>
                        <a:gd name="T7" fmla="*/ 14 h 41"/>
                        <a:gd name="T8" fmla="*/ 5 w 18"/>
                        <a:gd name="T9" fmla="*/ 7 h 41"/>
                        <a:gd name="T10" fmla="*/ 11 w 18"/>
                        <a:gd name="T11" fmla="*/ 2 h 41"/>
                        <a:gd name="T12" fmla="*/ 18 w 18"/>
                        <a:gd name="T13" fmla="*/ 0 h 41"/>
                        <a:gd name="T14" fmla="*/ 18 w 18"/>
                        <a:gd name="T15" fmla="*/ 20 h 41"/>
                        <a:gd name="T16" fmla="*/ 11 w 18"/>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41">
                          <a:moveTo>
                            <a:pt x="11" y="41"/>
                          </a:moveTo>
                          <a:lnTo>
                            <a:pt x="4" y="32"/>
                          </a:lnTo>
                          <a:lnTo>
                            <a:pt x="0" y="20"/>
                          </a:lnTo>
                          <a:lnTo>
                            <a:pt x="2" y="14"/>
                          </a:lnTo>
                          <a:lnTo>
                            <a:pt x="5" y="7"/>
                          </a:lnTo>
                          <a:lnTo>
                            <a:pt x="11" y="2"/>
                          </a:lnTo>
                          <a:lnTo>
                            <a:pt x="18" y="0"/>
                          </a:lnTo>
                          <a:lnTo>
                            <a:pt x="18" y="20"/>
                          </a:lnTo>
                          <a:lnTo>
                            <a:pt x="11" y="41"/>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08" name="Freeform 212"/>
                    <p:cNvSpPr>
                      <a:spLocks/>
                    </p:cNvSpPr>
                    <p:nvPr/>
                  </p:nvSpPr>
                  <p:spPr bwMode="auto">
                    <a:xfrm>
                      <a:off x="3531" y="2915"/>
                      <a:ext cx="18" cy="41"/>
                    </a:xfrm>
                    <a:custGeom>
                      <a:avLst/>
                      <a:gdLst>
                        <a:gd name="T0" fmla="*/ 11 w 18"/>
                        <a:gd name="T1" fmla="*/ 41 h 41"/>
                        <a:gd name="T2" fmla="*/ 4 w 18"/>
                        <a:gd name="T3" fmla="*/ 32 h 41"/>
                        <a:gd name="T4" fmla="*/ 0 w 18"/>
                        <a:gd name="T5" fmla="*/ 20 h 41"/>
                        <a:gd name="T6" fmla="*/ 2 w 18"/>
                        <a:gd name="T7" fmla="*/ 14 h 41"/>
                        <a:gd name="T8" fmla="*/ 5 w 18"/>
                        <a:gd name="T9" fmla="*/ 7 h 41"/>
                        <a:gd name="T10" fmla="*/ 11 w 18"/>
                        <a:gd name="T11" fmla="*/ 2 h 41"/>
                        <a:gd name="T12" fmla="*/ 18 w 18"/>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8" h="41">
                          <a:moveTo>
                            <a:pt x="11" y="41"/>
                          </a:moveTo>
                          <a:lnTo>
                            <a:pt x="4" y="32"/>
                          </a:lnTo>
                          <a:lnTo>
                            <a:pt x="0" y="20"/>
                          </a:lnTo>
                          <a:lnTo>
                            <a:pt x="2" y="14"/>
                          </a:lnTo>
                          <a:lnTo>
                            <a:pt x="5" y="7"/>
                          </a:lnTo>
                          <a:lnTo>
                            <a:pt x="11" y="2"/>
                          </a:lnTo>
                          <a:lnTo>
                            <a:pt x="18"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sp>
                <p:nvSpPr>
                  <p:cNvPr id="516309" name="Freeform 213"/>
                  <p:cNvSpPr>
                    <a:spLocks/>
                  </p:cNvSpPr>
                  <p:nvPr/>
                </p:nvSpPr>
                <p:spPr bwMode="auto">
                  <a:xfrm>
                    <a:off x="3583" y="2972"/>
                    <a:ext cx="76" cy="24"/>
                  </a:xfrm>
                  <a:custGeom>
                    <a:avLst/>
                    <a:gdLst>
                      <a:gd name="T0" fmla="*/ 76 w 76"/>
                      <a:gd name="T1" fmla="*/ 14 h 24"/>
                      <a:gd name="T2" fmla="*/ 69 w 76"/>
                      <a:gd name="T3" fmla="*/ 19 h 24"/>
                      <a:gd name="T4" fmla="*/ 62 w 76"/>
                      <a:gd name="T5" fmla="*/ 21 h 24"/>
                      <a:gd name="T6" fmla="*/ 42 w 76"/>
                      <a:gd name="T7" fmla="*/ 24 h 24"/>
                      <a:gd name="T8" fmla="*/ 27 w 76"/>
                      <a:gd name="T9" fmla="*/ 21 h 24"/>
                      <a:gd name="T10" fmla="*/ 15 w 76"/>
                      <a:gd name="T11" fmla="*/ 19 h 24"/>
                      <a:gd name="T12" fmla="*/ 6 w 76"/>
                      <a:gd name="T13" fmla="*/ 12 h 24"/>
                      <a:gd name="T14" fmla="*/ 0 w 76"/>
                      <a:gd name="T15" fmla="*/ 5 h 24"/>
                      <a:gd name="T16" fmla="*/ 42 w 76"/>
                      <a:gd name="T17" fmla="*/ 0 h 24"/>
                      <a:gd name="T18" fmla="*/ 76 w 76"/>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4">
                        <a:moveTo>
                          <a:pt x="76" y="14"/>
                        </a:moveTo>
                        <a:lnTo>
                          <a:pt x="69" y="19"/>
                        </a:lnTo>
                        <a:lnTo>
                          <a:pt x="62" y="21"/>
                        </a:lnTo>
                        <a:lnTo>
                          <a:pt x="42" y="24"/>
                        </a:lnTo>
                        <a:lnTo>
                          <a:pt x="27" y="21"/>
                        </a:lnTo>
                        <a:lnTo>
                          <a:pt x="15" y="19"/>
                        </a:lnTo>
                        <a:lnTo>
                          <a:pt x="6" y="12"/>
                        </a:lnTo>
                        <a:lnTo>
                          <a:pt x="0" y="5"/>
                        </a:lnTo>
                        <a:lnTo>
                          <a:pt x="42" y="0"/>
                        </a:lnTo>
                        <a:lnTo>
                          <a:pt x="76"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nvGrpSpPr>
                  <p:cNvPr id="516310" name="Group 214"/>
                  <p:cNvGrpSpPr>
                    <a:grpSpLocks/>
                  </p:cNvGrpSpPr>
                  <p:nvPr/>
                </p:nvGrpSpPr>
                <p:grpSpPr bwMode="auto">
                  <a:xfrm>
                    <a:off x="3585" y="2972"/>
                    <a:ext cx="72" cy="24"/>
                    <a:chOff x="3585" y="2972"/>
                    <a:chExt cx="72" cy="24"/>
                  </a:xfrm>
                </p:grpSpPr>
                <p:sp>
                  <p:nvSpPr>
                    <p:cNvPr id="516311" name="Freeform 215"/>
                    <p:cNvSpPr>
                      <a:spLocks/>
                    </p:cNvSpPr>
                    <p:nvPr/>
                  </p:nvSpPr>
                  <p:spPr bwMode="auto">
                    <a:xfrm>
                      <a:off x="3585" y="2972"/>
                      <a:ext cx="72" cy="24"/>
                    </a:xfrm>
                    <a:custGeom>
                      <a:avLst/>
                      <a:gdLst>
                        <a:gd name="T0" fmla="*/ 72 w 72"/>
                        <a:gd name="T1" fmla="*/ 14 h 24"/>
                        <a:gd name="T2" fmla="*/ 67 w 72"/>
                        <a:gd name="T3" fmla="*/ 19 h 24"/>
                        <a:gd name="T4" fmla="*/ 58 w 72"/>
                        <a:gd name="T5" fmla="*/ 21 h 24"/>
                        <a:gd name="T6" fmla="*/ 40 w 72"/>
                        <a:gd name="T7" fmla="*/ 24 h 24"/>
                        <a:gd name="T8" fmla="*/ 25 w 72"/>
                        <a:gd name="T9" fmla="*/ 21 h 24"/>
                        <a:gd name="T10" fmla="*/ 15 w 72"/>
                        <a:gd name="T11" fmla="*/ 19 h 24"/>
                        <a:gd name="T12" fmla="*/ 6 w 72"/>
                        <a:gd name="T13" fmla="*/ 12 h 24"/>
                        <a:gd name="T14" fmla="*/ 0 w 72"/>
                        <a:gd name="T15" fmla="*/ 5 h 24"/>
                        <a:gd name="T16" fmla="*/ 40 w 72"/>
                        <a:gd name="T17" fmla="*/ 0 h 24"/>
                        <a:gd name="T18" fmla="*/ 72 w 72"/>
                        <a:gd name="T1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24">
                          <a:moveTo>
                            <a:pt x="72" y="14"/>
                          </a:moveTo>
                          <a:lnTo>
                            <a:pt x="67" y="19"/>
                          </a:lnTo>
                          <a:lnTo>
                            <a:pt x="58" y="21"/>
                          </a:lnTo>
                          <a:lnTo>
                            <a:pt x="40" y="24"/>
                          </a:lnTo>
                          <a:lnTo>
                            <a:pt x="25" y="21"/>
                          </a:lnTo>
                          <a:lnTo>
                            <a:pt x="15" y="19"/>
                          </a:lnTo>
                          <a:lnTo>
                            <a:pt x="6" y="12"/>
                          </a:lnTo>
                          <a:lnTo>
                            <a:pt x="0" y="5"/>
                          </a:lnTo>
                          <a:lnTo>
                            <a:pt x="40" y="0"/>
                          </a:lnTo>
                          <a:lnTo>
                            <a:pt x="72" y="14"/>
                          </a:lnTo>
                          <a:close/>
                        </a:path>
                      </a:pathLst>
                    </a:custGeom>
                    <a:solidFill>
                      <a:srgbClr val="E7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12" name="Freeform 216"/>
                    <p:cNvSpPr>
                      <a:spLocks/>
                    </p:cNvSpPr>
                    <p:nvPr/>
                  </p:nvSpPr>
                  <p:spPr bwMode="auto">
                    <a:xfrm>
                      <a:off x="3585" y="2977"/>
                      <a:ext cx="72" cy="19"/>
                    </a:xfrm>
                    <a:custGeom>
                      <a:avLst/>
                      <a:gdLst>
                        <a:gd name="T0" fmla="*/ 72 w 72"/>
                        <a:gd name="T1" fmla="*/ 9 h 19"/>
                        <a:gd name="T2" fmla="*/ 67 w 72"/>
                        <a:gd name="T3" fmla="*/ 14 h 19"/>
                        <a:gd name="T4" fmla="*/ 58 w 72"/>
                        <a:gd name="T5" fmla="*/ 16 h 19"/>
                        <a:gd name="T6" fmla="*/ 40 w 72"/>
                        <a:gd name="T7" fmla="*/ 19 h 19"/>
                        <a:gd name="T8" fmla="*/ 25 w 72"/>
                        <a:gd name="T9" fmla="*/ 16 h 19"/>
                        <a:gd name="T10" fmla="*/ 15 w 72"/>
                        <a:gd name="T11" fmla="*/ 14 h 19"/>
                        <a:gd name="T12" fmla="*/ 6 w 72"/>
                        <a:gd name="T13" fmla="*/ 7 h 19"/>
                        <a:gd name="T14" fmla="*/ 0 w 72"/>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9">
                          <a:moveTo>
                            <a:pt x="72" y="9"/>
                          </a:moveTo>
                          <a:lnTo>
                            <a:pt x="67" y="14"/>
                          </a:lnTo>
                          <a:lnTo>
                            <a:pt x="58" y="16"/>
                          </a:lnTo>
                          <a:lnTo>
                            <a:pt x="40" y="19"/>
                          </a:lnTo>
                          <a:lnTo>
                            <a:pt x="25" y="16"/>
                          </a:lnTo>
                          <a:lnTo>
                            <a:pt x="15" y="14"/>
                          </a:lnTo>
                          <a:lnTo>
                            <a:pt x="6" y="7"/>
                          </a:lnTo>
                          <a:lnTo>
                            <a:pt x="0" y="0"/>
                          </a:lnTo>
                        </a:path>
                      </a:pathLst>
                    </a:custGeom>
                    <a:noFill/>
                    <a:ln w="6350">
                      <a:solidFill>
                        <a:srgbClr val="5A777A"/>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grpSp>
        <p:sp>
          <p:nvSpPr>
            <p:cNvPr id="516313" name="Rectangle 217"/>
            <p:cNvSpPr>
              <a:spLocks noChangeArrowheads="1"/>
            </p:cNvSpPr>
            <p:nvPr/>
          </p:nvSpPr>
          <p:spPr bwMode="auto">
            <a:xfrm>
              <a:off x="4038" y="3167"/>
              <a:ext cx="348"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314" name="Rectangle 218"/>
            <p:cNvSpPr>
              <a:spLocks noChangeArrowheads="1"/>
            </p:cNvSpPr>
            <p:nvPr/>
          </p:nvSpPr>
          <p:spPr bwMode="auto">
            <a:xfrm>
              <a:off x="4144" y="3211"/>
              <a:ext cx="18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200" b="1">
                  <a:solidFill>
                    <a:srgbClr val="000000"/>
                  </a:solidFill>
                  <a:latin typeface="Arial" panose="020B0604020202020204" pitchFamily="34" charset="0"/>
                </a:rPr>
                <a:t>CL3</a:t>
              </a:r>
              <a:endParaRPr lang="en-US" altLang="en-US" sz="1800" b="1"/>
            </a:p>
          </p:txBody>
        </p:sp>
      </p:grpSp>
      <p:sp>
        <p:nvSpPr>
          <p:cNvPr id="516315" name="Rectangle 219"/>
          <p:cNvSpPr>
            <a:spLocks noChangeArrowheads="1"/>
          </p:cNvSpPr>
          <p:nvPr/>
        </p:nvSpPr>
        <p:spPr bwMode="auto">
          <a:xfrm>
            <a:off x="1371600" y="1752600"/>
            <a:ext cx="1196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400" b="1">
                <a:solidFill>
                  <a:srgbClr val="000000"/>
                </a:solidFill>
                <a:latin typeface="Arial" panose="020B0604020202020204" pitchFamily="34" charset="0"/>
              </a:rPr>
              <a:t>VRRP ACTIVE</a:t>
            </a:r>
            <a:endParaRPr lang="en-US" altLang="en-US" sz="1800" b="1"/>
          </a:p>
        </p:txBody>
      </p:sp>
      <p:sp>
        <p:nvSpPr>
          <p:cNvPr id="516316" name="Rectangle 220"/>
          <p:cNvSpPr>
            <a:spLocks noChangeArrowheads="1"/>
          </p:cNvSpPr>
          <p:nvPr/>
        </p:nvSpPr>
        <p:spPr bwMode="auto">
          <a:xfrm>
            <a:off x="3486150" y="1768475"/>
            <a:ext cx="13065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400" b="1">
                <a:solidFill>
                  <a:srgbClr val="000000"/>
                </a:solidFill>
                <a:latin typeface="Arial" panose="020B0604020202020204" pitchFamily="34" charset="0"/>
              </a:rPr>
              <a:t>VRRP BACKUP</a:t>
            </a:r>
            <a:endParaRPr lang="en-US" altLang="en-US" sz="1800" b="1"/>
          </a:p>
        </p:txBody>
      </p:sp>
      <p:sp>
        <p:nvSpPr>
          <p:cNvPr id="516317" name="Rectangle 221"/>
          <p:cNvSpPr>
            <a:spLocks noChangeArrowheads="1"/>
          </p:cNvSpPr>
          <p:nvPr/>
        </p:nvSpPr>
        <p:spPr bwMode="auto">
          <a:xfrm>
            <a:off x="5518150" y="1768475"/>
            <a:ext cx="130651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400" b="1">
                <a:solidFill>
                  <a:srgbClr val="000000"/>
                </a:solidFill>
                <a:latin typeface="Arial" panose="020B0604020202020204" pitchFamily="34" charset="0"/>
              </a:rPr>
              <a:t>VRRP BACKUP</a:t>
            </a:r>
            <a:endParaRPr lang="en-US" altLang="en-US" sz="1800" b="1"/>
          </a:p>
        </p:txBody>
      </p:sp>
      <p:grpSp>
        <p:nvGrpSpPr>
          <p:cNvPr id="516318" name="Group 222"/>
          <p:cNvGrpSpPr>
            <a:grpSpLocks/>
          </p:cNvGrpSpPr>
          <p:nvPr/>
        </p:nvGrpSpPr>
        <p:grpSpPr bwMode="auto">
          <a:xfrm>
            <a:off x="2284413" y="3589338"/>
            <a:ext cx="476250" cy="1262062"/>
            <a:chOff x="847" y="1932"/>
            <a:chExt cx="300" cy="795"/>
          </a:xfrm>
        </p:grpSpPr>
        <p:sp>
          <p:nvSpPr>
            <p:cNvPr id="516319" name="Freeform 223"/>
            <p:cNvSpPr>
              <a:spLocks/>
            </p:cNvSpPr>
            <p:nvPr/>
          </p:nvSpPr>
          <p:spPr bwMode="auto">
            <a:xfrm>
              <a:off x="866" y="2027"/>
              <a:ext cx="16" cy="19"/>
            </a:xfrm>
            <a:custGeom>
              <a:avLst/>
              <a:gdLst>
                <a:gd name="T0" fmla="*/ 16 w 16"/>
                <a:gd name="T1" fmla="*/ 9 h 19"/>
                <a:gd name="T2" fmla="*/ 12 w 16"/>
                <a:gd name="T3" fmla="*/ 3 h 19"/>
                <a:gd name="T4" fmla="*/ 7 w 16"/>
                <a:gd name="T5" fmla="*/ 0 h 19"/>
                <a:gd name="T6" fmla="*/ 1 w 16"/>
                <a:gd name="T7" fmla="*/ 3 h 19"/>
                <a:gd name="T8" fmla="*/ 0 w 16"/>
                <a:gd name="T9" fmla="*/ 9 h 19"/>
                <a:gd name="T10" fmla="*/ 0 w 16"/>
                <a:gd name="T11" fmla="*/ 9 h 19"/>
                <a:gd name="T12" fmla="*/ 1 w 16"/>
                <a:gd name="T13" fmla="*/ 16 h 19"/>
                <a:gd name="T14" fmla="*/ 7 w 16"/>
                <a:gd name="T15" fmla="*/ 19 h 19"/>
                <a:gd name="T16" fmla="*/ 12 w 16"/>
                <a:gd name="T17" fmla="*/ 16 h 19"/>
                <a:gd name="T18" fmla="*/ 16 w 16"/>
                <a:gd name="T19"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9">
                  <a:moveTo>
                    <a:pt x="16" y="9"/>
                  </a:moveTo>
                  <a:lnTo>
                    <a:pt x="12" y="3"/>
                  </a:lnTo>
                  <a:lnTo>
                    <a:pt x="7" y="0"/>
                  </a:lnTo>
                  <a:lnTo>
                    <a:pt x="1" y="3"/>
                  </a:lnTo>
                  <a:lnTo>
                    <a:pt x="0" y="9"/>
                  </a:lnTo>
                  <a:lnTo>
                    <a:pt x="0" y="9"/>
                  </a:lnTo>
                  <a:lnTo>
                    <a:pt x="1" y="16"/>
                  </a:lnTo>
                  <a:lnTo>
                    <a:pt x="7" y="19"/>
                  </a:lnTo>
                  <a:lnTo>
                    <a:pt x="12" y="16"/>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0" name="Freeform 224"/>
            <p:cNvSpPr>
              <a:spLocks/>
            </p:cNvSpPr>
            <p:nvPr/>
          </p:nvSpPr>
          <p:spPr bwMode="auto">
            <a:xfrm>
              <a:off x="866" y="2066"/>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1" name="Freeform 225"/>
            <p:cNvSpPr>
              <a:spLocks/>
            </p:cNvSpPr>
            <p:nvPr/>
          </p:nvSpPr>
          <p:spPr bwMode="auto">
            <a:xfrm>
              <a:off x="867" y="2108"/>
              <a:ext cx="17" cy="21"/>
            </a:xfrm>
            <a:custGeom>
              <a:avLst/>
              <a:gdLst>
                <a:gd name="T0" fmla="*/ 17 w 17"/>
                <a:gd name="T1" fmla="*/ 12 h 21"/>
                <a:gd name="T2" fmla="*/ 15 w 17"/>
                <a:gd name="T3" fmla="*/ 5 h 21"/>
                <a:gd name="T4" fmla="*/ 9 w 17"/>
                <a:gd name="T5" fmla="*/ 0 h 21"/>
                <a:gd name="T6" fmla="*/ 4 w 17"/>
                <a:gd name="T7" fmla="*/ 5 h 21"/>
                <a:gd name="T8" fmla="*/ 0 w 17"/>
                <a:gd name="T9" fmla="*/ 12 h 21"/>
                <a:gd name="T10" fmla="*/ 0 w 17"/>
                <a:gd name="T11" fmla="*/ 12 h 21"/>
                <a:gd name="T12" fmla="*/ 4 w 17"/>
                <a:gd name="T13" fmla="*/ 19 h 21"/>
                <a:gd name="T14" fmla="*/ 9 w 17"/>
                <a:gd name="T15" fmla="*/ 21 h 21"/>
                <a:gd name="T16" fmla="*/ 15 w 17"/>
                <a:gd name="T17" fmla="*/ 19 h 21"/>
                <a:gd name="T18" fmla="*/ 17 w 17"/>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12"/>
                  </a:moveTo>
                  <a:lnTo>
                    <a:pt x="15" y="5"/>
                  </a:lnTo>
                  <a:lnTo>
                    <a:pt x="9" y="0"/>
                  </a:lnTo>
                  <a:lnTo>
                    <a:pt x="4" y="5"/>
                  </a:lnTo>
                  <a:lnTo>
                    <a:pt x="0" y="12"/>
                  </a:lnTo>
                  <a:lnTo>
                    <a:pt x="0" y="12"/>
                  </a:lnTo>
                  <a:lnTo>
                    <a:pt x="4" y="19"/>
                  </a:lnTo>
                  <a:lnTo>
                    <a:pt x="9" y="21"/>
                  </a:lnTo>
                  <a:lnTo>
                    <a:pt x="15" y="19"/>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2" name="Freeform 226"/>
            <p:cNvSpPr>
              <a:spLocks/>
            </p:cNvSpPr>
            <p:nvPr/>
          </p:nvSpPr>
          <p:spPr bwMode="auto">
            <a:xfrm>
              <a:off x="871" y="2150"/>
              <a:ext cx="16" cy="20"/>
            </a:xfrm>
            <a:custGeom>
              <a:avLst/>
              <a:gdLst>
                <a:gd name="T0" fmla="*/ 16 w 16"/>
                <a:gd name="T1" fmla="*/ 11 h 20"/>
                <a:gd name="T2" fmla="*/ 14 w 16"/>
                <a:gd name="T3" fmla="*/ 4 h 20"/>
                <a:gd name="T4" fmla="*/ 9 w 16"/>
                <a:gd name="T5" fmla="*/ 0 h 20"/>
                <a:gd name="T6" fmla="*/ 2 w 16"/>
                <a:gd name="T7" fmla="*/ 4 h 20"/>
                <a:gd name="T8" fmla="*/ 0 w 16"/>
                <a:gd name="T9" fmla="*/ 11 h 20"/>
                <a:gd name="T10" fmla="*/ 0 w 16"/>
                <a:gd name="T11" fmla="*/ 11 h 20"/>
                <a:gd name="T12" fmla="*/ 2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2" y="4"/>
                  </a:lnTo>
                  <a:lnTo>
                    <a:pt x="0" y="11"/>
                  </a:lnTo>
                  <a:lnTo>
                    <a:pt x="0" y="11"/>
                  </a:lnTo>
                  <a:lnTo>
                    <a:pt x="2"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3" name="Freeform 227"/>
            <p:cNvSpPr>
              <a:spLocks/>
            </p:cNvSpPr>
            <p:nvPr/>
          </p:nvSpPr>
          <p:spPr bwMode="auto">
            <a:xfrm>
              <a:off x="876" y="2191"/>
              <a:ext cx="17" cy="21"/>
            </a:xfrm>
            <a:custGeom>
              <a:avLst/>
              <a:gdLst>
                <a:gd name="T0" fmla="*/ 17 w 17"/>
                <a:gd name="T1" fmla="*/ 12 h 21"/>
                <a:gd name="T2" fmla="*/ 15 w 17"/>
                <a:gd name="T3" fmla="*/ 3 h 21"/>
                <a:gd name="T4" fmla="*/ 9 w 17"/>
                <a:gd name="T5" fmla="*/ 0 h 21"/>
                <a:gd name="T6" fmla="*/ 4 w 17"/>
                <a:gd name="T7" fmla="*/ 3 h 21"/>
                <a:gd name="T8" fmla="*/ 0 w 17"/>
                <a:gd name="T9" fmla="*/ 12 h 21"/>
                <a:gd name="T10" fmla="*/ 0 w 17"/>
                <a:gd name="T11" fmla="*/ 12 h 21"/>
                <a:gd name="T12" fmla="*/ 4 w 17"/>
                <a:gd name="T13" fmla="*/ 19 h 21"/>
                <a:gd name="T14" fmla="*/ 9 w 17"/>
                <a:gd name="T15" fmla="*/ 21 h 21"/>
                <a:gd name="T16" fmla="*/ 15 w 17"/>
                <a:gd name="T17" fmla="*/ 19 h 21"/>
                <a:gd name="T18" fmla="*/ 17 w 17"/>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7" y="12"/>
                  </a:moveTo>
                  <a:lnTo>
                    <a:pt x="15" y="3"/>
                  </a:lnTo>
                  <a:lnTo>
                    <a:pt x="9" y="0"/>
                  </a:lnTo>
                  <a:lnTo>
                    <a:pt x="4" y="3"/>
                  </a:lnTo>
                  <a:lnTo>
                    <a:pt x="0" y="12"/>
                  </a:lnTo>
                  <a:lnTo>
                    <a:pt x="0" y="12"/>
                  </a:lnTo>
                  <a:lnTo>
                    <a:pt x="4" y="19"/>
                  </a:lnTo>
                  <a:lnTo>
                    <a:pt x="9" y="21"/>
                  </a:lnTo>
                  <a:lnTo>
                    <a:pt x="15" y="19"/>
                  </a:lnTo>
                  <a:lnTo>
                    <a:pt x="1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4" name="Freeform 228"/>
            <p:cNvSpPr>
              <a:spLocks/>
            </p:cNvSpPr>
            <p:nvPr/>
          </p:nvSpPr>
          <p:spPr bwMode="auto">
            <a:xfrm>
              <a:off x="887" y="2231"/>
              <a:ext cx="16" cy="20"/>
            </a:xfrm>
            <a:custGeom>
              <a:avLst/>
              <a:gdLst>
                <a:gd name="T0" fmla="*/ 16 w 16"/>
                <a:gd name="T1" fmla="*/ 11 h 20"/>
                <a:gd name="T2" fmla="*/ 15 w 16"/>
                <a:gd name="T3" fmla="*/ 2 h 20"/>
                <a:gd name="T4" fmla="*/ 7 w 16"/>
                <a:gd name="T5" fmla="*/ 0 h 20"/>
                <a:gd name="T6" fmla="*/ 2 w 16"/>
                <a:gd name="T7" fmla="*/ 2 h 20"/>
                <a:gd name="T8" fmla="*/ 0 w 16"/>
                <a:gd name="T9" fmla="*/ 11 h 20"/>
                <a:gd name="T10" fmla="*/ 0 w 16"/>
                <a:gd name="T11" fmla="*/ 11 h 20"/>
                <a:gd name="T12" fmla="*/ 2 w 16"/>
                <a:gd name="T13" fmla="*/ 18 h 20"/>
                <a:gd name="T14" fmla="*/ 7 w 16"/>
                <a:gd name="T15" fmla="*/ 20 h 20"/>
                <a:gd name="T16" fmla="*/ 15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5" y="2"/>
                  </a:lnTo>
                  <a:lnTo>
                    <a:pt x="7" y="0"/>
                  </a:lnTo>
                  <a:lnTo>
                    <a:pt x="2" y="2"/>
                  </a:lnTo>
                  <a:lnTo>
                    <a:pt x="0" y="11"/>
                  </a:lnTo>
                  <a:lnTo>
                    <a:pt x="0" y="11"/>
                  </a:lnTo>
                  <a:lnTo>
                    <a:pt x="2" y="18"/>
                  </a:lnTo>
                  <a:lnTo>
                    <a:pt x="7" y="20"/>
                  </a:lnTo>
                  <a:lnTo>
                    <a:pt x="15"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5" name="Freeform 229"/>
            <p:cNvSpPr>
              <a:spLocks/>
            </p:cNvSpPr>
            <p:nvPr/>
          </p:nvSpPr>
          <p:spPr bwMode="auto">
            <a:xfrm>
              <a:off x="907" y="2263"/>
              <a:ext cx="16" cy="21"/>
            </a:xfrm>
            <a:custGeom>
              <a:avLst/>
              <a:gdLst>
                <a:gd name="T0" fmla="*/ 13 w 16"/>
                <a:gd name="T1" fmla="*/ 5 h 21"/>
                <a:gd name="T2" fmla="*/ 7 w 16"/>
                <a:gd name="T3" fmla="*/ 0 h 21"/>
                <a:gd name="T4" fmla="*/ 2 w 16"/>
                <a:gd name="T5" fmla="*/ 5 h 21"/>
                <a:gd name="T6" fmla="*/ 0 w 16"/>
                <a:gd name="T7" fmla="*/ 11 h 21"/>
                <a:gd name="T8" fmla="*/ 2 w 16"/>
                <a:gd name="T9" fmla="*/ 18 h 21"/>
                <a:gd name="T10" fmla="*/ 2 w 16"/>
                <a:gd name="T11" fmla="*/ 18 h 21"/>
                <a:gd name="T12" fmla="*/ 7 w 16"/>
                <a:gd name="T13" fmla="*/ 21 h 21"/>
                <a:gd name="T14" fmla="*/ 13 w 16"/>
                <a:gd name="T15" fmla="*/ 18 h 21"/>
                <a:gd name="T16" fmla="*/ 16 w 16"/>
                <a:gd name="T17" fmla="*/ 11 h 21"/>
                <a:gd name="T18" fmla="*/ 13 w 16"/>
                <a:gd name="T1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3" y="5"/>
                  </a:moveTo>
                  <a:lnTo>
                    <a:pt x="7" y="0"/>
                  </a:lnTo>
                  <a:lnTo>
                    <a:pt x="2" y="5"/>
                  </a:lnTo>
                  <a:lnTo>
                    <a:pt x="0" y="11"/>
                  </a:lnTo>
                  <a:lnTo>
                    <a:pt x="2" y="18"/>
                  </a:lnTo>
                  <a:lnTo>
                    <a:pt x="2" y="18"/>
                  </a:lnTo>
                  <a:lnTo>
                    <a:pt x="7" y="21"/>
                  </a:lnTo>
                  <a:lnTo>
                    <a:pt x="13" y="18"/>
                  </a:lnTo>
                  <a:lnTo>
                    <a:pt x="16" y="11"/>
                  </a:lnTo>
                  <a:lnTo>
                    <a:pt x="13"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6" name="Freeform 230"/>
            <p:cNvSpPr>
              <a:spLocks/>
            </p:cNvSpPr>
            <p:nvPr/>
          </p:nvSpPr>
          <p:spPr bwMode="auto">
            <a:xfrm>
              <a:off x="936" y="2279"/>
              <a:ext cx="16" cy="21"/>
            </a:xfrm>
            <a:custGeom>
              <a:avLst/>
              <a:gdLst>
                <a:gd name="T0" fmla="*/ 9 w 16"/>
                <a:gd name="T1" fmla="*/ 0 h 21"/>
                <a:gd name="T2" fmla="*/ 2 w 16"/>
                <a:gd name="T3" fmla="*/ 2 h 21"/>
                <a:gd name="T4" fmla="*/ 0 w 16"/>
                <a:gd name="T5" fmla="*/ 9 h 21"/>
                <a:gd name="T6" fmla="*/ 2 w 16"/>
                <a:gd name="T7" fmla="*/ 19 h 21"/>
                <a:gd name="T8" fmla="*/ 9 w 16"/>
                <a:gd name="T9" fmla="*/ 21 h 21"/>
                <a:gd name="T10" fmla="*/ 9 w 16"/>
                <a:gd name="T11" fmla="*/ 21 h 21"/>
                <a:gd name="T12" fmla="*/ 14 w 16"/>
                <a:gd name="T13" fmla="*/ 19 h 21"/>
                <a:gd name="T14" fmla="*/ 16 w 16"/>
                <a:gd name="T15" fmla="*/ 9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2" y="2"/>
                  </a:lnTo>
                  <a:lnTo>
                    <a:pt x="0" y="9"/>
                  </a:lnTo>
                  <a:lnTo>
                    <a:pt x="2" y="19"/>
                  </a:lnTo>
                  <a:lnTo>
                    <a:pt x="9" y="21"/>
                  </a:lnTo>
                  <a:lnTo>
                    <a:pt x="9" y="21"/>
                  </a:lnTo>
                  <a:lnTo>
                    <a:pt x="14" y="19"/>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7" name="Freeform 231"/>
            <p:cNvSpPr>
              <a:spLocks/>
            </p:cNvSpPr>
            <p:nvPr/>
          </p:nvSpPr>
          <p:spPr bwMode="auto">
            <a:xfrm>
              <a:off x="968" y="2281"/>
              <a:ext cx="17" cy="21"/>
            </a:xfrm>
            <a:custGeom>
              <a:avLst/>
              <a:gdLst>
                <a:gd name="T0" fmla="*/ 9 w 17"/>
                <a:gd name="T1" fmla="*/ 0 h 21"/>
                <a:gd name="T2" fmla="*/ 2 w 17"/>
                <a:gd name="T3" fmla="*/ 5 h 21"/>
                <a:gd name="T4" fmla="*/ 0 w 17"/>
                <a:gd name="T5" fmla="*/ 12 h 21"/>
                <a:gd name="T6" fmla="*/ 2 w 17"/>
                <a:gd name="T7" fmla="*/ 19 h 21"/>
                <a:gd name="T8" fmla="*/ 9 w 17"/>
                <a:gd name="T9" fmla="*/ 21 h 21"/>
                <a:gd name="T10" fmla="*/ 9 w 17"/>
                <a:gd name="T11" fmla="*/ 21 h 21"/>
                <a:gd name="T12" fmla="*/ 15 w 17"/>
                <a:gd name="T13" fmla="*/ 19 h 21"/>
                <a:gd name="T14" fmla="*/ 17 w 17"/>
                <a:gd name="T15" fmla="*/ 12 h 21"/>
                <a:gd name="T16" fmla="*/ 15 w 17"/>
                <a:gd name="T17" fmla="*/ 5 h 21"/>
                <a:gd name="T18" fmla="*/ 9 w 1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9" y="0"/>
                  </a:moveTo>
                  <a:lnTo>
                    <a:pt x="2" y="5"/>
                  </a:lnTo>
                  <a:lnTo>
                    <a:pt x="0" y="12"/>
                  </a:lnTo>
                  <a:lnTo>
                    <a:pt x="2" y="19"/>
                  </a:lnTo>
                  <a:lnTo>
                    <a:pt x="9" y="21"/>
                  </a:lnTo>
                  <a:lnTo>
                    <a:pt x="9" y="21"/>
                  </a:lnTo>
                  <a:lnTo>
                    <a:pt x="15" y="19"/>
                  </a:lnTo>
                  <a:lnTo>
                    <a:pt x="17"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8" name="Freeform 232"/>
            <p:cNvSpPr>
              <a:spLocks/>
            </p:cNvSpPr>
            <p:nvPr/>
          </p:nvSpPr>
          <p:spPr bwMode="auto">
            <a:xfrm>
              <a:off x="1001" y="2281"/>
              <a:ext cx="16" cy="21"/>
            </a:xfrm>
            <a:custGeom>
              <a:avLst/>
              <a:gdLst>
                <a:gd name="T0" fmla="*/ 9 w 16"/>
                <a:gd name="T1" fmla="*/ 0 h 21"/>
                <a:gd name="T2" fmla="*/ 2 w 16"/>
                <a:gd name="T3" fmla="*/ 3 h 21"/>
                <a:gd name="T4" fmla="*/ 0 w 16"/>
                <a:gd name="T5" fmla="*/ 12 h 21"/>
                <a:gd name="T6" fmla="*/ 2 w 16"/>
                <a:gd name="T7" fmla="*/ 19 h 21"/>
                <a:gd name="T8" fmla="*/ 9 w 16"/>
                <a:gd name="T9" fmla="*/ 21 h 21"/>
                <a:gd name="T10" fmla="*/ 9 w 16"/>
                <a:gd name="T11" fmla="*/ 21 h 21"/>
                <a:gd name="T12" fmla="*/ 14 w 16"/>
                <a:gd name="T13" fmla="*/ 19 h 21"/>
                <a:gd name="T14" fmla="*/ 16 w 16"/>
                <a:gd name="T15" fmla="*/ 12 h 21"/>
                <a:gd name="T16" fmla="*/ 14 w 16"/>
                <a:gd name="T17" fmla="*/ 3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2" y="3"/>
                  </a:lnTo>
                  <a:lnTo>
                    <a:pt x="0" y="12"/>
                  </a:lnTo>
                  <a:lnTo>
                    <a:pt x="2" y="19"/>
                  </a:lnTo>
                  <a:lnTo>
                    <a:pt x="9" y="21"/>
                  </a:lnTo>
                  <a:lnTo>
                    <a:pt x="9" y="21"/>
                  </a:lnTo>
                  <a:lnTo>
                    <a:pt x="14" y="19"/>
                  </a:lnTo>
                  <a:lnTo>
                    <a:pt x="16" y="12"/>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29" name="Freeform 233"/>
            <p:cNvSpPr>
              <a:spLocks/>
            </p:cNvSpPr>
            <p:nvPr/>
          </p:nvSpPr>
          <p:spPr bwMode="auto">
            <a:xfrm>
              <a:off x="1033" y="2281"/>
              <a:ext cx="16" cy="21"/>
            </a:xfrm>
            <a:custGeom>
              <a:avLst/>
              <a:gdLst>
                <a:gd name="T0" fmla="*/ 9 w 16"/>
                <a:gd name="T1" fmla="*/ 0 h 21"/>
                <a:gd name="T2" fmla="*/ 2 w 16"/>
                <a:gd name="T3" fmla="*/ 3 h 21"/>
                <a:gd name="T4" fmla="*/ 0 w 16"/>
                <a:gd name="T5" fmla="*/ 10 h 21"/>
                <a:gd name="T6" fmla="*/ 2 w 16"/>
                <a:gd name="T7" fmla="*/ 19 h 21"/>
                <a:gd name="T8" fmla="*/ 9 w 16"/>
                <a:gd name="T9" fmla="*/ 21 h 21"/>
                <a:gd name="T10" fmla="*/ 9 w 16"/>
                <a:gd name="T11" fmla="*/ 21 h 21"/>
                <a:gd name="T12" fmla="*/ 15 w 16"/>
                <a:gd name="T13" fmla="*/ 19 h 21"/>
                <a:gd name="T14" fmla="*/ 16 w 16"/>
                <a:gd name="T15" fmla="*/ 10 h 21"/>
                <a:gd name="T16" fmla="*/ 15 w 16"/>
                <a:gd name="T17" fmla="*/ 3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2" y="3"/>
                  </a:lnTo>
                  <a:lnTo>
                    <a:pt x="0" y="10"/>
                  </a:lnTo>
                  <a:lnTo>
                    <a:pt x="2" y="19"/>
                  </a:lnTo>
                  <a:lnTo>
                    <a:pt x="9" y="21"/>
                  </a:lnTo>
                  <a:lnTo>
                    <a:pt x="9" y="21"/>
                  </a:lnTo>
                  <a:lnTo>
                    <a:pt x="15" y="19"/>
                  </a:lnTo>
                  <a:lnTo>
                    <a:pt x="16" y="10"/>
                  </a:lnTo>
                  <a:lnTo>
                    <a:pt x="15"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0" name="Freeform 234"/>
            <p:cNvSpPr>
              <a:spLocks/>
            </p:cNvSpPr>
            <p:nvPr/>
          </p:nvSpPr>
          <p:spPr bwMode="auto">
            <a:xfrm>
              <a:off x="1066" y="2286"/>
              <a:ext cx="16" cy="21"/>
            </a:xfrm>
            <a:custGeom>
              <a:avLst/>
              <a:gdLst>
                <a:gd name="T0" fmla="*/ 7 w 16"/>
                <a:gd name="T1" fmla="*/ 0 h 21"/>
                <a:gd name="T2" fmla="*/ 2 w 16"/>
                <a:gd name="T3" fmla="*/ 2 h 21"/>
                <a:gd name="T4" fmla="*/ 0 w 16"/>
                <a:gd name="T5" fmla="*/ 9 h 21"/>
                <a:gd name="T6" fmla="*/ 2 w 16"/>
                <a:gd name="T7" fmla="*/ 16 h 21"/>
                <a:gd name="T8" fmla="*/ 7 w 16"/>
                <a:gd name="T9" fmla="*/ 21 h 21"/>
                <a:gd name="T10" fmla="*/ 7 w 16"/>
                <a:gd name="T11" fmla="*/ 21 h 21"/>
                <a:gd name="T12" fmla="*/ 14 w 16"/>
                <a:gd name="T13" fmla="*/ 16 h 21"/>
                <a:gd name="T14" fmla="*/ 16 w 16"/>
                <a:gd name="T15" fmla="*/ 9 h 21"/>
                <a:gd name="T16" fmla="*/ 14 w 16"/>
                <a:gd name="T17" fmla="*/ 2 h 21"/>
                <a:gd name="T18" fmla="*/ 7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7" y="0"/>
                  </a:moveTo>
                  <a:lnTo>
                    <a:pt x="2" y="2"/>
                  </a:lnTo>
                  <a:lnTo>
                    <a:pt x="0" y="9"/>
                  </a:lnTo>
                  <a:lnTo>
                    <a:pt x="2" y="16"/>
                  </a:lnTo>
                  <a:lnTo>
                    <a:pt x="7" y="21"/>
                  </a:lnTo>
                  <a:lnTo>
                    <a:pt x="7" y="21"/>
                  </a:lnTo>
                  <a:lnTo>
                    <a:pt x="14" y="16"/>
                  </a:lnTo>
                  <a:lnTo>
                    <a:pt x="16" y="9"/>
                  </a:lnTo>
                  <a:lnTo>
                    <a:pt x="14" y="2"/>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1" name="Freeform 235"/>
            <p:cNvSpPr>
              <a:spLocks/>
            </p:cNvSpPr>
            <p:nvPr/>
          </p:nvSpPr>
          <p:spPr bwMode="auto">
            <a:xfrm>
              <a:off x="1095" y="2302"/>
              <a:ext cx="16" cy="21"/>
            </a:xfrm>
            <a:custGeom>
              <a:avLst/>
              <a:gdLst>
                <a:gd name="T0" fmla="*/ 14 w 16"/>
                <a:gd name="T1" fmla="*/ 3 h 21"/>
                <a:gd name="T2" fmla="*/ 9 w 16"/>
                <a:gd name="T3" fmla="*/ 0 h 21"/>
                <a:gd name="T4" fmla="*/ 3 w 16"/>
                <a:gd name="T5" fmla="*/ 3 h 21"/>
                <a:gd name="T6" fmla="*/ 0 w 16"/>
                <a:gd name="T7" fmla="*/ 9 h 21"/>
                <a:gd name="T8" fmla="*/ 3 w 16"/>
                <a:gd name="T9" fmla="*/ 16 h 21"/>
                <a:gd name="T10" fmla="*/ 3 w 16"/>
                <a:gd name="T11" fmla="*/ 16 h 21"/>
                <a:gd name="T12" fmla="*/ 9 w 16"/>
                <a:gd name="T13" fmla="*/ 21 h 21"/>
                <a:gd name="T14" fmla="*/ 14 w 16"/>
                <a:gd name="T15" fmla="*/ 19 h 21"/>
                <a:gd name="T16" fmla="*/ 16 w 16"/>
                <a:gd name="T17" fmla="*/ 9 h 21"/>
                <a:gd name="T18" fmla="*/ 14 w 16"/>
                <a:gd name="T19"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4" y="3"/>
                  </a:moveTo>
                  <a:lnTo>
                    <a:pt x="9" y="0"/>
                  </a:lnTo>
                  <a:lnTo>
                    <a:pt x="3" y="3"/>
                  </a:lnTo>
                  <a:lnTo>
                    <a:pt x="0" y="9"/>
                  </a:lnTo>
                  <a:lnTo>
                    <a:pt x="3" y="16"/>
                  </a:lnTo>
                  <a:lnTo>
                    <a:pt x="3" y="16"/>
                  </a:lnTo>
                  <a:lnTo>
                    <a:pt x="9" y="21"/>
                  </a:lnTo>
                  <a:lnTo>
                    <a:pt x="14" y="19"/>
                  </a:lnTo>
                  <a:lnTo>
                    <a:pt x="16" y="9"/>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2" name="Freeform 236"/>
            <p:cNvSpPr>
              <a:spLocks/>
            </p:cNvSpPr>
            <p:nvPr/>
          </p:nvSpPr>
          <p:spPr bwMode="auto">
            <a:xfrm>
              <a:off x="1113" y="2335"/>
              <a:ext cx="16" cy="20"/>
            </a:xfrm>
            <a:custGeom>
              <a:avLst/>
              <a:gdLst>
                <a:gd name="T0" fmla="*/ 16 w 16"/>
                <a:gd name="T1" fmla="*/ 11 h 20"/>
                <a:gd name="T2" fmla="*/ 14 w 16"/>
                <a:gd name="T3" fmla="*/ 4 h 20"/>
                <a:gd name="T4" fmla="*/ 9 w 16"/>
                <a:gd name="T5" fmla="*/ 0 h 20"/>
                <a:gd name="T6" fmla="*/ 3 w 16"/>
                <a:gd name="T7" fmla="*/ 4 h 20"/>
                <a:gd name="T8" fmla="*/ 0 w 16"/>
                <a:gd name="T9" fmla="*/ 11 h 20"/>
                <a:gd name="T10" fmla="*/ 0 w 16"/>
                <a:gd name="T11" fmla="*/ 11 h 20"/>
                <a:gd name="T12" fmla="*/ 3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3" name="Freeform 237"/>
            <p:cNvSpPr>
              <a:spLocks/>
            </p:cNvSpPr>
            <p:nvPr/>
          </p:nvSpPr>
          <p:spPr bwMode="auto">
            <a:xfrm>
              <a:off x="1122" y="2376"/>
              <a:ext cx="16" cy="21"/>
            </a:xfrm>
            <a:custGeom>
              <a:avLst/>
              <a:gdLst>
                <a:gd name="T0" fmla="*/ 16 w 16"/>
                <a:gd name="T1" fmla="*/ 9 h 21"/>
                <a:gd name="T2" fmla="*/ 14 w 16"/>
                <a:gd name="T3" fmla="*/ 2 h 21"/>
                <a:gd name="T4" fmla="*/ 9 w 16"/>
                <a:gd name="T5" fmla="*/ 0 h 21"/>
                <a:gd name="T6" fmla="*/ 3 w 16"/>
                <a:gd name="T7" fmla="*/ 2 h 21"/>
                <a:gd name="T8" fmla="*/ 0 w 16"/>
                <a:gd name="T9" fmla="*/ 9 h 21"/>
                <a:gd name="T10" fmla="*/ 0 w 16"/>
                <a:gd name="T11" fmla="*/ 9 h 21"/>
                <a:gd name="T12" fmla="*/ 3 w 16"/>
                <a:gd name="T13" fmla="*/ 16 h 21"/>
                <a:gd name="T14" fmla="*/ 9 w 16"/>
                <a:gd name="T15" fmla="*/ 21 h 21"/>
                <a:gd name="T16" fmla="*/ 14 w 16"/>
                <a:gd name="T17" fmla="*/ 16 h 21"/>
                <a:gd name="T18" fmla="*/ 16 w 16"/>
                <a:gd name="T19"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4" name="Freeform 238"/>
            <p:cNvSpPr>
              <a:spLocks/>
            </p:cNvSpPr>
            <p:nvPr/>
          </p:nvSpPr>
          <p:spPr bwMode="auto">
            <a:xfrm>
              <a:off x="1127" y="2418"/>
              <a:ext cx="16" cy="21"/>
            </a:xfrm>
            <a:custGeom>
              <a:avLst/>
              <a:gdLst>
                <a:gd name="T0" fmla="*/ 16 w 16"/>
                <a:gd name="T1" fmla="*/ 9 h 21"/>
                <a:gd name="T2" fmla="*/ 14 w 16"/>
                <a:gd name="T3" fmla="*/ 2 h 21"/>
                <a:gd name="T4" fmla="*/ 7 w 16"/>
                <a:gd name="T5" fmla="*/ 0 h 21"/>
                <a:gd name="T6" fmla="*/ 2 w 16"/>
                <a:gd name="T7" fmla="*/ 2 h 21"/>
                <a:gd name="T8" fmla="*/ 0 w 16"/>
                <a:gd name="T9" fmla="*/ 9 h 21"/>
                <a:gd name="T10" fmla="*/ 0 w 16"/>
                <a:gd name="T11" fmla="*/ 9 h 21"/>
                <a:gd name="T12" fmla="*/ 2 w 16"/>
                <a:gd name="T13" fmla="*/ 16 h 21"/>
                <a:gd name="T14" fmla="*/ 7 w 16"/>
                <a:gd name="T15" fmla="*/ 21 h 21"/>
                <a:gd name="T16" fmla="*/ 14 w 16"/>
                <a:gd name="T17" fmla="*/ 16 h 21"/>
                <a:gd name="T18" fmla="*/ 16 w 16"/>
                <a:gd name="T19"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9"/>
                  </a:moveTo>
                  <a:lnTo>
                    <a:pt x="14" y="2"/>
                  </a:lnTo>
                  <a:lnTo>
                    <a:pt x="7" y="0"/>
                  </a:lnTo>
                  <a:lnTo>
                    <a:pt x="2" y="2"/>
                  </a:lnTo>
                  <a:lnTo>
                    <a:pt x="0" y="9"/>
                  </a:lnTo>
                  <a:lnTo>
                    <a:pt x="0" y="9"/>
                  </a:lnTo>
                  <a:lnTo>
                    <a:pt x="2" y="16"/>
                  </a:lnTo>
                  <a:lnTo>
                    <a:pt x="7" y="21"/>
                  </a:lnTo>
                  <a:lnTo>
                    <a:pt x="14" y="16"/>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5" name="Freeform 239"/>
            <p:cNvSpPr>
              <a:spLocks/>
            </p:cNvSpPr>
            <p:nvPr/>
          </p:nvSpPr>
          <p:spPr bwMode="auto">
            <a:xfrm>
              <a:off x="1129" y="2457"/>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6" name="Freeform 240"/>
            <p:cNvSpPr>
              <a:spLocks/>
            </p:cNvSpPr>
            <p:nvPr/>
          </p:nvSpPr>
          <p:spPr bwMode="auto">
            <a:xfrm>
              <a:off x="1131" y="2499"/>
              <a:ext cx="16" cy="20"/>
            </a:xfrm>
            <a:custGeom>
              <a:avLst/>
              <a:gdLst>
                <a:gd name="T0" fmla="*/ 16 w 16"/>
                <a:gd name="T1" fmla="*/ 11 h 20"/>
                <a:gd name="T2" fmla="*/ 14 w 16"/>
                <a:gd name="T3" fmla="*/ 4 h 20"/>
                <a:gd name="T4" fmla="*/ 9 w 16"/>
                <a:gd name="T5" fmla="*/ 0 h 20"/>
                <a:gd name="T6" fmla="*/ 1 w 16"/>
                <a:gd name="T7" fmla="*/ 4 h 20"/>
                <a:gd name="T8" fmla="*/ 0 w 16"/>
                <a:gd name="T9" fmla="*/ 11 h 20"/>
                <a:gd name="T10" fmla="*/ 0 w 16"/>
                <a:gd name="T11" fmla="*/ 11 h 20"/>
                <a:gd name="T12" fmla="*/ 1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7" name="Freeform 241"/>
            <p:cNvSpPr>
              <a:spLocks/>
            </p:cNvSpPr>
            <p:nvPr/>
          </p:nvSpPr>
          <p:spPr bwMode="auto">
            <a:xfrm>
              <a:off x="1131" y="2540"/>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8" name="Freeform 242"/>
            <p:cNvSpPr>
              <a:spLocks/>
            </p:cNvSpPr>
            <p:nvPr/>
          </p:nvSpPr>
          <p:spPr bwMode="auto">
            <a:xfrm>
              <a:off x="1131" y="2582"/>
              <a:ext cx="16" cy="21"/>
            </a:xfrm>
            <a:custGeom>
              <a:avLst/>
              <a:gdLst>
                <a:gd name="T0" fmla="*/ 16 w 16"/>
                <a:gd name="T1" fmla="*/ 11 h 21"/>
                <a:gd name="T2" fmla="*/ 14 w 16"/>
                <a:gd name="T3" fmla="*/ 4 h 21"/>
                <a:gd name="T4" fmla="*/ 9 w 16"/>
                <a:gd name="T5" fmla="*/ 0 h 21"/>
                <a:gd name="T6" fmla="*/ 3 w 16"/>
                <a:gd name="T7" fmla="*/ 4 h 21"/>
                <a:gd name="T8" fmla="*/ 0 w 16"/>
                <a:gd name="T9" fmla="*/ 11 h 21"/>
                <a:gd name="T10" fmla="*/ 0 w 16"/>
                <a:gd name="T11" fmla="*/ 11 h 21"/>
                <a:gd name="T12" fmla="*/ 3 w 16"/>
                <a:gd name="T13" fmla="*/ 18 h 21"/>
                <a:gd name="T14" fmla="*/ 9 w 16"/>
                <a:gd name="T15" fmla="*/ 21 h 21"/>
                <a:gd name="T16" fmla="*/ 14 w 16"/>
                <a:gd name="T17" fmla="*/ 18 h 21"/>
                <a:gd name="T18" fmla="*/ 16 w 16"/>
                <a:gd name="T1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1"/>
                  </a:moveTo>
                  <a:lnTo>
                    <a:pt x="14" y="4"/>
                  </a:lnTo>
                  <a:lnTo>
                    <a:pt x="9" y="0"/>
                  </a:lnTo>
                  <a:lnTo>
                    <a:pt x="3" y="4"/>
                  </a:lnTo>
                  <a:lnTo>
                    <a:pt x="0" y="11"/>
                  </a:lnTo>
                  <a:lnTo>
                    <a:pt x="0" y="11"/>
                  </a:lnTo>
                  <a:lnTo>
                    <a:pt x="3" y="18"/>
                  </a:lnTo>
                  <a:lnTo>
                    <a:pt x="9" y="21"/>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39" name="Freeform 243"/>
            <p:cNvSpPr>
              <a:spLocks/>
            </p:cNvSpPr>
            <p:nvPr/>
          </p:nvSpPr>
          <p:spPr bwMode="auto">
            <a:xfrm>
              <a:off x="1131" y="2623"/>
              <a:ext cx="16" cy="21"/>
            </a:xfrm>
            <a:custGeom>
              <a:avLst/>
              <a:gdLst>
                <a:gd name="T0" fmla="*/ 16 w 16"/>
                <a:gd name="T1" fmla="*/ 12 h 21"/>
                <a:gd name="T2" fmla="*/ 14 w 16"/>
                <a:gd name="T3" fmla="*/ 5 h 21"/>
                <a:gd name="T4" fmla="*/ 7 w 16"/>
                <a:gd name="T5" fmla="*/ 0 h 21"/>
                <a:gd name="T6" fmla="*/ 1 w 16"/>
                <a:gd name="T7" fmla="*/ 5 h 21"/>
                <a:gd name="T8" fmla="*/ 0 w 16"/>
                <a:gd name="T9" fmla="*/ 12 h 21"/>
                <a:gd name="T10" fmla="*/ 0 w 16"/>
                <a:gd name="T11" fmla="*/ 12 h 21"/>
                <a:gd name="T12" fmla="*/ 1 w 16"/>
                <a:gd name="T13" fmla="*/ 19 h 21"/>
                <a:gd name="T14" fmla="*/ 7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0" name="Freeform 244"/>
            <p:cNvSpPr>
              <a:spLocks/>
            </p:cNvSpPr>
            <p:nvPr/>
          </p:nvSpPr>
          <p:spPr bwMode="auto">
            <a:xfrm>
              <a:off x="1131" y="2665"/>
              <a:ext cx="16" cy="21"/>
            </a:xfrm>
            <a:custGeom>
              <a:avLst/>
              <a:gdLst>
                <a:gd name="T0" fmla="*/ 16 w 16"/>
                <a:gd name="T1" fmla="*/ 12 h 21"/>
                <a:gd name="T2" fmla="*/ 14 w 16"/>
                <a:gd name="T3" fmla="*/ 5 h 21"/>
                <a:gd name="T4" fmla="*/ 7 w 16"/>
                <a:gd name="T5" fmla="*/ 0 h 21"/>
                <a:gd name="T6" fmla="*/ 1 w 16"/>
                <a:gd name="T7" fmla="*/ 5 h 21"/>
                <a:gd name="T8" fmla="*/ 0 w 16"/>
                <a:gd name="T9" fmla="*/ 12 h 21"/>
                <a:gd name="T10" fmla="*/ 0 w 16"/>
                <a:gd name="T11" fmla="*/ 12 h 21"/>
                <a:gd name="T12" fmla="*/ 1 w 16"/>
                <a:gd name="T13" fmla="*/ 19 h 21"/>
                <a:gd name="T14" fmla="*/ 7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7" y="0"/>
                  </a:lnTo>
                  <a:lnTo>
                    <a:pt x="1" y="5"/>
                  </a:lnTo>
                  <a:lnTo>
                    <a:pt x="0" y="12"/>
                  </a:lnTo>
                  <a:lnTo>
                    <a:pt x="0" y="12"/>
                  </a:lnTo>
                  <a:lnTo>
                    <a:pt x="1" y="19"/>
                  </a:lnTo>
                  <a:lnTo>
                    <a:pt x="7"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1" name="Freeform 245"/>
            <p:cNvSpPr>
              <a:spLocks/>
            </p:cNvSpPr>
            <p:nvPr/>
          </p:nvSpPr>
          <p:spPr bwMode="auto">
            <a:xfrm>
              <a:off x="1131" y="2707"/>
              <a:ext cx="16" cy="20"/>
            </a:xfrm>
            <a:custGeom>
              <a:avLst/>
              <a:gdLst>
                <a:gd name="T0" fmla="*/ 16 w 16"/>
                <a:gd name="T1" fmla="*/ 11 h 20"/>
                <a:gd name="T2" fmla="*/ 14 w 16"/>
                <a:gd name="T3" fmla="*/ 4 h 20"/>
                <a:gd name="T4" fmla="*/ 9 w 16"/>
                <a:gd name="T5" fmla="*/ 0 h 20"/>
                <a:gd name="T6" fmla="*/ 3 w 16"/>
                <a:gd name="T7" fmla="*/ 4 h 20"/>
                <a:gd name="T8" fmla="*/ 0 w 16"/>
                <a:gd name="T9" fmla="*/ 11 h 20"/>
                <a:gd name="T10" fmla="*/ 0 w 16"/>
                <a:gd name="T11" fmla="*/ 11 h 20"/>
                <a:gd name="T12" fmla="*/ 3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2" name="Freeform 246"/>
            <p:cNvSpPr>
              <a:spLocks/>
            </p:cNvSpPr>
            <p:nvPr/>
          </p:nvSpPr>
          <p:spPr bwMode="auto">
            <a:xfrm>
              <a:off x="847" y="1932"/>
              <a:ext cx="53" cy="111"/>
            </a:xfrm>
            <a:custGeom>
              <a:avLst/>
              <a:gdLst>
                <a:gd name="T0" fmla="*/ 53 w 53"/>
                <a:gd name="T1" fmla="*/ 107 h 111"/>
                <a:gd name="T2" fmla="*/ 24 w 53"/>
                <a:gd name="T3" fmla="*/ 0 h 111"/>
                <a:gd name="T4" fmla="*/ 0 w 53"/>
                <a:gd name="T5" fmla="*/ 111 h 111"/>
                <a:gd name="T6" fmla="*/ 53 w 53"/>
                <a:gd name="T7" fmla="*/ 107 h 111"/>
              </a:gdLst>
              <a:ahLst/>
              <a:cxnLst>
                <a:cxn ang="0">
                  <a:pos x="T0" y="T1"/>
                </a:cxn>
                <a:cxn ang="0">
                  <a:pos x="T2" y="T3"/>
                </a:cxn>
                <a:cxn ang="0">
                  <a:pos x="T4" y="T5"/>
                </a:cxn>
                <a:cxn ang="0">
                  <a:pos x="T6" y="T7"/>
                </a:cxn>
              </a:cxnLst>
              <a:rect l="0" t="0" r="r" b="b"/>
              <a:pathLst>
                <a:path w="53" h="111">
                  <a:moveTo>
                    <a:pt x="53" y="107"/>
                  </a:moveTo>
                  <a:lnTo>
                    <a:pt x="24" y="0"/>
                  </a:lnTo>
                  <a:lnTo>
                    <a:pt x="0" y="111"/>
                  </a:lnTo>
                  <a:lnTo>
                    <a:pt x="53"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6343" name="Rectangle 247"/>
          <p:cNvSpPr>
            <a:spLocks noChangeArrowheads="1"/>
          </p:cNvSpPr>
          <p:nvPr/>
        </p:nvSpPr>
        <p:spPr bwMode="auto">
          <a:xfrm>
            <a:off x="6588125" y="4505325"/>
            <a:ext cx="11017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6344" name="Rectangle 248"/>
          <p:cNvSpPr>
            <a:spLocks noChangeArrowheads="1"/>
          </p:cNvSpPr>
          <p:nvPr/>
        </p:nvSpPr>
        <p:spPr bwMode="auto">
          <a:xfrm>
            <a:off x="1295400" y="5018088"/>
            <a:ext cx="720725"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700" b="1">
                <a:solidFill>
                  <a:srgbClr val="000000"/>
                </a:solidFill>
                <a:latin typeface="Arial" panose="020B0604020202020204" pitchFamily="34" charset="0"/>
              </a:rPr>
              <a:t>Clients</a:t>
            </a:r>
            <a:endParaRPr lang="en-US" altLang="en-US" sz="1800" b="1"/>
          </a:p>
        </p:txBody>
      </p:sp>
      <p:grpSp>
        <p:nvGrpSpPr>
          <p:cNvPr id="516345" name="Group 249"/>
          <p:cNvGrpSpPr>
            <a:grpSpLocks/>
          </p:cNvGrpSpPr>
          <p:nvPr/>
        </p:nvGrpSpPr>
        <p:grpSpPr bwMode="auto">
          <a:xfrm>
            <a:off x="2540000" y="4140200"/>
            <a:ext cx="2244725" cy="679450"/>
            <a:chOff x="1008" y="2279"/>
            <a:chExt cx="1414" cy="428"/>
          </a:xfrm>
        </p:grpSpPr>
        <p:sp>
          <p:nvSpPr>
            <p:cNvPr id="516346" name="Freeform 250"/>
            <p:cNvSpPr>
              <a:spLocks/>
            </p:cNvSpPr>
            <p:nvPr/>
          </p:nvSpPr>
          <p:spPr bwMode="auto">
            <a:xfrm>
              <a:off x="1008" y="2281"/>
              <a:ext cx="14" cy="21"/>
            </a:xfrm>
            <a:custGeom>
              <a:avLst/>
              <a:gdLst>
                <a:gd name="T0" fmla="*/ 7 w 14"/>
                <a:gd name="T1" fmla="*/ 0 h 21"/>
                <a:gd name="T2" fmla="*/ 2 w 14"/>
                <a:gd name="T3" fmla="*/ 3 h 21"/>
                <a:gd name="T4" fmla="*/ 0 w 14"/>
                <a:gd name="T5" fmla="*/ 10 h 21"/>
                <a:gd name="T6" fmla="*/ 2 w 14"/>
                <a:gd name="T7" fmla="*/ 17 h 21"/>
                <a:gd name="T8" fmla="*/ 7 w 14"/>
                <a:gd name="T9" fmla="*/ 21 h 21"/>
                <a:gd name="T10" fmla="*/ 7 w 14"/>
                <a:gd name="T11" fmla="*/ 21 h 21"/>
                <a:gd name="T12" fmla="*/ 13 w 14"/>
                <a:gd name="T13" fmla="*/ 17 h 21"/>
                <a:gd name="T14" fmla="*/ 14 w 14"/>
                <a:gd name="T15" fmla="*/ 10 h 21"/>
                <a:gd name="T16" fmla="*/ 13 w 14"/>
                <a:gd name="T17" fmla="*/ 3 h 21"/>
                <a:gd name="T18" fmla="*/ 7 w 14"/>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1">
                  <a:moveTo>
                    <a:pt x="7" y="0"/>
                  </a:moveTo>
                  <a:lnTo>
                    <a:pt x="2" y="3"/>
                  </a:lnTo>
                  <a:lnTo>
                    <a:pt x="0" y="10"/>
                  </a:lnTo>
                  <a:lnTo>
                    <a:pt x="2" y="17"/>
                  </a:lnTo>
                  <a:lnTo>
                    <a:pt x="7" y="21"/>
                  </a:lnTo>
                  <a:lnTo>
                    <a:pt x="7" y="21"/>
                  </a:lnTo>
                  <a:lnTo>
                    <a:pt x="13" y="17"/>
                  </a:lnTo>
                  <a:lnTo>
                    <a:pt x="14" y="10"/>
                  </a:lnTo>
                  <a:lnTo>
                    <a:pt x="13" y="3"/>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7" name="Freeform 251"/>
            <p:cNvSpPr>
              <a:spLocks/>
            </p:cNvSpPr>
            <p:nvPr/>
          </p:nvSpPr>
          <p:spPr bwMode="auto">
            <a:xfrm>
              <a:off x="1039" y="2279"/>
              <a:ext cx="18" cy="21"/>
            </a:xfrm>
            <a:custGeom>
              <a:avLst/>
              <a:gdLst>
                <a:gd name="T0" fmla="*/ 9 w 18"/>
                <a:gd name="T1" fmla="*/ 0 h 21"/>
                <a:gd name="T2" fmla="*/ 3 w 18"/>
                <a:gd name="T3" fmla="*/ 5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8" name="Freeform 252"/>
            <p:cNvSpPr>
              <a:spLocks/>
            </p:cNvSpPr>
            <p:nvPr/>
          </p:nvSpPr>
          <p:spPr bwMode="auto">
            <a:xfrm>
              <a:off x="1071" y="2279"/>
              <a:ext cx="18" cy="21"/>
            </a:xfrm>
            <a:custGeom>
              <a:avLst/>
              <a:gdLst>
                <a:gd name="T0" fmla="*/ 9 w 18"/>
                <a:gd name="T1" fmla="*/ 0 h 21"/>
                <a:gd name="T2" fmla="*/ 4 w 18"/>
                <a:gd name="T3" fmla="*/ 5 h 21"/>
                <a:gd name="T4" fmla="*/ 0 w 18"/>
                <a:gd name="T5" fmla="*/ 12 h 21"/>
                <a:gd name="T6" fmla="*/ 4 w 18"/>
                <a:gd name="T7" fmla="*/ 19 h 21"/>
                <a:gd name="T8" fmla="*/ 9 w 18"/>
                <a:gd name="T9" fmla="*/ 21 h 21"/>
                <a:gd name="T10" fmla="*/ 9 w 18"/>
                <a:gd name="T11" fmla="*/ 21 h 21"/>
                <a:gd name="T12" fmla="*/ 15 w 18"/>
                <a:gd name="T13" fmla="*/ 19 h 21"/>
                <a:gd name="T14" fmla="*/ 18 w 18"/>
                <a:gd name="T15" fmla="*/ 12 h 21"/>
                <a:gd name="T16" fmla="*/ 15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49" name="Freeform 253"/>
            <p:cNvSpPr>
              <a:spLocks/>
            </p:cNvSpPr>
            <p:nvPr/>
          </p:nvSpPr>
          <p:spPr bwMode="auto">
            <a:xfrm>
              <a:off x="1104" y="2279"/>
              <a:ext cx="18" cy="21"/>
            </a:xfrm>
            <a:custGeom>
              <a:avLst/>
              <a:gdLst>
                <a:gd name="T0" fmla="*/ 9 w 18"/>
                <a:gd name="T1" fmla="*/ 0 h 21"/>
                <a:gd name="T2" fmla="*/ 3 w 18"/>
                <a:gd name="T3" fmla="*/ 5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0" name="Freeform 254"/>
            <p:cNvSpPr>
              <a:spLocks/>
            </p:cNvSpPr>
            <p:nvPr/>
          </p:nvSpPr>
          <p:spPr bwMode="auto">
            <a:xfrm>
              <a:off x="1136" y="2279"/>
              <a:ext cx="18" cy="21"/>
            </a:xfrm>
            <a:custGeom>
              <a:avLst/>
              <a:gdLst>
                <a:gd name="T0" fmla="*/ 9 w 18"/>
                <a:gd name="T1" fmla="*/ 0 h 21"/>
                <a:gd name="T2" fmla="*/ 4 w 18"/>
                <a:gd name="T3" fmla="*/ 5 h 21"/>
                <a:gd name="T4" fmla="*/ 0 w 18"/>
                <a:gd name="T5" fmla="*/ 12 h 21"/>
                <a:gd name="T6" fmla="*/ 4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5"/>
                  </a:lnTo>
                  <a:lnTo>
                    <a:pt x="0" y="12"/>
                  </a:lnTo>
                  <a:lnTo>
                    <a:pt x="4"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1" name="Freeform 255"/>
            <p:cNvSpPr>
              <a:spLocks/>
            </p:cNvSpPr>
            <p:nvPr/>
          </p:nvSpPr>
          <p:spPr bwMode="auto">
            <a:xfrm>
              <a:off x="1169" y="2279"/>
              <a:ext cx="18" cy="21"/>
            </a:xfrm>
            <a:custGeom>
              <a:avLst/>
              <a:gdLst>
                <a:gd name="T0" fmla="*/ 9 w 18"/>
                <a:gd name="T1" fmla="*/ 0 h 21"/>
                <a:gd name="T2" fmla="*/ 3 w 18"/>
                <a:gd name="T3" fmla="*/ 5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2" name="Freeform 256"/>
            <p:cNvSpPr>
              <a:spLocks/>
            </p:cNvSpPr>
            <p:nvPr/>
          </p:nvSpPr>
          <p:spPr bwMode="auto">
            <a:xfrm>
              <a:off x="1201" y="2279"/>
              <a:ext cx="18" cy="21"/>
            </a:xfrm>
            <a:custGeom>
              <a:avLst/>
              <a:gdLst>
                <a:gd name="T0" fmla="*/ 9 w 18"/>
                <a:gd name="T1" fmla="*/ 0 h 21"/>
                <a:gd name="T2" fmla="*/ 4 w 18"/>
                <a:gd name="T3" fmla="*/ 2 h 21"/>
                <a:gd name="T4" fmla="*/ 0 w 18"/>
                <a:gd name="T5" fmla="*/ 12 h 21"/>
                <a:gd name="T6" fmla="*/ 4 w 18"/>
                <a:gd name="T7" fmla="*/ 19 h 21"/>
                <a:gd name="T8" fmla="*/ 9 w 18"/>
                <a:gd name="T9" fmla="*/ 21 h 21"/>
                <a:gd name="T10" fmla="*/ 9 w 18"/>
                <a:gd name="T11" fmla="*/ 21 h 21"/>
                <a:gd name="T12" fmla="*/ 14 w 18"/>
                <a:gd name="T13" fmla="*/ 19 h 21"/>
                <a:gd name="T14" fmla="*/ 18 w 18"/>
                <a:gd name="T15" fmla="*/ 12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12"/>
                  </a:lnTo>
                  <a:lnTo>
                    <a:pt x="4" y="19"/>
                  </a:lnTo>
                  <a:lnTo>
                    <a:pt x="9" y="21"/>
                  </a:lnTo>
                  <a:lnTo>
                    <a:pt x="9" y="21"/>
                  </a:lnTo>
                  <a:lnTo>
                    <a:pt x="14" y="19"/>
                  </a:lnTo>
                  <a:lnTo>
                    <a:pt x="18" y="12"/>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3" name="Freeform 257"/>
            <p:cNvSpPr>
              <a:spLocks/>
            </p:cNvSpPr>
            <p:nvPr/>
          </p:nvSpPr>
          <p:spPr bwMode="auto">
            <a:xfrm>
              <a:off x="1233" y="2279"/>
              <a:ext cx="18" cy="21"/>
            </a:xfrm>
            <a:custGeom>
              <a:avLst/>
              <a:gdLst>
                <a:gd name="T0" fmla="*/ 9 w 18"/>
                <a:gd name="T1" fmla="*/ 0 h 21"/>
                <a:gd name="T2" fmla="*/ 4 w 18"/>
                <a:gd name="T3" fmla="*/ 2 h 21"/>
                <a:gd name="T4" fmla="*/ 0 w 18"/>
                <a:gd name="T5" fmla="*/ 12 h 21"/>
                <a:gd name="T6" fmla="*/ 4 w 18"/>
                <a:gd name="T7" fmla="*/ 19 h 21"/>
                <a:gd name="T8" fmla="*/ 9 w 18"/>
                <a:gd name="T9" fmla="*/ 21 h 21"/>
                <a:gd name="T10" fmla="*/ 9 w 18"/>
                <a:gd name="T11" fmla="*/ 21 h 21"/>
                <a:gd name="T12" fmla="*/ 15 w 18"/>
                <a:gd name="T13" fmla="*/ 19 h 21"/>
                <a:gd name="T14" fmla="*/ 18 w 18"/>
                <a:gd name="T15" fmla="*/ 12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12"/>
                  </a:lnTo>
                  <a:lnTo>
                    <a:pt x="4" y="19"/>
                  </a:lnTo>
                  <a:lnTo>
                    <a:pt x="9" y="21"/>
                  </a:lnTo>
                  <a:lnTo>
                    <a:pt x="9" y="21"/>
                  </a:lnTo>
                  <a:lnTo>
                    <a:pt x="15" y="19"/>
                  </a:lnTo>
                  <a:lnTo>
                    <a:pt x="18" y="12"/>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4" name="Freeform 258"/>
            <p:cNvSpPr>
              <a:spLocks/>
            </p:cNvSpPr>
            <p:nvPr/>
          </p:nvSpPr>
          <p:spPr bwMode="auto">
            <a:xfrm>
              <a:off x="1266" y="2279"/>
              <a:ext cx="18" cy="21"/>
            </a:xfrm>
            <a:custGeom>
              <a:avLst/>
              <a:gdLst>
                <a:gd name="T0" fmla="*/ 9 w 18"/>
                <a:gd name="T1" fmla="*/ 0 h 21"/>
                <a:gd name="T2" fmla="*/ 4 w 18"/>
                <a:gd name="T3" fmla="*/ 2 h 21"/>
                <a:gd name="T4" fmla="*/ 0 w 18"/>
                <a:gd name="T5" fmla="*/ 9 h 21"/>
                <a:gd name="T6" fmla="*/ 4 w 18"/>
                <a:gd name="T7" fmla="*/ 19 h 21"/>
                <a:gd name="T8" fmla="*/ 9 w 18"/>
                <a:gd name="T9" fmla="*/ 21 h 21"/>
                <a:gd name="T10" fmla="*/ 9 w 18"/>
                <a:gd name="T11" fmla="*/ 21 h 21"/>
                <a:gd name="T12" fmla="*/ 14 w 18"/>
                <a:gd name="T13" fmla="*/ 19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9"/>
                  </a:lnTo>
                  <a:lnTo>
                    <a:pt x="9" y="21"/>
                  </a:lnTo>
                  <a:lnTo>
                    <a:pt x="9" y="21"/>
                  </a:lnTo>
                  <a:lnTo>
                    <a:pt x="14" y="19"/>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5" name="Freeform 259"/>
            <p:cNvSpPr>
              <a:spLocks/>
            </p:cNvSpPr>
            <p:nvPr/>
          </p:nvSpPr>
          <p:spPr bwMode="auto">
            <a:xfrm>
              <a:off x="1298" y="2279"/>
              <a:ext cx="18" cy="21"/>
            </a:xfrm>
            <a:custGeom>
              <a:avLst/>
              <a:gdLst>
                <a:gd name="T0" fmla="*/ 9 w 18"/>
                <a:gd name="T1" fmla="*/ 0 h 21"/>
                <a:gd name="T2" fmla="*/ 4 w 18"/>
                <a:gd name="T3" fmla="*/ 2 h 21"/>
                <a:gd name="T4" fmla="*/ 0 w 18"/>
                <a:gd name="T5" fmla="*/ 9 h 21"/>
                <a:gd name="T6" fmla="*/ 4 w 18"/>
                <a:gd name="T7" fmla="*/ 19 h 21"/>
                <a:gd name="T8" fmla="*/ 9 w 18"/>
                <a:gd name="T9" fmla="*/ 21 h 21"/>
                <a:gd name="T10" fmla="*/ 9 w 18"/>
                <a:gd name="T11" fmla="*/ 21 h 21"/>
                <a:gd name="T12" fmla="*/ 15 w 18"/>
                <a:gd name="T13" fmla="*/ 19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6" name="Freeform 260"/>
            <p:cNvSpPr>
              <a:spLocks/>
            </p:cNvSpPr>
            <p:nvPr/>
          </p:nvSpPr>
          <p:spPr bwMode="auto">
            <a:xfrm>
              <a:off x="1331" y="2279"/>
              <a:ext cx="18" cy="21"/>
            </a:xfrm>
            <a:custGeom>
              <a:avLst/>
              <a:gdLst>
                <a:gd name="T0" fmla="*/ 9 w 18"/>
                <a:gd name="T1" fmla="*/ 0 h 21"/>
                <a:gd name="T2" fmla="*/ 3 w 18"/>
                <a:gd name="T3" fmla="*/ 2 h 21"/>
                <a:gd name="T4" fmla="*/ 0 w 18"/>
                <a:gd name="T5" fmla="*/ 9 h 21"/>
                <a:gd name="T6" fmla="*/ 3 w 18"/>
                <a:gd name="T7" fmla="*/ 19 h 21"/>
                <a:gd name="T8" fmla="*/ 9 w 18"/>
                <a:gd name="T9" fmla="*/ 21 h 21"/>
                <a:gd name="T10" fmla="*/ 9 w 18"/>
                <a:gd name="T11" fmla="*/ 21 h 21"/>
                <a:gd name="T12" fmla="*/ 14 w 18"/>
                <a:gd name="T13" fmla="*/ 19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7" name="Freeform 261"/>
            <p:cNvSpPr>
              <a:spLocks/>
            </p:cNvSpPr>
            <p:nvPr/>
          </p:nvSpPr>
          <p:spPr bwMode="auto">
            <a:xfrm>
              <a:off x="1363"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8" name="Freeform 262"/>
            <p:cNvSpPr>
              <a:spLocks/>
            </p:cNvSpPr>
            <p:nvPr/>
          </p:nvSpPr>
          <p:spPr bwMode="auto">
            <a:xfrm>
              <a:off x="1396" y="2279"/>
              <a:ext cx="18" cy="21"/>
            </a:xfrm>
            <a:custGeom>
              <a:avLst/>
              <a:gdLst>
                <a:gd name="T0" fmla="*/ 9 w 18"/>
                <a:gd name="T1" fmla="*/ 0 h 21"/>
                <a:gd name="T2" fmla="*/ 3 w 18"/>
                <a:gd name="T3" fmla="*/ 2 h 21"/>
                <a:gd name="T4" fmla="*/ 0 w 18"/>
                <a:gd name="T5" fmla="*/ 9 h 21"/>
                <a:gd name="T6" fmla="*/ 3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59" name="Freeform 263"/>
            <p:cNvSpPr>
              <a:spLocks/>
            </p:cNvSpPr>
            <p:nvPr/>
          </p:nvSpPr>
          <p:spPr bwMode="auto">
            <a:xfrm>
              <a:off x="1428"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0" name="Freeform 264"/>
            <p:cNvSpPr>
              <a:spLocks/>
            </p:cNvSpPr>
            <p:nvPr/>
          </p:nvSpPr>
          <p:spPr bwMode="auto">
            <a:xfrm>
              <a:off x="1461" y="2279"/>
              <a:ext cx="18" cy="21"/>
            </a:xfrm>
            <a:custGeom>
              <a:avLst/>
              <a:gdLst>
                <a:gd name="T0" fmla="*/ 9 w 18"/>
                <a:gd name="T1" fmla="*/ 0 h 21"/>
                <a:gd name="T2" fmla="*/ 3 w 18"/>
                <a:gd name="T3" fmla="*/ 2 h 21"/>
                <a:gd name="T4" fmla="*/ 0 w 18"/>
                <a:gd name="T5" fmla="*/ 9 h 21"/>
                <a:gd name="T6" fmla="*/ 3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1" name="Freeform 265"/>
            <p:cNvSpPr>
              <a:spLocks/>
            </p:cNvSpPr>
            <p:nvPr/>
          </p:nvSpPr>
          <p:spPr bwMode="auto">
            <a:xfrm>
              <a:off x="1493"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2" name="Freeform 266"/>
            <p:cNvSpPr>
              <a:spLocks/>
            </p:cNvSpPr>
            <p:nvPr/>
          </p:nvSpPr>
          <p:spPr bwMode="auto">
            <a:xfrm>
              <a:off x="1526" y="2279"/>
              <a:ext cx="18" cy="21"/>
            </a:xfrm>
            <a:custGeom>
              <a:avLst/>
              <a:gdLst>
                <a:gd name="T0" fmla="*/ 9 w 18"/>
                <a:gd name="T1" fmla="*/ 0 h 21"/>
                <a:gd name="T2" fmla="*/ 3 w 18"/>
                <a:gd name="T3" fmla="*/ 2 h 21"/>
                <a:gd name="T4" fmla="*/ 0 w 18"/>
                <a:gd name="T5" fmla="*/ 9 h 21"/>
                <a:gd name="T6" fmla="*/ 3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3" name="Freeform 267"/>
            <p:cNvSpPr>
              <a:spLocks/>
            </p:cNvSpPr>
            <p:nvPr/>
          </p:nvSpPr>
          <p:spPr bwMode="auto">
            <a:xfrm>
              <a:off x="1558"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4" name="Freeform 268"/>
            <p:cNvSpPr>
              <a:spLocks/>
            </p:cNvSpPr>
            <p:nvPr/>
          </p:nvSpPr>
          <p:spPr bwMode="auto">
            <a:xfrm>
              <a:off x="1591" y="2279"/>
              <a:ext cx="18" cy="21"/>
            </a:xfrm>
            <a:custGeom>
              <a:avLst/>
              <a:gdLst>
                <a:gd name="T0" fmla="*/ 9 w 18"/>
                <a:gd name="T1" fmla="*/ 0 h 21"/>
                <a:gd name="T2" fmla="*/ 3 w 18"/>
                <a:gd name="T3" fmla="*/ 2 h 21"/>
                <a:gd name="T4" fmla="*/ 0 w 18"/>
                <a:gd name="T5" fmla="*/ 9 h 21"/>
                <a:gd name="T6" fmla="*/ 3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5" name="Freeform 269"/>
            <p:cNvSpPr>
              <a:spLocks/>
            </p:cNvSpPr>
            <p:nvPr/>
          </p:nvSpPr>
          <p:spPr bwMode="auto">
            <a:xfrm>
              <a:off x="1623"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6" name="Freeform 270"/>
            <p:cNvSpPr>
              <a:spLocks/>
            </p:cNvSpPr>
            <p:nvPr/>
          </p:nvSpPr>
          <p:spPr bwMode="auto">
            <a:xfrm>
              <a:off x="1655"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7" name="Freeform 271"/>
            <p:cNvSpPr>
              <a:spLocks/>
            </p:cNvSpPr>
            <p:nvPr/>
          </p:nvSpPr>
          <p:spPr bwMode="auto">
            <a:xfrm>
              <a:off x="1688" y="2279"/>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8" name="Freeform 272"/>
            <p:cNvSpPr>
              <a:spLocks/>
            </p:cNvSpPr>
            <p:nvPr/>
          </p:nvSpPr>
          <p:spPr bwMode="auto">
            <a:xfrm>
              <a:off x="1720" y="2279"/>
              <a:ext cx="18" cy="21"/>
            </a:xfrm>
            <a:custGeom>
              <a:avLst/>
              <a:gdLst>
                <a:gd name="T0" fmla="*/ 9 w 18"/>
                <a:gd name="T1" fmla="*/ 0 h 21"/>
                <a:gd name="T2" fmla="*/ 4 w 18"/>
                <a:gd name="T3" fmla="*/ 2 h 21"/>
                <a:gd name="T4" fmla="*/ 0 w 18"/>
                <a:gd name="T5" fmla="*/ 9 h 21"/>
                <a:gd name="T6" fmla="*/ 4 w 18"/>
                <a:gd name="T7" fmla="*/ 19 h 21"/>
                <a:gd name="T8" fmla="*/ 9 w 18"/>
                <a:gd name="T9" fmla="*/ 21 h 21"/>
                <a:gd name="T10" fmla="*/ 9 w 18"/>
                <a:gd name="T11" fmla="*/ 21 h 21"/>
                <a:gd name="T12" fmla="*/ 15 w 18"/>
                <a:gd name="T13" fmla="*/ 19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69" name="Freeform 273"/>
            <p:cNvSpPr>
              <a:spLocks/>
            </p:cNvSpPr>
            <p:nvPr/>
          </p:nvSpPr>
          <p:spPr bwMode="auto">
            <a:xfrm>
              <a:off x="1753" y="2279"/>
              <a:ext cx="18" cy="21"/>
            </a:xfrm>
            <a:custGeom>
              <a:avLst/>
              <a:gdLst>
                <a:gd name="T0" fmla="*/ 9 w 18"/>
                <a:gd name="T1" fmla="*/ 0 h 21"/>
                <a:gd name="T2" fmla="*/ 3 w 18"/>
                <a:gd name="T3" fmla="*/ 2 h 21"/>
                <a:gd name="T4" fmla="*/ 0 w 18"/>
                <a:gd name="T5" fmla="*/ 9 h 21"/>
                <a:gd name="T6" fmla="*/ 3 w 18"/>
                <a:gd name="T7" fmla="*/ 19 h 21"/>
                <a:gd name="T8" fmla="*/ 9 w 18"/>
                <a:gd name="T9" fmla="*/ 21 h 21"/>
                <a:gd name="T10" fmla="*/ 9 w 18"/>
                <a:gd name="T11" fmla="*/ 21 h 21"/>
                <a:gd name="T12" fmla="*/ 14 w 18"/>
                <a:gd name="T13" fmla="*/ 19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0" name="Freeform 274"/>
            <p:cNvSpPr>
              <a:spLocks/>
            </p:cNvSpPr>
            <p:nvPr/>
          </p:nvSpPr>
          <p:spPr bwMode="auto">
            <a:xfrm>
              <a:off x="1785" y="2279"/>
              <a:ext cx="18" cy="21"/>
            </a:xfrm>
            <a:custGeom>
              <a:avLst/>
              <a:gdLst>
                <a:gd name="T0" fmla="*/ 9 w 18"/>
                <a:gd name="T1" fmla="*/ 0 h 21"/>
                <a:gd name="T2" fmla="*/ 4 w 18"/>
                <a:gd name="T3" fmla="*/ 2 h 21"/>
                <a:gd name="T4" fmla="*/ 0 w 18"/>
                <a:gd name="T5" fmla="*/ 12 h 21"/>
                <a:gd name="T6" fmla="*/ 4 w 18"/>
                <a:gd name="T7" fmla="*/ 19 h 21"/>
                <a:gd name="T8" fmla="*/ 9 w 18"/>
                <a:gd name="T9" fmla="*/ 21 h 21"/>
                <a:gd name="T10" fmla="*/ 9 w 18"/>
                <a:gd name="T11" fmla="*/ 21 h 21"/>
                <a:gd name="T12" fmla="*/ 15 w 18"/>
                <a:gd name="T13" fmla="*/ 19 h 21"/>
                <a:gd name="T14" fmla="*/ 18 w 18"/>
                <a:gd name="T15" fmla="*/ 12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12"/>
                  </a:lnTo>
                  <a:lnTo>
                    <a:pt x="4" y="19"/>
                  </a:lnTo>
                  <a:lnTo>
                    <a:pt x="9" y="21"/>
                  </a:lnTo>
                  <a:lnTo>
                    <a:pt x="9" y="21"/>
                  </a:lnTo>
                  <a:lnTo>
                    <a:pt x="15" y="19"/>
                  </a:lnTo>
                  <a:lnTo>
                    <a:pt x="18" y="12"/>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1" name="Freeform 275"/>
            <p:cNvSpPr>
              <a:spLocks/>
            </p:cNvSpPr>
            <p:nvPr/>
          </p:nvSpPr>
          <p:spPr bwMode="auto">
            <a:xfrm>
              <a:off x="1818" y="2279"/>
              <a:ext cx="18" cy="21"/>
            </a:xfrm>
            <a:custGeom>
              <a:avLst/>
              <a:gdLst>
                <a:gd name="T0" fmla="*/ 9 w 18"/>
                <a:gd name="T1" fmla="*/ 0 h 21"/>
                <a:gd name="T2" fmla="*/ 3 w 18"/>
                <a:gd name="T3" fmla="*/ 2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12"/>
                  </a:lnTo>
                  <a:lnTo>
                    <a:pt x="3" y="19"/>
                  </a:lnTo>
                  <a:lnTo>
                    <a:pt x="9" y="21"/>
                  </a:lnTo>
                  <a:lnTo>
                    <a:pt x="9" y="21"/>
                  </a:lnTo>
                  <a:lnTo>
                    <a:pt x="14" y="19"/>
                  </a:lnTo>
                  <a:lnTo>
                    <a:pt x="18" y="12"/>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2" name="Freeform 276"/>
            <p:cNvSpPr>
              <a:spLocks/>
            </p:cNvSpPr>
            <p:nvPr/>
          </p:nvSpPr>
          <p:spPr bwMode="auto">
            <a:xfrm>
              <a:off x="1850" y="2279"/>
              <a:ext cx="18" cy="21"/>
            </a:xfrm>
            <a:custGeom>
              <a:avLst/>
              <a:gdLst>
                <a:gd name="T0" fmla="*/ 9 w 18"/>
                <a:gd name="T1" fmla="*/ 0 h 21"/>
                <a:gd name="T2" fmla="*/ 4 w 18"/>
                <a:gd name="T3" fmla="*/ 5 h 21"/>
                <a:gd name="T4" fmla="*/ 0 w 18"/>
                <a:gd name="T5" fmla="*/ 12 h 21"/>
                <a:gd name="T6" fmla="*/ 4 w 18"/>
                <a:gd name="T7" fmla="*/ 19 h 21"/>
                <a:gd name="T8" fmla="*/ 9 w 18"/>
                <a:gd name="T9" fmla="*/ 21 h 21"/>
                <a:gd name="T10" fmla="*/ 9 w 18"/>
                <a:gd name="T11" fmla="*/ 21 h 21"/>
                <a:gd name="T12" fmla="*/ 15 w 18"/>
                <a:gd name="T13" fmla="*/ 19 h 21"/>
                <a:gd name="T14" fmla="*/ 18 w 18"/>
                <a:gd name="T15" fmla="*/ 12 h 21"/>
                <a:gd name="T16" fmla="*/ 15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3" name="Freeform 277"/>
            <p:cNvSpPr>
              <a:spLocks/>
            </p:cNvSpPr>
            <p:nvPr/>
          </p:nvSpPr>
          <p:spPr bwMode="auto">
            <a:xfrm>
              <a:off x="1883" y="2281"/>
              <a:ext cx="16" cy="21"/>
            </a:xfrm>
            <a:custGeom>
              <a:avLst/>
              <a:gdLst>
                <a:gd name="T0" fmla="*/ 9 w 16"/>
                <a:gd name="T1" fmla="*/ 0 h 21"/>
                <a:gd name="T2" fmla="*/ 3 w 16"/>
                <a:gd name="T3" fmla="*/ 3 h 21"/>
                <a:gd name="T4" fmla="*/ 0 w 16"/>
                <a:gd name="T5" fmla="*/ 10 h 21"/>
                <a:gd name="T6" fmla="*/ 3 w 16"/>
                <a:gd name="T7" fmla="*/ 17 h 21"/>
                <a:gd name="T8" fmla="*/ 9 w 16"/>
                <a:gd name="T9" fmla="*/ 21 h 21"/>
                <a:gd name="T10" fmla="*/ 9 w 16"/>
                <a:gd name="T11" fmla="*/ 21 h 21"/>
                <a:gd name="T12" fmla="*/ 14 w 16"/>
                <a:gd name="T13" fmla="*/ 17 h 21"/>
                <a:gd name="T14" fmla="*/ 16 w 16"/>
                <a:gd name="T15" fmla="*/ 10 h 21"/>
                <a:gd name="T16" fmla="*/ 14 w 16"/>
                <a:gd name="T17" fmla="*/ 3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3"/>
                  </a:lnTo>
                  <a:lnTo>
                    <a:pt x="0" y="10"/>
                  </a:lnTo>
                  <a:lnTo>
                    <a:pt x="3" y="17"/>
                  </a:lnTo>
                  <a:lnTo>
                    <a:pt x="9" y="21"/>
                  </a:lnTo>
                  <a:lnTo>
                    <a:pt x="9" y="21"/>
                  </a:lnTo>
                  <a:lnTo>
                    <a:pt x="14" y="17"/>
                  </a:lnTo>
                  <a:lnTo>
                    <a:pt x="16" y="10"/>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4" name="Freeform 278"/>
            <p:cNvSpPr>
              <a:spLocks/>
            </p:cNvSpPr>
            <p:nvPr/>
          </p:nvSpPr>
          <p:spPr bwMode="auto">
            <a:xfrm>
              <a:off x="1915" y="2281"/>
              <a:ext cx="18" cy="21"/>
            </a:xfrm>
            <a:custGeom>
              <a:avLst/>
              <a:gdLst>
                <a:gd name="T0" fmla="*/ 9 w 18"/>
                <a:gd name="T1" fmla="*/ 0 h 21"/>
                <a:gd name="T2" fmla="*/ 4 w 18"/>
                <a:gd name="T3" fmla="*/ 3 h 21"/>
                <a:gd name="T4" fmla="*/ 0 w 18"/>
                <a:gd name="T5" fmla="*/ 10 h 21"/>
                <a:gd name="T6" fmla="*/ 4 w 18"/>
                <a:gd name="T7" fmla="*/ 17 h 21"/>
                <a:gd name="T8" fmla="*/ 9 w 18"/>
                <a:gd name="T9" fmla="*/ 21 h 21"/>
                <a:gd name="T10" fmla="*/ 9 w 18"/>
                <a:gd name="T11" fmla="*/ 21 h 21"/>
                <a:gd name="T12" fmla="*/ 15 w 18"/>
                <a:gd name="T13" fmla="*/ 17 h 21"/>
                <a:gd name="T14" fmla="*/ 18 w 18"/>
                <a:gd name="T15" fmla="*/ 10 h 21"/>
                <a:gd name="T16" fmla="*/ 15 w 18"/>
                <a:gd name="T17" fmla="*/ 3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3"/>
                  </a:lnTo>
                  <a:lnTo>
                    <a:pt x="0" y="10"/>
                  </a:lnTo>
                  <a:lnTo>
                    <a:pt x="4" y="17"/>
                  </a:lnTo>
                  <a:lnTo>
                    <a:pt x="9" y="21"/>
                  </a:lnTo>
                  <a:lnTo>
                    <a:pt x="9" y="21"/>
                  </a:lnTo>
                  <a:lnTo>
                    <a:pt x="15" y="17"/>
                  </a:lnTo>
                  <a:lnTo>
                    <a:pt x="18" y="10"/>
                  </a:lnTo>
                  <a:lnTo>
                    <a:pt x="15"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5" name="Freeform 279"/>
            <p:cNvSpPr>
              <a:spLocks/>
            </p:cNvSpPr>
            <p:nvPr/>
          </p:nvSpPr>
          <p:spPr bwMode="auto">
            <a:xfrm>
              <a:off x="1948" y="2281"/>
              <a:ext cx="18" cy="21"/>
            </a:xfrm>
            <a:custGeom>
              <a:avLst/>
              <a:gdLst>
                <a:gd name="T0" fmla="*/ 9 w 18"/>
                <a:gd name="T1" fmla="*/ 0 h 21"/>
                <a:gd name="T2" fmla="*/ 3 w 18"/>
                <a:gd name="T3" fmla="*/ 3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3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3"/>
                  </a:lnTo>
                  <a:lnTo>
                    <a:pt x="0" y="12"/>
                  </a:lnTo>
                  <a:lnTo>
                    <a:pt x="3" y="19"/>
                  </a:lnTo>
                  <a:lnTo>
                    <a:pt x="9" y="21"/>
                  </a:lnTo>
                  <a:lnTo>
                    <a:pt x="9" y="21"/>
                  </a:lnTo>
                  <a:lnTo>
                    <a:pt x="14" y="19"/>
                  </a:lnTo>
                  <a:lnTo>
                    <a:pt x="18" y="12"/>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6" name="Freeform 280"/>
            <p:cNvSpPr>
              <a:spLocks/>
            </p:cNvSpPr>
            <p:nvPr/>
          </p:nvSpPr>
          <p:spPr bwMode="auto">
            <a:xfrm>
              <a:off x="1980" y="2281"/>
              <a:ext cx="16" cy="21"/>
            </a:xfrm>
            <a:custGeom>
              <a:avLst/>
              <a:gdLst>
                <a:gd name="T0" fmla="*/ 9 w 16"/>
                <a:gd name="T1" fmla="*/ 0 h 21"/>
                <a:gd name="T2" fmla="*/ 4 w 16"/>
                <a:gd name="T3" fmla="*/ 5 h 21"/>
                <a:gd name="T4" fmla="*/ 0 w 16"/>
                <a:gd name="T5" fmla="*/ 12 h 21"/>
                <a:gd name="T6" fmla="*/ 4 w 16"/>
                <a:gd name="T7" fmla="*/ 19 h 21"/>
                <a:gd name="T8" fmla="*/ 9 w 16"/>
                <a:gd name="T9" fmla="*/ 21 h 21"/>
                <a:gd name="T10" fmla="*/ 9 w 16"/>
                <a:gd name="T11" fmla="*/ 21 h 21"/>
                <a:gd name="T12" fmla="*/ 15 w 16"/>
                <a:gd name="T13" fmla="*/ 19 h 21"/>
                <a:gd name="T14" fmla="*/ 16 w 16"/>
                <a:gd name="T15" fmla="*/ 12 h 21"/>
                <a:gd name="T16" fmla="*/ 15 w 16"/>
                <a:gd name="T17" fmla="*/ 5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4" y="5"/>
                  </a:lnTo>
                  <a:lnTo>
                    <a:pt x="0" y="12"/>
                  </a:lnTo>
                  <a:lnTo>
                    <a:pt x="4" y="19"/>
                  </a:lnTo>
                  <a:lnTo>
                    <a:pt x="9" y="21"/>
                  </a:lnTo>
                  <a:lnTo>
                    <a:pt x="9" y="21"/>
                  </a:lnTo>
                  <a:lnTo>
                    <a:pt x="15" y="19"/>
                  </a:lnTo>
                  <a:lnTo>
                    <a:pt x="16"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7" name="Freeform 281"/>
            <p:cNvSpPr>
              <a:spLocks/>
            </p:cNvSpPr>
            <p:nvPr/>
          </p:nvSpPr>
          <p:spPr bwMode="auto">
            <a:xfrm>
              <a:off x="2013" y="2284"/>
              <a:ext cx="16" cy="21"/>
            </a:xfrm>
            <a:custGeom>
              <a:avLst/>
              <a:gdLst>
                <a:gd name="T0" fmla="*/ 9 w 16"/>
                <a:gd name="T1" fmla="*/ 0 h 21"/>
                <a:gd name="T2" fmla="*/ 3 w 16"/>
                <a:gd name="T3" fmla="*/ 2 h 21"/>
                <a:gd name="T4" fmla="*/ 0 w 16"/>
                <a:gd name="T5" fmla="*/ 9 h 21"/>
                <a:gd name="T6" fmla="*/ 3 w 16"/>
                <a:gd name="T7" fmla="*/ 16 h 21"/>
                <a:gd name="T8" fmla="*/ 9 w 16"/>
                <a:gd name="T9" fmla="*/ 21 h 21"/>
                <a:gd name="T10" fmla="*/ 9 w 16"/>
                <a:gd name="T11" fmla="*/ 21 h 21"/>
                <a:gd name="T12" fmla="*/ 14 w 16"/>
                <a:gd name="T13" fmla="*/ 16 h 21"/>
                <a:gd name="T14" fmla="*/ 16 w 16"/>
                <a:gd name="T15" fmla="*/ 9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8" name="Freeform 282"/>
            <p:cNvSpPr>
              <a:spLocks/>
            </p:cNvSpPr>
            <p:nvPr/>
          </p:nvSpPr>
          <p:spPr bwMode="auto">
            <a:xfrm>
              <a:off x="2045" y="2284"/>
              <a:ext cx="16" cy="21"/>
            </a:xfrm>
            <a:custGeom>
              <a:avLst/>
              <a:gdLst>
                <a:gd name="T0" fmla="*/ 9 w 16"/>
                <a:gd name="T1" fmla="*/ 0 h 21"/>
                <a:gd name="T2" fmla="*/ 4 w 16"/>
                <a:gd name="T3" fmla="*/ 2 h 21"/>
                <a:gd name="T4" fmla="*/ 0 w 16"/>
                <a:gd name="T5" fmla="*/ 11 h 21"/>
                <a:gd name="T6" fmla="*/ 4 w 16"/>
                <a:gd name="T7" fmla="*/ 18 h 21"/>
                <a:gd name="T8" fmla="*/ 9 w 16"/>
                <a:gd name="T9" fmla="*/ 21 h 21"/>
                <a:gd name="T10" fmla="*/ 9 w 16"/>
                <a:gd name="T11" fmla="*/ 21 h 21"/>
                <a:gd name="T12" fmla="*/ 14 w 16"/>
                <a:gd name="T13" fmla="*/ 18 h 21"/>
                <a:gd name="T14" fmla="*/ 16 w 16"/>
                <a:gd name="T15" fmla="*/ 11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4" y="2"/>
                  </a:lnTo>
                  <a:lnTo>
                    <a:pt x="0" y="11"/>
                  </a:lnTo>
                  <a:lnTo>
                    <a:pt x="4" y="18"/>
                  </a:lnTo>
                  <a:lnTo>
                    <a:pt x="9" y="21"/>
                  </a:lnTo>
                  <a:lnTo>
                    <a:pt x="9" y="21"/>
                  </a:lnTo>
                  <a:lnTo>
                    <a:pt x="14" y="18"/>
                  </a:lnTo>
                  <a:lnTo>
                    <a:pt x="16" y="11"/>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79" name="Freeform 283"/>
            <p:cNvSpPr>
              <a:spLocks/>
            </p:cNvSpPr>
            <p:nvPr/>
          </p:nvSpPr>
          <p:spPr bwMode="auto">
            <a:xfrm>
              <a:off x="2077" y="2286"/>
              <a:ext cx="17" cy="21"/>
            </a:xfrm>
            <a:custGeom>
              <a:avLst/>
              <a:gdLst>
                <a:gd name="T0" fmla="*/ 9 w 17"/>
                <a:gd name="T1" fmla="*/ 0 h 21"/>
                <a:gd name="T2" fmla="*/ 4 w 17"/>
                <a:gd name="T3" fmla="*/ 2 h 21"/>
                <a:gd name="T4" fmla="*/ 0 w 17"/>
                <a:gd name="T5" fmla="*/ 9 h 21"/>
                <a:gd name="T6" fmla="*/ 4 w 17"/>
                <a:gd name="T7" fmla="*/ 16 h 21"/>
                <a:gd name="T8" fmla="*/ 9 w 17"/>
                <a:gd name="T9" fmla="*/ 21 h 21"/>
                <a:gd name="T10" fmla="*/ 9 w 17"/>
                <a:gd name="T11" fmla="*/ 21 h 21"/>
                <a:gd name="T12" fmla="*/ 15 w 17"/>
                <a:gd name="T13" fmla="*/ 16 h 21"/>
                <a:gd name="T14" fmla="*/ 17 w 17"/>
                <a:gd name="T15" fmla="*/ 9 h 21"/>
                <a:gd name="T16" fmla="*/ 15 w 17"/>
                <a:gd name="T17" fmla="*/ 2 h 21"/>
                <a:gd name="T18" fmla="*/ 9 w 1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9" y="0"/>
                  </a:moveTo>
                  <a:lnTo>
                    <a:pt x="4" y="2"/>
                  </a:lnTo>
                  <a:lnTo>
                    <a:pt x="0" y="9"/>
                  </a:lnTo>
                  <a:lnTo>
                    <a:pt x="4" y="16"/>
                  </a:lnTo>
                  <a:lnTo>
                    <a:pt x="9" y="21"/>
                  </a:lnTo>
                  <a:lnTo>
                    <a:pt x="9" y="21"/>
                  </a:lnTo>
                  <a:lnTo>
                    <a:pt x="15" y="16"/>
                  </a:lnTo>
                  <a:lnTo>
                    <a:pt x="17"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0" name="Freeform 284"/>
            <p:cNvSpPr>
              <a:spLocks/>
            </p:cNvSpPr>
            <p:nvPr/>
          </p:nvSpPr>
          <p:spPr bwMode="auto">
            <a:xfrm>
              <a:off x="2110" y="2286"/>
              <a:ext cx="16" cy="21"/>
            </a:xfrm>
            <a:custGeom>
              <a:avLst/>
              <a:gdLst>
                <a:gd name="T0" fmla="*/ 9 w 16"/>
                <a:gd name="T1" fmla="*/ 0 h 21"/>
                <a:gd name="T2" fmla="*/ 4 w 16"/>
                <a:gd name="T3" fmla="*/ 2 h 21"/>
                <a:gd name="T4" fmla="*/ 0 w 16"/>
                <a:gd name="T5" fmla="*/ 12 h 21"/>
                <a:gd name="T6" fmla="*/ 4 w 16"/>
                <a:gd name="T7" fmla="*/ 19 h 21"/>
                <a:gd name="T8" fmla="*/ 9 w 16"/>
                <a:gd name="T9" fmla="*/ 21 h 21"/>
                <a:gd name="T10" fmla="*/ 9 w 16"/>
                <a:gd name="T11" fmla="*/ 21 h 21"/>
                <a:gd name="T12" fmla="*/ 14 w 16"/>
                <a:gd name="T13" fmla="*/ 19 h 21"/>
                <a:gd name="T14" fmla="*/ 16 w 16"/>
                <a:gd name="T15" fmla="*/ 12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4" y="2"/>
                  </a:lnTo>
                  <a:lnTo>
                    <a:pt x="0" y="12"/>
                  </a:lnTo>
                  <a:lnTo>
                    <a:pt x="4" y="19"/>
                  </a:lnTo>
                  <a:lnTo>
                    <a:pt x="9" y="21"/>
                  </a:lnTo>
                  <a:lnTo>
                    <a:pt x="9" y="21"/>
                  </a:lnTo>
                  <a:lnTo>
                    <a:pt x="14" y="19"/>
                  </a:lnTo>
                  <a:lnTo>
                    <a:pt x="16" y="12"/>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1" name="Freeform 285"/>
            <p:cNvSpPr>
              <a:spLocks/>
            </p:cNvSpPr>
            <p:nvPr/>
          </p:nvSpPr>
          <p:spPr bwMode="auto">
            <a:xfrm>
              <a:off x="2142" y="2288"/>
              <a:ext cx="17" cy="21"/>
            </a:xfrm>
            <a:custGeom>
              <a:avLst/>
              <a:gdLst>
                <a:gd name="T0" fmla="*/ 9 w 17"/>
                <a:gd name="T1" fmla="*/ 0 h 21"/>
                <a:gd name="T2" fmla="*/ 4 w 17"/>
                <a:gd name="T3" fmla="*/ 3 h 21"/>
                <a:gd name="T4" fmla="*/ 0 w 17"/>
                <a:gd name="T5" fmla="*/ 10 h 21"/>
                <a:gd name="T6" fmla="*/ 4 w 17"/>
                <a:gd name="T7" fmla="*/ 17 h 21"/>
                <a:gd name="T8" fmla="*/ 9 w 17"/>
                <a:gd name="T9" fmla="*/ 21 h 21"/>
                <a:gd name="T10" fmla="*/ 9 w 17"/>
                <a:gd name="T11" fmla="*/ 21 h 21"/>
                <a:gd name="T12" fmla="*/ 15 w 17"/>
                <a:gd name="T13" fmla="*/ 17 h 21"/>
                <a:gd name="T14" fmla="*/ 17 w 17"/>
                <a:gd name="T15" fmla="*/ 10 h 21"/>
                <a:gd name="T16" fmla="*/ 15 w 17"/>
                <a:gd name="T17" fmla="*/ 3 h 21"/>
                <a:gd name="T18" fmla="*/ 9 w 1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9" y="0"/>
                  </a:moveTo>
                  <a:lnTo>
                    <a:pt x="4" y="3"/>
                  </a:lnTo>
                  <a:lnTo>
                    <a:pt x="0" y="10"/>
                  </a:lnTo>
                  <a:lnTo>
                    <a:pt x="4" y="17"/>
                  </a:lnTo>
                  <a:lnTo>
                    <a:pt x="9" y="21"/>
                  </a:lnTo>
                  <a:lnTo>
                    <a:pt x="9" y="21"/>
                  </a:lnTo>
                  <a:lnTo>
                    <a:pt x="15" y="17"/>
                  </a:lnTo>
                  <a:lnTo>
                    <a:pt x="17" y="10"/>
                  </a:lnTo>
                  <a:lnTo>
                    <a:pt x="15"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2" name="Freeform 286"/>
            <p:cNvSpPr>
              <a:spLocks/>
            </p:cNvSpPr>
            <p:nvPr/>
          </p:nvSpPr>
          <p:spPr bwMode="auto">
            <a:xfrm>
              <a:off x="2175" y="2288"/>
              <a:ext cx="16" cy="21"/>
            </a:xfrm>
            <a:custGeom>
              <a:avLst/>
              <a:gdLst>
                <a:gd name="T0" fmla="*/ 9 w 16"/>
                <a:gd name="T1" fmla="*/ 0 h 21"/>
                <a:gd name="T2" fmla="*/ 3 w 16"/>
                <a:gd name="T3" fmla="*/ 5 h 21"/>
                <a:gd name="T4" fmla="*/ 0 w 16"/>
                <a:gd name="T5" fmla="*/ 12 h 21"/>
                <a:gd name="T6" fmla="*/ 3 w 16"/>
                <a:gd name="T7" fmla="*/ 19 h 21"/>
                <a:gd name="T8" fmla="*/ 9 w 16"/>
                <a:gd name="T9" fmla="*/ 21 h 21"/>
                <a:gd name="T10" fmla="*/ 9 w 16"/>
                <a:gd name="T11" fmla="*/ 21 h 21"/>
                <a:gd name="T12" fmla="*/ 14 w 16"/>
                <a:gd name="T13" fmla="*/ 19 h 21"/>
                <a:gd name="T14" fmla="*/ 16 w 16"/>
                <a:gd name="T15" fmla="*/ 12 h 21"/>
                <a:gd name="T16" fmla="*/ 14 w 16"/>
                <a:gd name="T17" fmla="*/ 5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5"/>
                  </a:lnTo>
                  <a:lnTo>
                    <a:pt x="0" y="12"/>
                  </a:lnTo>
                  <a:lnTo>
                    <a:pt x="3" y="19"/>
                  </a:lnTo>
                  <a:lnTo>
                    <a:pt x="9" y="21"/>
                  </a:lnTo>
                  <a:lnTo>
                    <a:pt x="9" y="21"/>
                  </a:lnTo>
                  <a:lnTo>
                    <a:pt x="14" y="19"/>
                  </a:lnTo>
                  <a:lnTo>
                    <a:pt x="16"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3" name="Freeform 287"/>
            <p:cNvSpPr>
              <a:spLocks/>
            </p:cNvSpPr>
            <p:nvPr/>
          </p:nvSpPr>
          <p:spPr bwMode="auto">
            <a:xfrm>
              <a:off x="2207" y="2291"/>
              <a:ext cx="17" cy="20"/>
            </a:xfrm>
            <a:custGeom>
              <a:avLst/>
              <a:gdLst>
                <a:gd name="T0" fmla="*/ 9 w 17"/>
                <a:gd name="T1" fmla="*/ 0 h 20"/>
                <a:gd name="T2" fmla="*/ 4 w 17"/>
                <a:gd name="T3" fmla="*/ 4 h 20"/>
                <a:gd name="T4" fmla="*/ 0 w 17"/>
                <a:gd name="T5" fmla="*/ 11 h 20"/>
                <a:gd name="T6" fmla="*/ 4 w 17"/>
                <a:gd name="T7" fmla="*/ 18 h 20"/>
                <a:gd name="T8" fmla="*/ 9 w 17"/>
                <a:gd name="T9" fmla="*/ 20 h 20"/>
                <a:gd name="T10" fmla="*/ 9 w 17"/>
                <a:gd name="T11" fmla="*/ 20 h 20"/>
                <a:gd name="T12" fmla="*/ 15 w 17"/>
                <a:gd name="T13" fmla="*/ 18 h 20"/>
                <a:gd name="T14" fmla="*/ 17 w 17"/>
                <a:gd name="T15" fmla="*/ 11 h 20"/>
                <a:gd name="T16" fmla="*/ 15 w 17"/>
                <a:gd name="T17" fmla="*/ 4 h 20"/>
                <a:gd name="T18" fmla="*/ 9 w 1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0">
                  <a:moveTo>
                    <a:pt x="9" y="0"/>
                  </a:moveTo>
                  <a:lnTo>
                    <a:pt x="4" y="4"/>
                  </a:lnTo>
                  <a:lnTo>
                    <a:pt x="0" y="11"/>
                  </a:lnTo>
                  <a:lnTo>
                    <a:pt x="4" y="18"/>
                  </a:lnTo>
                  <a:lnTo>
                    <a:pt x="9" y="20"/>
                  </a:lnTo>
                  <a:lnTo>
                    <a:pt x="9" y="20"/>
                  </a:lnTo>
                  <a:lnTo>
                    <a:pt x="15" y="18"/>
                  </a:lnTo>
                  <a:lnTo>
                    <a:pt x="17"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4" name="Freeform 288"/>
            <p:cNvSpPr>
              <a:spLocks/>
            </p:cNvSpPr>
            <p:nvPr/>
          </p:nvSpPr>
          <p:spPr bwMode="auto">
            <a:xfrm>
              <a:off x="2240" y="2293"/>
              <a:ext cx="16" cy="21"/>
            </a:xfrm>
            <a:custGeom>
              <a:avLst/>
              <a:gdLst>
                <a:gd name="T0" fmla="*/ 9 w 16"/>
                <a:gd name="T1" fmla="*/ 0 h 21"/>
                <a:gd name="T2" fmla="*/ 3 w 16"/>
                <a:gd name="T3" fmla="*/ 5 h 21"/>
                <a:gd name="T4" fmla="*/ 0 w 16"/>
                <a:gd name="T5" fmla="*/ 12 h 21"/>
                <a:gd name="T6" fmla="*/ 3 w 16"/>
                <a:gd name="T7" fmla="*/ 18 h 21"/>
                <a:gd name="T8" fmla="*/ 9 w 16"/>
                <a:gd name="T9" fmla="*/ 21 h 21"/>
                <a:gd name="T10" fmla="*/ 9 w 16"/>
                <a:gd name="T11" fmla="*/ 21 h 21"/>
                <a:gd name="T12" fmla="*/ 14 w 16"/>
                <a:gd name="T13" fmla="*/ 18 h 21"/>
                <a:gd name="T14" fmla="*/ 16 w 16"/>
                <a:gd name="T15" fmla="*/ 12 h 21"/>
                <a:gd name="T16" fmla="*/ 14 w 16"/>
                <a:gd name="T17" fmla="*/ 5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5"/>
                  </a:lnTo>
                  <a:lnTo>
                    <a:pt x="0" y="12"/>
                  </a:lnTo>
                  <a:lnTo>
                    <a:pt x="3" y="18"/>
                  </a:lnTo>
                  <a:lnTo>
                    <a:pt x="9" y="21"/>
                  </a:lnTo>
                  <a:lnTo>
                    <a:pt x="9" y="21"/>
                  </a:lnTo>
                  <a:lnTo>
                    <a:pt x="14" y="18"/>
                  </a:lnTo>
                  <a:lnTo>
                    <a:pt x="16"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5" name="Freeform 289"/>
            <p:cNvSpPr>
              <a:spLocks/>
            </p:cNvSpPr>
            <p:nvPr/>
          </p:nvSpPr>
          <p:spPr bwMode="auto">
            <a:xfrm>
              <a:off x="2272" y="2298"/>
              <a:ext cx="16" cy="20"/>
            </a:xfrm>
            <a:custGeom>
              <a:avLst/>
              <a:gdLst>
                <a:gd name="T0" fmla="*/ 9 w 16"/>
                <a:gd name="T1" fmla="*/ 0 h 20"/>
                <a:gd name="T2" fmla="*/ 4 w 16"/>
                <a:gd name="T3" fmla="*/ 2 h 20"/>
                <a:gd name="T4" fmla="*/ 0 w 16"/>
                <a:gd name="T5" fmla="*/ 9 h 20"/>
                <a:gd name="T6" fmla="*/ 4 w 16"/>
                <a:gd name="T7" fmla="*/ 16 h 20"/>
                <a:gd name="T8" fmla="*/ 9 w 16"/>
                <a:gd name="T9" fmla="*/ 20 h 20"/>
                <a:gd name="T10" fmla="*/ 9 w 16"/>
                <a:gd name="T11" fmla="*/ 20 h 20"/>
                <a:gd name="T12" fmla="*/ 15 w 16"/>
                <a:gd name="T13" fmla="*/ 16 h 20"/>
                <a:gd name="T14" fmla="*/ 16 w 16"/>
                <a:gd name="T15" fmla="*/ 9 h 20"/>
                <a:gd name="T16" fmla="*/ 15 w 16"/>
                <a:gd name="T17" fmla="*/ 2 h 20"/>
                <a:gd name="T18" fmla="*/ 9 w 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9" y="0"/>
                  </a:moveTo>
                  <a:lnTo>
                    <a:pt x="4" y="2"/>
                  </a:lnTo>
                  <a:lnTo>
                    <a:pt x="0" y="9"/>
                  </a:lnTo>
                  <a:lnTo>
                    <a:pt x="4" y="16"/>
                  </a:lnTo>
                  <a:lnTo>
                    <a:pt x="9" y="20"/>
                  </a:lnTo>
                  <a:lnTo>
                    <a:pt x="9" y="20"/>
                  </a:lnTo>
                  <a:lnTo>
                    <a:pt x="15" y="16"/>
                  </a:lnTo>
                  <a:lnTo>
                    <a:pt x="16"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6" name="Freeform 290"/>
            <p:cNvSpPr>
              <a:spLocks/>
            </p:cNvSpPr>
            <p:nvPr/>
          </p:nvSpPr>
          <p:spPr bwMode="auto">
            <a:xfrm>
              <a:off x="2305" y="2300"/>
              <a:ext cx="16" cy="21"/>
            </a:xfrm>
            <a:custGeom>
              <a:avLst/>
              <a:gdLst>
                <a:gd name="T0" fmla="*/ 9 w 16"/>
                <a:gd name="T1" fmla="*/ 0 h 21"/>
                <a:gd name="T2" fmla="*/ 3 w 16"/>
                <a:gd name="T3" fmla="*/ 5 h 21"/>
                <a:gd name="T4" fmla="*/ 0 w 16"/>
                <a:gd name="T5" fmla="*/ 11 h 21"/>
                <a:gd name="T6" fmla="*/ 3 w 16"/>
                <a:gd name="T7" fmla="*/ 18 h 21"/>
                <a:gd name="T8" fmla="*/ 9 w 16"/>
                <a:gd name="T9" fmla="*/ 21 h 21"/>
                <a:gd name="T10" fmla="*/ 9 w 16"/>
                <a:gd name="T11" fmla="*/ 21 h 21"/>
                <a:gd name="T12" fmla="*/ 14 w 16"/>
                <a:gd name="T13" fmla="*/ 18 h 21"/>
                <a:gd name="T14" fmla="*/ 16 w 16"/>
                <a:gd name="T15" fmla="*/ 11 h 21"/>
                <a:gd name="T16" fmla="*/ 14 w 16"/>
                <a:gd name="T17" fmla="*/ 5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5"/>
                  </a:lnTo>
                  <a:lnTo>
                    <a:pt x="0" y="11"/>
                  </a:lnTo>
                  <a:lnTo>
                    <a:pt x="3" y="18"/>
                  </a:lnTo>
                  <a:lnTo>
                    <a:pt x="9" y="21"/>
                  </a:lnTo>
                  <a:lnTo>
                    <a:pt x="9" y="21"/>
                  </a:lnTo>
                  <a:lnTo>
                    <a:pt x="14" y="18"/>
                  </a:lnTo>
                  <a:lnTo>
                    <a:pt x="16" y="11"/>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7" name="Freeform 291"/>
            <p:cNvSpPr>
              <a:spLocks/>
            </p:cNvSpPr>
            <p:nvPr/>
          </p:nvSpPr>
          <p:spPr bwMode="auto">
            <a:xfrm>
              <a:off x="2337" y="2307"/>
              <a:ext cx="16" cy="21"/>
            </a:xfrm>
            <a:custGeom>
              <a:avLst/>
              <a:gdLst>
                <a:gd name="T0" fmla="*/ 9 w 16"/>
                <a:gd name="T1" fmla="*/ 0 h 21"/>
                <a:gd name="T2" fmla="*/ 2 w 16"/>
                <a:gd name="T3" fmla="*/ 2 h 21"/>
                <a:gd name="T4" fmla="*/ 0 w 16"/>
                <a:gd name="T5" fmla="*/ 9 h 21"/>
                <a:gd name="T6" fmla="*/ 2 w 16"/>
                <a:gd name="T7" fmla="*/ 16 h 21"/>
                <a:gd name="T8" fmla="*/ 9 w 16"/>
                <a:gd name="T9" fmla="*/ 21 h 21"/>
                <a:gd name="T10" fmla="*/ 9 w 16"/>
                <a:gd name="T11" fmla="*/ 21 h 21"/>
                <a:gd name="T12" fmla="*/ 15 w 16"/>
                <a:gd name="T13" fmla="*/ 16 h 21"/>
                <a:gd name="T14" fmla="*/ 16 w 16"/>
                <a:gd name="T15" fmla="*/ 9 h 21"/>
                <a:gd name="T16" fmla="*/ 15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2" y="2"/>
                  </a:lnTo>
                  <a:lnTo>
                    <a:pt x="0" y="9"/>
                  </a:lnTo>
                  <a:lnTo>
                    <a:pt x="2" y="16"/>
                  </a:lnTo>
                  <a:lnTo>
                    <a:pt x="9" y="21"/>
                  </a:lnTo>
                  <a:lnTo>
                    <a:pt x="9" y="21"/>
                  </a:lnTo>
                  <a:lnTo>
                    <a:pt x="15" y="16"/>
                  </a:lnTo>
                  <a:lnTo>
                    <a:pt x="16"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8" name="Freeform 292"/>
            <p:cNvSpPr>
              <a:spLocks/>
            </p:cNvSpPr>
            <p:nvPr/>
          </p:nvSpPr>
          <p:spPr bwMode="auto">
            <a:xfrm>
              <a:off x="2366" y="2323"/>
              <a:ext cx="16" cy="21"/>
            </a:xfrm>
            <a:custGeom>
              <a:avLst/>
              <a:gdLst>
                <a:gd name="T0" fmla="*/ 14 w 16"/>
                <a:gd name="T1" fmla="*/ 5 h 21"/>
                <a:gd name="T2" fmla="*/ 9 w 16"/>
                <a:gd name="T3" fmla="*/ 0 h 21"/>
                <a:gd name="T4" fmla="*/ 4 w 16"/>
                <a:gd name="T5" fmla="*/ 2 h 21"/>
                <a:gd name="T6" fmla="*/ 0 w 16"/>
                <a:gd name="T7" fmla="*/ 12 h 21"/>
                <a:gd name="T8" fmla="*/ 4 w 16"/>
                <a:gd name="T9" fmla="*/ 19 h 21"/>
                <a:gd name="T10" fmla="*/ 4 w 16"/>
                <a:gd name="T11" fmla="*/ 19 h 21"/>
                <a:gd name="T12" fmla="*/ 9 w 16"/>
                <a:gd name="T13" fmla="*/ 21 h 21"/>
                <a:gd name="T14" fmla="*/ 14 w 16"/>
                <a:gd name="T15" fmla="*/ 19 h 21"/>
                <a:gd name="T16" fmla="*/ 16 w 16"/>
                <a:gd name="T17" fmla="*/ 12 h 21"/>
                <a:gd name="T18" fmla="*/ 14 w 16"/>
                <a:gd name="T19"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4" y="5"/>
                  </a:moveTo>
                  <a:lnTo>
                    <a:pt x="9" y="0"/>
                  </a:lnTo>
                  <a:lnTo>
                    <a:pt x="4" y="2"/>
                  </a:lnTo>
                  <a:lnTo>
                    <a:pt x="0" y="12"/>
                  </a:lnTo>
                  <a:lnTo>
                    <a:pt x="4" y="19"/>
                  </a:lnTo>
                  <a:lnTo>
                    <a:pt x="4" y="19"/>
                  </a:lnTo>
                  <a:lnTo>
                    <a:pt x="9" y="21"/>
                  </a:lnTo>
                  <a:lnTo>
                    <a:pt x="14" y="19"/>
                  </a:lnTo>
                  <a:lnTo>
                    <a:pt x="16" y="12"/>
                  </a:lnTo>
                  <a:lnTo>
                    <a:pt x="14"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89" name="Freeform 293"/>
            <p:cNvSpPr>
              <a:spLocks/>
            </p:cNvSpPr>
            <p:nvPr/>
          </p:nvSpPr>
          <p:spPr bwMode="auto">
            <a:xfrm>
              <a:off x="2386" y="2358"/>
              <a:ext cx="16" cy="20"/>
            </a:xfrm>
            <a:custGeom>
              <a:avLst/>
              <a:gdLst>
                <a:gd name="T0" fmla="*/ 16 w 16"/>
                <a:gd name="T1" fmla="*/ 9 h 20"/>
                <a:gd name="T2" fmla="*/ 12 w 16"/>
                <a:gd name="T3" fmla="*/ 2 h 20"/>
                <a:gd name="T4" fmla="*/ 7 w 16"/>
                <a:gd name="T5" fmla="*/ 0 h 20"/>
                <a:gd name="T6" fmla="*/ 2 w 16"/>
                <a:gd name="T7" fmla="*/ 2 h 20"/>
                <a:gd name="T8" fmla="*/ 0 w 16"/>
                <a:gd name="T9" fmla="*/ 9 h 20"/>
                <a:gd name="T10" fmla="*/ 0 w 16"/>
                <a:gd name="T11" fmla="*/ 9 h 20"/>
                <a:gd name="T12" fmla="*/ 2 w 16"/>
                <a:gd name="T13" fmla="*/ 16 h 20"/>
                <a:gd name="T14" fmla="*/ 7 w 16"/>
                <a:gd name="T15" fmla="*/ 20 h 20"/>
                <a:gd name="T16" fmla="*/ 12 w 16"/>
                <a:gd name="T17" fmla="*/ 16 h 20"/>
                <a:gd name="T18" fmla="*/ 16 w 16"/>
                <a:gd name="T19" fmla="*/ 9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9"/>
                  </a:moveTo>
                  <a:lnTo>
                    <a:pt x="12" y="2"/>
                  </a:lnTo>
                  <a:lnTo>
                    <a:pt x="7" y="0"/>
                  </a:lnTo>
                  <a:lnTo>
                    <a:pt x="2" y="2"/>
                  </a:lnTo>
                  <a:lnTo>
                    <a:pt x="0" y="9"/>
                  </a:lnTo>
                  <a:lnTo>
                    <a:pt x="0" y="9"/>
                  </a:lnTo>
                  <a:lnTo>
                    <a:pt x="2" y="16"/>
                  </a:lnTo>
                  <a:lnTo>
                    <a:pt x="7" y="20"/>
                  </a:lnTo>
                  <a:lnTo>
                    <a:pt x="12" y="16"/>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0" name="Freeform 294"/>
            <p:cNvSpPr>
              <a:spLocks/>
            </p:cNvSpPr>
            <p:nvPr/>
          </p:nvSpPr>
          <p:spPr bwMode="auto">
            <a:xfrm>
              <a:off x="2395" y="2397"/>
              <a:ext cx="16" cy="21"/>
            </a:xfrm>
            <a:custGeom>
              <a:avLst/>
              <a:gdLst>
                <a:gd name="T0" fmla="*/ 16 w 16"/>
                <a:gd name="T1" fmla="*/ 9 h 21"/>
                <a:gd name="T2" fmla="*/ 14 w 16"/>
                <a:gd name="T3" fmla="*/ 2 h 21"/>
                <a:gd name="T4" fmla="*/ 9 w 16"/>
                <a:gd name="T5" fmla="*/ 0 h 21"/>
                <a:gd name="T6" fmla="*/ 3 w 16"/>
                <a:gd name="T7" fmla="*/ 2 h 21"/>
                <a:gd name="T8" fmla="*/ 0 w 16"/>
                <a:gd name="T9" fmla="*/ 9 h 21"/>
                <a:gd name="T10" fmla="*/ 0 w 16"/>
                <a:gd name="T11" fmla="*/ 9 h 21"/>
                <a:gd name="T12" fmla="*/ 3 w 16"/>
                <a:gd name="T13" fmla="*/ 16 h 21"/>
                <a:gd name="T14" fmla="*/ 9 w 16"/>
                <a:gd name="T15" fmla="*/ 21 h 21"/>
                <a:gd name="T16" fmla="*/ 14 w 16"/>
                <a:gd name="T17" fmla="*/ 16 h 21"/>
                <a:gd name="T18" fmla="*/ 16 w 16"/>
                <a:gd name="T19" fmla="*/ 9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9"/>
                  </a:moveTo>
                  <a:lnTo>
                    <a:pt x="14" y="2"/>
                  </a:lnTo>
                  <a:lnTo>
                    <a:pt x="9" y="0"/>
                  </a:lnTo>
                  <a:lnTo>
                    <a:pt x="3" y="2"/>
                  </a:lnTo>
                  <a:lnTo>
                    <a:pt x="0" y="9"/>
                  </a:lnTo>
                  <a:lnTo>
                    <a:pt x="0" y="9"/>
                  </a:lnTo>
                  <a:lnTo>
                    <a:pt x="3" y="16"/>
                  </a:lnTo>
                  <a:lnTo>
                    <a:pt x="9" y="21"/>
                  </a:lnTo>
                  <a:lnTo>
                    <a:pt x="14" y="16"/>
                  </a:lnTo>
                  <a:lnTo>
                    <a:pt x="16"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1" name="Freeform 295"/>
            <p:cNvSpPr>
              <a:spLocks/>
            </p:cNvSpPr>
            <p:nvPr/>
          </p:nvSpPr>
          <p:spPr bwMode="auto">
            <a:xfrm>
              <a:off x="2402" y="2436"/>
              <a:ext cx="16" cy="21"/>
            </a:xfrm>
            <a:custGeom>
              <a:avLst/>
              <a:gdLst>
                <a:gd name="T0" fmla="*/ 16 w 16"/>
                <a:gd name="T1" fmla="*/ 12 h 21"/>
                <a:gd name="T2" fmla="*/ 13 w 16"/>
                <a:gd name="T3" fmla="*/ 5 h 21"/>
                <a:gd name="T4" fmla="*/ 7 w 16"/>
                <a:gd name="T5" fmla="*/ 0 h 21"/>
                <a:gd name="T6" fmla="*/ 2 w 16"/>
                <a:gd name="T7" fmla="*/ 5 h 21"/>
                <a:gd name="T8" fmla="*/ 0 w 16"/>
                <a:gd name="T9" fmla="*/ 12 h 21"/>
                <a:gd name="T10" fmla="*/ 0 w 16"/>
                <a:gd name="T11" fmla="*/ 12 h 21"/>
                <a:gd name="T12" fmla="*/ 2 w 16"/>
                <a:gd name="T13" fmla="*/ 19 h 21"/>
                <a:gd name="T14" fmla="*/ 7 w 16"/>
                <a:gd name="T15" fmla="*/ 21 h 21"/>
                <a:gd name="T16" fmla="*/ 13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3" y="5"/>
                  </a:lnTo>
                  <a:lnTo>
                    <a:pt x="7" y="0"/>
                  </a:lnTo>
                  <a:lnTo>
                    <a:pt x="2" y="5"/>
                  </a:lnTo>
                  <a:lnTo>
                    <a:pt x="0" y="12"/>
                  </a:lnTo>
                  <a:lnTo>
                    <a:pt x="0" y="12"/>
                  </a:lnTo>
                  <a:lnTo>
                    <a:pt x="2" y="19"/>
                  </a:lnTo>
                  <a:lnTo>
                    <a:pt x="7" y="21"/>
                  </a:lnTo>
                  <a:lnTo>
                    <a:pt x="13"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2" name="Freeform 296"/>
            <p:cNvSpPr>
              <a:spLocks/>
            </p:cNvSpPr>
            <p:nvPr/>
          </p:nvSpPr>
          <p:spPr bwMode="auto">
            <a:xfrm>
              <a:off x="2404" y="2478"/>
              <a:ext cx="16" cy="21"/>
            </a:xfrm>
            <a:custGeom>
              <a:avLst/>
              <a:gdLst>
                <a:gd name="T0" fmla="*/ 16 w 16"/>
                <a:gd name="T1" fmla="*/ 11 h 21"/>
                <a:gd name="T2" fmla="*/ 14 w 16"/>
                <a:gd name="T3" fmla="*/ 4 h 21"/>
                <a:gd name="T4" fmla="*/ 9 w 16"/>
                <a:gd name="T5" fmla="*/ 0 h 21"/>
                <a:gd name="T6" fmla="*/ 2 w 16"/>
                <a:gd name="T7" fmla="*/ 4 h 21"/>
                <a:gd name="T8" fmla="*/ 0 w 16"/>
                <a:gd name="T9" fmla="*/ 11 h 21"/>
                <a:gd name="T10" fmla="*/ 0 w 16"/>
                <a:gd name="T11" fmla="*/ 11 h 21"/>
                <a:gd name="T12" fmla="*/ 2 w 16"/>
                <a:gd name="T13" fmla="*/ 18 h 21"/>
                <a:gd name="T14" fmla="*/ 9 w 16"/>
                <a:gd name="T15" fmla="*/ 21 h 21"/>
                <a:gd name="T16" fmla="*/ 14 w 16"/>
                <a:gd name="T17" fmla="*/ 18 h 21"/>
                <a:gd name="T18" fmla="*/ 16 w 16"/>
                <a:gd name="T1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1"/>
                  </a:moveTo>
                  <a:lnTo>
                    <a:pt x="14" y="4"/>
                  </a:lnTo>
                  <a:lnTo>
                    <a:pt x="9" y="0"/>
                  </a:lnTo>
                  <a:lnTo>
                    <a:pt x="2" y="4"/>
                  </a:lnTo>
                  <a:lnTo>
                    <a:pt x="0" y="11"/>
                  </a:lnTo>
                  <a:lnTo>
                    <a:pt x="0" y="11"/>
                  </a:lnTo>
                  <a:lnTo>
                    <a:pt x="2" y="18"/>
                  </a:lnTo>
                  <a:lnTo>
                    <a:pt x="9" y="21"/>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3" name="Freeform 297"/>
            <p:cNvSpPr>
              <a:spLocks/>
            </p:cNvSpPr>
            <p:nvPr/>
          </p:nvSpPr>
          <p:spPr bwMode="auto">
            <a:xfrm>
              <a:off x="2406" y="2519"/>
              <a:ext cx="16" cy="21"/>
            </a:xfrm>
            <a:custGeom>
              <a:avLst/>
              <a:gdLst>
                <a:gd name="T0" fmla="*/ 16 w 16"/>
                <a:gd name="T1" fmla="*/ 12 h 21"/>
                <a:gd name="T2" fmla="*/ 14 w 16"/>
                <a:gd name="T3" fmla="*/ 5 h 21"/>
                <a:gd name="T4" fmla="*/ 9 w 16"/>
                <a:gd name="T5" fmla="*/ 0 h 21"/>
                <a:gd name="T6" fmla="*/ 1 w 16"/>
                <a:gd name="T7" fmla="*/ 5 h 21"/>
                <a:gd name="T8" fmla="*/ 0 w 16"/>
                <a:gd name="T9" fmla="*/ 12 h 21"/>
                <a:gd name="T10" fmla="*/ 0 w 16"/>
                <a:gd name="T11" fmla="*/ 12 h 21"/>
                <a:gd name="T12" fmla="*/ 1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1" y="5"/>
                  </a:lnTo>
                  <a:lnTo>
                    <a:pt x="0" y="12"/>
                  </a:lnTo>
                  <a:lnTo>
                    <a:pt x="0" y="12"/>
                  </a:lnTo>
                  <a:lnTo>
                    <a:pt x="1"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4" name="Freeform 298"/>
            <p:cNvSpPr>
              <a:spLocks/>
            </p:cNvSpPr>
            <p:nvPr/>
          </p:nvSpPr>
          <p:spPr bwMode="auto">
            <a:xfrm>
              <a:off x="2406" y="2561"/>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5" name="Freeform 299"/>
            <p:cNvSpPr>
              <a:spLocks/>
            </p:cNvSpPr>
            <p:nvPr/>
          </p:nvSpPr>
          <p:spPr bwMode="auto">
            <a:xfrm>
              <a:off x="2406" y="2603"/>
              <a:ext cx="16" cy="20"/>
            </a:xfrm>
            <a:custGeom>
              <a:avLst/>
              <a:gdLst>
                <a:gd name="T0" fmla="*/ 16 w 16"/>
                <a:gd name="T1" fmla="*/ 11 h 20"/>
                <a:gd name="T2" fmla="*/ 14 w 16"/>
                <a:gd name="T3" fmla="*/ 4 h 20"/>
                <a:gd name="T4" fmla="*/ 7 w 16"/>
                <a:gd name="T5" fmla="*/ 0 h 20"/>
                <a:gd name="T6" fmla="*/ 1 w 16"/>
                <a:gd name="T7" fmla="*/ 4 h 20"/>
                <a:gd name="T8" fmla="*/ 0 w 16"/>
                <a:gd name="T9" fmla="*/ 11 h 20"/>
                <a:gd name="T10" fmla="*/ 0 w 16"/>
                <a:gd name="T11" fmla="*/ 11 h 20"/>
                <a:gd name="T12" fmla="*/ 1 w 16"/>
                <a:gd name="T13" fmla="*/ 18 h 20"/>
                <a:gd name="T14" fmla="*/ 7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7" y="0"/>
                  </a:lnTo>
                  <a:lnTo>
                    <a:pt x="1" y="4"/>
                  </a:lnTo>
                  <a:lnTo>
                    <a:pt x="0" y="11"/>
                  </a:lnTo>
                  <a:lnTo>
                    <a:pt x="0" y="11"/>
                  </a:lnTo>
                  <a:lnTo>
                    <a:pt x="1" y="18"/>
                  </a:lnTo>
                  <a:lnTo>
                    <a:pt x="7"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6" name="Freeform 300"/>
            <p:cNvSpPr>
              <a:spLocks/>
            </p:cNvSpPr>
            <p:nvPr/>
          </p:nvSpPr>
          <p:spPr bwMode="auto">
            <a:xfrm>
              <a:off x="2406" y="2644"/>
              <a:ext cx="16" cy="21"/>
            </a:xfrm>
            <a:custGeom>
              <a:avLst/>
              <a:gdLst>
                <a:gd name="T0" fmla="*/ 16 w 16"/>
                <a:gd name="T1" fmla="*/ 12 h 21"/>
                <a:gd name="T2" fmla="*/ 12 w 16"/>
                <a:gd name="T3" fmla="*/ 5 h 21"/>
                <a:gd name="T4" fmla="*/ 7 w 16"/>
                <a:gd name="T5" fmla="*/ 0 h 21"/>
                <a:gd name="T6" fmla="*/ 1 w 16"/>
                <a:gd name="T7" fmla="*/ 5 h 21"/>
                <a:gd name="T8" fmla="*/ 0 w 16"/>
                <a:gd name="T9" fmla="*/ 12 h 21"/>
                <a:gd name="T10" fmla="*/ 0 w 16"/>
                <a:gd name="T11" fmla="*/ 12 h 21"/>
                <a:gd name="T12" fmla="*/ 1 w 16"/>
                <a:gd name="T13" fmla="*/ 19 h 21"/>
                <a:gd name="T14" fmla="*/ 7 w 16"/>
                <a:gd name="T15" fmla="*/ 21 h 21"/>
                <a:gd name="T16" fmla="*/ 12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2" y="5"/>
                  </a:lnTo>
                  <a:lnTo>
                    <a:pt x="7" y="0"/>
                  </a:lnTo>
                  <a:lnTo>
                    <a:pt x="1" y="5"/>
                  </a:lnTo>
                  <a:lnTo>
                    <a:pt x="0" y="12"/>
                  </a:lnTo>
                  <a:lnTo>
                    <a:pt x="0" y="12"/>
                  </a:lnTo>
                  <a:lnTo>
                    <a:pt x="1" y="19"/>
                  </a:lnTo>
                  <a:lnTo>
                    <a:pt x="7" y="21"/>
                  </a:lnTo>
                  <a:lnTo>
                    <a:pt x="12"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397" name="Freeform 301"/>
            <p:cNvSpPr>
              <a:spLocks/>
            </p:cNvSpPr>
            <p:nvPr/>
          </p:nvSpPr>
          <p:spPr bwMode="auto">
            <a:xfrm>
              <a:off x="2404" y="2686"/>
              <a:ext cx="16" cy="21"/>
            </a:xfrm>
            <a:custGeom>
              <a:avLst/>
              <a:gdLst>
                <a:gd name="T0" fmla="*/ 16 w 16"/>
                <a:gd name="T1" fmla="*/ 11 h 21"/>
                <a:gd name="T2" fmla="*/ 14 w 16"/>
                <a:gd name="T3" fmla="*/ 4 h 21"/>
                <a:gd name="T4" fmla="*/ 9 w 16"/>
                <a:gd name="T5" fmla="*/ 0 h 21"/>
                <a:gd name="T6" fmla="*/ 2 w 16"/>
                <a:gd name="T7" fmla="*/ 4 h 21"/>
                <a:gd name="T8" fmla="*/ 0 w 16"/>
                <a:gd name="T9" fmla="*/ 11 h 21"/>
                <a:gd name="T10" fmla="*/ 0 w 16"/>
                <a:gd name="T11" fmla="*/ 11 h 21"/>
                <a:gd name="T12" fmla="*/ 2 w 16"/>
                <a:gd name="T13" fmla="*/ 18 h 21"/>
                <a:gd name="T14" fmla="*/ 9 w 16"/>
                <a:gd name="T15" fmla="*/ 21 h 21"/>
                <a:gd name="T16" fmla="*/ 14 w 16"/>
                <a:gd name="T17" fmla="*/ 18 h 21"/>
                <a:gd name="T18" fmla="*/ 16 w 16"/>
                <a:gd name="T1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1"/>
                  </a:moveTo>
                  <a:lnTo>
                    <a:pt x="14" y="4"/>
                  </a:lnTo>
                  <a:lnTo>
                    <a:pt x="9" y="0"/>
                  </a:lnTo>
                  <a:lnTo>
                    <a:pt x="2" y="4"/>
                  </a:lnTo>
                  <a:lnTo>
                    <a:pt x="0" y="11"/>
                  </a:lnTo>
                  <a:lnTo>
                    <a:pt x="0" y="11"/>
                  </a:lnTo>
                  <a:lnTo>
                    <a:pt x="2" y="18"/>
                  </a:lnTo>
                  <a:lnTo>
                    <a:pt x="9" y="21"/>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516398" name="Group 302"/>
          <p:cNvGrpSpPr>
            <a:grpSpLocks/>
          </p:cNvGrpSpPr>
          <p:nvPr/>
        </p:nvGrpSpPr>
        <p:grpSpPr bwMode="auto">
          <a:xfrm>
            <a:off x="4283075" y="4148138"/>
            <a:ext cx="2543175" cy="674687"/>
            <a:chOff x="2106" y="2284"/>
            <a:chExt cx="1602" cy="425"/>
          </a:xfrm>
        </p:grpSpPr>
        <p:sp>
          <p:nvSpPr>
            <p:cNvPr id="516399" name="Freeform 303"/>
            <p:cNvSpPr>
              <a:spLocks/>
            </p:cNvSpPr>
            <p:nvPr/>
          </p:nvSpPr>
          <p:spPr bwMode="auto">
            <a:xfrm>
              <a:off x="2106" y="2286"/>
              <a:ext cx="15" cy="21"/>
            </a:xfrm>
            <a:custGeom>
              <a:avLst/>
              <a:gdLst>
                <a:gd name="T0" fmla="*/ 8 w 15"/>
                <a:gd name="T1" fmla="*/ 0 h 21"/>
                <a:gd name="T2" fmla="*/ 2 w 15"/>
                <a:gd name="T3" fmla="*/ 2 h 21"/>
                <a:gd name="T4" fmla="*/ 0 w 15"/>
                <a:gd name="T5" fmla="*/ 9 h 21"/>
                <a:gd name="T6" fmla="*/ 2 w 15"/>
                <a:gd name="T7" fmla="*/ 16 h 21"/>
                <a:gd name="T8" fmla="*/ 8 w 15"/>
                <a:gd name="T9" fmla="*/ 21 h 21"/>
                <a:gd name="T10" fmla="*/ 8 w 15"/>
                <a:gd name="T11" fmla="*/ 21 h 21"/>
                <a:gd name="T12" fmla="*/ 13 w 15"/>
                <a:gd name="T13" fmla="*/ 16 h 21"/>
                <a:gd name="T14" fmla="*/ 15 w 15"/>
                <a:gd name="T15" fmla="*/ 9 h 21"/>
                <a:gd name="T16" fmla="*/ 13 w 15"/>
                <a:gd name="T17" fmla="*/ 2 h 21"/>
                <a:gd name="T18" fmla="*/ 8 w 15"/>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21">
                  <a:moveTo>
                    <a:pt x="8" y="0"/>
                  </a:moveTo>
                  <a:lnTo>
                    <a:pt x="2" y="2"/>
                  </a:lnTo>
                  <a:lnTo>
                    <a:pt x="0" y="9"/>
                  </a:lnTo>
                  <a:lnTo>
                    <a:pt x="2" y="16"/>
                  </a:lnTo>
                  <a:lnTo>
                    <a:pt x="8" y="21"/>
                  </a:lnTo>
                  <a:lnTo>
                    <a:pt x="8" y="21"/>
                  </a:lnTo>
                  <a:lnTo>
                    <a:pt x="13" y="16"/>
                  </a:lnTo>
                  <a:lnTo>
                    <a:pt x="15" y="9"/>
                  </a:lnTo>
                  <a:lnTo>
                    <a:pt x="13" y="2"/>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0" name="Freeform 304"/>
            <p:cNvSpPr>
              <a:spLocks/>
            </p:cNvSpPr>
            <p:nvPr/>
          </p:nvSpPr>
          <p:spPr bwMode="auto">
            <a:xfrm>
              <a:off x="2137" y="2286"/>
              <a:ext cx="16" cy="21"/>
            </a:xfrm>
            <a:custGeom>
              <a:avLst/>
              <a:gdLst>
                <a:gd name="T0" fmla="*/ 9 w 16"/>
                <a:gd name="T1" fmla="*/ 0 h 21"/>
                <a:gd name="T2" fmla="*/ 4 w 16"/>
                <a:gd name="T3" fmla="*/ 2 h 21"/>
                <a:gd name="T4" fmla="*/ 0 w 16"/>
                <a:gd name="T5" fmla="*/ 9 h 21"/>
                <a:gd name="T6" fmla="*/ 4 w 16"/>
                <a:gd name="T7" fmla="*/ 16 h 21"/>
                <a:gd name="T8" fmla="*/ 9 w 16"/>
                <a:gd name="T9" fmla="*/ 21 h 21"/>
                <a:gd name="T10" fmla="*/ 9 w 16"/>
                <a:gd name="T11" fmla="*/ 21 h 21"/>
                <a:gd name="T12" fmla="*/ 14 w 16"/>
                <a:gd name="T13" fmla="*/ 16 h 21"/>
                <a:gd name="T14" fmla="*/ 16 w 16"/>
                <a:gd name="T15" fmla="*/ 9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4" y="2"/>
                  </a:lnTo>
                  <a:lnTo>
                    <a:pt x="0" y="9"/>
                  </a:lnTo>
                  <a:lnTo>
                    <a:pt x="4" y="16"/>
                  </a:lnTo>
                  <a:lnTo>
                    <a:pt x="9" y="21"/>
                  </a:lnTo>
                  <a:lnTo>
                    <a:pt x="9" y="21"/>
                  </a:lnTo>
                  <a:lnTo>
                    <a:pt x="14" y="16"/>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1" name="Freeform 305"/>
            <p:cNvSpPr>
              <a:spLocks/>
            </p:cNvSpPr>
            <p:nvPr/>
          </p:nvSpPr>
          <p:spPr bwMode="auto">
            <a:xfrm>
              <a:off x="2169"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2" name="Freeform 306"/>
            <p:cNvSpPr>
              <a:spLocks/>
            </p:cNvSpPr>
            <p:nvPr/>
          </p:nvSpPr>
          <p:spPr bwMode="auto">
            <a:xfrm>
              <a:off x="2202"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3" name="Freeform 307"/>
            <p:cNvSpPr>
              <a:spLocks/>
            </p:cNvSpPr>
            <p:nvPr/>
          </p:nvSpPr>
          <p:spPr bwMode="auto">
            <a:xfrm>
              <a:off x="2234"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4" name="Freeform 308"/>
            <p:cNvSpPr>
              <a:spLocks/>
            </p:cNvSpPr>
            <p:nvPr/>
          </p:nvSpPr>
          <p:spPr bwMode="auto">
            <a:xfrm>
              <a:off x="2267"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5" name="Freeform 309"/>
            <p:cNvSpPr>
              <a:spLocks/>
            </p:cNvSpPr>
            <p:nvPr/>
          </p:nvSpPr>
          <p:spPr bwMode="auto">
            <a:xfrm>
              <a:off x="2299"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6" name="Freeform 310"/>
            <p:cNvSpPr>
              <a:spLocks/>
            </p:cNvSpPr>
            <p:nvPr/>
          </p:nvSpPr>
          <p:spPr bwMode="auto">
            <a:xfrm>
              <a:off x="2332"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7" name="Freeform 311"/>
            <p:cNvSpPr>
              <a:spLocks/>
            </p:cNvSpPr>
            <p:nvPr/>
          </p:nvSpPr>
          <p:spPr bwMode="auto">
            <a:xfrm>
              <a:off x="2364"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8" name="Freeform 312"/>
            <p:cNvSpPr>
              <a:spLocks/>
            </p:cNvSpPr>
            <p:nvPr/>
          </p:nvSpPr>
          <p:spPr bwMode="auto">
            <a:xfrm>
              <a:off x="2397"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09" name="Freeform 313"/>
            <p:cNvSpPr>
              <a:spLocks/>
            </p:cNvSpPr>
            <p:nvPr/>
          </p:nvSpPr>
          <p:spPr bwMode="auto">
            <a:xfrm>
              <a:off x="2429"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0" name="Freeform 314"/>
            <p:cNvSpPr>
              <a:spLocks/>
            </p:cNvSpPr>
            <p:nvPr/>
          </p:nvSpPr>
          <p:spPr bwMode="auto">
            <a:xfrm>
              <a:off x="2462"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1" name="Freeform 315"/>
            <p:cNvSpPr>
              <a:spLocks/>
            </p:cNvSpPr>
            <p:nvPr/>
          </p:nvSpPr>
          <p:spPr bwMode="auto">
            <a:xfrm>
              <a:off x="2494"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2" name="Freeform 316"/>
            <p:cNvSpPr>
              <a:spLocks/>
            </p:cNvSpPr>
            <p:nvPr/>
          </p:nvSpPr>
          <p:spPr bwMode="auto">
            <a:xfrm>
              <a:off x="2527"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3" name="Freeform 317"/>
            <p:cNvSpPr>
              <a:spLocks/>
            </p:cNvSpPr>
            <p:nvPr/>
          </p:nvSpPr>
          <p:spPr bwMode="auto">
            <a:xfrm>
              <a:off x="2559"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4" name="Freeform 318"/>
            <p:cNvSpPr>
              <a:spLocks/>
            </p:cNvSpPr>
            <p:nvPr/>
          </p:nvSpPr>
          <p:spPr bwMode="auto">
            <a:xfrm>
              <a:off x="2591"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5" name="Freeform 319"/>
            <p:cNvSpPr>
              <a:spLocks/>
            </p:cNvSpPr>
            <p:nvPr/>
          </p:nvSpPr>
          <p:spPr bwMode="auto">
            <a:xfrm>
              <a:off x="2624"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6" name="Freeform 320"/>
            <p:cNvSpPr>
              <a:spLocks/>
            </p:cNvSpPr>
            <p:nvPr/>
          </p:nvSpPr>
          <p:spPr bwMode="auto">
            <a:xfrm>
              <a:off x="2656"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7" name="Freeform 321"/>
            <p:cNvSpPr>
              <a:spLocks/>
            </p:cNvSpPr>
            <p:nvPr/>
          </p:nvSpPr>
          <p:spPr bwMode="auto">
            <a:xfrm>
              <a:off x="2689"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8" name="Freeform 322"/>
            <p:cNvSpPr>
              <a:spLocks/>
            </p:cNvSpPr>
            <p:nvPr/>
          </p:nvSpPr>
          <p:spPr bwMode="auto">
            <a:xfrm>
              <a:off x="2721"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19" name="Freeform 323"/>
            <p:cNvSpPr>
              <a:spLocks/>
            </p:cNvSpPr>
            <p:nvPr/>
          </p:nvSpPr>
          <p:spPr bwMode="auto">
            <a:xfrm>
              <a:off x="2754"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0" name="Freeform 324"/>
            <p:cNvSpPr>
              <a:spLocks/>
            </p:cNvSpPr>
            <p:nvPr/>
          </p:nvSpPr>
          <p:spPr bwMode="auto">
            <a:xfrm>
              <a:off x="2786"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1" name="Freeform 325"/>
            <p:cNvSpPr>
              <a:spLocks/>
            </p:cNvSpPr>
            <p:nvPr/>
          </p:nvSpPr>
          <p:spPr bwMode="auto">
            <a:xfrm>
              <a:off x="2819"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2" name="Freeform 326"/>
            <p:cNvSpPr>
              <a:spLocks/>
            </p:cNvSpPr>
            <p:nvPr/>
          </p:nvSpPr>
          <p:spPr bwMode="auto">
            <a:xfrm>
              <a:off x="2851"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3" name="Freeform 327"/>
            <p:cNvSpPr>
              <a:spLocks/>
            </p:cNvSpPr>
            <p:nvPr/>
          </p:nvSpPr>
          <p:spPr bwMode="auto">
            <a:xfrm>
              <a:off x="2884" y="2284"/>
              <a:ext cx="18" cy="21"/>
            </a:xfrm>
            <a:custGeom>
              <a:avLst/>
              <a:gdLst>
                <a:gd name="T0" fmla="*/ 9 w 18"/>
                <a:gd name="T1" fmla="*/ 0 h 21"/>
                <a:gd name="T2" fmla="*/ 3 w 18"/>
                <a:gd name="T3" fmla="*/ 4 h 21"/>
                <a:gd name="T4" fmla="*/ 0 w 18"/>
                <a:gd name="T5" fmla="*/ 11 h 21"/>
                <a:gd name="T6" fmla="*/ 3 w 18"/>
                <a:gd name="T7" fmla="*/ 18 h 21"/>
                <a:gd name="T8" fmla="*/ 9 w 18"/>
                <a:gd name="T9" fmla="*/ 21 h 21"/>
                <a:gd name="T10" fmla="*/ 9 w 18"/>
                <a:gd name="T11" fmla="*/ 21 h 21"/>
                <a:gd name="T12" fmla="*/ 14 w 18"/>
                <a:gd name="T13" fmla="*/ 18 h 21"/>
                <a:gd name="T14" fmla="*/ 18 w 18"/>
                <a:gd name="T15" fmla="*/ 11 h 21"/>
                <a:gd name="T16" fmla="*/ 14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4"/>
                  </a:lnTo>
                  <a:lnTo>
                    <a:pt x="0" y="11"/>
                  </a:lnTo>
                  <a:lnTo>
                    <a:pt x="3" y="18"/>
                  </a:lnTo>
                  <a:lnTo>
                    <a:pt x="9" y="21"/>
                  </a:lnTo>
                  <a:lnTo>
                    <a:pt x="9" y="21"/>
                  </a:lnTo>
                  <a:lnTo>
                    <a:pt x="14" y="18"/>
                  </a:lnTo>
                  <a:lnTo>
                    <a:pt x="18" y="11"/>
                  </a:lnTo>
                  <a:lnTo>
                    <a:pt x="14"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4" name="Freeform 328"/>
            <p:cNvSpPr>
              <a:spLocks/>
            </p:cNvSpPr>
            <p:nvPr/>
          </p:nvSpPr>
          <p:spPr bwMode="auto">
            <a:xfrm>
              <a:off x="2916" y="2284"/>
              <a:ext cx="18" cy="21"/>
            </a:xfrm>
            <a:custGeom>
              <a:avLst/>
              <a:gdLst>
                <a:gd name="T0" fmla="*/ 9 w 18"/>
                <a:gd name="T1" fmla="*/ 0 h 21"/>
                <a:gd name="T2" fmla="*/ 4 w 18"/>
                <a:gd name="T3" fmla="*/ 4 h 21"/>
                <a:gd name="T4" fmla="*/ 0 w 18"/>
                <a:gd name="T5" fmla="*/ 11 h 21"/>
                <a:gd name="T6" fmla="*/ 4 w 18"/>
                <a:gd name="T7" fmla="*/ 18 h 21"/>
                <a:gd name="T8" fmla="*/ 9 w 18"/>
                <a:gd name="T9" fmla="*/ 21 h 21"/>
                <a:gd name="T10" fmla="*/ 9 w 18"/>
                <a:gd name="T11" fmla="*/ 21 h 21"/>
                <a:gd name="T12" fmla="*/ 15 w 18"/>
                <a:gd name="T13" fmla="*/ 18 h 21"/>
                <a:gd name="T14" fmla="*/ 18 w 18"/>
                <a:gd name="T15" fmla="*/ 11 h 21"/>
                <a:gd name="T16" fmla="*/ 15 w 18"/>
                <a:gd name="T17" fmla="*/ 4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4"/>
                  </a:lnTo>
                  <a:lnTo>
                    <a:pt x="0" y="11"/>
                  </a:lnTo>
                  <a:lnTo>
                    <a:pt x="4" y="18"/>
                  </a:lnTo>
                  <a:lnTo>
                    <a:pt x="9" y="21"/>
                  </a:lnTo>
                  <a:lnTo>
                    <a:pt x="9" y="21"/>
                  </a:lnTo>
                  <a:lnTo>
                    <a:pt x="15" y="18"/>
                  </a:lnTo>
                  <a:lnTo>
                    <a:pt x="18"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5" name="Freeform 329"/>
            <p:cNvSpPr>
              <a:spLocks/>
            </p:cNvSpPr>
            <p:nvPr/>
          </p:nvSpPr>
          <p:spPr bwMode="auto">
            <a:xfrm>
              <a:off x="2949" y="2286"/>
              <a:ext cx="16" cy="21"/>
            </a:xfrm>
            <a:custGeom>
              <a:avLst/>
              <a:gdLst>
                <a:gd name="T0" fmla="*/ 9 w 16"/>
                <a:gd name="T1" fmla="*/ 0 h 21"/>
                <a:gd name="T2" fmla="*/ 3 w 16"/>
                <a:gd name="T3" fmla="*/ 2 h 21"/>
                <a:gd name="T4" fmla="*/ 0 w 16"/>
                <a:gd name="T5" fmla="*/ 9 h 21"/>
                <a:gd name="T6" fmla="*/ 3 w 16"/>
                <a:gd name="T7" fmla="*/ 16 h 21"/>
                <a:gd name="T8" fmla="*/ 9 w 16"/>
                <a:gd name="T9" fmla="*/ 21 h 21"/>
                <a:gd name="T10" fmla="*/ 9 w 16"/>
                <a:gd name="T11" fmla="*/ 21 h 21"/>
                <a:gd name="T12" fmla="*/ 14 w 16"/>
                <a:gd name="T13" fmla="*/ 16 h 21"/>
                <a:gd name="T14" fmla="*/ 16 w 16"/>
                <a:gd name="T15" fmla="*/ 9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6" name="Freeform 330"/>
            <p:cNvSpPr>
              <a:spLocks/>
            </p:cNvSpPr>
            <p:nvPr/>
          </p:nvSpPr>
          <p:spPr bwMode="auto">
            <a:xfrm>
              <a:off x="2981" y="2286"/>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7" name="Freeform 331"/>
            <p:cNvSpPr>
              <a:spLocks/>
            </p:cNvSpPr>
            <p:nvPr/>
          </p:nvSpPr>
          <p:spPr bwMode="auto">
            <a:xfrm>
              <a:off x="3013" y="2286"/>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8" name="Freeform 332"/>
            <p:cNvSpPr>
              <a:spLocks/>
            </p:cNvSpPr>
            <p:nvPr/>
          </p:nvSpPr>
          <p:spPr bwMode="auto">
            <a:xfrm>
              <a:off x="3046" y="2286"/>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4 w 18"/>
                <a:gd name="T13" fmla="*/ 16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4" y="16"/>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29" name="Freeform 333"/>
            <p:cNvSpPr>
              <a:spLocks/>
            </p:cNvSpPr>
            <p:nvPr/>
          </p:nvSpPr>
          <p:spPr bwMode="auto">
            <a:xfrm>
              <a:off x="3078" y="2286"/>
              <a:ext cx="18" cy="21"/>
            </a:xfrm>
            <a:custGeom>
              <a:avLst/>
              <a:gdLst>
                <a:gd name="T0" fmla="*/ 9 w 18"/>
                <a:gd name="T1" fmla="*/ 0 h 21"/>
                <a:gd name="T2" fmla="*/ 4 w 18"/>
                <a:gd name="T3" fmla="*/ 2 h 21"/>
                <a:gd name="T4" fmla="*/ 0 w 18"/>
                <a:gd name="T5" fmla="*/ 9 h 21"/>
                <a:gd name="T6" fmla="*/ 4 w 18"/>
                <a:gd name="T7" fmla="*/ 16 h 21"/>
                <a:gd name="T8" fmla="*/ 9 w 18"/>
                <a:gd name="T9" fmla="*/ 21 h 21"/>
                <a:gd name="T10" fmla="*/ 9 w 18"/>
                <a:gd name="T11" fmla="*/ 21 h 21"/>
                <a:gd name="T12" fmla="*/ 15 w 18"/>
                <a:gd name="T13" fmla="*/ 16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6"/>
                  </a:lnTo>
                  <a:lnTo>
                    <a:pt x="9" y="21"/>
                  </a:lnTo>
                  <a:lnTo>
                    <a:pt x="9" y="21"/>
                  </a:lnTo>
                  <a:lnTo>
                    <a:pt x="15" y="16"/>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0" name="Freeform 334"/>
            <p:cNvSpPr>
              <a:spLocks/>
            </p:cNvSpPr>
            <p:nvPr/>
          </p:nvSpPr>
          <p:spPr bwMode="auto">
            <a:xfrm>
              <a:off x="3111" y="2286"/>
              <a:ext cx="18" cy="21"/>
            </a:xfrm>
            <a:custGeom>
              <a:avLst/>
              <a:gdLst>
                <a:gd name="T0" fmla="*/ 9 w 18"/>
                <a:gd name="T1" fmla="*/ 0 h 21"/>
                <a:gd name="T2" fmla="*/ 3 w 18"/>
                <a:gd name="T3" fmla="*/ 2 h 21"/>
                <a:gd name="T4" fmla="*/ 0 w 18"/>
                <a:gd name="T5" fmla="*/ 9 h 21"/>
                <a:gd name="T6" fmla="*/ 3 w 18"/>
                <a:gd name="T7" fmla="*/ 19 h 21"/>
                <a:gd name="T8" fmla="*/ 9 w 18"/>
                <a:gd name="T9" fmla="*/ 21 h 21"/>
                <a:gd name="T10" fmla="*/ 9 w 18"/>
                <a:gd name="T11" fmla="*/ 21 h 21"/>
                <a:gd name="T12" fmla="*/ 14 w 18"/>
                <a:gd name="T13" fmla="*/ 19 h 21"/>
                <a:gd name="T14" fmla="*/ 18 w 18"/>
                <a:gd name="T15" fmla="*/ 9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9"/>
                  </a:lnTo>
                  <a:lnTo>
                    <a:pt x="3" y="19"/>
                  </a:lnTo>
                  <a:lnTo>
                    <a:pt x="9" y="21"/>
                  </a:lnTo>
                  <a:lnTo>
                    <a:pt x="9" y="21"/>
                  </a:lnTo>
                  <a:lnTo>
                    <a:pt x="14" y="19"/>
                  </a:lnTo>
                  <a:lnTo>
                    <a:pt x="18"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1" name="Freeform 335"/>
            <p:cNvSpPr>
              <a:spLocks/>
            </p:cNvSpPr>
            <p:nvPr/>
          </p:nvSpPr>
          <p:spPr bwMode="auto">
            <a:xfrm>
              <a:off x="3143" y="2286"/>
              <a:ext cx="18" cy="21"/>
            </a:xfrm>
            <a:custGeom>
              <a:avLst/>
              <a:gdLst>
                <a:gd name="T0" fmla="*/ 9 w 18"/>
                <a:gd name="T1" fmla="*/ 0 h 21"/>
                <a:gd name="T2" fmla="*/ 4 w 18"/>
                <a:gd name="T3" fmla="*/ 2 h 21"/>
                <a:gd name="T4" fmla="*/ 0 w 18"/>
                <a:gd name="T5" fmla="*/ 9 h 21"/>
                <a:gd name="T6" fmla="*/ 4 w 18"/>
                <a:gd name="T7" fmla="*/ 19 h 21"/>
                <a:gd name="T8" fmla="*/ 9 w 18"/>
                <a:gd name="T9" fmla="*/ 21 h 21"/>
                <a:gd name="T10" fmla="*/ 9 w 18"/>
                <a:gd name="T11" fmla="*/ 21 h 21"/>
                <a:gd name="T12" fmla="*/ 15 w 18"/>
                <a:gd name="T13" fmla="*/ 19 h 21"/>
                <a:gd name="T14" fmla="*/ 18 w 18"/>
                <a:gd name="T15" fmla="*/ 9 h 21"/>
                <a:gd name="T16" fmla="*/ 15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2"/>
                  </a:lnTo>
                  <a:lnTo>
                    <a:pt x="0" y="9"/>
                  </a:lnTo>
                  <a:lnTo>
                    <a:pt x="4" y="19"/>
                  </a:lnTo>
                  <a:lnTo>
                    <a:pt x="9" y="21"/>
                  </a:lnTo>
                  <a:lnTo>
                    <a:pt x="9" y="21"/>
                  </a:lnTo>
                  <a:lnTo>
                    <a:pt x="15" y="19"/>
                  </a:lnTo>
                  <a:lnTo>
                    <a:pt x="18"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2" name="Freeform 336"/>
            <p:cNvSpPr>
              <a:spLocks/>
            </p:cNvSpPr>
            <p:nvPr/>
          </p:nvSpPr>
          <p:spPr bwMode="auto">
            <a:xfrm>
              <a:off x="3176" y="2286"/>
              <a:ext cx="18" cy="21"/>
            </a:xfrm>
            <a:custGeom>
              <a:avLst/>
              <a:gdLst>
                <a:gd name="T0" fmla="*/ 9 w 18"/>
                <a:gd name="T1" fmla="*/ 0 h 21"/>
                <a:gd name="T2" fmla="*/ 3 w 18"/>
                <a:gd name="T3" fmla="*/ 2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2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2"/>
                  </a:lnTo>
                  <a:lnTo>
                    <a:pt x="0" y="12"/>
                  </a:lnTo>
                  <a:lnTo>
                    <a:pt x="3" y="19"/>
                  </a:lnTo>
                  <a:lnTo>
                    <a:pt x="9" y="21"/>
                  </a:lnTo>
                  <a:lnTo>
                    <a:pt x="9" y="21"/>
                  </a:lnTo>
                  <a:lnTo>
                    <a:pt x="14" y="19"/>
                  </a:lnTo>
                  <a:lnTo>
                    <a:pt x="18" y="12"/>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3" name="Freeform 337"/>
            <p:cNvSpPr>
              <a:spLocks/>
            </p:cNvSpPr>
            <p:nvPr/>
          </p:nvSpPr>
          <p:spPr bwMode="auto">
            <a:xfrm>
              <a:off x="3208" y="2286"/>
              <a:ext cx="18" cy="21"/>
            </a:xfrm>
            <a:custGeom>
              <a:avLst/>
              <a:gdLst>
                <a:gd name="T0" fmla="*/ 9 w 18"/>
                <a:gd name="T1" fmla="*/ 0 h 21"/>
                <a:gd name="T2" fmla="*/ 4 w 18"/>
                <a:gd name="T3" fmla="*/ 5 h 21"/>
                <a:gd name="T4" fmla="*/ 0 w 18"/>
                <a:gd name="T5" fmla="*/ 12 h 21"/>
                <a:gd name="T6" fmla="*/ 4 w 18"/>
                <a:gd name="T7" fmla="*/ 19 h 21"/>
                <a:gd name="T8" fmla="*/ 9 w 18"/>
                <a:gd name="T9" fmla="*/ 21 h 21"/>
                <a:gd name="T10" fmla="*/ 9 w 18"/>
                <a:gd name="T11" fmla="*/ 21 h 21"/>
                <a:gd name="T12" fmla="*/ 15 w 18"/>
                <a:gd name="T13" fmla="*/ 19 h 21"/>
                <a:gd name="T14" fmla="*/ 18 w 18"/>
                <a:gd name="T15" fmla="*/ 12 h 21"/>
                <a:gd name="T16" fmla="*/ 15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5"/>
                  </a:lnTo>
                  <a:lnTo>
                    <a:pt x="0" y="12"/>
                  </a:lnTo>
                  <a:lnTo>
                    <a:pt x="4" y="19"/>
                  </a:lnTo>
                  <a:lnTo>
                    <a:pt x="9" y="21"/>
                  </a:lnTo>
                  <a:lnTo>
                    <a:pt x="9" y="21"/>
                  </a:lnTo>
                  <a:lnTo>
                    <a:pt x="15" y="19"/>
                  </a:lnTo>
                  <a:lnTo>
                    <a:pt x="18"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4" name="Freeform 338"/>
            <p:cNvSpPr>
              <a:spLocks/>
            </p:cNvSpPr>
            <p:nvPr/>
          </p:nvSpPr>
          <p:spPr bwMode="auto">
            <a:xfrm>
              <a:off x="3241" y="2286"/>
              <a:ext cx="18" cy="21"/>
            </a:xfrm>
            <a:custGeom>
              <a:avLst/>
              <a:gdLst>
                <a:gd name="T0" fmla="*/ 9 w 18"/>
                <a:gd name="T1" fmla="*/ 0 h 21"/>
                <a:gd name="T2" fmla="*/ 3 w 18"/>
                <a:gd name="T3" fmla="*/ 5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5"/>
                  </a:lnTo>
                  <a:lnTo>
                    <a:pt x="0" y="12"/>
                  </a:lnTo>
                  <a:lnTo>
                    <a:pt x="3"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5" name="Freeform 339"/>
            <p:cNvSpPr>
              <a:spLocks/>
            </p:cNvSpPr>
            <p:nvPr/>
          </p:nvSpPr>
          <p:spPr bwMode="auto">
            <a:xfrm>
              <a:off x="3273" y="2288"/>
              <a:ext cx="16" cy="21"/>
            </a:xfrm>
            <a:custGeom>
              <a:avLst/>
              <a:gdLst>
                <a:gd name="T0" fmla="*/ 9 w 16"/>
                <a:gd name="T1" fmla="*/ 0 h 21"/>
                <a:gd name="T2" fmla="*/ 4 w 16"/>
                <a:gd name="T3" fmla="*/ 3 h 21"/>
                <a:gd name="T4" fmla="*/ 0 w 16"/>
                <a:gd name="T5" fmla="*/ 10 h 21"/>
                <a:gd name="T6" fmla="*/ 4 w 16"/>
                <a:gd name="T7" fmla="*/ 17 h 21"/>
                <a:gd name="T8" fmla="*/ 9 w 16"/>
                <a:gd name="T9" fmla="*/ 21 h 21"/>
                <a:gd name="T10" fmla="*/ 9 w 16"/>
                <a:gd name="T11" fmla="*/ 21 h 21"/>
                <a:gd name="T12" fmla="*/ 15 w 16"/>
                <a:gd name="T13" fmla="*/ 17 h 21"/>
                <a:gd name="T14" fmla="*/ 16 w 16"/>
                <a:gd name="T15" fmla="*/ 10 h 21"/>
                <a:gd name="T16" fmla="*/ 15 w 16"/>
                <a:gd name="T17" fmla="*/ 3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4" y="3"/>
                  </a:lnTo>
                  <a:lnTo>
                    <a:pt x="0" y="10"/>
                  </a:lnTo>
                  <a:lnTo>
                    <a:pt x="4" y="17"/>
                  </a:lnTo>
                  <a:lnTo>
                    <a:pt x="9" y="21"/>
                  </a:lnTo>
                  <a:lnTo>
                    <a:pt x="9" y="21"/>
                  </a:lnTo>
                  <a:lnTo>
                    <a:pt x="15" y="17"/>
                  </a:lnTo>
                  <a:lnTo>
                    <a:pt x="16" y="10"/>
                  </a:lnTo>
                  <a:lnTo>
                    <a:pt x="15"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6" name="Freeform 340"/>
            <p:cNvSpPr>
              <a:spLocks/>
            </p:cNvSpPr>
            <p:nvPr/>
          </p:nvSpPr>
          <p:spPr bwMode="auto">
            <a:xfrm>
              <a:off x="3306" y="2288"/>
              <a:ext cx="18" cy="21"/>
            </a:xfrm>
            <a:custGeom>
              <a:avLst/>
              <a:gdLst>
                <a:gd name="T0" fmla="*/ 9 w 18"/>
                <a:gd name="T1" fmla="*/ 0 h 21"/>
                <a:gd name="T2" fmla="*/ 3 w 18"/>
                <a:gd name="T3" fmla="*/ 3 h 21"/>
                <a:gd name="T4" fmla="*/ 0 w 18"/>
                <a:gd name="T5" fmla="*/ 10 h 21"/>
                <a:gd name="T6" fmla="*/ 3 w 18"/>
                <a:gd name="T7" fmla="*/ 17 h 21"/>
                <a:gd name="T8" fmla="*/ 9 w 18"/>
                <a:gd name="T9" fmla="*/ 21 h 21"/>
                <a:gd name="T10" fmla="*/ 9 w 18"/>
                <a:gd name="T11" fmla="*/ 21 h 21"/>
                <a:gd name="T12" fmla="*/ 14 w 18"/>
                <a:gd name="T13" fmla="*/ 17 h 21"/>
                <a:gd name="T14" fmla="*/ 18 w 18"/>
                <a:gd name="T15" fmla="*/ 10 h 21"/>
                <a:gd name="T16" fmla="*/ 14 w 18"/>
                <a:gd name="T17" fmla="*/ 3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3"/>
                  </a:lnTo>
                  <a:lnTo>
                    <a:pt x="0" y="10"/>
                  </a:lnTo>
                  <a:lnTo>
                    <a:pt x="3" y="17"/>
                  </a:lnTo>
                  <a:lnTo>
                    <a:pt x="9" y="21"/>
                  </a:lnTo>
                  <a:lnTo>
                    <a:pt x="9" y="21"/>
                  </a:lnTo>
                  <a:lnTo>
                    <a:pt x="14" y="17"/>
                  </a:lnTo>
                  <a:lnTo>
                    <a:pt x="18" y="10"/>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7" name="Freeform 341"/>
            <p:cNvSpPr>
              <a:spLocks/>
            </p:cNvSpPr>
            <p:nvPr/>
          </p:nvSpPr>
          <p:spPr bwMode="auto">
            <a:xfrm>
              <a:off x="3338" y="2288"/>
              <a:ext cx="18" cy="21"/>
            </a:xfrm>
            <a:custGeom>
              <a:avLst/>
              <a:gdLst>
                <a:gd name="T0" fmla="*/ 9 w 18"/>
                <a:gd name="T1" fmla="*/ 0 h 21"/>
                <a:gd name="T2" fmla="*/ 4 w 18"/>
                <a:gd name="T3" fmla="*/ 3 h 21"/>
                <a:gd name="T4" fmla="*/ 0 w 18"/>
                <a:gd name="T5" fmla="*/ 10 h 21"/>
                <a:gd name="T6" fmla="*/ 4 w 18"/>
                <a:gd name="T7" fmla="*/ 19 h 21"/>
                <a:gd name="T8" fmla="*/ 9 w 18"/>
                <a:gd name="T9" fmla="*/ 21 h 21"/>
                <a:gd name="T10" fmla="*/ 9 w 18"/>
                <a:gd name="T11" fmla="*/ 21 h 21"/>
                <a:gd name="T12" fmla="*/ 9 w 18"/>
                <a:gd name="T13" fmla="*/ 21 h 21"/>
                <a:gd name="T14" fmla="*/ 15 w 18"/>
                <a:gd name="T15" fmla="*/ 19 h 21"/>
                <a:gd name="T16" fmla="*/ 18 w 18"/>
                <a:gd name="T17" fmla="*/ 10 h 21"/>
                <a:gd name="T18" fmla="*/ 15 w 18"/>
                <a:gd name="T19" fmla="*/ 3 h 21"/>
                <a:gd name="T20" fmla="*/ 9 w 18"/>
                <a:gd name="T21" fmla="*/ 0 h 21"/>
                <a:gd name="T22" fmla="*/ 9 w 18"/>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 h="21">
                  <a:moveTo>
                    <a:pt x="9" y="0"/>
                  </a:moveTo>
                  <a:lnTo>
                    <a:pt x="4" y="3"/>
                  </a:lnTo>
                  <a:lnTo>
                    <a:pt x="0" y="10"/>
                  </a:lnTo>
                  <a:lnTo>
                    <a:pt x="4" y="19"/>
                  </a:lnTo>
                  <a:lnTo>
                    <a:pt x="9" y="21"/>
                  </a:lnTo>
                  <a:lnTo>
                    <a:pt x="9" y="21"/>
                  </a:lnTo>
                  <a:lnTo>
                    <a:pt x="9" y="21"/>
                  </a:lnTo>
                  <a:lnTo>
                    <a:pt x="15" y="19"/>
                  </a:lnTo>
                  <a:lnTo>
                    <a:pt x="18" y="10"/>
                  </a:lnTo>
                  <a:lnTo>
                    <a:pt x="15" y="3"/>
                  </a:lnTo>
                  <a:lnTo>
                    <a:pt x="9"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8" name="Freeform 342"/>
            <p:cNvSpPr>
              <a:spLocks/>
            </p:cNvSpPr>
            <p:nvPr/>
          </p:nvSpPr>
          <p:spPr bwMode="auto">
            <a:xfrm>
              <a:off x="3371" y="2288"/>
              <a:ext cx="18" cy="21"/>
            </a:xfrm>
            <a:custGeom>
              <a:avLst/>
              <a:gdLst>
                <a:gd name="T0" fmla="*/ 9 w 18"/>
                <a:gd name="T1" fmla="*/ 0 h 21"/>
                <a:gd name="T2" fmla="*/ 3 w 18"/>
                <a:gd name="T3" fmla="*/ 3 h 21"/>
                <a:gd name="T4" fmla="*/ 0 w 18"/>
                <a:gd name="T5" fmla="*/ 12 h 21"/>
                <a:gd name="T6" fmla="*/ 3 w 18"/>
                <a:gd name="T7" fmla="*/ 19 h 21"/>
                <a:gd name="T8" fmla="*/ 9 w 18"/>
                <a:gd name="T9" fmla="*/ 21 h 21"/>
                <a:gd name="T10" fmla="*/ 9 w 18"/>
                <a:gd name="T11" fmla="*/ 21 h 21"/>
                <a:gd name="T12" fmla="*/ 14 w 18"/>
                <a:gd name="T13" fmla="*/ 19 h 21"/>
                <a:gd name="T14" fmla="*/ 18 w 18"/>
                <a:gd name="T15" fmla="*/ 12 h 21"/>
                <a:gd name="T16" fmla="*/ 14 w 18"/>
                <a:gd name="T17" fmla="*/ 3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3" y="3"/>
                  </a:lnTo>
                  <a:lnTo>
                    <a:pt x="0" y="12"/>
                  </a:lnTo>
                  <a:lnTo>
                    <a:pt x="3" y="19"/>
                  </a:lnTo>
                  <a:lnTo>
                    <a:pt x="9" y="21"/>
                  </a:lnTo>
                  <a:lnTo>
                    <a:pt x="9" y="21"/>
                  </a:lnTo>
                  <a:lnTo>
                    <a:pt x="14" y="19"/>
                  </a:lnTo>
                  <a:lnTo>
                    <a:pt x="18" y="12"/>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39" name="Freeform 343"/>
            <p:cNvSpPr>
              <a:spLocks/>
            </p:cNvSpPr>
            <p:nvPr/>
          </p:nvSpPr>
          <p:spPr bwMode="auto">
            <a:xfrm>
              <a:off x="3403" y="2288"/>
              <a:ext cx="18" cy="21"/>
            </a:xfrm>
            <a:custGeom>
              <a:avLst/>
              <a:gdLst>
                <a:gd name="T0" fmla="*/ 9 w 18"/>
                <a:gd name="T1" fmla="*/ 0 h 21"/>
                <a:gd name="T2" fmla="*/ 4 w 18"/>
                <a:gd name="T3" fmla="*/ 5 h 21"/>
                <a:gd name="T4" fmla="*/ 0 w 18"/>
                <a:gd name="T5" fmla="*/ 12 h 21"/>
                <a:gd name="T6" fmla="*/ 4 w 18"/>
                <a:gd name="T7" fmla="*/ 19 h 21"/>
                <a:gd name="T8" fmla="*/ 9 w 18"/>
                <a:gd name="T9" fmla="*/ 21 h 21"/>
                <a:gd name="T10" fmla="*/ 9 w 18"/>
                <a:gd name="T11" fmla="*/ 21 h 21"/>
                <a:gd name="T12" fmla="*/ 14 w 18"/>
                <a:gd name="T13" fmla="*/ 19 h 21"/>
                <a:gd name="T14" fmla="*/ 18 w 18"/>
                <a:gd name="T15" fmla="*/ 12 h 21"/>
                <a:gd name="T16" fmla="*/ 14 w 18"/>
                <a:gd name="T17" fmla="*/ 5 h 21"/>
                <a:gd name="T18" fmla="*/ 9 w 18"/>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21">
                  <a:moveTo>
                    <a:pt x="9" y="0"/>
                  </a:moveTo>
                  <a:lnTo>
                    <a:pt x="4" y="5"/>
                  </a:lnTo>
                  <a:lnTo>
                    <a:pt x="0" y="12"/>
                  </a:lnTo>
                  <a:lnTo>
                    <a:pt x="4" y="19"/>
                  </a:lnTo>
                  <a:lnTo>
                    <a:pt x="9" y="21"/>
                  </a:lnTo>
                  <a:lnTo>
                    <a:pt x="9" y="21"/>
                  </a:lnTo>
                  <a:lnTo>
                    <a:pt x="14" y="19"/>
                  </a:lnTo>
                  <a:lnTo>
                    <a:pt x="18" y="12"/>
                  </a:lnTo>
                  <a:lnTo>
                    <a:pt x="14"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0" name="Freeform 344"/>
            <p:cNvSpPr>
              <a:spLocks/>
            </p:cNvSpPr>
            <p:nvPr/>
          </p:nvSpPr>
          <p:spPr bwMode="auto">
            <a:xfrm>
              <a:off x="3435" y="2291"/>
              <a:ext cx="17" cy="20"/>
            </a:xfrm>
            <a:custGeom>
              <a:avLst/>
              <a:gdLst>
                <a:gd name="T0" fmla="*/ 9 w 17"/>
                <a:gd name="T1" fmla="*/ 0 h 20"/>
                <a:gd name="T2" fmla="*/ 4 w 17"/>
                <a:gd name="T3" fmla="*/ 2 h 20"/>
                <a:gd name="T4" fmla="*/ 0 w 17"/>
                <a:gd name="T5" fmla="*/ 9 h 20"/>
                <a:gd name="T6" fmla="*/ 4 w 17"/>
                <a:gd name="T7" fmla="*/ 16 h 20"/>
                <a:gd name="T8" fmla="*/ 9 w 17"/>
                <a:gd name="T9" fmla="*/ 20 h 20"/>
                <a:gd name="T10" fmla="*/ 9 w 17"/>
                <a:gd name="T11" fmla="*/ 20 h 20"/>
                <a:gd name="T12" fmla="*/ 15 w 17"/>
                <a:gd name="T13" fmla="*/ 16 h 20"/>
                <a:gd name="T14" fmla="*/ 17 w 17"/>
                <a:gd name="T15" fmla="*/ 9 h 20"/>
                <a:gd name="T16" fmla="*/ 15 w 17"/>
                <a:gd name="T17" fmla="*/ 2 h 20"/>
                <a:gd name="T18" fmla="*/ 9 w 1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0">
                  <a:moveTo>
                    <a:pt x="9" y="0"/>
                  </a:moveTo>
                  <a:lnTo>
                    <a:pt x="4" y="2"/>
                  </a:lnTo>
                  <a:lnTo>
                    <a:pt x="0" y="9"/>
                  </a:lnTo>
                  <a:lnTo>
                    <a:pt x="4" y="16"/>
                  </a:lnTo>
                  <a:lnTo>
                    <a:pt x="9" y="20"/>
                  </a:lnTo>
                  <a:lnTo>
                    <a:pt x="9" y="20"/>
                  </a:lnTo>
                  <a:lnTo>
                    <a:pt x="15" y="16"/>
                  </a:lnTo>
                  <a:lnTo>
                    <a:pt x="17" y="9"/>
                  </a:lnTo>
                  <a:lnTo>
                    <a:pt x="15"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1" name="Freeform 345"/>
            <p:cNvSpPr>
              <a:spLocks/>
            </p:cNvSpPr>
            <p:nvPr/>
          </p:nvSpPr>
          <p:spPr bwMode="auto">
            <a:xfrm>
              <a:off x="3468" y="2291"/>
              <a:ext cx="16" cy="20"/>
            </a:xfrm>
            <a:custGeom>
              <a:avLst/>
              <a:gdLst>
                <a:gd name="T0" fmla="*/ 9 w 16"/>
                <a:gd name="T1" fmla="*/ 0 h 20"/>
                <a:gd name="T2" fmla="*/ 4 w 16"/>
                <a:gd name="T3" fmla="*/ 2 h 20"/>
                <a:gd name="T4" fmla="*/ 0 w 16"/>
                <a:gd name="T5" fmla="*/ 9 h 20"/>
                <a:gd name="T6" fmla="*/ 4 w 16"/>
                <a:gd name="T7" fmla="*/ 18 h 20"/>
                <a:gd name="T8" fmla="*/ 9 w 16"/>
                <a:gd name="T9" fmla="*/ 20 h 20"/>
                <a:gd name="T10" fmla="*/ 9 w 16"/>
                <a:gd name="T11" fmla="*/ 20 h 20"/>
                <a:gd name="T12" fmla="*/ 14 w 16"/>
                <a:gd name="T13" fmla="*/ 18 h 20"/>
                <a:gd name="T14" fmla="*/ 16 w 16"/>
                <a:gd name="T15" fmla="*/ 9 h 20"/>
                <a:gd name="T16" fmla="*/ 14 w 16"/>
                <a:gd name="T17" fmla="*/ 2 h 20"/>
                <a:gd name="T18" fmla="*/ 9 w 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9" y="0"/>
                  </a:moveTo>
                  <a:lnTo>
                    <a:pt x="4" y="2"/>
                  </a:lnTo>
                  <a:lnTo>
                    <a:pt x="0" y="9"/>
                  </a:lnTo>
                  <a:lnTo>
                    <a:pt x="4" y="18"/>
                  </a:lnTo>
                  <a:lnTo>
                    <a:pt x="9" y="20"/>
                  </a:lnTo>
                  <a:lnTo>
                    <a:pt x="9" y="20"/>
                  </a:lnTo>
                  <a:lnTo>
                    <a:pt x="14" y="18"/>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2" name="Freeform 346"/>
            <p:cNvSpPr>
              <a:spLocks/>
            </p:cNvSpPr>
            <p:nvPr/>
          </p:nvSpPr>
          <p:spPr bwMode="auto">
            <a:xfrm>
              <a:off x="3500" y="2291"/>
              <a:ext cx="17" cy="20"/>
            </a:xfrm>
            <a:custGeom>
              <a:avLst/>
              <a:gdLst>
                <a:gd name="T0" fmla="*/ 9 w 17"/>
                <a:gd name="T1" fmla="*/ 0 h 20"/>
                <a:gd name="T2" fmla="*/ 4 w 17"/>
                <a:gd name="T3" fmla="*/ 4 h 20"/>
                <a:gd name="T4" fmla="*/ 0 w 17"/>
                <a:gd name="T5" fmla="*/ 11 h 20"/>
                <a:gd name="T6" fmla="*/ 4 w 17"/>
                <a:gd name="T7" fmla="*/ 18 h 20"/>
                <a:gd name="T8" fmla="*/ 9 w 17"/>
                <a:gd name="T9" fmla="*/ 20 h 20"/>
                <a:gd name="T10" fmla="*/ 9 w 17"/>
                <a:gd name="T11" fmla="*/ 20 h 20"/>
                <a:gd name="T12" fmla="*/ 15 w 17"/>
                <a:gd name="T13" fmla="*/ 18 h 20"/>
                <a:gd name="T14" fmla="*/ 17 w 17"/>
                <a:gd name="T15" fmla="*/ 11 h 20"/>
                <a:gd name="T16" fmla="*/ 15 w 17"/>
                <a:gd name="T17" fmla="*/ 4 h 20"/>
                <a:gd name="T18" fmla="*/ 9 w 17"/>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0">
                  <a:moveTo>
                    <a:pt x="9" y="0"/>
                  </a:moveTo>
                  <a:lnTo>
                    <a:pt x="4" y="4"/>
                  </a:lnTo>
                  <a:lnTo>
                    <a:pt x="0" y="11"/>
                  </a:lnTo>
                  <a:lnTo>
                    <a:pt x="4" y="18"/>
                  </a:lnTo>
                  <a:lnTo>
                    <a:pt x="9" y="20"/>
                  </a:lnTo>
                  <a:lnTo>
                    <a:pt x="9" y="20"/>
                  </a:lnTo>
                  <a:lnTo>
                    <a:pt x="15" y="18"/>
                  </a:lnTo>
                  <a:lnTo>
                    <a:pt x="17"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3" name="Freeform 347"/>
            <p:cNvSpPr>
              <a:spLocks/>
            </p:cNvSpPr>
            <p:nvPr/>
          </p:nvSpPr>
          <p:spPr bwMode="auto">
            <a:xfrm>
              <a:off x="3533" y="2293"/>
              <a:ext cx="16" cy="21"/>
            </a:xfrm>
            <a:custGeom>
              <a:avLst/>
              <a:gdLst>
                <a:gd name="T0" fmla="*/ 9 w 16"/>
                <a:gd name="T1" fmla="*/ 0 h 21"/>
                <a:gd name="T2" fmla="*/ 3 w 16"/>
                <a:gd name="T3" fmla="*/ 2 h 21"/>
                <a:gd name="T4" fmla="*/ 0 w 16"/>
                <a:gd name="T5" fmla="*/ 9 h 21"/>
                <a:gd name="T6" fmla="*/ 3 w 16"/>
                <a:gd name="T7" fmla="*/ 16 h 21"/>
                <a:gd name="T8" fmla="*/ 9 w 16"/>
                <a:gd name="T9" fmla="*/ 21 h 21"/>
                <a:gd name="T10" fmla="*/ 9 w 16"/>
                <a:gd name="T11" fmla="*/ 21 h 21"/>
                <a:gd name="T12" fmla="*/ 14 w 16"/>
                <a:gd name="T13" fmla="*/ 16 h 21"/>
                <a:gd name="T14" fmla="*/ 16 w 16"/>
                <a:gd name="T15" fmla="*/ 9 h 21"/>
                <a:gd name="T16" fmla="*/ 14 w 16"/>
                <a:gd name="T17" fmla="*/ 2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2"/>
                  </a:lnTo>
                  <a:lnTo>
                    <a:pt x="0" y="9"/>
                  </a:lnTo>
                  <a:lnTo>
                    <a:pt x="3" y="16"/>
                  </a:lnTo>
                  <a:lnTo>
                    <a:pt x="9" y="21"/>
                  </a:lnTo>
                  <a:lnTo>
                    <a:pt x="9" y="21"/>
                  </a:lnTo>
                  <a:lnTo>
                    <a:pt x="14" y="16"/>
                  </a:lnTo>
                  <a:lnTo>
                    <a:pt x="16" y="9"/>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4" name="Freeform 348"/>
            <p:cNvSpPr>
              <a:spLocks/>
            </p:cNvSpPr>
            <p:nvPr/>
          </p:nvSpPr>
          <p:spPr bwMode="auto">
            <a:xfrm>
              <a:off x="3565" y="2293"/>
              <a:ext cx="17" cy="21"/>
            </a:xfrm>
            <a:custGeom>
              <a:avLst/>
              <a:gdLst>
                <a:gd name="T0" fmla="*/ 9 w 17"/>
                <a:gd name="T1" fmla="*/ 0 h 21"/>
                <a:gd name="T2" fmla="*/ 4 w 17"/>
                <a:gd name="T3" fmla="*/ 5 h 21"/>
                <a:gd name="T4" fmla="*/ 0 w 17"/>
                <a:gd name="T5" fmla="*/ 12 h 21"/>
                <a:gd name="T6" fmla="*/ 4 w 17"/>
                <a:gd name="T7" fmla="*/ 18 h 21"/>
                <a:gd name="T8" fmla="*/ 9 w 17"/>
                <a:gd name="T9" fmla="*/ 21 h 21"/>
                <a:gd name="T10" fmla="*/ 9 w 17"/>
                <a:gd name="T11" fmla="*/ 21 h 21"/>
                <a:gd name="T12" fmla="*/ 15 w 17"/>
                <a:gd name="T13" fmla="*/ 18 h 21"/>
                <a:gd name="T14" fmla="*/ 17 w 17"/>
                <a:gd name="T15" fmla="*/ 12 h 21"/>
                <a:gd name="T16" fmla="*/ 15 w 17"/>
                <a:gd name="T17" fmla="*/ 5 h 21"/>
                <a:gd name="T18" fmla="*/ 9 w 17"/>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9" y="0"/>
                  </a:moveTo>
                  <a:lnTo>
                    <a:pt x="4" y="5"/>
                  </a:lnTo>
                  <a:lnTo>
                    <a:pt x="0" y="12"/>
                  </a:lnTo>
                  <a:lnTo>
                    <a:pt x="4" y="18"/>
                  </a:lnTo>
                  <a:lnTo>
                    <a:pt x="9" y="21"/>
                  </a:lnTo>
                  <a:lnTo>
                    <a:pt x="9" y="21"/>
                  </a:lnTo>
                  <a:lnTo>
                    <a:pt x="15" y="18"/>
                  </a:lnTo>
                  <a:lnTo>
                    <a:pt x="17" y="12"/>
                  </a:lnTo>
                  <a:lnTo>
                    <a:pt x="15" y="5"/>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5" name="Freeform 349"/>
            <p:cNvSpPr>
              <a:spLocks/>
            </p:cNvSpPr>
            <p:nvPr/>
          </p:nvSpPr>
          <p:spPr bwMode="auto">
            <a:xfrm>
              <a:off x="3598" y="2295"/>
              <a:ext cx="16" cy="21"/>
            </a:xfrm>
            <a:custGeom>
              <a:avLst/>
              <a:gdLst>
                <a:gd name="T0" fmla="*/ 9 w 16"/>
                <a:gd name="T1" fmla="*/ 0 h 21"/>
                <a:gd name="T2" fmla="*/ 3 w 16"/>
                <a:gd name="T3" fmla="*/ 3 h 21"/>
                <a:gd name="T4" fmla="*/ 0 w 16"/>
                <a:gd name="T5" fmla="*/ 12 h 21"/>
                <a:gd name="T6" fmla="*/ 3 w 16"/>
                <a:gd name="T7" fmla="*/ 19 h 21"/>
                <a:gd name="T8" fmla="*/ 9 w 16"/>
                <a:gd name="T9" fmla="*/ 21 h 21"/>
                <a:gd name="T10" fmla="*/ 9 w 16"/>
                <a:gd name="T11" fmla="*/ 21 h 21"/>
                <a:gd name="T12" fmla="*/ 14 w 16"/>
                <a:gd name="T13" fmla="*/ 19 h 21"/>
                <a:gd name="T14" fmla="*/ 16 w 16"/>
                <a:gd name="T15" fmla="*/ 12 h 21"/>
                <a:gd name="T16" fmla="*/ 14 w 16"/>
                <a:gd name="T17" fmla="*/ 3 h 21"/>
                <a:gd name="T18" fmla="*/ 9 w 16"/>
                <a:gd name="T1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9" y="0"/>
                  </a:moveTo>
                  <a:lnTo>
                    <a:pt x="3" y="3"/>
                  </a:lnTo>
                  <a:lnTo>
                    <a:pt x="0" y="12"/>
                  </a:lnTo>
                  <a:lnTo>
                    <a:pt x="3" y="19"/>
                  </a:lnTo>
                  <a:lnTo>
                    <a:pt x="9" y="21"/>
                  </a:lnTo>
                  <a:lnTo>
                    <a:pt x="9" y="21"/>
                  </a:lnTo>
                  <a:lnTo>
                    <a:pt x="14" y="19"/>
                  </a:lnTo>
                  <a:lnTo>
                    <a:pt x="16" y="12"/>
                  </a:lnTo>
                  <a:lnTo>
                    <a:pt x="14" y="3"/>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6" name="Freeform 350"/>
            <p:cNvSpPr>
              <a:spLocks/>
            </p:cNvSpPr>
            <p:nvPr/>
          </p:nvSpPr>
          <p:spPr bwMode="auto">
            <a:xfrm>
              <a:off x="3630" y="2298"/>
              <a:ext cx="16" cy="20"/>
            </a:xfrm>
            <a:custGeom>
              <a:avLst/>
              <a:gdLst>
                <a:gd name="T0" fmla="*/ 9 w 16"/>
                <a:gd name="T1" fmla="*/ 0 h 20"/>
                <a:gd name="T2" fmla="*/ 4 w 16"/>
                <a:gd name="T3" fmla="*/ 4 h 20"/>
                <a:gd name="T4" fmla="*/ 0 w 16"/>
                <a:gd name="T5" fmla="*/ 11 h 20"/>
                <a:gd name="T6" fmla="*/ 4 w 16"/>
                <a:gd name="T7" fmla="*/ 18 h 20"/>
                <a:gd name="T8" fmla="*/ 9 w 16"/>
                <a:gd name="T9" fmla="*/ 20 h 20"/>
                <a:gd name="T10" fmla="*/ 9 w 16"/>
                <a:gd name="T11" fmla="*/ 20 h 20"/>
                <a:gd name="T12" fmla="*/ 15 w 16"/>
                <a:gd name="T13" fmla="*/ 18 h 20"/>
                <a:gd name="T14" fmla="*/ 16 w 16"/>
                <a:gd name="T15" fmla="*/ 11 h 20"/>
                <a:gd name="T16" fmla="*/ 15 w 16"/>
                <a:gd name="T17" fmla="*/ 4 h 20"/>
                <a:gd name="T18" fmla="*/ 9 w 16"/>
                <a:gd name="T19"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9" y="0"/>
                  </a:moveTo>
                  <a:lnTo>
                    <a:pt x="4" y="4"/>
                  </a:lnTo>
                  <a:lnTo>
                    <a:pt x="0" y="11"/>
                  </a:lnTo>
                  <a:lnTo>
                    <a:pt x="4" y="18"/>
                  </a:lnTo>
                  <a:lnTo>
                    <a:pt x="9" y="20"/>
                  </a:lnTo>
                  <a:lnTo>
                    <a:pt x="9" y="20"/>
                  </a:lnTo>
                  <a:lnTo>
                    <a:pt x="15" y="18"/>
                  </a:lnTo>
                  <a:lnTo>
                    <a:pt x="16" y="11"/>
                  </a:lnTo>
                  <a:lnTo>
                    <a:pt x="15"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7" name="Freeform 351"/>
            <p:cNvSpPr>
              <a:spLocks/>
            </p:cNvSpPr>
            <p:nvPr/>
          </p:nvSpPr>
          <p:spPr bwMode="auto">
            <a:xfrm>
              <a:off x="3657" y="2323"/>
              <a:ext cx="17" cy="21"/>
            </a:xfrm>
            <a:custGeom>
              <a:avLst/>
              <a:gdLst>
                <a:gd name="T0" fmla="*/ 13 w 17"/>
                <a:gd name="T1" fmla="*/ 2 h 21"/>
                <a:gd name="T2" fmla="*/ 8 w 17"/>
                <a:gd name="T3" fmla="*/ 0 h 21"/>
                <a:gd name="T4" fmla="*/ 2 w 17"/>
                <a:gd name="T5" fmla="*/ 2 h 21"/>
                <a:gd name="T6" fmla="*/ 0 w 17"/>
                <a:gd name="T7" fmla="*/ 9 h 21"/>
                <a:gd name="T8" fmla="*/ 2 w 17"/>
                <a:gd name="T9" fmla="*/ 16 h 21"/>
                <a:gd name="T10" fmla="*/ 2 w 17"/>
                <a:gd name="T11" fmla="*/ 16 h 21"/>
                <a:gd name="T12" fmla="*/ 8 w 17"/>
                <a:gd name="T13" fmla="*/ 21 h 21"/>
                <a:gd name="T14" fmla="*/ 13 w 17"/>
                <a:gd name="T15" fmla="*/ 16 h 21"/>
                <a:gd name="T16" fmla="*/ 17 w 17"/>
                <a:gd name="T17" fmla="*/ 9 h 21"/>
                <a:gd name="T18" fmla="*/ 13 w 17"/>
                <a:gd name="T19"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1">
                  <a:moveTo>
                    <a:pt x="13" y="2"/>
                  </a:moveTo>
                  <a:lnTo>
                    <a:pt x="8" y="0"/>
                  </a:lnTo>
                  <a:lnTo>
                    <a:pt x="2" y="2"/>
                  </a:lnTo>
                  <a:lnTo>
                    <a:pt x="0" y="9"/>
                  </a:lnTo>
                  <a:lnTo>
                    <a:pt x="2" y="16"/>
                  </a:lnTo>
                  <a:lnTo>
                    <a:pt x="2" y="16"/>
                  </a:lnTo>
                  <a:lnTo>
                    <a:pt x="8" y="21"/>
                  </a:lnTo>
                  <a:lnTo>
                    <a:pt x="13" y="16"/>
                  </a:lnTo>
                  <a:lnTo>
                    <a:pt x="17" y="9"/>
                  </a:lnTo>
                  <a:lnTo>
                    <a:pt x="13"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8" name="Freeform 352"/>
            <p:cNvSpPr>
              <a:spLocks/>
            </p:cNvSpPr>
            <p:nvPr/>
          </p:nvSpPr>
          <p:spPr bwMode="auto">
            <a:xfrm>
              <a:off x="3672" y="2358"/>
              <a:ext cx="16" cy="20"/>
            </a:xfrm>
            <a:custGeom>
              <a:avLst/>
              <a:gdLst>
                <a:gd name="T0" fmla="*/ 16 w 16"/>
                <a:gd name="T1" fmla="*/ 11 h 20"/>
                <a:gd name="T2" fmla="*/ 14 w 16"/>
                <a:gd name="T3" fmla="*/ 4 h 20"/>
                <a:gd name="T4" fmla="*/ 9 w 16"/>
                <a:gd name="T5" fmla="*/ 0 h 20"/>
                <a:gd name="T6" fmla="*/ 3 w 16"/>
                <a:gd name="T7" fmla="*/ 4 h 20"/>
                <a:gd name="T8" fmla="*/ 0 w 16"/>
                <a:gd name="T9" fmla="*/ 11 h 20"/>
                <a:gd name="T10" fmla="*/ 0 w 16"/>
                <a:gd name="T11" fmla="*/ 11 h 20"/>
                <a:gd name="T12" fmla="*/ 3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3" y="4"/>
                  </a:lnTo>
                  <a:lnTo>
                    <a:pt x="0" y="11"/>
                  </a:lnTo>
                  <a:lnTo>
                    <a:pt x="0" y="11"/>
                  </a:lnTo>
                  <a:lnTo>
                    <a:pt x="3"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49" name="Freeform 353"/>
            <p:cNvSpPr>
              <a:spLocks/>
            </p:cNvSpPr>
            <p:nvPr/>
          </p:nvSpPr>
          <p:spPr bwMode="auto">
            <a:xfrm>
              <a:off x="3681" y="2399"/>
              <a:ext cx="16" cy="21"/>
            </a:xfrm>
            <a:custGeom>
              <a:avLst/>
              <a:gdLst>
                <a:gd name="T0" fmla="*/ 16 w 16"/>
                <a:gd name="T1" fmla="*/ 10 h 21"/>
                <a:gd name="T2" fmla="*/ 14 w 16"/>
                <a:gd name="T3" fmla="*/ 3 h 21"/>
                <a:gd name="T4" fmla="*/ 9 w 16"/>
                <a:gd name="T5" fmla="*/ 0 h 21"/>
                <a:gd name="T6" fmla="*/ 3 w 16"/>
                <a:gd name="T7" fmla="*/ 3 h 21"/>
                <a:gd name="T8" fmla="*/ 0 w 16"/>
                <a:gd name="T9" fmla="*/ 10 h 21"/>
                <a:gd name="T10" fmla="*/ 0 w 16"/>
                <a:gd name="T11" fmla="*/ 10 h 21"/>
                <a:gd name="T12" fmla="*/ 3 w 16"/>
                <a:gd name="T13" fmla="*/ 16 h 21"/>
                <a:gd name="T14" fmla="*/ 9 w 16"/>
                <a:gd name="T15" fmla="*/ 21 h 21"/>
                <a:gd name="T16" fmla="*/ 14 w 16"/>
                <a:gd name="T17" fmla="*/ 16 h 21"/>
                <a:gd name="T18" fmla="*/ 16 w 16"/>
                <a:gd name="T19"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0"/>
                  </a:moveTo>
                  <a:lnTo>
                    <a:pt x="14" y="3"/>
                  </a:lnTo>
                  <a:lnTo>
                    <a:pt x="9" y="0"/>
                  </a:lnTo>
                  <a:lnTo>
                    <a:pt x="3" y="3"/>
                  </a:lnTo>
                  <a:lnTo>
                    <a:pt x="0" y="10"/>
                  </a:lnTo>
                  <a:lnTo>
                    <a:pt x="0" y="10"/>
                  </a:lnTo>
                  <a:lnTo>
                    <a:pt x="3" y="16"/>
                  </a:lnTo>
                  <a:lnTo>
                    <a:pt x="9" y="21"/>
                  </a:lnTo>
                  <a:lnTo>
                    <a:pt x="14" y="16"/>
                  </a:lnTo>
                  <a:lnTo>
                    <a:pt x="1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0" name="Freeform 354"/>
            <p:cNvSpPr>
              <a:spLocks/>
            </p:cNvSpPr>
            <p:nvPr/>
          </p:nvSpPr>
          <p:spPr bwMode="auto">
            <a:xfrm>
              <a:off x="3686" y="2439"/>
              <a:ext cx="16" cy="20"/>
            </a:xfrm>
            <a:custGeom>
              <a:avLst/>
              <a:gdLst>
                <a:gd name="T0" fmla="*/ 16 w 16"/>
                <a:gd name="T1" fmla="*/ 11 h 20"/>
                <a:gd name="T2" fmla="*/ 15 w 16"/>
                <a:gd name="T3" fmla="*/ 4 h 20"/>
                <a:gd name="T4" fmla="*/ 9 w 16"/>
                <a:gd name="T5" fmla="*/ 0 h 20"/>
                <a:gd name="T6" fmla="*/ 2 w 16"/>
                <a:gd name="T7" fmla="*/ 4 h 20"/>
                <a:gd name="T8" fmla="*/ 0 w 16"/>
                <a:gd name="T9" fmla="*/ 11 h 20"/>
                <a:gd name="T10" fmla="*/ 0 w 16"/>
                <a:gd name="T11" fmla="*/ 11 h 20"/>
                <a:gd name="T12" fmla="*/ 2 w 16"/>
                <a:gd name="T13" fmla="*/ 18 h 20"/>
                <a:gd name="T14" fmla="*/ 9 w 16"/>
                <a:gd name="T15" fmla="*/ 20 h 20"/>
                <a:gd name="T16" fmla="*/ 15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5" y="4"/>
                  </a:lnTo>
                  <a:lnTo>
                    <a:pt x="9" y="0"/>
                  </a:lnTo>
                  <a:lnTo>
                    <a:pt x="2" y="4"/>
                  </a:lnTo>
                  <a:lnTo>
                    <a:pt x="0" y="11"/>
                  </a:lnTo>
                  <a:lnTo>
                    <a:pt x="0" y="11"/>
                  </a:lnTo>
                  <a:lnTo>
                    <a:pt x="2" y="18"/>
                  </a:lnTo>
                  <a:lnTo>
                    <a:pt x="9" y="20"/>
                  </a:lnTo>
                  <a:lnTo>
                    <a:pt x="15"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1" name="Freeform 355"/>
            <p:cNvSpPr>
              <a:spLocks/>
            </p:cNvSpPr>
            <p:nvPr/>
          </p:nvSpPr>
          <p:spPr bwMode="auto">
            <a:xfrm>
              <a:off x="3690" y="2480"/>
              <a:ext cx="16" cy="21"/>
            </a:xfrm>
            <a:custGeom>
              <a:avLst/>
              <a:gdLst>
                <a:gd name="T0" fmla="*/ 16 w 16"/>
                <a:gd name="T1" fmla="*/ 12 h 21"/>
                <a:gd name="T2" fmla="*/ 14 w 16"/>
                <a:gd name="T3" fmla="*/ 5 h 21"/>
                <a:gd name="T4" fmla="*/ 7 w 16"/>
                <a:gd name="T5" fmla="*/ 0 h 21"/>
                <a:gd name="T6" fmla="*/ 2 w 16"/>
                <a:gd name="T7" fmla="*/ 5 h 21"/>
                <a:gd name="T8" fmla="*/ 0 w 16"/>
                <a:gd name="T9" fmla="*/ 12 h 21"/>
                <a:gd name="T10" fmla="*/ 0 w 16"/>
                <a:gd name="T11" fmla="*/ 12 h 21"/>
                <a:gd name="T12" fmla="*/ 2 w 16"/>
                <a:gd name="T13" fmla="*/ 19 h 21"/>
                <a:gd name="T14" fmla="*/ 7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7" y="0"/>
                  </a:lnTo>
                  <a:lnTo>
                    <a:pt x="2" y="5"/>
                  </a:lnTo>
                  <a:lnTo>
                    <a:pt x="0" y="12"/>
                  </a:lnTo>
                  <a:lnTo>
                    <a:pt x="0" y="12"/>
                  </a:lnTo>
                  <a:lnTo>
                    <a:pt x="2" y="19"/>
                  </a:lnTo>
                  <a:lnTo>
                    <a:pt x="7"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2" name="Freeform 356"/>
            <p:cNvSpPr>
              <a:spLocks/>
            </p:cNvSpPr>
            <p:nvPr/>
          </p:nvSpPr>
          <p:spPr bwMode="auto">
            <a:xfrm>
              <a:off x="3692" y="2522"/>
              <a:ext cx="16" cy="21"/>
            </a:xfrm>
            <a:custGeom>
              <a:avLst/>
              <a:gdLst>
                <a:gd name="T0" fmla="*/ 16 w 16"/>
                <a:gd name="T1" fmla="*/ 11 h 21"/>
                <a:gd name="T2" fmla="*/ 12 w 16"/>
                <a:gd name="T3" fmla="*/ 4 h 21"/>
                <a:gd name="T4" fmla="*/ 7 w 16"/>
                <a:gd name="T5" fmla="*/ 0 h 21"/>
                <a:gd name="T6" fmla="*/ 1 w 16"/>
                <a:gd name="T7" fmla="*/ 4 h 21"/>
                <a:gd name="T8" fmla="*/ 0 w 16"/>
                <a:gd name="T9" fmla="*/ 11 h 21"/>
                <a:gd name="T10" fmla="*/ 0 w 16"/>
                <a:gd name="T11" fmla="*/ 11 h 21"/>
                <a:gd name="T12" fmla="*/ 1 w 16"/>
                <a:gd name="T13" fmla="*/ 18 h 21"/>
                <a:gd name="T14" fmla="*/ 7 w 16"/>
                <a:gd name="T15" fmla="*/ 21 h 21"/>
                <a:gd name="T16" fmla="*/ 12 w 16"/>
                <a:gd name="T17" fmla="*/ 18 h 21"/>
                <a:gd name="T18" fmla="*/ 16 w 16"/>
                <a:gd name="T19"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1"/>
                  </a:moveTo>
                  <a:lnTo>
                    <a:pt x="12" y="4"/>
                  </a:lnTo>
                  <a:lnTo>
                    <a:pt x="7" y="0"/>
                  </a:lnTo>
                  <a:lnTo>
                    <a:pt x="1" y="4"/>
                  </a:lnTo>
                  <a:lnTo>
                    <a:pt x="0" y="11"/>
                  </a:lnTo>
                  <a:lnTo>
                    <a:pt x="0" y="11"/>
                  </a:lnTo>
                  <a:lnTo>
                    <a:pt x="1" y="18"/>
                  </a:lnTo>
                  <a:lnTo>
                    <a:pt x="7" y="21"/>
                  </a:lnTo>
                  <a:lnTo>
                    <a:pt x="12"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3" name="Freeform 357"/>
            <p:cNvSpPr>
              <a:spLocks/>
            </p:cNvSpPr>
            <p:nvPr/>
          </p:nvSpPr>
          <p:spPr bwMode="auto">
            <a:xfrm>
              <a:off x="3692" y="2563"/>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4" name="Freeform 358"/>
            <p:cNvSpPr>
              <a:spLocks/>
            </p:cNvSpPr>
            <p:nvPr/>
          </p:nvSpPr>
          <p:spPr bwMode="auto">
            <a:xfrm>
              <a:off x="3692" y="2605"/>
              <a:ext cx="16" cy="21"/>
            </a:xfrm>
            <a:custGeom>
              <a:avLst/>
              <a:gdLst>
                <a:gd name="T0" fmla="*/ 16 w 16"/>
                <a:gd name="T1" fmla="*/ 12 h 21"/>
                <a:gd name="T2" fmla="*/ 14 w 16"/>
                <a:gd name="T3" fmla="*/ 5 h 21"/>
                <a:gd name="T4" fmla="*/ 9 w 16"/>
                <a:gd name="T5" fmla="*/ 0 h 21"/>
                <a:gd name="T6" fmla="*/ 3 w 16"/>
                <a:gd name="T7" fmla="*/ 5 h 21"/>
                <a:gd name="T8" fmla="*/ 0 w 16"/>
                <a:gd name="T9" fmla="*/ 12 h 21"/>
                <a:gd name="T10" fmla="*/ 0 w 16"/>
                <a:gd name="T11" fmla="*/ 12 h 21"/>
                <a:gd name="T12" fmla="*/ 3 w 16"/>
                <a:gd name="T13" fmla="*/ 18 h 21"/>
                <a:gd name="T14" fmla="*/ 9 w 16"/>
                <a:gd name="T15" fmla="*/ 21 h 21"/>
                <a:gd name="T16" fmla="*/ 14 w 16"/>
                <a:gd name="T17" fmla="*/ 18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3" y="5"/>
                  </a:lnTo>
                  <a:lnTo>
                    <a:pt x="0" y="12"/>
                  </a:lnTo>
                  <a:lnTo>
                    <a:pt x="0" y="12"/>
                  </a:lnTo>
                  <a:lnTo>
                    <a:pt x="3" y="18"/>
                  </a:lnTo>
                  <a:lnTo>
                    <a:pt x="9" y="21"/>
                  </a:lnTo>
                  <a:lnTo>
                    <a:pt x="14" y="18"/>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5" name="Freeform 359"/>
            <p:cNvSpPr>
              <a:spLocks/>
            </p:cNvSpPr>
            <p:nvPr/>
          </p:nvSpPr>
          <p:spPr bwMode="auto">
            <a:xfrm>
              <a:off x="3692" y="2647"/>
              <a:ext cx="16" cy="20"/>
            </a:xfrm>
            <a:custGeom>
              <a:avLst/>
              <a:gdLst>
                <a:gd name="T0" fmla="*/ 16 w 16"/>
                <a:gd name="T1" fmla="*/ 11 h 20"/>
                <a:gd name="T2" fmla="*/ 14 w 16"/>
                <a:gd name="T3" fmla="*/ 4 h 20"/>
                <a:gd name="T4" fmla="*/ 9 w 16"/>
                <a:gd name="T5" fmla="*/ 0 h 20"/>
                <a:gd name="T6" fmla="*/ 1 w 16"/>
                <a:gd name="T7" fmla="*/ 4 h 20"/>
                <a:gd name="T8" fmla="*/ 0 w 16"/>
                <a:gd name="T9" fmla="*/ 11 h 20"/>
                <a:gd name="T10" fmla="*/ 0 w 16"/>
                <a:gd name="T11" fmla="*/ 11 h 20"/>
                <a:gd name="T12" fmla="*/ 1 w 16"/>
                <a:gd name="T13" fmla="*/ 18 h 20"/>
                <a:gd name="T14" fmla="*/ 9 w 16"/>
                <a:gd name="T15" fmla="*/ 20 h 20"/>
                <a:gd name="T16" fmla="*/ 14 w 16"/>
                <a:gd name="T17" fmla="*/ 18 h 20"/>
                <a:gd name="T18" fmla="*/ 16 w 16"/>
                <a:gd name="T19" fmla="*/ 11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0">
                  <a:moveTo>
                    <a:pt x="16" y="11"/>
                  </a:moveTo>
                  <a:lnTo>
                    <a:pt x="14" y="4"/>
                  </a:lnTo>
                  <a:lnTo>
                    <a:pt x="9" y="0"/>
                  </a:lnTo>
                  <a:lnTo>
                    <a:pt x="1" y="4"/>
                  </a:lnTo>
                  <a:lnTo>
                    <a:pt x="0" y="11"/>
                  </a:lnTo>
                  <a:lnTo>
                    <a:pt x="0" y="11"/>
                  </a:lnTo>
                  <a:lnTo>
                    <a:pt x="1" y="18"/>
                  </a:lnTo>
                  <a:lnTo>
                    <a:pt x="9" y="20"/>
                  </a:lnTo>
                  <a:lnTo>
                    <a:pt x="14" y="18"/>
                  </a:lnTo>
                  <a:lnTo>
                    <a:pt x="1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6456" name="Freeform 360"/>
            <p:cNvSpPr>
              <a:spLocks/>
            </p:cNvSpPr>
            <p:nvPr/>
          </p:nvSpPr>
          <p:spPr bwMode="auto">
            <a:xfrm>
              <a:off x="3692" y="2688"/>
              <a:ext cx="16" cy="21"/>
            </a:xfrm>
            <a:custGeom>
              <a:avLst/>
              <a:gdLst>
                <a:gd name="T0" fmla="*/ 16 w 16"/>
                <a:gd name="T1" fmla="*/ 12 h 21"/>
                <a:gd name="T2" fmla="*/ 14 w 16"/>
                <a:gd name="T3" fmla="*/ 5 h 21"/>
                <a:gd name="T4" fmla="*/ 9 w 16"/>
                <a:gd name="T5" fmla="*/ 0 h 21"/>
                <a:gd name="T6" fmla="*/ 1 w 16"/>
                <a:gd name="T7" fmla="*/ 5 h 21"/>
                <a:gd name="T8" fmla="*/ 0 w 16"/>
                <a:gd name="T9" fmla="*/ 12 h 21"/>
                <a:gd name="T10" fmla="*/ 0 w 16"/>
                <a:gd name="T11" fmla="*/ 12 h 21"/>
                <a:gd name="T12" fmla="*/ 1 w 16"/>
                <a:gd name="T13" fmla="*/ 19 h 21"/>
                <a:gd name="T14" fmla="*/ 9 w 16"/>
                <a:gd name="T15" fmla="*/ 21 h 21"/>
                <a:gd name="T16" fmla="*/ 14 w 16"/>
                <a:gd name="T17" fmla="*/ 19 h 21"/>
                <a:gd name="T18" fmla="*/ 16 w 16"/>
                <a:gd name="T1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21">
                  <a:moveTo>
                    <a:pt x="16" y="12"/>
                  </a:moveTo>
                  <a:lnTo>
                    <a:pt x="14" y="5"/>
                  </a:lnTo>
                  <a:lnTo>
                    <a:pt x="9" y="0"/>
                  </a:lnTo>
                  <a:lnTo>
                    <a:pt x="1" y="5"/>
                  </a:lnTo>
                  <a:lnTo>
                    <a:pt x="0" y="12"/>
                  </a:lnTo>
                  <a:lnTo>
                    <a:pt x="0" y="12"/>
                  </a:lnTo>
                  <a:lnTo>
                    <a:pt x="1" y="19"/>
                  </a:lnTo>
                  <a:lnTo>
                    <a:pt x="9" y="21"/>
                  </a:lnTo>
                  <a:lnTo>
                    <a:pt x="14" y="19"/>
                  </a:lnTo>
                  <a:lnTo>
                    <a:pt x="16"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pic>
        <p:nvPicPr>
          <p:cNvPr id="516457" name="Picture 36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7375" y="3036888"/>
            <a:ext cx="7334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458" name="Picture 36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036888"/>
            <a:ext cx="7334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6459" name="Picture 36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036888"/>
            <a:ext cx="733425"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460" name="Rectangle 364"/>
          <p:cNvSpPr>
            <a:spLocks noChangeArrowheads="1"/>
          </p:cNvSpPr>
          <p:nvPr/>
        </p:nvSpPr>
        <p:spPr bwMode="auto">
          <a:xfrm>
            <a:off x="2159000" y="3341688"/>
            <a:ext cx="211138"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300" b="1">
                <a:solidFill>
                  <a:schemeClr val="tx2"/>
                </a:solidFill>
                <a:latin typeface="Arial" panose="020B0604020202020204" pitchFamily="34" charset="0"/>
              </a:rPr>
              <a:t>R1</a:t>
            </a:r>
            <a:endParaRPr lang="en-US" altLang="en-US" sz="1800" b="1">
              <a:solidFill>
                <a:schemeClr val="tx2"/>
              </a:solidFill>
            </a:endParaRPr>
          </a:p>
        </p:txBody>
      </p:sp>
      <p:sp>
        <p:nvSpPr>
          <p:cNvPr id="516461" name="Rectangle 365"/>
          <p:cNvSpPr>
            <a:spLocks noChangeArrowheads="1"/>
          </p:cNvSpPr>
          <p:nvPr/>
        </p:nvSpPr>
        <p:spPr bwMode="auto">
          <a:xfrm>
            <a:off x="4056063" y="3341688"/>
            <a:ext cx="2111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300" b="1">
                <a:solidFill>
                  <a:schemeClr val="tx2"/>
                </a:solidFill>
                <a:latin typeface="Arial" panose="020B0604020202020204" pitchFamily="34" charset="0"/>
              </a:rPr>
              <a:t>R2</a:t>
            </a:r>
            <a:endParaRPr lang="en-US" altLang="en-US" sz="1800" b="1">
              <a:solidFill>
                <a:schemeClr val="tx2"/>
              </a:solidFill>
            </a:endParaRPr>
          </a:p>
        </p:txBody>
      </p:sp>
      <p:sp>
        <p:nvSpPr>
          <p:cNvPr id="516462" name="Rectangle 366"/>
          <p:cNvSpPr>
            <a:spLocks noChangeArrowheads="1"/>
          </p:cNvSpPr>
          <p:nvPr/>
        </p:nvSpPr>
        <p:spPr bwMode="auto">
          <a:xfrm>
            <a:off x="5961063" y="3341688"/>
            <a:ext cx="2111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altLang="en-US" sz="1300" b="1">
                <a:solidFill>
                  <a:schemeClr val="tx2"/>
                </a:solidFill>
                <a:latin typeface="Arial" panose="020B0604020202020204" pitchFamily="34" charset="0"/>
              </a:rPr>
              <a:t>R3</a:t>
            </a:r>
            <a:endParaRPr lang="en-US" altLang="en-US" sz="1800" b="1">
              <a:solidFill>
                <a:schemeClr val="tx2"/>
              </a:solidFill>
            </a:endParaRPr>
          </a:p>
        </p:txBody>
      </p:sp>
      <p:sp>
        <p:nvSpPr>
          <p:cNvPr id="516463" name="Text Box 367"/>
          <p:cNvSpPr txBox="1">
            <a:spLocks noChangeArrowheads="1"/>
          </p:cNvSpPr>
          <p:nvPr/>
        </p:nvSpPr>
        <p:spPr bwMode="auto">
          <a:xfrm>
            <a:off x="685800" y="1298575"/>
            <a:ext cx="7613650"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025" tIns="36512" rIns="73025" bIns="36512">
            <a:spAutoFit/>
          </a:bodyPr>
          <a:lstStyle/>
          <a:p>
            <a:pPr algn="ctr" eaLnBrk="0" hangingPunct="0"/>
            <a:r>
              <a:rPr lang="en-US" altLang="en-US" sz="2000" b="1">
                <a:solidFill>
                  <a:schemeClr val="accent2"/>
                </a:solidFill>
                <a:latin typeface="Arial" panose="020B0604020202020204" pitchFamily="34" charset="0"/>
              </a:rPr>
              <a:t>R1- Master, forwarding traffic; R2, R3 - backup</a:t>
            </a:r>
          </a:p>
        </p:txBody>
      </p:sp>
      <p:sp>
        <p:nvSpPr>
          <p:cNvPr id="516464" name="Rectangle 368"/>
          <p:cNvSpPr>
            <a:spLocks noChangeArrowheads="1"/>
          </p:cNvSpPr>
          <p:nvPr/>
        </p:nvSpPr>
        <p:spPr bwMode="auto">
          <a:xfrm>
            <a:off x="6959600" y="4179888"/>
            <a:ext cx="26988" cy="3079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516465" name="Group 369"/>
          <p:cNvGrpSpPr>
            <a:grpSpLocks/>
          </p:cNvGrpSpPr>
          <p:nvPr/>
        </p:nvGrpSpPr>
        <p:grpSpPr bwMode="auto">
          <a:xfrm>
            <a:off x="990600" y="1981200"/>
            <a:ext cx="2057400" cy="923925"/>
            <a:chOff x="624" y="1248"/>
            <a:chExt cx="1296" cy="582"/>
          </a:xfrm>
        </p:grpSpPr>
        <p:sp>
          <p:nvSpPr>
            <p:cNvPr id="516466" name="Text Box 370"/>
            <p:cNvSpPr txBox="1">
              <a:spLocks noChangeArrowheads="1"/>
            </p:cNvSpPr>
            <p:nvPr/>
          </p:nvSpPr>
          <p:spPr bwMode="auto">
            <a:xfrm>
              <a:off x="624" y="1248"/>
              <a:ext cx="1283"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10.0.0.254</a:t>
              </a:r>
            </a:p>
            <a:p>
              <a:pPr eaLnBrk="0" hangingPunct="0"/>
              <a:r>
                <a:rPr lang="en-US" altLang="en-US" sz="1400" b="1">
                  <a:latin typeface="Arial" panose="020B0604020202020204" pitchFamily="34" charset="0"/>
                </a:rPr>
                <a:t>MAC:   0000.0c12.3456</a:t>
              </a:r>
            </a:p>
            <a:p>
              <a:pPr eaLnBrk="0" hangingPunct="0"/>
              <a:r>
                <a:rPr lang="en-US" altLang="en-US" sz="1400" b="1">
                  <a:latin typeface="Arial" panose="020B0604020202020204" pitchFamily="34" charset="0"/>
                </a:rPr>
                <a:t>vIP:     10.0.0.10</a:t>
              </a:r>
            </a:p>
            <a:p>
              <a:pPr eaLnBrk="0" hangingPunct="0"/>
              <a:r>
                <a:rPr lang="en-US" altLang="en-US" sz="1400" b="1">
                  <a:latin typeface="Arial" panose="020B0604020202020204" pitchFamily="34" charset="0"/>
                </a:rPr>
                <a:t>vMAC: 0000.5e00.0100</a:t>
              </a:r>
            </a:p>
          </p:txBody>
        </p:sp>
        <p:sp>
          <p:nvSpPr>
            <p:cNvPr id="516467" name="Rectangle 371"/>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16468" name="Group 372"/>
          <p:cNvGrpSpPr>
            <a:grpSpLocks/>
          </p:cNvGrpSpPr>
          <p:nvPr/>
        </p:nvGrpSpPr>
        <p:grpSpPr bwMode="auto">
          <a:xfrm>
            <a:off x="3079750" y="1981200"/>
            <a:ext cx="2076450" cy="923925"/>
            <a:chOff x="624" y="1248"/>
            <a:chExt cx="1308" cy="582"/>
          </a:xfrm>
        </p:grpSpPr>
        <p:sp>
          <p:nvSpPr>
            <p:cNvPr id="516469" name="Text Box 373"/>
            <p:cNvSpPr txBox="1">
              <a:spLocks noChangeArrowheads="1"/>
            </p:cNvSpPr>
            <p:nvPr/>
          </p:nvSpPr>
          <p:spPr bwMode="auto">
            <a:xfrm>
              <a:off x="624" y="1248"/>
              <a:ext cx="1308"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10.0.0.253</a:t>
              </a:r>
            </a:p>
            <a:p>
              <a:pPr eaLnBrk="0" hangingPunct="0"/>
              <a:r>
                <a:rPr lang="en-US" altLang="en-US" sz="1400" b="1">
                  <a:latin typeface="Arial" panose="020B0604020202020204" pitchFamily="34" charset="0"/>
                </a:rPr>
                <a:t>MAC:   0000.0C78.9abc</a:t>
              </a:r>
            </a:p>
            <a:p>
              <a:pPr eaLnBrk="0" hangingPunct="0"/>
              <a:r>
                <a:rPr lang="en-US" altLang="en-US" sz="1400" b="1">
                  <a:latin typeface="Arial" panose="020B0604020202020204" pitchFamily="34" charset="0"/>
                </a:rPr>
                <a:t>vIP:</a:t>
              </a:r>
            </a:p>
            <a:p>
              <a:pPr eaLnBrk="0" hangingPunct="0"/>
              <a:r>
                <a:rPr lang="en-US" altLang="en-US" sz="1400" b="1">
                  <a:latin typeface="Arial" panose="020B0604020202020204" pitchFamily="34" charset="0"/>
                </a:rPr>
                <a:t>vMAC:</a:t>
              </a:r>
            </a:p>
          </p:txBody>
        </p:sp>
        <p:sp>
          <p:nvSpPr>
            <p:cNvPr id="516470" name="Rectangle 374"/>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16471" name="Group 375"/>
          <p:cNvGrpSpPr>
            <a:grpSpLocks/>
          </p:cNvGrpSpPr>
          <p:nvPr/>
        </p:nvGrpSpPr>
        <p:grpSpPr bwMode="auto">
          <a:xfrm>
            <a:off x="5181600" y="1981200"/>
            <a:ext cx="2057400" cy="923925"/>
            <a:chOff x="624" y="1248"/>
            <a:chExt cx="1296" cy="582"/>
          </a:xfrm>
        </p:grpSpPr>
        <p:sp>
          <p:nvSpPr>
            <p:cNvPr id="516472" name="Text Box 376"/>
            <p:cNvSpPr txBox="1">
              <a:spLocks noChangeArrowheads="1"/>
            </p:cNvSpPr>
            <p:nvPr/>
          </p:nvSpPr>
          <p:spPr bwMode="auto">
            <a:xfrm>
              <a:off x="624" y="1248"/>
              <a:ext cx="1264"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10.0.0.252</a:t>
              </a:r>
            </a:p>
            <a:p>
              <a:pPr eaLnBrk="0" hangingPunct="0"/>
              <a:r>
                <a:rPr lang="en-US" altLang="en-US" sz="1400" b="1">
                  <a:latin typeface="Arial" panose="020B0604020202020204" pitchFamily="34" charset="0"/>
                </a:rPr>
                <a:t>MAC:   0000.0cde.f123</a:t>
              </a:r>
            </a:p>
            <a:p>
              <a:pPr eaLnBrk="0" hangingPunct="0"/>
              <a:r>
                <a:rPr lang="en-US" altLang="en-US" sz="1400" b="1">
                  <a:latin typeface="Arial" panose="020B0604020202020204" pitchFamily="34" charset="0"/>
                </a:rPr>
                <a:t>vIP:</a:t>
              </a:r>
            </a:p>
            <a:p>
              <a:pPr eaLnBrk="0" hangingPunct="0"/>
              <a:r>
                <a:rPr lang="en-US" altLang="en-US" sz="1400" b="1">
                  <a:latin typeface="Arial" panose="020B0604020202020204" pitchFamily="34" charset="0"/>
                </a:rPr>
                <a:t>vMAC:</a:t>
              </a:r>
            </a:p>
          </p:txBody>
        </p:sp>
        <p:sp>
          <p:nvSpPr>
            <p:cNvPr id="516473" name="Rectangle 377"/>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16474" name="Group 378"/>
          <p:cNvGrpSpPr>
            <a:grpSpLocks/>
          </p:cNvGrpSpPr>
          <p:nvPr/>
        </p:nvGrpSpPr>
        <p:grpSpPr bwMode="auto">
          <a:xfrm>
            <a:off x="1524000" y="5638800"/>
            <a:ext cx="2057400" cy="923925"/>
            <a:chOff x="624" y="1248"/>
            <a:chExt cx="1296" cy="582"/>
          </a:xfrm>
        </p:grpSpPr>
        <p:sp>
          <p:nvSpPr>
            <p:cNvPr id="516475" name="Text Box 379"/>
            <p:cNvSpPr txBox="1">
              <a:spLocks noChangeArrowheads="1"/>
            </p:cNvSpPr>
            <p:nvPr/>
          </p:nvSpPr>
          <p:spPr bwMode="auto">
            <a:xfrm>
              <a:off x="624" y="1248"/>
              <a:ext cx="129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10.0.0.1</a:t>
              </a:r>
            </a:p>
            <a:p>
              <a:pPr eaLnBrk="0" hangingPunct="0"/>
              <a:r>
                <a:rPr lang="en-US" altLang="en-US" sz="1400" b="1">
                  <a:latin typeface="Arial" panose="020B0604020202020204" pitchFamily="34" charset="0"/>
                </a:rPr>
                <a:t>MAC:   aaaa.aaaa.aa01</a:t>
              </a:r>
            </a:p>
            <a:p>
              <a:pPr eaLnBrk="0" hangingPunct="0"/>
              <a:r>
                <a:rPr lang="en-US" altLang="en-US" sz="1400" b="1">
                  <a:latin typeface="Arial" panose="020B0604020202020204" pitchFamily="34" charset="0"/>
                </a:rPr>
                <a:t>GW:     10.0.0.10</a:t>
              </a:r>
            </a:p>
            <a:p>
              <a:pPr eaLnBrk="0" hangingPunct="0"/>
              <a:r>
                <a:rPr lang="en-US" altLang="en-US" sz="1400" b="1">
                  <a:latin typeface="Arial" panose="020B0604020202020204" pitchFamily="34" charset="0"/>
                </a:rPr>
                <a:t>ARP:    0000.5e00.0100</a:t>
              </a:r>
            </a:p>
          </p:txBody>
        </p:sp>
        <p:sp>
          <p:nvSpPr>
            <p:cNvPr id="516476" name="Rectangle 380"/>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16477" name="Group 381"/>
          <p:cNvGrpSpPr>
            <a:grpSpLocks/>
          </p:cNvGrpSpPr>
          <p:nvPr/>
        </p:nvGrpSpPr>
        <p:grpSpPr bwMode="auto">
          <a:xfrm>
            <a:off x="3613150" y="5638800"/>
            <a:ext cx="2057400" cy="923925"/>
            <a:chOff x="624" y="1248"/>
            <a:chExt cx="1296" cy="582"/>
          </a:xfrm>
        </p:grpSpPr>
        <p:sp>
          <p:nvSpPr>
            <p:cNvPr id="516478" name="Text Box 382"/>
            <p:cNvSpPr txBox="1">
              <a:spLocks noChangeArrowheads="1"/>
            </p:cNvSpPr>
            <p:nvPr/>
          </p:nvSpPr>
          <p:spPr bwMode="auto">
            <a:xfrm>
              <a:off x="624" y="1248"/>
              <a:ext cx="129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10.0.0.2</a:t>
              </a:r>
            </a:p>
            <a:p>
              <a:pPr eaLnBrk="0" hangingPunct="0"/>
              <a:r>
                <a:rPr lang="en-US" altLang="en-US" sz="1400" b="1">
                  <a:latin typeface="Arial" panose="020B0604020202020204" pitchFamily="34" charset="0"/>
                </a:rPr>
                <a:t>MAC:   aaaa.aaaa.aa02</a:t>
              </a:r>
            </a:p>
            <a:p>
              <a:pPr eaLnBrk="0" hangingPunct="0"/>
              <a:r>
                <a:rPr lang="en-US" altLang="en-US" sz="1400" b="1">
                  <a:latin typeface="Arial" panose="020B0604020202020204" pitchFamily="34" charset="0"/>
                </a:rPr>
                <a:t>GW:     10.0.0.10</a:t>
              </a:r>
            </a:p>
            <a:p>
              <a:pPr eaLnBrk="0" hangingPunct="0"/>
              <a:r>
                <a:rPr lang="en-US" altLang="en-US" sz="1400" b="1">
                  <a:latin typeface="Arial" panose="020B0604020202020204" pitchFamily="34" charset="0"/>
                </a:rPr>
                <a:t>ARP:    0000.5e00.0100</a:t>
              </a:r>
            </a:p>
          </p:txBody>
        </p:sp>
        <p:sp>
          <p:nvSpPr>
            <p:cNvPr id="516479" name="Rectangle 383"/>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516480" name="Group 384"/>
          <p:cNvGrpSpPr>
            <a:grpSpLocks/>
          </p:cNvGrpSpPr>
          <p:nvPr/>
        </p:nvGrpSpPr>
        <p:grpSpPr bwMode="auto">
          <a:xfrm>
            <a:off x="5715000" y="5638800"/>
            <a:ext cx="2057400" cy="923925"/>
            <a:chOff x="624" y="1248"/>
            <a:chExt cx="1296" cy="582"/>
          </a:xfrm>
        </p:grpSpPr>
        <p:sp>
          <p:nvSpPr>
            <p:cNvPr id="516481" name="Text Box 385"/>
            <p:cNvSpPr txBox="1">
              <a:spLocks noChangeArrowheads="1"/>
            </p:cNvSpPr>
            <p:nvPr/>
          </p:nvSpPr>
          <p:spPr bwMode="auto">
            <a:xfrm>
              <a:off x="624" y="1248"/>
              <a:ext cx="1296"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lang="en-US" altLang="en-US" sz="1400" b="1">
                  <a:latin typeface="Arial" panose="020B0604020202020204" pitchFamily="34" charset="0"/>
                </a:rPr>
                <a:t>IP:        10.0.0.3</a:t>
              </a:r>
            </a:p>
            <a:p>
              <a:pPr eaLnBrk="0" hangingPunct="0"/>
              <a:r>
                <a:rPr lang="en-US" altLang="en-US" sz="1400" b="1">
                  <a:latin typeface="Arial" panose="020B0604020202020204" pitchFamily="34" charset="0"/>
                </a:rPr>
                <a:t>MAC:   aaaa.aaaa.aa03</a:t>
              </a:r>
            </a:p>
            <a:p>
              <a:pPr eaLnBrk="0" hangingPunct="0"/>
              <a:r>
                <a:rPr lang="en-US" altLang="en-US" sz="1400" b="1">
                  <a:latin typeface="Arial" panose="020B0604020202020204" pitchFamily="34" charset="0"/>
                </a:rPr>
                <a:t>GW:     10.0.0.10</a:t>
              </a:r>
            </a:p>
            <a:p>
              <a:pPr eaLnBrk="0" hangingPunct="0"/>
              <a:r>
                <a:rPr lang="en-US" altLang="en-US" sz="1400" b="1">
                  <a:latin typeface="Arial" panose="020B0604020202020204" pitchFamily="34" charset="0"/>
                </a:rPr>
                <a:t>ARP:    0000.5e00.0100</a:t>
              </a:r>
            </a:p>
          </p:txBody>
        </p:sp>
        <p:sp>
          <p:nvSpPr>
            <p:cNvPr id="516482" name="Rectangle 386"/>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Tree>
    <p:extLst>
      <p:ext uri="{BB962C8B-B14F-4D97-AF65-F5344CB8AC3E}">
        <p14:creationId xmlns:p14="http://schemas.microsoft.com/office/powerpoint/2010/main" val="4197631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628650" y="76200"/>
            <a:ext cx="7886700" cy="1325563"/>
          </a:xfrm>
        </p:spPr>
        <p:txBody>
          <a:bodyPr/>
          <a:lstStyle/>
          <a:p>
            <a:r>
              <a:rPr lang="en-US" altLang="en-US" dirty="0"/>
              <a:t>The VRRP Operation Process</a:t>
            </a:r>
          </a:p>
        </p:txBody>
      </p:sp>
      <p:grpSp>
        <p:nvGrpSpPr>
          <p:cNvPr id="584712" name="Group 8"/>
          <p:cNvGrpSpPr>
            <a:grpSpLocks/>
          </p:cNvGrpSpPr>
          <p:nvPr/>
        </p:nvGrpSpPr>
        <p:grpSpPr bwMode="auto">
          <a:xfrm>
            <a:off x="685800" y="1143000"/>
            <a:ext cx="7699375" cy="3722688"/>
            <a:chOff x="432" y="864"/>
            <a:chExt cx="4850" cy="2345"/>
          </a:xfrm>
        </p:grpSpPr>
        <p:pic>
          <p:nvPicPr>
            <p:cNvPr id="584708" name="Picture 4" descr="vrrp-operation"/>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912" y="864"/>
              <a:ext cx="3888" cy="2345"/>
            </a:xfrm>
            <a:prstGeom prst="rect">
              <a:avLst/>
            </a:prstGeom>
            <a:noFill/>
            <a:extLst>
              <a:ext uri="{909E8E84-426E-40DD-AFC4-6F175D3DCCD1}">
                <a14:hiddenFill xmlns:a14="http://schemas.microsoft.com/office/drawing/2010/main">
                  <a:solidFill>
                    <a:srgbClr val="FFFFFF"/>
                  </a:solidFill>
                </a14:hiddenFill>
              </a:ext>
            </a:extLst>
          </p:spPr>
        </p:pic>
        <p:sp>
          <p:nvSpPr>
            <p:cNvPr id="584710" name="Text Box 6"/>
            <p:cNvSpPr txBox="1">
              <a:spLocks noChangeArrowheads="1"/>
            </p:cNvSpPr>
            <p:nvPr/>
          </p:nvSpPr>
          <p:spPr bwMode="auto">
            <a:xfrm>
              <a:off x="432" y="1248"/>
              <a:ext cx="120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en-US" sz="1400"/>
                <a:t>-if)# vrrp 1 ip 10.0.0.1</a:t>
              </a:r>
            </a:p>
            <a:p>
              <a:r>
                <a:rPr lang="en-US" altLang="en-US" sz="1400"/>
                <a:t>-if)# vrrp 2 ip 10.0.0.2</a:t>
              </a:r>
            </a:p>
          </p:txBody>
        </p:sp>
        <p:sp>
          <p:nvSpPr>
            <p:cNvPr id="584711" name="Text Box 7"/>
            <p:cNvSpPr txBox="1">
              <a:spLocks noChangeArrowheads="1"/>
            </p:cNvSpPr>
            <p:nvPr/>
          </p:nvSpPr>
          <p:spPr bwMode="auto">
            <a:xfrm>
              <a:off x="4080" y="1248"/>
              <a:ext cx="120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en-US" sz="1400"/>
                <a:t>-if)# vrrp 1 ip 10.0.0.1</a:t>
              </a:r>
            </a:p>
            <a:p>
              <a:r>
                <a:rPr lang="en-US" altLang="en-US" sz="1400"/>
                <a:t>-if)# vrrp 2 ip 10.0.0.2</a:t>
              </a:r>
            </a:p>
          </p:txBody>
        </p:sp>
      </p:grpSp>
      <p:sp>
        <p:nvSpPr>
          <p:cNvPr id="584709" name="Text Box 5"/>
          <p:cNvSpPr txBox="1">
            <a:spLocks noChangeArrowheads="1"/>
          </p:cNvSpPr>
          <p:nvPr/>
        </p:nvSpPr>
        <p:spPr bwMode="auto">
          <a:xfrm>
            <a:off x="381000" y="4953000"/>
            <a:ext cx="8686800" cy="161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p>
            <a:r>
              <a:rPr lang="en-US" altLang="en-US" sz="2000" dirty="0">
                <a:solidFill>
                  <a:srgbClr val="000099"/>
                </a:solidFill>
              </a:rPr>
              <a:t>Two virtual routers groups are configured: Virtual Router 1 and 2.</a:t>
            </a:r>
          </a:p>
          <a:p>
            <a:r>
              <a:rPr lang="en-US" altLang="en-US" sz="2000" dirty="0">
                <a:solidFill>
                  <a:srgbClr val="000099"/>
                </a:solidFill>
              </a:rPr>
              <a:t>Virtual Router 1 is 10.0.0.1 and Virtual Router 2 is 10.0.0.2.</a:t>
            </a:r>
          </a:p>
          <a:p>
            <a:endParaRPr lang="en-US" altLang="en-US" sz="2000" dirty="0">
              <a:solidFill>
                <a:srgbClr val="000099"/>
              </a:solidFill>
            </a:endParaRPr>
          </a:p>
          <a:p>
            <a:r>
              <a:rPr lang="en-US" altLang="en-US" sz="2000" dirty="0">
                <a:solidFill>
                  <a:srgbClr val="000099"/>
                </a:solidFill>
              </a:rPr>
              <a:t>Since each router owns one of these IPs it will be the Master Router </a:t>
            </a:r>
            <a:r>
              <a:rPr lang="en-US" altLang="en-US" sz="2000" dirty="0" smtClean="0">
                <a:solidFill>
                  <a:srgbClr val="000099"/>
                </a:solidFill>
              </a:rPr>
              <a:t>for that </a:t>
            </a:r>
            <a:r>
              <a:rPr lang="en-US" altLang="en-US" sz="2000" dirty="0">
                <a:solidFill>
                  <a:srgbClr val="000099"/>
                </a:solidFill>
              </a:rPr>
              <a:t>group and the other router set with the same IP will be the backup</a:t>
            </a:r>
            <a:r>
              <a:rPr lang="en-US" altLang="en-US" sz="2000" dirty="0" smtClean="0">
                <a:solidFill>
                  <a:srgbClr val="000099"/>
                </a:solidFill>
              </a:rPr>
              <a:t>.</a:t>
            </a:r>
            <a:endParaRPr lang="en-US" altLang="en-US" sz="2000" dirty="0">
              <a:solidFill>
                <a:srgbClr val="000099"/>
              </a:solidFill>
            </a:endParaRPr>
          </a:p>
        </p:txBody>
      </p:sp>
    </p:spTree>
    <p:extLst>
      <p:ext uri="{BB962C8B-B14F-4D97-AF65-F5344CB8AC3E}">
        <p14:creationId xmlns:p14="http://schemas.microsoft.com/office/powerpoint/2010/main" val="137187269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7" name="Rectangle 5"/>
          <p:cNvSpPr>
            <a:spLocks noGrp="1" noChangeArrowheads="1"/>
          </p:cNvSpPr>
          <p:nvPr>
            <p:ph type="title"/>
          </p:nvPr>
        </p:nvSpPr>
        <p:spPr>
          <a:xfrm>
            <a:off x="628650" y="76200"/>
            <a:ext cx="7886700" cy="1325563"/>
          </a:xfrm>
        </p:spPr>
        <p:txBody>
          <a:bodyPr/>
          <a:lstStyle/>
          <a:p>
            <a:r>
              <a:rPr lang="en-US" altLang="en-US" dirty="0"/>
              <a:t>The VRRP Operation Process</a:t>
            </a:r>
          </a:p>
        </p:txBody>
      </p:sp>
      <p:pic>
        <p:nvPicPr>
          <p:cNvPr id="586756" name="Picture 4" descr="vrrp-operation"/>
          <p:cNvPicPr>
            <a:picLocks noGrp="1" noChangeAspect="1" noChangeArrowheads="1"/>
          </p:cNvPicPr>
          <p:nvPr>
            <p:ph idx="1"/>
          </p:nvPr>
        </p:nvPicPr>
        <p:blipFill>
          <a:blip r:embed="rId2">
            <a:lum contrast="40000"/>
            <a:grayscl/>
            <a:extLst>
              <a:ext uri="{28A0092B-C50C-407E-A947-70E740481C1C}">
                <a14:useLocalDpi xmlns:a14="http://schemas.microsoft.com/office/drawing/2010/main" val="0"/>
              </a:ext>
            </a:extLst>
          </a:blip>
          <a:srcRect/>
          <a:stretch>
            <a:fillRect/>
          </a:stretch>
        </p:blipFill>
        <p:spPr>
          <a:xfrm>
            <a:off x="1066800" y="1066800"/>
            <a:ext cx="6400799" cy="31146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6759" name="Text Box 7"/>
          <p:cNvSpPr txBox="1">
            <a:spLocks noChangeArrowheads="1"/>
          </p:cNvSpPr>
          <p:nvPr/>
        </p:nvSpPr>
        <p:spPr bwMode="auto">
          <a:xfrm>
            <a:off x="381000" y="4114800"/>
            <a:ext cx="8458200" cy="2597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p>
            <a:r>
              <a:rPr lang="en-US" altLang="en-US" sz="2000" dirty="0"/>
              <a:t>The priority of the Master Router is set to 255.</a:t>
            </a:r>
          </a:p>
          <a:p>
            <a:r>
              <a:rPr lang="en-US" altLang="en-US" sz="2000" dirty="0"/>
              <a:t>Backup router priority values can range from 1 to 254; the default</a:t>
            </a:r>
          </a:p>
          <a:p>
            <a:r>
              <a:rPr lang="en-US" altLang="en-US" sz="2000" dirty="0"/>
              <a:t>value is 100.  The VRRP MAC address is 0000.5e00.01xx.</a:t>
            </a:r>
          </a:p>
          <a:p>
            <a:endParaRPr lang="en-US" altLang="en-US" sz="2000" dirty="0"/>
          </a:p>
          <a:p>
            <a:r>
              <a:rPr lang="en-US" altLang="en-US" sz="2000" dirty="0"/>
              <a:t>The master sends the advertisement on multicast 224.0.0.18 </a:t>
            </a:r>
          </a:p>
          <a:p>
            <a:r>
              <a:rPr lang="en-US" altLang="en-US" sz="2000" dirty="0"/>
              <a:t>on a default interval of 1 second (</a:t>
            </a:r>
            <a:r>
              <a:rPr lang="en-US" altLang="en-US" sz="2000" dirty="0">
                <a:solidFill>
                  <a:srgbClr val="0000CC"/>
                </a:solidFill>
              </a:rPr>
              <a:t>advertisement interval</a:t>
            </a:r>
            <a:r>
              <a:rPr lang="en-US" altLang="en-US" sz="2000" dirty="0"/>
              <a:t>).</a:t>
            </a:r>
          </a:p>
          <a:p>
            <a:r>
              <a:rPr lang="en-US" altLang="en-US" sz="2000" dirty="0"/>
              <a:t>The </a:t>
            </a:r>
            <a:r>
              <a:rPr lang="en-US" altLang="en-US" sz="2000" dirty="0">
                <a:solidFill>
                  <a:srgbClr val="0000CC"/>
                </a:solidFill>
              </a:rPr>
              <a:t>master-down interval</a:t>
            </a:r>
            <a:r>
              <a:rPr lang="en-US" altLang="en-US" sz="2000" dirty="0"/>
              <a:t> is the time interval for backup to declare </a:t>
            </a:r>
          </a:p>
          <a:p>
            <a:r>
              <a:rPr lang="en-US" altLang="en-US" sz="2000" dirty="0"/>
              <a:t>the master down (seconds). </a:t>
            </a:r>
          </a:p>
        </p:txBody>
      </p:sp>
    </p:spTree>
    <p:extLst>
      <p:ext uri="{BB962C8B-B14F-4D97-AF65-F5344CB8AC3E}">
        <p14:creationId xmlns:p14="http://schemas.microsoft.com/office/powerpoint/2010/main" val="426428212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en-US"/>
              <a:t>VRRP Configuration</a:t>
            </a:r>
          </a:p>
        </p:txBody>
      </p:sp>
      <p:sp>
        <p:nvSpPr>
          <p:cNvPr id="620548" name="Text Box 4"/>
          <p:cNvSpPr txBox="1">
            <a:spLocks noChangeArrowheads="1"/>
          </p:cNvSpPr>
          <p:nvPr/>
        </p:nvSpPr>
        <p:spPr bwMode="auto">
          <a:xfrm>
            <a:off x="685800" y="1346200"/>
            <a:ext cx="4787900" cy="48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en-US" sz="2000"/>
              <a:t>Master Router:</a:t>
            </a:r>
          </a:p>
          <a:p>
            <a:endParaRPr lang="en-US" altLang="en-US" sz="2000"/>
          </a:p>
          <a:p>
            <a:r>
              <a:rPr lang="en-US" altLang="en-US">
                <a:latin typeface="Courier New" panose="02070309020205020404" pitchFamily="49" charset="0"/>
              </a:rPr>
              <a:t>interface FastEthernet0/1</a:t>
            </a:r>
          </a:p>
          <a:p>
            <a:r>
              <a:rPr lang="en-US" altLang="en-US">
                <a:latin typeface="Courier New" panose="02070309020205020404" pitchFamily="49" charset="0"/>
              </a:rPr>
              <a:t> ip address 10.1.2.3 255.255.255.0</a:t>
            </a:r>
          </a:p>
          <a:p>
            <a:r>
              <a:rPr lang="en-US" altLang="en-US">
                <a:latin typeface="Courier New" panose="02070309020205020404" pitchFamily="49" charset="0"/>
              </a:rPr>
              <a:t> duplex auto</a:t>
            </a:r>
          </a:p>
          <a:p>
            <a:r>
              <a:rPr lang="en-US" altLang="en-US">
                <a:latin typeface="Courier New" panose="02070309020205020404" pitchFamily="49" charset="0"/>
              </a:rPr>
              <a:t> speed auto</a:t>
            </a:r>
          </a:p>
          <a:p>
            <a:r>
              <a:rPr lang="en-US" altLang="en-US">
                <a:latin typeface="Courier New" panose="02070309020205020404" pitchFamily="49" charset="0"/>
              </a:rPr>
              <a:t> vrrp 10 ip 10.1.2.3</a:t>
            </a:r>
          </a:p>
          <a:p>
            <a:endParaRPr lang="en-US" altLang="en-US"/>
          </a:p>
          <a:p>
            <a:r>
              <a:rPr lang="en-US" altLang="en-US" sz="2000"/>
              <a:t>Backup Router:</a:t>
            </a:r>
          </a:p>
          <a:p>
            <a:endParaRPr lang="en-US" altLang="en-US" sz="2000"/>
          </a:p>
          <a:p>
            <a:r>
              <a:rPr lang="en-US" altLang="en-US">
                <a:latin typeface="Courier New" panose="02070309020205020404" pitchFamily="49" charset="0"/>
              </a:rPr>
              <a:t>interface FastEthernet0/1</a:t>
            </a:r>
          </a:p>
          <a:p>
            <a:r>
              <a:rPr lang="en-US" altLang="en-US">
                <a:latin typeface="Courier New" panose="02070309020205020404" pitchFamily="49" charset="0"/>
              </a:rPr>
              <a:t> ip address 10.1.2.2 255.255.255.0</a:t>
            </a:r>
          </a:p>
          <a:p>
            <a:r>
              <a:rPr lang="en-US" altLang="en-US">
                <a:latin typeface="Courier New" panose="02070309020205020404" pitchFamily="49" charset="0"/>
              </a:rPr>
              <a:t> duplex auto</a:t>
            </a:r>
          </a:p>
          <a:p>
            <a:r>
              <a:rPr lang="en-US" altLang="en-US">
                <a:latin typeface="Courier New" panose="02070309020205020404" pitchFamily="49" charset="0"/>
              </a:rPr>
              <a:t> speed auto</a:t>
            </a:r>
          </a:p>
          <a:p>
            <a:r>
              <a:rPr lang="en-US" altLang="en-US">
                <a:latin typeface="Courier New" panose="02070309020205020404" pitchFamily="49" charset="0"/>
              </a:rPr>
              <a:t> vrrp 10 ip 10.1.2.3</a:t>
            </a:r>
          </a:p>
          <a:p>
            <a:r>
              <a:rPr lang="en-US" altLang="en-US">
                <a:latin typeface="Courier New" panose="02070309020205020404" pitchFamily="49" charset="0"/>
              </a:rPr>
              <a:t> vrrp 10 priority 150</a:t>
            </a:r>
          </a:p>
          <a:p>
            <a:endParaRPr lang="en-US" altLang="en-US">
              <a:latin typeface="Courier New" panose="02070309020205020404" pitchFamily="49" charset="0"/>
            </a:endParaRPr>
          </a:p>
        </p:txBody>
      </p:sp>
      <p:sp>
        <p:nvSpPr>
          <p:cNvPr id="620549" name="Text Box 5"/>
          <p:cNvSpPr txBox="1">
            <a:spLocks noChangeArrowheads="1"/>
          </p:cNvSpPr>
          <p:nvPr/>
        </p:nvSpPr>
        <p:spPr bwMode="auto">
          <a:xfrm>
            <a:off x="3962400" y="3048000"/>
            <a:ext cx="494665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lang="en-US" altLang="en-US">
                <a:solidFill>
                  <a:srgbClr val="0000CC"/>
                </a:solidFill>
              </a:rPr>
              <a:t>Even with the higher priority, the router</a:t>
            </a:r>
          </a:p>
          <a:p>
            <a:r>
              <a:rPr lang="en-US" altLang="en-US">
                <a:solidFill>
                  <a:srgbClr val="0000CC"/>
                </a:solidFill>
              </a:rPr>
              <a:t>below is still the backup because the router </a:t>
            </a:r>
          </a:p>
          <a:p>
            <a:r>
              <a:rPr lang="en-US" altLang="en-US">
                <a:solidFill>
                  <a:srgbClr val="0000CC"/>
                </a:solidFill>
              </a:rPr>
              <a:t>above is using its own IP address.</a:t>
            </a:r>
            <a:r>
              <a:rPr lang="en-US" altLang="en-US"/>
              <a:t> </a:t>
            </a:r>
          </a:p>
        </p:txBody>
      </p:sp>
    </p:spTree>
    <p:extLst>
      <p:ext uri="{BB962C8B-B14F-4D97-AF65-F5344CB8AC3E}">
        <p14:creationId xmlns:p14="http://schemas.microsoft.com/office/powerpoint/2010/main" val="78850884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9B2516A8-397D-49E9-B2EA-6C6628920953}" type="slidenum">
              <a:rPr lang="en-US" altLang="zh-TW"/>
              <a:pPr/>
              <a:t>128</a:t>
            </a:fld>
            <a:endParaRPr lang="en-US" altLang="zh-TW"/>
          </a:p>
        </p:txBody>
      </p:sp>
      <p:sp>
        <p:nvSpPr>
          <p:cNvPr id="26627" name="Rectangle 3"/>
          <p:cNvSpPr>
            <a:spLocks noGrp="1" noChangeArrowheads="1"/>
          </p:cNvSpPr>
          <p:nvPr>
            <p:ph type="body" idx="1"/>
          </p:nvPr>
        </p:nvSpPr>
        <p:spPr/>
        <p:txBody>
          <a:bodyPr/>
          <a:lstStyle/>
          <a:p>
            <a:pPr>
              <a:lnSpc>
                <a:spcPct val="90000"/>
              </a:lnSpc>
            </a:pPr>
            <a:r>
              <a:rPr lang="en-US" altLang="zh-TW" sz="2800"/>
              <a:t>MAC address: 00-00-5E-00-01-[VRID]</a:t>
            </a:r>
          </a:p>
          <a:p>
            <a:pPr lvl="1">
              <a:lnSpc>
                <a:spcPct val="90000"/>
              </a:lnSpc>
            </a:pPr>
            <a:r>
              <a:rPr lang="en-US" altLang="zh-TW" sz="2800"/>
              <a:t>This address is used by only one physical router at a time, and it will reply with this MAC address when an ARP request is sent for the virtual router's IP address. </a:t>
            </a:r>
          </a:p>
          <a:p>
            <a:pPr>
              <a:lnSpc>
                <a:spcPct val="90000"/>
              </a:lnSpc>
            </a:pPr>
            <a:r>
              <a:rPr lang="en-US" altLang="zh-TW"/>
              <a:t>Physical routers within the virtual router must communicate within themselves using packets with</a:t>
            </a:r>
          </a:p>
          <a:p>
            <a:pPr lvl="1">
              <a:lnSpc>
                <a:spcPct val="90000"/>
              </a:lnSpc>
            </a:pPr>
            <a:r>
              <a:rPr lang="en-US" altLang="zh-TW">
                <a:solidFill>
                  <a:schemeClr val="hlink"/>
                </a:solidFill>
              </a:rPr>
              <a:t> multicast</a:t>
            </a:r>
            <a:r>
              <a:rPr lang="en-US" altLang="zh-TW"/>
              <a:t> IP address 224.0.0.18 </a:t>
            </a:r>
          </a:p>
          <a:p>
            <a:pPr lvl="1">
              <a:lnSpc>
                <a:spcPct val="90000"/>
              </a:lnSpc>
            </a:pPr>
            <a:r>
              <a:rPr lang="en-US" altLang="zh-TW"/>
              <a:t>and IP protocol number 112. </a:t>
            </a:r>
          </a:p>
        </p:txBody>
      </p:sp>
    </p:spTree>
    <p:extLst>
      <p:ext uri="{BB962C8B-B14F-4D97-AF65-F5344CB8AC3E}">
        <p14:creationId xmlns:p14="http://schemas.microsoft.com/office/powerpoint/2010/main" val="24086756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fld id="{DDA39547-E526-41DD-8014-BEA54826A4A0}" type="slidenum">
              <a:rPr lang="en-US" altLang="zh-TW"/>
              <a:pPr/>
              <a:t>129</a:t>
            </a:fld>
            <a:endParaRPr lang="en-US" altLang="zh-TW"/>
          </a:p>
        </p:txBody>
      </p:sp>
      <p:pic>
        <p:nvPicPr>
          <p:cNvPr id="29700"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588" y="4365625"/>
            <a:ext cx="7334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1"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4365625"/>
            <a:ext cx="7334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2" name="Picture 6"/>
          <p:cNvPicPr>
            <a:picLocks noChangeArrowheads="1"/>
          </p:cNvPicPr>
          <p:nvPr/>
        </p:nvPicPr>
        <p:blipFill>
          <a:blip r:embed="rId2">
            <a:lum bright="48000" contrast="-36000"/>
            <a:extLst>
              <a:ext uri="{28A0092B-C50C-407E-A947-70E740481C1C}">
                <a14:useLocalDpi xmlns:a14="http://schemas.microsoft.com/office/drawing/2010/main" val="0"/>
              </a:ext>
            </a:extLst>
          </a:blip>
          <a:srcRect/>
          <a:stretch>
            <a:fillRect/>
          </a:stretch>
        </p:blipFill>
        <p:spPr bwMode="auto">
          <a:xfrm>
            <a:off x="3851275" y="3070225"/>
            <a:ext cx="733425"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703" name="Text Box 7"/>
          <p:cNvSpPr txBox="1">
            <a:spLocks noChangeArrowheads="1"/>
          </p:cNvSpPr>
          <p:nvPr/>
        </p:nvSpPr>
        <p:spPr bwMode="auto">
          <a:xfrm>
            <a:off x="3490913" y="2636838"/>
            <a:ext cx="145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virtual router</a:t>
            </a:r>
          </a:p>
        </p:txBody>
      </p:sp>
      <p:sp>
        <p:nvSpPr>
          <p:cNvPr id="29704" name="Text Box 8"/>
          <p:cNvSpPr txBox="1">
            <a:spLocks noChangeArrowheads="1"/>
          </p:cNvSpPr>
          <p:nvPr/>
        </p:nvSpPr>
        <p:spPr bwMode="auto">
          <a:xfrm>
            <a:off x="1454150" y="488950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physical router</a:t>
            </a:r>
          </a:p>
        </p:txBody>
      </p:sp>
      <p:sp>
        <p:nvSpPr>
          <p:cNvPr id="29705" name="Text Box 9"/>
          <p:cNvSpPr txBox="1">
            <a:spLocks noChangeArrowheads="1"/>
          </p:cNvSpPr>
          <p:nvPr/>
        </p:nvSpPr>
        <p:spPr bwMode="auto">
          <a:xfrm>
            <a:off x="5724525" y="4870450"/>
            <a:ext cx="1670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physical router</a:t>
            </a:r>
          </a:p>
        </p:txBody>
      </p:sp>
      <p:sp>
        <p:nvSpPr>
          <p:cNvPr id="29706" name="Line 10"/>
          <p:cNvSpPr>
            <a:spLocks noChangeShapeType="1"/>
          </p:cNvSpPr>
          <p:nvPr/>
        </p:nvSpPr>
        <p:spPr bwMode="auto">
          <a:xfrm>
            <a:off x="2771775" y="4797425"/>
            <a:ext cx="30956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Line 11"/>
          <p:cNvSpPr>
            <a:spLocks noChangeShapeType="1"/>
          </p:cNvSpPr>
          <p:nvPr/>
        </p:nvSpPr>
        <p:spPr bwMode="auto">
          <a:xfrm flipH="1" flipV="1">
            <a:off x="2771775" y="4437063"/>
            <a:ext cx="30241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8" name="Text Box 12"/>
          <p:cNvSpPr txBox="1">
            <a:spLocks noChangeArrowheads="1"/>
          </p:cNvSpPr>
          <p:nvPr/>
        </p:nvSpPr>
        <p:spPr bwMode="auto">
          <a:xfrm>
            <a:off x="3851275" y="4437063"/>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VRRP</a:t>
            </a:r>
          </a:p>
        </p:txBody>
      </p:sp>
      <p:sp>
        <p:nvSpPr>
          <p:cNvPr id="29709" name="Line 13"/>
          <p:cNvSpPr>
            <a:spLocks noChangeShapeType="1"/>
          </p:cNvSpPr>
          <p:nvPr/>
        </p:nvSpPr>
        <p:spPr bwMode="auto">
          <a:xfrm flipH="1" flipV="1">
            <a:off x="4787900" y="3429000"/>
            <a:ext cx="1295400" cy="792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V="1">
            <a:off x="2482850" y="3502025"/>
            <a:ext cx="1223963" cy="719138"/>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Text Box 15"/>
          <p:cNvSpPr txBox="1">
            <a:spLocks noChangeArrowheads="1"/>
          </p:cNvSpPr>
          <p:nvPr/>
        </p:nvSpPr>
        <p:spPr bwMode="auto">
          <a:xfrm>
            <a:off x="6299200" y="393382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master</a:t>
            </a:r>
          </a:p>
        </p:txBody>
      </p:sp>
      <p:sp>
        <p:nvSpPr>
          <p:cNvPr id="29712" name="Text Box 16"/>
          <p:cNvSpPr txBox="1">
            <a:spLocks noChangeArrowheads="1"/>
          </p:cNvSpPr>
          <p:nvPr/>
        </p:nvSpPr>
        <p:spPr bwMode="auto">
          <a:xfrm>
            <a:off x="1042988" y="4005263"/>
            <a:ext cx="920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a:t>backup</a:t>
            </a:r>
          </a:p>
        </p:txBody>
      </p:sp>
      <p:grpSp>
        <p:nvGrpSpPr>
          <p:cNvPr id="29713" name="Group 17"/>
          <p:cNvGrpSpPr>
            <a:grpSpLocks/>
          </p:cNvGrpSpPr>
          <p:nvPr/>
        </p:nvGrpSpPr>
        <p:grpSpPr bwMode="auto">
          <a:xfrm>
            <a:off x="5580063" y="5373688"/>
            <a:ext cx="2057400" cy="711200"/>
            <a:chOff x="624" y="1248"/>
            <a:chExt cx="1296" cy="711"/>
          </a:xfrm>
        </p:grpSpPr>
        <p:sp>
          <p:nvSpPr>
            <p:cNvPr id="29714" name="Text Box 18"/>
            <p:cNvSpPr txBox="1">
              <a:spLocks noChangeArrowheads="1"/>
            </p:cNvSpPr>
            <p:nvPr/>
          </p:nvSpPr>
          <p:spPr bwMode="auto">
            <a:xfrm>
              <a:off x="624" y="1248"/>
              <a:ext cx="1283" cy="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kumimoji="0" lang="en-US" altLang="zh-TW" sz="1400" b="1"/>
                <a:t>IP:       10.0.0.254</a:t>
              </a:r>
            </a:p>
            <a:p>
              <a:pPr eaLnBrk="0" hangingPunct="0"/>
              <a:r>
                <a:rPr kumimoji="0" lang="en-US" altLang="zh-TW" sz="1400" b="1"/>
                <a:t>MAC:   0000.0c12.3456</a:t>
              </a:r>
            </a:p>
            <a:p>
              <a:pPr eaLnBrk="0" hangingPunct="0"/>
              <a:endParaRPr kumimoji="0" lang="en-US" altLang="zh-TW" sz="1400" b="1"/>
            </a:p>
          </p:txBody>
        </p:sp>
        <p:sp>
          <p:nvSpPr>
            <p:cNvPr id="29715" name="Rectangle 19"/>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29716" name="Group 20"/>
          <p:cNvGrpSpPr>
            <a:grpSpLocks/>
          </p:cNvGrpSpPr>
          <p:nvPr/>
        </p:nvGrpSpPr>
        <p:grpSpPr bwMode="auto">
          <a:xfrm>
            <a:off x="3348038" y="1989138"/>
            <a:ext cx="2057400" cy="576262"/>
            <a:chOff x="624" y="1248"/>
            <a:chExt cx="1296" cy="576"/>
          </a:xfrm>
        </p:grpSpPr>
        <p:sp>
          <p:nvSpPr>
            <p:cNvPr id="29717" name="Text Box 21"/>
            <p:cNvSpPr txBox="1">
              <a:spLocks noChangeArrowheads="1"/>
            </p:cNvSpPr>
            <p:nvPr/>
          </p:nvSpPr>
          <p:spPr bwMode="auto">
            <a:xfrm>
              <a:off x="624" y="1248"/>
              <a:ext cx="1283"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r>
                <a:rPr kumimoji="0" lang="en-US" altLang="zh-TW" sz="1400" b="1"/>
                <a:t>vIP:     10.0.0.10</a:t>
              </a:r>
            </a:p>
            <a:p>
              <a:r>
                <a:rPr kumimoji="0" lang="en-US" altLang="zh-TW" sz="1400" b="1"/>
                <a:t>vMAC: 0000.5e00.0100</a:t>
              </a:r>
            </a:p>
          </p:txBody>
        </p:sp>
        <p:sp>
          <p:nvSpPr>
            <p:cNvPr id="29718" name="Rectangle 22"/>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grpSp>
        <p:nvGrpSpPr>
          <p:cNvPr id="29719" name="Group 23"/>
          <p:cNvGrpSpPr>
            <a:grpSpLocks/>
          </p:cNvGrpSpPr>
          <p:nvPr/>
        </p:nvGrpSpPr>
        <p:grpSpPr bwMode="auto">
          <a:xfrm>
            <a:off x="1330325" y="5373688"/>
            <a:ext cx="2076450" cy="576262"/>
            <a:chOff x="624" y="1248"/>
            <a:chExt cx="1308" cy="576"/>
          </a:xfrm>
        </p:grpSpPr>
        <p:sp>
          <p:nvSpPr>
            <p:cNvPr id="29720" name="Text Box 24"/>
            <p:cNvSpPr txBox="1">
              <a:spLocks noChangeArrowheads="1"/>
            </p:cNvSpPr>
            <p:nvPr/>
          </p:nvSpPr>
          <p:spPr bwMode="auto">
            <a:xfrm>
              <a:off x="624" y="1248"/>
              <a:ext cx="1308"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p>
              <a:pPr eaLnBrk="0" hangingPunct="0"/>
              <a:r>
                <a:rPr kumimoji="0" lang="en-US" altLang="zh-TW" sz="1400" b="1"/>
                <a:t>IP:       10.0.0.253</a:t>
              </a:r>
            </a:p>
            <a:p>
              <a:pPr eaLnBrk="0" hangingPunct="0"/>
              <a:r>
                <a:rPr kumimoji="0" lang="en-US" altLang="zh-TW" sz="1400" b="1"/>
                <a:t>MAC:   0000.0C78.9abc</a:t>
              </a:r>
            </a:p>
          </p:txBody>
        </p:sp>
        <p:sp>
          <p:nvSpPr>
            <p:cNvPr id="29721" name="Rectangle 25"/>
            <p:cNvSpPr>
              <a:spLocks noChangeArrowheads="1"/>
            </p:cNvSpPr>
            <p:nvPr/>
          </p:nvSpPr>
          <p:spPr bwMode="auto">
            <a:xfrm>
              <a:off x="624" y="1248"/>
              <a:ext cx="1296" cy="57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nchor="ctr"/>
            <a:lstStyle/>
            <a:p>
              <a:endParaRPr lang="en-US"/>
            </a:p>
          </p:txBody>
        </p:sp>
      </p:grpSp>
    </p:spTree>
    <p:extLst>
      <p:ext uri="{BB962C8B-B14F-4D97-AF65-F5344CB8AC3E}">
        <p14:creationId xmlns:p14="http://schemas.microsoft.com/office/powerpoint/2010/main" val="40879904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normAutofit/>
          </a:bodyPr>
          <a:lstStyle/>
          <a:p>
            <a:pPr>
              <a:defRPr/>
            </a:pPr>
            <a:r>
              <a:rPr lang="en-US" dirty="0" smtClean="0"/>
              <a:t>Network layer at the source, router, and destination</a:t>
            </a:r>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3EAD7426-3EFA-41A6-B7B9-94C0F5714128}" type="slidenum">
              <a:rPr lang="en-US" altLang="en-US" sz="1200">
                <a:solidFill>
                  <a:srgbClr val="B5A788"/>
                </a:solidFill>
              </a:rPr>
              <a:pPr/>
              <a:t>13</a:t>
            </a:fld>
            <a:endParaRPr lang="en-US" altLang="en-US" sz="1200">
              <a:solidFill>
                <a:srgbClr val="B5A788"/>
              </a:solidFill>
            </a:endParaRPr>
          </a:p>
        </p:txBody>
      </p:sp>
      <p:pic>
        <p:nvPicPr>
          <p:cNvPr id="20484"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1600200"/>
            <a:ext cx="5029200"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4359275"/>
            <a:ext cx="2790825"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3373055"/>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DDC5C39-64E6-460E-B4BE-3E35EF279F65}" type="slidenum">
              <a:rPr lang="en-US" altLang="zh-TW"/>
              <a:pPr/>
              <a:t>130</a:t>
            </a:fld>
            <a:endParaRPr lang="en-US" altLang="zh-TW"/>
          </a:p>
        </p:txBody>
      </p:sp>
      <p:sp>
        <p:nvSpPr>
          <p:cNvPr id="30722" name="Rectangle 2"/>
          <p:cNvSpPr>
            <a:spLocks noGrp="1" noChangeArrowheads="1"/>
          </p:cNvSpPr>
          <p:nvPr>
            <p:ph type="title"/>
          </p:nvPr>
        </p:nvSpPr>
        <p:spPr/>
        <p:txBody>
          <a:bodyPr/>
          <a:lstStyle/>
          <a:p>
            <a:r>
              <a:rPr lang="en-US" altLang="zh-TW"/>
              <a:t>Sample Configuration 1</a:t>
            </a:r>
          </a:p>
        </p:txBody>
      </p:sp>
      <p:sp>
        <p:nvSpPr>
          <p:cNvPr id="30723" name="Rectangle 3"/>
          <p:cNvSpPr>
            <a:spLocks noGrp="1" noChangeArrowheads="1"/>
          </p:cNvSpPr>
          <p:nvPr>
            <p:ph type="body" idx="1"/>
          </p:nvPr>
        </p:nvSpPr>
        <p:spPr/>
        <p:txBody>
          <a:bodyPr/>
          <a:lstStyle/>
          <a:p>
            <a:endParaRPr lang="en-US" altLang="en-US"/>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t="32292" r="28596" b="11610"/>
          <a:stretch>
            <a:fillRect/>
          </a:stretch>
        </p:blipFill>
        <p:spPr bwMode="auto">
          <a:xfrm>
            <a:off x="468313" y="1412875"/>
            <a:ext cx="8064500" cy="4751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2209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A7D96386-A279-406C-B1F0-DD9B52B7D3BA}" type="slidenum">
              <a:rPr lang="en-US" altLang="zh-TW"/>
              <a:pPr/>
              <a:t>131</a:t>
            </a:fld>
            <a:endParaRPr lang="en-US" altLang="zh-TW"/>
          </a:p>
        </p:txBody>
      </p:sp>
      <p:sp>
        <p:nvSpPr>
          <p:cNvPr id="31746" name="Rectangle 2"/>
          <p:cNvSpPr>
            <a:spLocks noGrp="1" noChangeArrowheads="1"/>
          </p:cNvSpPr>
          <p:nvPr>
            <p:ph type="title"/>
          </p:nvPr>
        </p:nvSpPr>
        <p:spPr/>
        <p:txBody>
          <a:bodyPr/>
          <a:lstStyle/>
          <a:p>
            <a:r>
              <a:rPr lang="en-US" altLang="zh-TW"/>
              <a:t>Sample Configuration 2</a:t>
            </a:r>
          </a:p>
        </p:txBody>
      </p:sp>
      <p:sp>
        <p:nvSpPr>
          <p:cNvPr id="31747" name="Rectangle 3"/>
          <p:cNvSpPr>
            <a:spLocks noGrp="1" noChangeArrowheads="1"/>
          </p:cNvSpPr>
          <p:nvPr>
            <p:ph type="body" idx="1"/>
          </p:nvPr>
        </p:nvSpPr>
        <p:spPr/>
        <p:txBody>
          <a:bodyPr/>
          <a:lstStyle/>
          <a:p>
            <a:endParaRPr lang="en-US" altLang="en-US"/>
          </a:p>
        </p:txBody>
      </p:sp>
      <p:pic>
        <p:nvPicPr>
          <p:cNvPr id="31748" name="Picture 4"/>
          <p:cNvPicPr>
            <a:picLocks noChangeAspect="1" noChangeArrowheads="1"/>
          </p:cNvPicPr>
          <p:nvPr/>
        </p:nvPicPr>
        <p:blipFill>
          <a:blip r:embed="rId3">
            <a:extLst>
              <a:ext uri="{28A0092B-C50C-407E-A947-70E740481C1C}">
                <a14:useLocalDpi xmlns:a14="http://schemas.microsoft.com/office/drawing/2010/main" val="0"/>
              </a:ext>
            </a:extLst>
          </a:blip>
          <a:srcRect t="26367" r="28596" b="17513"/>
          <a:stretch>
            <a:fillRect/>
          </a:stretch>
        </p:blipFill>
        <p:spPr bwMode="auto">
          <a:xfrm>
            <a:off x="468313" y="1484313"/>
            <a:ext cx="8134350" cy="479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78144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2F9F743-2607-4794-8905-762CA355A166}" type="slidenum">
              <a:rPr lang="en-US" altLang="zh-TW"/>
              <a:pPr/>
              <a:t>132</a:t>
            </a:fld>
            <a:endParaRPr lang="en-US" altLang="zh-TW"/>
          </a:p>
        </p:txBody>
      </p:sp>
      <p:sp>
        <p:nvSpPr>
          <p:cNvPr id="15362" name="Rectangle 2"/>
          <p:cNvSpPr>
            <a:spLocks noGrp="1" noChangeArrowheads="1"/>
          </p:cNvSpPr>
          <p:nvPr>
            <p:ph type="title"/>
          </p:nvPr>
        </p:nvSpPr>
        <p:spPr/>
        <p:txBody>
          <a:bodyPr/>
          <a:lstStyle/>
          <a:p>
            <a:r>
              <a:rPr lang="en-US" altLang="zh-TW"/>
              <a:t>Elections of master routers</a:t>
            </a:r>
          </a:p>
        </p:txBody>
      </p:sp>
      <p:sp>
        <p:nvSpPr>
          <p:cNvPr id="15363" name="Rectangle 3"/>
          <p:cNvSpPr>
            <a:spLocks noGrp="1" noChangeArrowheads="1"/>
          </p:cNvSpPr>
          <p:nvPr>
            <p:ph type="body" idx="1"/>
          </p:nvPr>
        </p:nvSpPr>
        <p:spPr/>
        <p:txBody>
          <a:bodyPr/>
          <a:lstStyle/>
          <a:p>
            <a:pPr>
              <a:lnSpc>
                <a:spcPct val="80000"/>
              </a:lnSpc>
            </a:pPr>
            <a:r>
              <a:rPr lang="en-US" altLang="zh-TW" sz="2800"/>
              <a:t>Master router sends an advertisement to the backups.</a:t>
            </a:r>
          </a:p>
          <a:p>
            <a:pPr lvl="1">
              <a:lnSpc>
                <a:spcPct val="80000"/>
              </a:lnSpc>
            </a:pPr>
            <a:r>
              <a:rPr lang="en-US" altLang="zh-TW" sz="2300"/>
              <a:t>Advertisement intervals can be set by the user; the VRRP default is 1 second. </a:t>
            </a:r>
          </a:p>
          <a:p>
            <a:pPr>
              <a:lnSpc>
                <a:spcPct val="80000"/>
              </a:lnSpc>
            </a:pPr>
            <a:r>
              <a:rPr lang="en-US" altLang="zh-TW" sz="2800"/>
              <a:t>If the advertisements suddenly stop, the backups set interval timers, typically for three times the advertisement frequency. </a:t>
            </a:r>
          </a:p>
          <a:p>
            <a:pPr>
              <a:lnSpc>
                <a:spcPct val="80000"/>
              </a:lnSpc>
            </a:pPr>
            <a:r>
              <a:rPr lang="en-US" altLang="zh-TW" sz="2800"/>
              <a:t>If no further advertisements appear, the backups assume the master is down and the failover routine is activated. </a:t>
            </a:r>
          </a:p>
          <a:p>
            <a:pPr lvl="1">
              <a:lnSpc>
                <a:spcPct val="80000"/>
              </a:lnSpc>
            </a:pPr>
            <a:r>
              <a:rPr lang="en-US" altLang="zh-TW" sz="2300"/>
              <a:t>From that point, the election of the next-in-line master typically takes less than a second. </a:t>
            </a:r>
          </a:p>
        </p:txBody>
      </p:sp>
    </p:spTree>
    <p:extLst>
      <p:ext uri="{BB962C8B-B14F-4D97-AF65-F5344CB8AC3E}">
        <p14:creationId xmlns:p14="http://schemas.microsoft.com/office/powerpoint/2010/main" val="292969496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Policy-Based Routing</a:t>
            </a:r>
            <a:endParaRPr lang="en-US" dirty="0"/>
          </a:p>
        </p:txBody>
      </p:sp>
      <p:sp>
        <p:nvSpPr>
          <p:cNvPr id="3" name="Content Placeholder 2"/>
          <p:cNvSpPr>
            <a:spLocks noGrp="1"/>
          </p:cNvSpPr>
          <p:nvPr>
            <p:ph idx="1"/>
          </p:nvPr>
        </p:nvSpPr>
        <p:spPr/>
        <p:txBody>
          <a:bodyPr/>
          <a:lstStyle/>
          <a:p>
            <a:r>
              <a:rPr lang="en-US" dirty="0" smtClean="0"/>
              <a:t>Make </a:t>
            </a:r>
            <a:r>
              <a:rPr lang="en-US" dirty="0">
                <a:hlinkClick r:id="rId2" tooltip="Routing"/>
              </a:rPr>
              <a:t>routing</a:t>
            </a:r>
            <a:r>
              <a:rPr lang="en-US" dirty="0"/>
              <a:t> decisions based on policies set by the network </a:t>
            </a:r>
            <a:r>
              <a:rPr lang="en-US" dirty="0" smtClean="0"/>
              <a:t>administrator</a:t>
            </a:r>
          </a:p>
          <a:p>
            <a:r>
              <a:rPr lang="en-US" dirty="0" smtClean="0"/>
              <a:t>Forwarding decision not based on destination address</a:t>
            </a:r>
          </a:p>
          <a:p>
            <a:r>
              <a:rPr lang="en-US" dirty="0" smtClean="0"/>
              <a:t>Select next-hop based on attributes of user packet</a:t>
            </a:r>
          </a:p>
          <a:p>
            <a:pPr lvl="1"/>
            <a:r>
              <a:rPr lang="en-US" dirty="0" smtClean="0"/>
              <a:t>Source/destination address</a:t>
            </a:r>
          </a:p>
          <a:p>
            <a:pPr lvl="1"/>
            <a:r>
              <a:rPr lang="en-US" dirty="0" smtClean="0"/>
              <a:t>Application ports</a:t>
            </a:r>
          </a:p>
          <a:p>
            <a:pPr lvl="1"/>
            <a:r>
              <a:rPr lang="en-US" dirty="0" smtClean="0"/>
              <a:t>Packet length</a:t>
            </a:r>
          </a:p>
          <a:p>
            <a:pPr lvl="1"/>
            <a:r>
              <a:rPr lang="en-US" dirty="0" smtClean="0"/>
              <a:t>Or other </a:t>
            </a:r>
            <a:r>
              <a:rPr lang="en-US" dirty="0"/>
              <a:t>information available in a packet header or </a:t>
            </a:r>
            <a:r>
              <a:rPr lang="en-US" dirty="0" smtClean="0"/>
              <a:t>payload</a:t>
            </a:r>
          </a:p>
          <a:p>
            <a:endParaRPr lang="en-US" dirty="0" smtClean="0"/>
          </a:p>
          <a:p>
            <a:pPr marL="342900" lvl="1" indent="0">
              <a:buNone/>
            </a:pPr>
            <a:endParaRPr lang="en-US" dirty="0"/>
          </a:p>
        </p:txBody>
      </p:sp>
    </p:spTree>
    <p:extLst>
      <p:ext uri="{BB962C8B-B14F-4D97-AF65-F5344CB8AC3E}">
        <p14:creationId xmlns:p14="http://schemas.microsoft.com/office/powerpoint/2010/main" val="31975083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Policy-Based Routing – Action Example</a:t>
            </a:r>
            <a:endParaRPr lang="en-US" dirty="0"/>
          </a:p>
        </p:txBody>
      </p:sp>
      <p:sp>
        <p:nvSpPr>
          <p:cNvPr id="3" name="Content Placeholder 2"/>
          <p:cNvSpPr>
            <a:spLocks noGrp="1"/>
          </p:cNvSpPr>
          <p:nvPr>
            <p:ph idx="1"/>
          </p:nvPr>
        </p:nvSpPr>
        <p:spPr/>
        <p:txBody>
          <a:bodyPr>
            <a:normAutofit/>
          </a:bodyPr>
          <a:lstStyle/>
          <a:p>
            <a:pPr lvl="1"/>
            <a:r>
              <a:rPr lang="en-US" sz="2000" dirty="0"/>
              <a:t>set </a:t>
            </a:r>
            <a:r>
              <a:rPr lang="en-US" sz="2000" dirty="0" err="1"/>
              <a:t>ip</a:t>
            </a:r>
            <a:r>
              <a:rPr lang="en-US" sz="2000" dirty="0"/>
              <a:t> next-hop ip-address1 […]</a:t>
            </a:r>
          </a:p>
          <a:p>
            <a:pPr lvl="1"/>
            <a:r>
              <a:rPr lang="en-US" sz="2000" dirty="0"/>
              <a:t>set </a:t>
            </a:r>
            <a:r>
              <a:rPr lang="en-US" sz="2000" dirty="0" err="1"/>
              <a:t>ip</a:t>
            </a:r>
            <a:r>
              <a:rPr lang="en-US" sz="2000" dirty="0"/>
              <a:t> default next-hop ip-address1 […]</a:t>
            </a:r>
          </a:p>
          <a:p>
            <a:pPr lvl="1"/>
            <a:r>
              <a:rPr lang="en-US" sz="2000" dirty="0"/>
              <a:t>set interface interface1 […]</a:t>
            </a:r>
          </a:p>
          <a:p>
            <a:pPr lvl="1"/>
            <a:r>
              <a:rPr lang="en-US" sz="2000" dirty="0"/>
              <a:t>set </a:t>
            </a:r>
            <a:r>
              <a:rPr lang="en-US" sz="2000" dirty="0" err="1"/>
              <a:t>ip</a:t>
            </a:r>
            <a:r>
              <a:rPr lang="en-US" sz="2000" dirty="0"/>
              <a:t> precedence value</a:t>
            </a:r>
          </a:p>
          <a:p>
            <a:pPr lvl="1"/>
            <a:r>
              <a:rPr lang="en-US" sz="2000" dirty="0"/>
              <a:t>set </a:t>
            </a:r>
            <a:r>
              <a:rPr lang="en-US" sz="2000" dirty="0" err="1"/>
              <a:t>ip</a:t>
            </a:r>
            <a:r>
              <a:rPr lang="en-US" sz="2000" dirty="0"/>
              <a:t> </a:t>
            </a:r>
            <a:r>
              <a:rPr lang="en-US" sz="2000" dirty="0" err="1"/>
              <a:t>tos</a:t>
            </a:r>
            <a:r>
              <a:rPr lang="en-US" sz="2000" dirty="0"/>
              <a:t> value</a:t>
            </a:r>
          </a:p>
          <a:p>
            <a:pPr lvl="1"/>
            <a:r>
              <a:rPr lang="en-US" sz="2000" dirty="0"/>
              <a:t>set </a:t>
            </a:r>
            <a:r>
              <a:rPr lang="en-US" sz="2000" dirty="0" err="1"/>
              <a:t>vrf</a:t>
            </a:r>
            <a:r>
              <a:rPr lang="en-US" sz="2000" dirty="0"/>
              <a:t> value</a:t>
            </a:r>
          </a:p>
        </p:txBody>
      </p:sp>
    </p:spTree>
    <p:extLst>
      <p:ext uri="{BB962C8B-B14F-4D97-AF65-F5344CB8AC3E}">
        <p14:creationId xmlns:p14="http://schemas.microsoft.com/office/powerpoint/2010/main" val="160039044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Policy-Based Routing Example – Cisco </a:t>
            </a:r>
            <a:endParaRPr lang="en-US" dirty="0"/>
          </a:p>
        </p:txBody>
      </p:sp>
      <p:sp>
        <p:nvSpPr>
          <p:cNvPr id="3" name="Content Placeholder 2"/>
          <p:cNvSpPr>
            <a:spLocks noGrp="1"/>
          </p:cNvSpPr>
          <p:nvPr>
            <p:ph idx="1"/>
          </p:nvPr>
        </p:nvSpPr>
        <p:spPr>
          <a:xfrm>
            <a:off x="628650" y="1447800"/>
            <a:ext cx="7886700" cy="4729163"/>
          </a:xfrm>
        </p:spPr>
        <p:txBody>
          <a:bodyPr>
            <a:normAutofit fontScale="70000" lnSpcReduction="20000"/>
          </a:bodyPr>
          <a:lstStyle/>
          <a:p>
            <a:pPr marL="0" indent="0">
              <a:buNone/>
            </a:pPr>
            <a:r>
              <a:rPr lang="en-US" dirty="0"/>
              <a:t>interface Ethernet0</a:t>
            </a:r>
          </a:p>
          <a:p>
            <a:pPr marL="0" indent="0">
              <a:buNone/>
            </a:pPr>
            <a:r>
              <a:rPr lang="en-US" dirty="0" smtClean="0"/>
              <a:t>    </a:t>
            </a:r>
            <a:r>
              <a:rPr lang="en-US" dirty="0" err="1" smtClean="0"/>
              <a:t>ip</a:t>
            </a:r>
            <a:r>
              <a:rPr lang="en-US" dirty="0" smtClean="0"/>
              <a:t> </a:t>
            </a:r>
            <a:r>
              <a:rPr lang="en-US" dirty="0"/>
              <a:t>address 192.168.93.10 255.255.255.0</a:t>
            </a:r>
          </a:p>
          <a:p>
            <a:pPr marL="0" indent="0">
              <a:buNone/>
            </a:pPr>
            <a:r>
              <a:rPr lang="en-US" dirty="0" smtClean="0"/>
              <a:t>    </a:t>
            </a:r>
            <a:r>
              <a:rPr lang="en-US" dirty="0" err="1" smtClean="0"/>
              <a:t>ip</a:t>
            </a:r>
            <a:r>
              <a:rPr lang="en-US" dirty="0" smtClean="0"/>
              <a:t> </a:t>
            </a:r>
            <a:r>
              <a:rPr lang="en-US" dirty="0"/>
              <a:t>policy route-map foo</a:t>
            </a:r>
          </a:p>
          <a:p>
            <a:pPr marL="0" indent="0">
              <a:buNone/>
            </a:pPr>
            <a:r>
              <a:rPr lang="en-US" dirty="0"/>
              <a:t>interface Serial1</a:t>
            </a:r>
          </a:p>
          <a:p>
            <a:pPr marL="0" indent="0">
              <a:buNone/>
            </a:pPr>
            <a:r>
              <a:rPr lang="en-US" dirty="0" smtClean="0"/>
              <a:t>    </a:t>
            </a:r>
            <a:r>
              <a:rPr lang="en-US" dirty="0" err="1" smtClean="0"/>
              <a:t>ip</a:t>
            </a:r>
            <a:r>
              <a:rPr lang="en-US" dirty="0" smtClean="0"/>
              <a:t> </a:t>
            </a:r>
            <a:r>
              <a:rPr lang="en-US" dirty="0"/>
              <a:t>address 11.0.0.2 255.0.0.0</a:t>
            </a:r>
          </a:p>
          <a:p>
            <a:pPr marL="0" indent="0">
              <a:buNone/>
            </a:pPr>
            <a:r>
              <a:rPr lang="en-US" dirty="0"/>
              <a:t>interface BRI0</a:t>
            </a:r>
          </a:p>
          <a:p>
            <a:pPr marL="0" indent="0">
              <a:buNone/>
            </a:pPr>
            <a:r>
              <a:rPr lang="en-US" dirty="0" smtClean="0"/>
              <a:t>    </a:t>
            </a:r>
            <a:r>
              <a:rPr lang="en-US" dirty="0" err="1" smtClean="0"/>
              <a:t>ip</a:t>
            </a:r>
            <a:r>
              <a:rPr lang="en-US" dirty="0" smtClean="0"/>
              <a:t> </a:t>
            </a:r>
            <a:r>
              <a:rPr lang="en-US" dirty="0"/>
              <a:t>address 10.0.0.2 255.0.0.0</a:t>
            </a:r>
          </a:p>
          <a:p>
            <a:pPr marL="0" indent="0">
              <a:buNone/>
            </a:pPr>
            <a:r>
              <a:rPr lang="en-US" dirty="0"/>
              <a:t>route-map </a:t>
            </a:r>
            <a:r>
              <a:rPr lang="en-US" dirty="0" err="1"/>
              <a:t>foopermit</a:t>
            </a:r>
            <a:r>
              <a:rPr lang="en-US" dirty="0"/>
              <a:t> 10</a:t>
            </a:r>
          </a:p>
          <a:p>
            <a:pPr marL="0" indent="0">
              <a:buNone/>
            </a:pPr>
            <a:r>
              <a:rPr lang="en-US" dirty="0"/>
              <a:t> </a:t>
            </a:r>
            <a:r>
              <a:rPr lang="en-US" dirty="0" smtClean="0"/>
              <a:t>   match </a:t>
            </a:r>
            <a:r>
              <a:rPr lang="en-US" dirty="0" err="1"/>
              <a:t>ip</a:t>
            </a:r>
            <a:r>
              <a:rPr lang="en-US" dirty="0"/>
              <a:t> address 101</a:t>
            </a:r>
          </a:p>
          <a:p>
            <a:pPr marL="0" indent="0">
              <a:buNone/>
            </a:pPr>
            <a:r>
              <a:rPr lang="en-US" dirty="0" smtClean="0"/>
              <a:t>    set </a:t>
            </a:r>
            <a:r>
              <a:rPr lang="en-US" dirty="0" err="1"/>
              <a:t>ip</a:t>
            </a:r>
            <a:r>
              <a:rPr lang="en-US" dirty="0"/>
              <a:t> next-hop 11.0.0.1</a:t>
            </a:r>
          </a:p>
          <a:p>
            <a:pPr marL="0" indent="0">
              <a:buNone/>
            </a:pPr>
            <a:r>
              <a:rPr lang="en-US" dirty="0"/>
              <a:t>route-map </a:t>
            </a:r>
            <a:r>
              <a:rPr lang="en-US" dirty="0" err="1"/>
              <a:t>foopermit</a:t>
            </a:r>
            <a:r>
              <a:rPr lang="en-US" dirty="0"/>
              <a:t> 11</a:t>
            </a:r>
          </a:p>
          <a:p>
            <a:pPr marL="0" indent="0">
              <a:buNone/>
            </a:pPr>
            <a:r>
              <a:rPr lang="en-US" dirty="0" smtClean="0"/>
              <a:t>    match </a:t>
            </a:r>
            <a:r>
              <a:rPr lang="en-US" dirty="0" err="1"/>
              <a:t>ip</a:t>
            </a:r>
            <a:r>
              <a:rPr lang="en-US" dirty="0"/>
              <a:t> address 103</a:t>
            </a:r>
          </a:p>
          <a:p>
            <a:pPr marL="0" indent="0">
              <a:buNone/>
            </a:pPr>
            <a:r>
              <a:rPr lang="en-US" dirty="0" smtClean="0"/>
              <a:t>    set </a:t>
            </a:r>
            <a:r>
              <a:rPr lang="en-US" dirty="0" err="1"/>
              <a:t>ip</a:t>
            </a:r>
            <a:r>
              <a:rPr lang="en-US" dirty="0"/>
              <a:t> next-hop 10.0.0.1</a:t>
            </a:r>
          </a:p>
          <a:p>
            <a:pPr marL="0" indent="0">
              <a:buNone/>
            </a:pPr>
            <a:r>
              <a:rPr lang="en-US" dirty="0"/>
              <a:t>route-map </a:t>
            </a:r>
            <a:r>
              <a:rPr lang="en-US" dirty="0" err="1"/>
              <a:t>foopermit</a:t>
            </a:r>
            <a:r>
              <a:rPr lang="en-US" dirty="0"/>
              <a:t> 12</a:t>
            </a:r>
          </a:p>
          <a:p>
            <a:pPr marL="0" indent="0">
              <a:buNone/>
            </a:pPr>
            <a:r>
              <a:rPr lang="en-US" dirty="0" smtClean="0"/>
              <a:t>    set </a:t>
            </a:r>
            <a:r>
              <a:rPr lang="en-US" dirty="0"/>
              <a:t>default interface Null0</a:t>
            </a:r>
          </a:p>
          <a:p>
            <a:pPr marL="0" indent="0">
              <a:buNone/>
            </a:pPr>
            <a:r>
              <a:rPr lang="en-US" dirty="0"/>
              <a:t>access-list 101 permit </a:t>
            </a:r>
            <a:r>
              <a:rPr lang="en-US" dirty="0" err="1"/>
              <a:t>tcp</a:t>
            </a:r>
            <a:r>
              <a:rPr lang="en-US" dirty="0"/>
              <a:t> 192.168.93.0 0.0.0.255 any </a:t>
            </a:r>
            <a:r>
              <a:rPr lang="en-US" dirty="0" err="1"/>
              <a:t>eq</a:t>
            </a:r>
            <a:r>
              <a:rPr lang="en-US" dirty="0"/>
              <a:t> telnet</a:t>
            </a:r>
          </a:p>
          <a:p>
            <a:pPr marL="0" indent="0">
              <a:buNone/>
            </a:pPr>
            <a:r>
              <a:rPr lang="en-US" dirty="0"/>
              <a:t>access-list 101 permit </a:t>
            </a:r>
            <a:r>
              <a:rPr lang="en-US" dirty="0" err="1"/>
              <a:t>icmp</a:t>
            </a:r>
            <a:r>
              <a:rPr lang="en-US" dirty="0"/>
              <a:t> any </a:t>
            </a:r>
            <a:r>
              <a:rPr lang="en-US" dirty="0" err="1"/>
              <a:t>any</a:t>
            </a:r>
            <a:endParaRPr lang="en-US" dirty="0"/>
          </a:p>
          <a:p>
            <a:pPr marL="0" indent="0">
              <a:buNone/>
            </a:pPr>
            <a:r>
              <a:rPr lang="en-US" dirty="0"/>
              <a:t>access-list 103 permit </a:t>
            </a:r>
            <a:r>
              <a:rPr lang="en-US" dirty="0" err="1"/>
              <a:t>tcp</a:t>
            </a:r>
            <a:r>
              <a:rPr lang="en-US" dirty="0"/>
              <a:t> 192.168.93.0 0.0.0.255 any </a:t>
            </a:r>
            <a:r>
              <a:rPr lang="en-US" dirty="0" err="1"/>
              <a:t>eq</a:t>
            </a:r>
            <a:r>
              <a:rPr lang="en-US" dirty="0"/>
              <a:t> ftp</a:t>
            </a:r>
          </a:p>
        </p:txBody>
      </p:sp>
    </p:spTree>
    <p:extLst>
      <p:ext uri="{BB962C8B-B14F-4D97-AF65-F5344CB8AC3E}">
        <p14:creationId xmlns:p14="http://schemas.microsoft.com/office/powerpoint/2010/main" val="42881387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Policy-Based Routing Example -- Linux</a:t>
            </a:r>
            <a:endParaRPr lang="en-US" dirty="0"/>
          </a:p>
        </p:txBody>
      </p:sp>
      <p:sp>
        <p:nvSpPr>
          <p:cNvPr id="7" name="Content Placeholder 6"/>
          <p:cNvSpPr>
            <a:spLocks noGrp="1"/>
          </p:cNvSpPr>
          <p:nvPr>
            <p:ph idx="1"/>
          </p:nvPr>
        </p:nvSpPr>
        <p:spPr>
          <a:xfrm>
            <a:off x="628650" y="1524000"/>
            <a:ext cx="7886700" cy="4952999"/>
          </a:xfrm>
        </p:spPr>
        <p:txBody>
          <a:bodyPr>
            <a:normAutofit/>
          </a:bodyPr>
          <a:lstStyle/>
          <a:p>
            <a:pPr marL="0" indent="0">
              <a:buNone/>
            </a:pPr>
            <a:r>
              <a:rPr lang="en-US" dirty="0" smtClean="0"/>
              <a:t>$ </a:t>
            </a:r>
            <a:r>
              <a:rPr lang="en-US" dirty="0" err="1"/>
              <a:t>ip</a:t>
            </a:r>
            <a:r>
              <a:rPr lang="en-US" dirty="0"/>
              <a:t> route list table main </a:t>
            </a:r>
          </a:p>
          <a:p>
            <a:pPr marL="342900" lvl="1" indent="0">
              <a:buNone/>
            </a:pPr>
            <a:r>
              <a:rPr lang="en-US" dirty="0"/>
              <a:t>195.96.98.253 </a:t>
            </a:r>
            <a:r>
              <a:rPr lang="en-US" dirty="0" err="1"/>
              <a:t>dev</a:t>
            </a:r>
            <a:r>
              <a:rPr lang="en-US" dirty="0"/>
              <a:t> ppp2  proto kernel  scope link  </a:t>
            </a:r>
            <a:r>
              <a:rPr lang="en-US" dirty="0" err="1"/>
              <a:t>src</a:t>
            </a:r>
            <a:r>
              <a:rPr lang="en-US" dirty="0"/>
              <a:t> 212.64.78.148 </a:t>
            </a:r>
          </a:p>
          <a:p>
            <a:pPr marL="342900" lvl="1" indent="0">
              <a:buNone/>
            </a:pPr>
            <a:r>
              <a:rPr lang="en-US" dirty="0"/>
              <a:t>212.64.94.1 </a:t>
            </a:r>
            <a:r>
              <a:rPr lang="en-US" dirty="0" err="1"/>
              <a:t>dev</a:t>
            </a:r>
            <a:r>
              <a:rPr lang="en-US" dirty="0"/>
              <a:t> ppp0  proto kernel  scope link  </a:t>
            </a:r>
            <a:r>
              <a:rPr lang="en-US" dirty="0" err="1"/>
              <a:t>src</a:t>
            </a:r>
            <a:r>
              <a:rPr lang="en-US" dirty="0"/>
              <a:t> 212.64.94.251 </a:t>
            </a:r>
          </a:p>
          <a:p>
            <a:pPr marL="342900" lvl="1" indent="0">
              <a:buNone/>
            </a:pPr>
            <a:r>
              <a:rPr lang="en-US" dirty="0"/>
              <a:t>10.0.0.0/8 </a:t>
            </a:r>
            <a:r>
              <a:rPr lang="en-US" dirty="0" err="1"/>
              <a:t>dev</a:t>
            </a:r>
            <a:r>
              <a:rPr lang="en-US" dirty="0"/>
              <a:t> eth0  proto kernel  scope link  </a:t>
            </a:r>
            <a:r>
              <a:rPr lang="en-US" dirty="0" err="1"/>
              <a:t>src</a:t>
            </a:r>
            <a:r>
              <a:rPr lang="en-US" dirty="0"/>
              <a:t> 10.0.0.1 </a:t>
            </a:r>
          </a:p>
          <a:p>
            <a:pPr marL="342900" lvl="1" indent="0">
              <a:buNone/>
            </a:pPr>
            <a:r>
              <a:rPr lang="en-US" dirty="0"/>
              <a:t>127.0.0.0/8 </a:t>
            </a:r>
            <a:r>
              <a:rPr lang="en-US" dirty="0" err="1"/>
              <a:t>dev</a:t>
            </a:r>
            <a:r>
              <a:rPr lang="en-US" dirty="0"/>
              <a:t> lo  scope link </a:t>
            </a:r>
          </a:p>
          <a:p>
            <a:pPr marL="342900" lvl="1" indent="0">
              <a:buNone/>
            </a:pPr>
            <a:r>
              <a:rPr lang="en-US" dirty="0"/>
              <a:t>default via 212.64.94.1 </a:t>
            </a:r>
            <a:r>
              <a:rPr lang="en-US" dirty="0" err="1"/>
              <a:t>dev</a:t>
            </a:r>
            <a:r>
              <a:rPr lang="en-US" dirty="0"/>
              <a:t> </a:t>
            </a:r>
            <a:r>
              <a:rPr lang="en-US" dirty="0" smtClean="0"/>
              <a:t>ppp0</a:t>
            </a:r>
            <a:endParaRPr lang="en-US" dirty="0"/>
          </a:p>
          <a:p>
            <a:r>
              <a:rPr lang="en-US" dirty="0"/>
              <a:t>echo 200 John &gt;&gt; /</a:t>
            </a:r>
            <a:r>
              <a:rPr lang="en-US" dirty="0" err="1" smtClean="0"/>
              <a:t>etc</a:t>
            </a:r>
            <a:r>
              <a:rPr lang="en-US" dirty="0" smtClean="0"/>
              <a:t>/iproute2/</a:t>
            </a:r>
            <a:r>
              <a:rPr lang="en-US" dirty="0" err="1" smtClean="0"/>
              <a:t>rt_tables</a:t>
            </a:r>
            <a:endParaRPr lang="en-US" dirty="0" smtClean="0"/>
          </a:p>
          <a:p>
            <a:r>
              <a:rPr lang="en-US" dirty="0" err="1"/>
              <a:t>ip</a:t>
            </a:r>
            <a:r>
              <a:rPr lang="en-US" dirty="0"/>
              <a:t> rule add from 10.0.0.10 table </a:t>
            </a:r>
            <a:r>
              <a:rPr lang="en-US" dirty="0" smtClean="0"/>
              <a:t>John</a:t>
            </a:r>
          </a:p>
          <a:p>
            <a:r>
              <a:rPr lang="en-US" dirty="0" err="1"/>
              <a:t>ip</a:t>
            </a:r>
            <a:r>
              <a:rPr lang="en-US" dirty="0"/>
              <a:t> rule </a:t>
            </a:r>
            <a:r>
              <a:rPr lang="en-US" dirty="0" err="1"/>
              <a:t>ls</a:t>
            </a:r>
            <a:endParaRPr lang="en-US" dirty="0"/>
          </a:p>
          <a:p>
            <a:pPr marL="342900" lvl="1" indent="0">
              <a:buNone/>
            </a:pPr>
            <a:r>
              <a:rPr lang="en-US" dirty="0"/>
              <a:t>0:	from all lookup local </a:t>
            </a:r>
          </a:p>
          <a:p>
            <a:pPr marL="342900" lvl="1" indent="0">
              <a:buNone/>
            </a:pPr>
            <a:r>
              <a:rPr lang="en-US" dirty="0"/>
              <a:t>32765:	from 10.0.0.10 lookup John</a:t>
            </a:r>
          </a:p>
          <a:p>
            <a:pPr marL="342900" lvl="1" indent="0">
              <a:buNone/>
            </a:pPr>
            <a:r>
              <a:rPr lang="en-US" dirty="0"/>
              <a:t>32766:	from all lookup main </a:t>
            </a:r>
          </a:p>
          <a:p>
            <a:pPr marL="342900" lvl="1" indent="0">
              <a:buNone/>
            </a:pPr>
            <a:r>
              <a:rPr lang="en-US" dirty="0"/>
              <a:t>32767:	from all lookup </a:t>
            </a:r>
            <a:r>
              <a:rPr lang="en-US" dirty="0" smtClean="0"/>
              <a:t>default</a:t>
            </a:r>
          </a:p>
          <a:p>
            <a:r>
              <a:rPr lang="en-US" dirty="0" err="1"/>
              <a:t>ip</a:t>
            </a:r>
            <a:r>
              <a:rPr lang="en-US" dirty="0"/>
              <a:t> route add default via 195.96.98.253 </a:t>
            </a:r>
            <a:r>
              <a:rPr lang="en-US" dirty="0" err="1"/>
              <a:t>dev</a:t>
            </a:r>
            <a:r>
              <a:rPr lang="en-US" dirty="0"/>
              <a:t> ppp2 table John</a:t>
            </a:r>
          </a:p>
          <a:p>
            <a:endParaRPr lang="en-US" dirty="0"/>
          </a:p>
        </p:txBody>
      </p:sp>
    </p:spTree>
    <p:extLst>
      <p:ext uri="{BB962C8B-B14F-4D97-AF65-F5344CB8AC3E}">
        <p14:creationId xmlns:p14="http://schemas.microsoft.com/office/powerpoint/2010/main" val="259138919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work.</a:t>
            </a:r>
            <a:endParaRPr kumimoji="0" lang="en-US" altLang="en-US" sz="9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smtClean="0">
                <a:ln>
                  <a:noFill/>
                </a:ln>
                <a:solidFill>
                  <a:schemeClr val="tx1"/>
                </a:solidFill>
                <a:effectLst/>
                <a:latin typeface="Arial" panose="020B0604020202020204" pitchFamily="34" charset="0"/>
              </a:rPr>
              <a:t>N</a:t>
            </a:r>
            <a:r>
              <a:rPr kumimoji="0" lang="en-US" altLang="en-US" sz="900" b="1" i="0" u="none" strike="noStrike" cap="none" normalizeH="0" baseline="0" smtClean="0" bmk="">
                <a:ln>
                  <a:noFill/>
                </a:ln>
                <a:solidFill>
                  <a:schemeClr val="tx1"/>
                </a:solidFill>
                <a:effectLst/>
                <a:latin typeface="Arial" panose="020B0604020202020204" pitchFamily="34" charset="0"/>
              </a:rPr>
              <a:t>etwork Diagram</a:t>
            </a:r>
            <a:r>
              <a:rPr kumimoji="0" lang="en-US" altLang="en-US" sz="900" b="1" i="0" u="none" strike="noStrike" cap="none" normalizeH="0" baseline="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chemeClr val="tx1"/>
                </a:solidFill>
                <a:effectLst/>
                <a:latin typeface="Arial" panose="020B0604020202020204" pitchFamily="34" charset="0"/>
              </a:rPr>
              <a:t>  </a:t>
            </a:r>
            <a:r>
              <a:rPr kumimoji="0" lang="en-US" altLang="en-US" sz="32100" b="0" i="0" u="none" strike="noStrike" cap="none" normalizeH="0" baseline="0" smtClean="0">
                <a:ln>
                  <a:noFill/>
                </a:ln>
                <a:solidFill>
                  <a:schemeClr val="tx1"/>
                </a:solidFill>
                <a:effectLst/>
                <a:latin typeface="Arial" panose="020B0604020202020204" pitchFamily="34" charset="0"/>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234498" name="Picture 2" descr="36.gif"/>
          <p:cNvPicPr>
            <a:picLocks noChangeAspect="1" noChangeArrowheads="1"/>
          </p:cNvPicPr>
          <p:nvPr/>
        </p:nvPicPr>
        <p:blipFill>
          <a:blip r:embed="rId2">
            <a:lum contrast="40000"/>
            <a:grayscl/>
            <a:extLst>
              <a:ext uri="{28A0092B-C50C-407E-A947-70E740481C1C}">
                <a14:useLocalDpi xmlns:a14="http://schemas.microsoft.com/office/drawing/2010/main" val="0"/>
              </a:ext>
            </a:extLst>
          </a:blip>
          <a:srcRect/>
          <a:stretch>
            <a:fillRect/>
          </a:stretch>
        </p:blipFill>
        <p:spPr bwMode="auto">
          <a:xfrm>
            <a:off x="838200" y="1295400"/>
            <a:ext cx="5006975" cy="430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997558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Routing and Forwarding (VRF)</a:t>
            </a:r>
            <a:endParaRPr lang="en-US" dirty="0"/>
          </a:p>
        </p:txBody>
      </p:sp>
      <p:sp>
        <p:nvSpPr>
          <p:cNvPr id="3" name="Content Placeholder 2"/>
          <p:cNvSpPr>
            <a:spLocks noGrp="1"/>
          </p:cNvSpPr>
          <p:nvPr>
            <p:ph idx="1"/>
          </p:nvPr>
        </p:nvSpPr>
        <p:spPr/>
        <p:txBody>
          <a:bodyPr/>
          <a:lstStyle/>
          <a:p>
            <a:r>
              <a:rPr lang="en-US" dirty="0"/>
              <a:t>VRFs provide a valuable routing tool to provide isolation between different networks that are sharing the </a:t>
            </a:r>
            <a:r>
              <a:rPr lang="en-US" dirty="0" smtClean="0"/>
              <a:t>same network </a:t>
            </a:r>
            <a:r>
              <a:rPr lang="en-US" dirty="0"/>
              <a:t>infrastructure.</a:t>
            </a:r>
          </a:p>
          <a:p>
            <a:endParaRPr lang="en-US" dirty="0"/>
          </a:p>
          <a:p>
            <a:r>
              <a:rPr lang="en-US" dirty="0"/>
              <a:t>Virtual routing and forwarding (VRF) is a technology included in IP (Internet Protocol) network routers that allows multiple instances of a routing table to exist in a router and work simultaneously.</a:t>
            </a:r>
          </a:p>
        </p:txBody>
      </p:sp>
    </p:spTree>
    <p:extLst>
      <p:ext uri="{BB962C8B-B14F-4D97-AF65-F5344CB8AC3E}">
        <p14:creationId xmlns:p14="http://schemas.microsoft.com/office/powerpoint/2010/main" val="3534113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Internet as an Layer3</a:t>
            </a:r>
            <a:endParaRPr lang="en-US" dirty="0"/>
          </a:p>
        </p:txBody>
      </p:sp>
      <p:sp>
        <p:nvSpPr>
          <p:cNvPr id="4" name="Content Placeholder 3"/>
          <p:cNvSpPr>
            <a:spLocks noGrp="1"/>
          </p:cNvSpPr>
          <p:nvPr>
            <p:ph idx="1"/>
          </p:nvPr>
        </p:nvSpPr>
        <p:spPr/>
        <p:txBody>
          <a:bodyPr>
            <a:normAutofit/>
          </a:bodyPr>
          <a:lstStyle/>
          <a:p>
            <a:pPr>
              <a:defRPr/>
            </a:pPr>
            <a:r>
              <a:rPr lang="en-US" dirty="0" smtClean="0"/>
              <a:t>Switching at the network layer in the Internet uses the datagram approach to </a:t>
            </a:r>
            <a:r>
              <a:rPr lang="en-US" dirty="0" smtClean="0">
                <a:solidFill>
                  <a:schemeClr val="accent3"/>
                </a:solidFill>
              </a:rPr>
              <a:t>packet switching</a:t>
            </a:r>
            <a:r>
              <a:rPr lang="en-US" dirty="0" smtClean="0"/>
              <a:t>.</a:t>
            </a:r>
          </a:p>
          <a:p>
            <a:pPr lvl="1">
              <a:defRPr/>
            </a:pPr>
            <a:r>
              <a:rPr lang="en-US" dirty="0" smtClean="0"/>
              <a:t>Use of globally unique address for each packet</a:t>
            </a:r>
          </a:p>
          <a:p>
            <a:pPr>
              <a:defRPr/>
            </a:pPr>
            <a:r>
              <a:rPr lang="en-US" dirty="0" smtClean="0"/>
              <a:t>Communication at the network layer in the Internet is </a:t>
            </a:r>
            <a:r>
              <a:rPr lang="en-US" dirty="0" smtClean="0">
                <a:solidFill>
                  <a:schemeClr val="accent3"/>
                </a:solidFill>
              </a:rPr>
              <a:t>connectionless</a:t>
            </a:r>
            <a:r>
              <a:rPr lang="en-US" dirty="0" smtClean="0"/>
              <a:t>.</a:t>
            </a:r>
          </a:p>
          <a:p>
            <a:pPr lvl="1">
              <a:defRPr/>
            </a:pPr>
            <a:r>
              <a:rPr lang="en-US" dirty="0" smtClean="0"/>
              <a:t>Each packet is treated independently by the intermediate routers.</a:t>
            </a:r>
          </a:p>
          <a:p>
            <a:pPr lvl="1">
              <a:defRPr/>
            </a:pPr>
            <a:r>
              <a:rPr lang="en-US" dirty="0" smtClean="0"/>
              <a:t>Packets in a message may travel through different paths.  </a:t>
            </a:r>
          </a:p>
          <a:p>
            <a:pPr>
              <a:defRPr/>
            </a:pPr>
            <a:r>
              <a:rPr lang="en-US" dirty="0" smtClean="0"/>
              <a:t>Why?</a:t>
            </a:r>
          </a:p>
          <a:p>
            <a:pPr>
              <a:defRPr/>
            </a:pPr>
            <a:endParaRPr lang="en-US" dirty="0"/>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6397CE5D-A20D-48CE-82E1-B90B519A5A95}" type="slidenum">
              <a:rPr lang="en-US" altLang="en-US" sz="1200">
                <a:solidFill>
                  <a:srgbClr val="B5A788"/>
                </a:solidFill>
              </a:rPr>
              <a:pPr/>
              <a:t>14</a:t>
            </a:fld>
            <a:endParaRPr lang="en-US" altLang="en-US" sz="1200">
              <a:solidFill>
                <a:srgbClr val="B5A788"/>
              </a:solidFill>
            </a:endParaRPr>
          </a:p>
        </p:txBody>
      </p:sp>
    </p:spTree>
    <p:extLst>
      <p:ext uri="{BB962C8B-B14F-4D97-AF65-F5344CB8AC3E}">
        <p14:creationId xmlns:p14="http://schemas.microsoft.com/office/powerpoint/2010/main" val="3477300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62000" y="274638"/>
            <a:ext cx="7791450" cy="1143000"/>
          </a:xfrm>
        </p:spPr>
        <p:txBody>
          <a:bodyPr>
            <a:normAutofit/>
          </a:bodyPr>
          <a:lstStyle/>
          <a:p>
            <a:pPr>
              <a:defRPr/>
            </a:pPr>
            <a:r>
              <a:rPr lang="en-US" dirty="0" smtClean="0"/>
              <a:t>Position of IPv4 in TCP/IP protocol suite</a:t>
            </a:r>
            <a:endParaRPr lang="en-US" dirty="0"/>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E56301E3-559A-4484-89C9-9E776D898506}" type="slidenum">
              <a:rPr lang="en-US" altLang="en-US" sz="1200">
                <a:solidFill>
                  <a:srgbClr val="B5A788"/>
                </a:solidFill>
              </a:rPr>
              <a:pPr/>
              <a:t>15</a:t>
            </a:fld>
            <a:endParaRPr lang="en-US" altLang="en-US" sz="1200">
              <a:solidFill>
                <a:srgbClr val="B5A788"/>
              </a:solidFill>
            </a:endParaRPr>
          </a:p>
        </p:txBody>
      </p:sp>
      <p:pic>
        <p:nvPicPr>
          <p:cNvPr id="23556"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838200" y="2057400"/>
            <a:ext cx="7467600" cy="33750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8079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lstStyle/>
          <a:p>
            <a:pPr>
              <a:defRPr/>
            </a:pPr>
            <a:r>
              <a:rPr lang="en-US" dirty="0" smtClean="0"/>
              <a:t>IPv4 datagram format</a:t>
            </a:r>
            <a:endParaRPr lang="en-US" dirty="0"/>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8B36F4E4-815A-4C36-B73B-8B61B453A1FE}" type="slidenum">
              <a:rPr lang="en-US" altLang="en-US" sz="1200">
                <a:solidFill>
                  <a:srgbClr val="B5A788"/>
                </a:solidFill>
              </a:rPr>
              <a:pPr/>
              <a:t>16</a:t>
            </a:fld>
            <a:endParaRPr lang="en-US" altLang="en-US" sz="1200">
              <a:solidFill>
                <a:srgbClr val="B5A788"/>
              </a:solidFill>
            </a:endParaRPr>
          </a:p>
        </p:txBody>
      </p:sp>
      <p:pic>
        <p:nvPicPr>
          <p:cNvPr id="24580"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362075" y="1662113"/>
            <a:ext cx="6334125" cy="4357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316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1450" cy="1143000"/>
          </a:xfrm>
        </p:spPr>
        <p:txBody>
          <a:bodyPr/>
          <a:lstStyle/>
          <a:p>
            <a:pPr>
              <a:defRPr/>
            </a:pPr>
            <a:r>
              <a:rPr lang="en-US" dirty="0" smtClean="0"/>
              <a:t>IPv4 Header</a:t>
            </a:r>
            <a:endParaRPr lang="en-US" dirty="0"/>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B8136886-D077-41F4-9EE8-8671D8C410D2}" type="slidenum">
              <a:rPr lang="en-US" altLang="en-US" sz="1200">
                <a:solidFill>
                  <a:srgbClr val="B5A788"/>
                </a:solidFill>
              </a:rPr>
              <a:pPr/>
              <a:t>17</a:t>
            </a:fld>
            <a:endParaRPr lang="en-US" altLang="en-US" sz="1200">
              <a:solidFill>
                <a:srgbClr val="B5A788"/>
              </a:solidFill>
            </a:endParaRPr>
          </a:p>
        </p:txBody>
      </p:sp>
      <p:sp>
        <p:nvSpPr>
          <p:cNvPr id="25604" name="Text Placeholder 3"/>
          <p:cNvSpPr>
            <a:spLocks noGrp="1"/>
          </p:cNvSpPr>
          <p:nvPr>
            <p:ph type="body" idx="4294967295"/>
          </p:nvPr>
        </p:nvSpPr>
        <p:spPr/>
        <p:txBody>
          <a:bodyPr/>
          <a:lstStyle/>
          <a:p>
            <a:r>
              <a:rPr lang="en-US" altLang="en-US" smtClean="0"/>
              <a:t>Variable length: 20-60 byte (multiple of 4)</a:t>
            </a:r>
          </a:p>
          <a:p>
            <a:r>
              <a:rPr lang="en-US" altLang="en-US" smtClean="0"/>
              <a:t>Contains routing information</a:t>
            </a:r>
          </a:p>
        </p:txBody>
      </p:sp>
    </p:spTree>
    <p:extLst>
      <p:ext uri="{BB962C8B-B14F-4D97-AF65-F5344CB8AC3E}">
        <p14:creationId xmlns:p14="http://schemas.microsoft.com/office/powerpoint/2010/main" val="38869043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IPv4 Format</a:t>
            </a:r>
            <a:endParaRPr lang="en-US" dirty="0"/>
          </a:p>
        </p:txBody>
      </p:sp>
      <p:sp>
        <p:nvSpPr>
          <p:cNvPr id="4" name="Text Placeholder 3"/>
          <p:cNvSpPr>
            <a:spLocks noGrp="1"/>
          </p:cNvSpPr>
          <p:nvPr>
            <p:ph idx="1"/>
          </p:nvPr>
        </p:nvSpPr>
        <p:spPr/>
        <p:txBody>
          <a:bodyPr>
            <a:normAutofit/>
          </a:bodyPr>
          <a:lstStyle/>
          <a:p>
            <a:pPr>
              <a:defRPr/>
            </a:pPr>
            <a:r>
              <a:rPr lang="en-US" dirty="0" smtClean="0"/>
              <a:t>Version (4-bit): currently 4. </a:t>
            </a:r>
          </a:p>
          <a:p>
            <a:pPr>
              <a:defRPr/>
            </a:pPr>
            <a:r>
              <a:rPr lang="en-US" dirty="0" smtClean="0"/>
              <a:t>Header length (4-bit): the length of the IP header in 4-byte unit.  </a:t>
            </a:r>
          </a:p>
          <a:p>
            <a:pPr>
              <a:defRPr/>
            </a:pPr>
            <a:r>
              <a:rPr lang="en-US" dirty="0" smtClean="0"/>
              <a:t>Type of Services(TOS): </a:t>
            </a:r>
          </a:p>
          <a:p>
            <a:pPr lvl="1">
              <a:defRPr/>
            </a:pPr>
            <a:r>
              <a:rPr lang="en-US" dirty="0" smtClean="0"/>
              <a:t>This field was not used earlier because of the lack of standard</a:t>
            </a:r>
          </a:p>
          <a:p>
            <a:pPr lvl="1">
              <a:defRPr/>
            </a:pPr>
            <a:r>
              <a:rPr lang="en-US" dirty="0" err="1" smtClean="0"/>
              <a:t>DiffServ</a:t>
            </a:r>
            <a:r>
              <a:rPr lang="en-US" dirty="0" smtClean="0"/>
              <a:t> uses this field for differentiate packet types. </a:t>
            </a:r>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lvl="1">
              <a:defRPr/>
            </a:pPr>
            <a:endParaRPr lang="en-US" dirty="0" smtClean="0"/>
          </a:p>
          <a:p>
            <a:pPr>
              <a:defRPr/>
            </a:pPr>
            <a:r>
              <a:rPr lang="en-US" dirty="0" smtClean="0"/>
              <a:t>Total length</a:t>
            </a:r>
          </a:p>
          <a:p>
            <a:pPr lvl="1">
              <a:defRPr/>
            </a:pPr>
            <a:r>
              <a:rPr lang="en-US" dirty="0" smtClean="0"/>
              <a:t>to defines the total length of the datagram including the header in bytes.</a:t>
            </a:r>
          </a:p>
          <a:p>
            <a:pPr lvl="1">
              <a:defRPr/>
            </a:pPr>
            <a:r>
              <a:rPr lang="en-US" dirty="0" smtClean="0"/>
              <a:t>16-bit number, the maximum IP size is limited to 2</a:t>
            </a:r>
            <a:r>
              <a:rPr lang="en-US" baseline="30000" dirty="0" smtClean="0"/>
              <a:t>16</a:t>
            </a:r>
            <a:r>
              <a:rPr lang="en-US" dirty="0" smtClean="0"/>
              <a:t> bytes, or 64 Kbytes.</a:t>
            </a:r>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5EF0115A-2F1D-479B-9443-AB3B64BC7901}" type="slidenum">
              <a:rPr lang="en-US" altLang="en-US" sz="1200">
                <a:solidFill>
                  <a:srgbClr val="B5A788"/>
                </a:solidFill>
              </a:rPr>
              <a:pPr/>
              <a:t>18</a:t>
            </a:fld>
            <a:endParaRPr lang="en-US" altLang="en-US" sz="1200">
              <a:solidFill>
                <a:srgbClr val="B5A788"/>
              </a:solidFill>
            </a:endParaRPr>
          </a:p>
        </p:txBody>
      </p:sp>
      <p:pic>
        <p:nvPicPr>
          <p:cNvPr id="26629" name="Picture 6"/>
          <p:cNvPicPr>
            <a:picLocks noChangeAspect="1" noChangeArrowheads="1"/>
          </p:cNvPicPr>
          <p:nvPr/>
        </p:nvPicPr>
        <p:blipFill>
          <a:blip r:embed="rId2" cstate="print">
            <a:lum contrast="40000"/>
            <a:grayscl/>
            <a:extLst>
              <a:ext uri="{28A0092B-C50C-407E-A947-70E740481C1C}">
                <a14:useLocalDpi xmlns:a14="http://schemas.microsoft.com/office/drawing/2010/main" val="0"/>
              </a:ext>
            </a:extLst>
          </a:blip>
          <a:srcRect/>
          <a:stretch>
            <a:fillRect/>
          </a:stretch>
        </p:blipFill>
        <p:spPr bwMode="auto">
          <a:xfrm>
            <a:off x="1143000" y="3754437"/>
            <a:ext cx="6629400" cy="1122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703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1674"/>
          </a:xfrm>
        </p:spPr>
        <p:txBody>
          <a:bodyPr/>
          <a:lstStyle/>
          <a:p>
            <a:pPr>
              <a:defRPr/>
            </a:pPr>
            <a:r>
              <a:rPr lang="en-US" dirty="0" smtClean="0"/>
              <a:t>IPv4 Format</a:t>
            </a:r>
            <a:endParaRPr lang="en-US" dirty="0"/>
          </a:p>
        </p:txBody>
      </p:sp>
      <p:sp>
        <p:nvSpPr>
          <p:cNvPr id="3" name="Content Placeholder 2"/>
          <p:cNvSpPr>
            <a:spLocks noGrp="1"/>
          </p:cNvSpPr>
          <p:nvPr>
            <p:ph idx="1"/>
          </p:nvPr>
        </p:nvSpPr>
        <p:spPr>
          <a:xfrm>
            <a:off x="628650" y="1066800"/>
            <a:ext cx="7886700" cy="5654676"/>
          </a:xfrm>
        </p:spPr>
        <p:txBody>
          <a:bodyPr>
            <a:noAutofit/>
          </a:bodyPr>
          <a:lstStyle/>
          <a:p>
            <a:pPr>
              <a:defRPr/>
            </a:pPr>
            <a:r>
              <a:rPr lang="en-US" sz="2000" dirty="0" smtClean="0"/>
              <a:t>Identification</a:t>
            </a:r>
          </a:p>
          <a:p>
            <a:pPr lvl="1">
              <a:defRPr/>
            </a:pPr>
            <a:r>
              <a:rPr lang="en-US" sz="2000" dirty="0" smtClean="0"/>
              <a:t>A source node gives a unique ID to each packet.  </a:t>
            </a:r>
          </a:p>
          <a:p>
            <a:pPr lvl="1">
              <a:defRPr/>
            </a:pPr>
            <a:r>
              <a:rPr lang="en-US" sz="2000" dirty="0" smtClean="0"/>
              <a:t>Identification, Flags, Fragmentation offset fields are used for fragmentation (will be covered later) </a:t>
            </a:r>
          </a:p>
          <a:p>
            <a:pPr>
              <a:defRPr/>
            </a:pPr>
            <a:r>
              <a:rPr lang="en-US" sz="2000" dirty="0" smtClean="0"/>
              <a:t>Time to Live (TTL)</a:t>
            </a:r>
          </a:p>
          <a:p>
            <a:pPr lvl="1">
              <a:defRPr/>
            </a:pPr>
            <a:r>
              <a:rPr lang="en-US" sz="2000" dirty="0" smtClean="0"/>
              <a:t>A packet has a limited lifetime in the network to avoid zombie packets.  </a:t>
            </a:r>
          </a:p>
          <a:p>
            <a:pPr lvl="1">
              <a:defRPr/>
            </a:pPr>
            <a:r>
              <a:rPr lang="en-US" sz="2000" dirty="0" smtClean="0"/>
              <a:t>Hold the maximum number of hops the packet can travel thru the network.  Each router decrements it by one. </a:t>
            </a:r>
            <a:r>
              <a:rPr lang="en-US" sz="2000" dirty="0"/>
              <a:t>A packet is discarded by a router if TTL is zero.</a:t>
            </a:r>
            <a:endParaRPr lang="en-US" sz="2000" dirty="0" smtClean="0"/>
          </a:p>
          <a:p>
            <a:pPr>
              <a:defRPr/>
            </a:pPr>
            <a:r>
              <a:rPr lang="en-US" sz="2000" dirty="0" smtClean="0"/>
              <a:t>Protocol -- To define payload protocol type</a:t>
            </a:r>
          </a:p>
          <a:p>
            <a:pPr lvl="1">
              <a:defRPr/>
            </a:pPr>
            <a:r>
              <a:rPr lang="en-US" dirty="0" smtClean="0"/>
              <a:t>1 for ICMP</a:t>
            </a:r>
          </a:p>
          <a:p>
            <a:pPr lvl="1">
              <a:defRPr/>
            </a:pPr>
            <a:r>
              <a:rPr lang="en-US" dirty="0" smtClean="0"/>
              <a:t>2 for IGMP</a:t>
            </a:r>
          </a:p>
          <a:p>
            <a:pPr lvl="1">
              <a:defRPr/>
            </a:pPr>
            <a:r>
              <a:rPr lang="en-US" dirty="0" smtClean="0"/>
              <a:t>6 for TCP</a:t>
            </a:r>
          </a:p>
          <a:p>
            <a:pPr lvl="1">
              <a:defRPr/>
            </a:pPr>
            <a:r>
              <a:rPr lang="en-US" dirty="0" smtClean="0"/>
              <a:t>17 for UDP</a:t>
            </a:r>
          </a:p>
          <a:p>
            <a:pPr lvl="1">
              <a:defRPr/>
            </a:pPr>
            <a:r>
              <a:rPr lang="en-US" dirty="0" smtClean="0"/>
              <a:t>89 for OSPF</a:t>
            </a:r>
          </a:p>
        </p:txBody>
      </p:sp>
      <p:sp>
        <p:nvSpPr>
          <p:cNvPr id="4" name="Slide Number Placeholder 3"/>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5E8E5945-D0A1-4FCB-B668-6232E1CA97D6}" type="slidenum">
              <a:rPr lang="en-US" altLang="en-US" sz="1200">
                <a:solidFill>
                  <a:srgbClr val="B5A788"/>
                </a:solidFill>
              </a:rPr>
              <a:pPr/>
              <a:t>19</a:t>
            </a:fld>
            <a:endParaRPr lang="en-US" altLang="en-US" sz="1200">
              <a:solidFill>
                <a:srgbClr val="B5A788"/>
              </a:solidFill>
            </a:endParaRPr>
          </a:p>
        </p:txBody>
      </p:sp>
    </p:spTree>
    <p:extLst>
      <p:ext uri="{BB962C8B-B14F-4D97-AF65-F5344CB8AC3E}">
        <p14:creationId xmlns:p14="http://schemas.microsoft.com/office/powerpoint/2010/main" val="38251698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endParaRPr kumimoji="1" lang="en-US" sz="3200" cap="none" dirty="0">
              <a:latin typeface="Arial" pitchFamily="-110" charset="0"/>
            </a:endParaRPr>
          </a:p>
        </p:txBody>
      </p:sp>
      <p:sp>
        <p:nvSpPr>
          <p:cNvPr id="5" name="Text Placeholder 4"/>
          <p:cNvSpPr>
            <a:spLocks noGrp="1"/>
          </p:cNvSpPr>
          <p:nvPr>
            <p:ph type="body" idx="1"/>
          </p:nvPr>
        </p:nvSpPr>
        <p:spPr>
          <a:xfrm>
            <a:off x="685800" y="1905000"/>
            <a:ext cx="7772400" cy="1500187"/>
          </a:xfrm>
        </p:spPr>
        <p:txBody>
          <a:bodyPr/>
          <a:lstStyle/>
          <a:p>
            <a:pPr algn="ctr"/>
            <a:r>
              <a:rPr kumimoji="1" lang="en-US" sz="4000" b="1" cap="all" dirty="0" smtClean="0">
                <a:solidFill>
                  <a:schemeClr val="tx2"/>
                </a:solidFill>
                <a:latin typeface="Arial" pitchFamily="-110" charset="0"/>
              </a:rPr>
              <a:t>3. IPv4</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IPv4 Format</a:t>
            </a:r>
            <a:endParaRPr lang="en-US" dirty="0"/>
          </a:p>
        </p:txBody>
      </p:sp>
      <p:sp>
        <p:nvSpPr>
          <p:cNvPr id="3" name="Content Placeholder 2"/>
          <p:cNvSpPr>
            <a:spLocks noGrp="1"/>
          </p:cNvSpPr>
          <p:nvPr>
            <p:ph idx="1"/>
          </p:nvPr>
        </p:nvSpPr>
        <p:spPr>
          <a:xfrm>
            <a:off x="628650" y="1524000"/>
            <a:ext cx="7886700" cy="4351338"/>
          </a:xfrm>
        </p:spPr>
        <p:txBody>
          <a:bodyPr>
            <a:normAutofit/>
          </a:bodyPr>
          <a:lstStyle/>
          <a:p>
            <a:pPr>
              <a:defRPr/>
            </a:pPr>
            <a:r>
              <a:rPr lang="en-US" dirty="0" smtClean="0"/>
              <a:t>Header checksum</a:t>
            </a:r>
          </a:p>
          <a:p>
            <a:pPr lvl="1">
              <a:defRPr/>
            </a:pPr>
            <a:r>
              <a:rPr lang="en-US" dirty="0" smtClean="0"/>
              <a:t>Refer RFC 1071</a:t>
            </a:r>
          </a:p>
          <a:p>
            <a:pPr lvl="1">
              <a:defRPr/>
            </a:pPr>
            <a:r>
              <a:rPr lang="en-US" dirty="0" smtClean="0"/>
              <a:t>An IP header is slightly modified by each router.  At least TTL field.  </a:t>
            </a:r>
          </a:p>
          <a:p>
            <a:pPr lvl="1">
              <a:defRPr/>
            </a:pPr>
            <a:r>
              <a:rPr lang="en-US" dirty="0" smtClean="0"/>
              <a:t>The checksum must be re-calculated by routers</a:t>
            </a:r>
          </a:p>
          <a:p>
            <a:pPr>
              <a:defRPr/>
            </a:pPr>
            <a:r>
              <a:rPr lang="en-US" dirty="0" smtClean="0"/>
              <a:t>Source IP address and Destination IP address</a:t>
            </a:r>
          </a:p>
          <a:p>
            <a:pPr>
              <a:defRPr/>
            </a:pPr>
            <a:r>
              <a:rPr lang="en-US" dirty="0" smtClean="0"/>
              <a:t>Options</a:t>
            </a:r>
          </a:p>
          <a:p>
            <a:pPr lvl="1">
              <a:defRPr/>
            </a:pPr>
            <a:r>
              <a:rPr lang="en-US" dirty="0" smtClean="0"/>
              <a:t>Variable length</a:t>
            </a:r>
          </a:p>
          <a:p>
            <a:pPr lvl="1">
              <a:defRPr/>
            </a:pPr>
            <a:r>
              <a:rPr lang="en-US" dirty="0" smtClean="0"/>
              <a:t>For new protocols</a:t>
            </a:r>
          </a:p>
          <a:p>
            <a:pPr>
              <a:defRPr/>
            </a:pPr>
            <a:r>
              <a:rPr lang="en-US" dirty="0" smtClean="0"/>
              <a:t>Padding</a:t>
            </a:r>
          </a:p>
          <a:p>
            <a:pPr lvl="1">
              <a:defRPr/>
            </a:pPr>
            <a:r>
              <a:rPr lang="en-US" dirty="0" smtClean="0"/>
              <a:t>To make the header a multiple of 32-bit words</a:t>
            </a:r>
          </a:p>
        </p:txBody>
      </p:sp>
      <p:sp>
        <p:nvSpPr>
          <p:cNvPr id="4" name="Slide Number Placeholder 3"/>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A704ED09-BF7D-4710-8C7A-6D66A404C2F0}" type="slidenum">
              <a:rPr lang="en-US" altLang="en-US" sz="1200">
                <a:solidFill>
                  <a:srgbClr val="B5A788"/>
                </a:solidFill>
              </a:rPr>
              <a:pPr/>
              <a:t>20</a:t>
            </a:fld>
            <a:endParaRPr lang="en-US" altLang="en-US" sz="1200">
              <a:solidFill>
                <a:srgbClr val="B5A788"/>
              </a:solidFill>
            </a:endParaRPr>
          </a:p>
        </p:txBody>
      </p:sp>
    </p:spTree>
    <p:extLst>
      <p:ext uri="{BB962C8B-B14F-4D97-AF65-F5344CB8AC3E}">
        <p14:creationId xmlns:p14="http://schemas.microsoft.com/office/powerpoint/2010/main" val="1268846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CF071F07-D1C7-4A5F-B7B1-98345AFDEA78}" type="slidenum">
              <a:rPr lang="en-US" altLang="en-US" sz="1200">
                <a:solidFill>
                  <a:srgbClr val="B5A788"/>
                </a:solidFill>
              </a:rPr>
              <a:pPr/>
              <a:t>21</a:t>
            </a:fld>
            <a:endParaRPr lang="en-US" altLang="en-US" sz="1200">
              <a:solidFill>
                <a:srgbClr val="B5A788"/>
              </a:solidFill>
            </a:endParaRPr>
          </a:p>
        </p:txBody>
      </p:sp>
      <p:sp>
        <p:nvSpPr>
          <p:cNvPr id="2969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29706" name="Rectangle 9"/>
          <p:cNvSpPr>
            <a:spLocks noChangeArrowheads="1"/>
          </p:cNvSpPr>
          <p:nvPr/>
        </p:nvSpPr>
        <p:spPr bwMode="auto">
          <a:xfrm>
            <a:off x="1219200" y="1143000"/>
            <a:ext cx="7696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latin typeface="Times New Roman" panose="02020603050405020304" pitchFamily="18" charset="0"/>
              </a:rPr>
              <a:t>An IPv4 packet has arrived with the first 8 bits as shown:</a:t>
            </a:r>
          </a:p>
          <a:p>
            <a:pPr algn="ctr"/>
            <a:r>
              <a:rPr lang="en-US" altLang="en-US" sz="2800" i="1">
                <a:solidFill>
                  <a:schemeClr val="folHlink"/>
                </a:solidFill>
                <a:latin typeface="Times New Roman" panose="02020603050405020304" pitchFamily="18" charset="0"/>
              </a:rPr>
              <a:t>01000010</a:t>
            </a:r>
          </a:p>
          <a:p>
            <a:pPr algn="just"/>
            <a:r>
              <a:rPr lang="en-US" altLang="en-US" sz="2800" i="1">
                <a:latin typeface="Times New Roman" panose="02020603050405020304" pitchFamily="18" charset="0"/>
              </a:rPr>
              <a:t>The receiver discards the packet. Why?</a:t>
            </a:r>
          </a:p>
        </p:txBody>
      </p:sp>
      <p:sp>
        <p:nvSpPr>
          <p:cNvPr id="29707" name="Rectangle 10"/>
          <p:cNvSpPr>
            <a:spLocks noChangeArrowheads="1"/>
          </p:cNvSpPr>
          <p:nvPr/>
        </p:nvSpPr>
        <p:spPr bwMode="auto">
          <a:xfrm>
            <a:off x="1219200" y="3106738"/>
            <a:ext cx="7696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There is an error in this packet. The 4 leftmost bits (0100) show the version, which is correct. The next 4 bits (0010) show an invalid header length (2 × 4 = 8). The minimum number of bytes in the header must be </a:t>
            </a:r>
            <a:r>
              <a:rPr lang="en-US" altLang="en-US" sz="2800" i="1">
                <a:solidFill>
                  <a:schemeClr val="folHlink"/>
                </a:solidFill>
                <a:latin typeface="Times" panose="02020603050405020304" pitchFamily="18" charset="0"/>
              </a:rPr>
              <a:t>20</a:t>
            </a:r>
            <a:r>
              <a:rPr lang="en-US" altLang="en-US" sz="2800" i="1">
                <a:latin typeface="Times" panose="02020603050405020304" pitchFamily="18" charset="0"/>
              </a:rPr>
              <a:t>. The packet has been corrupted in transmission.</a:t>
            </a:r>
          </a:p>
        </p:txBody>
      </p:sp>
      <p:sp>
        <p:nvSpPr>
          <p:cNvPr id="29708" name="Text Box 11"/>
          <p:cNvSpPr txBox="1">
            <a:spLocks noChangeArrowheads="1"/>
          </p:cNvSpPr>
          <p:nvPr/>
        </p:nvSpPr>
        <p:spPr bwMode="auto">
          <a:xfrm>
            <a:off x="1143000" y="-7620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20.1</a:t>
            </a:r>
          </a:p>
        </p:txBody>
      </p:sp>
    </p:spTree>
    <p:extLst>
      <p:ext uri="{BB962C8B-B14F-4D97-AF65-F5344CB8AC3E}">
        <p14:creationId xmlns:p14="http://schemas.microsoft.com/office/powerpoint/2010/main" val="4158812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3E5EAD6C-1E55-402C-A914-7C0EAEF5FB95}" type="slidenum">
              <a:rPr lang="en-US" altLang="en-US" sz="1200">
                <a:solidFill>
                  <a:srgbClr val="B5A788"/>
                </a:solidFill>
              </a:rPr>
              <a:pPr/>
              <a:t>22</a:t>
            </a:fld>
            <a:endParaRPr lang="en-US" altLang="en-US" sz="1200">
              <a:solidFill>
                <a:srgbClr val="B5A788"/>
              </a:solidFill>
            </a:endParaRPr>
          </a:p>
        </p:txBody>
      </p:sp>
      <p:sp>
        <p:nvSpPr>
          <p:cNvPr id="3072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2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0730" name="Rectangle 9"/>
          <p:cNvSpPr>
            <a:spLocks noChangeArrowheads="1"/>
          </p:cNvSpPr>
          <p:nvPr/>
        </p:nvSpPr>
        <p:spPr bwMode="auto">
          <a:xfrm>
            <a:off x="1143000" y="1143000"/>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In an IPv4 packet, the value of HLEN is 1000 in binary. How many bytes of options are being carried by this packet?</a:t>
            </a:r>
          </a:p>
        </p:txBody>
      </p:sp>
      <p:sp>
        <p:nvSpPr>
          <p:cNvPr id="30731" name="Rectangle 10"/>
          <p:cNvSpPr>
            <a:spLocks noChangeArrowheads="1"/>
          </p:cNvSpPr>
          <p:nvPr/>
        </p:nvSpPr>
        <p:spPr bwMode="auto">
          <a:xfrm>
            <a:off x="1143000" y="3106738"/>
            <a:ext cx="7772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The HLEN value is 8, which means the total number of bytes in the header is 8 × 4, or 32 bytes. The first 20 bytes are the base header, the next </a:t>
            </a:r>
            <a:r>
              <a:rPr lang="en-US" altLang="en-US" sz="2800" i="1">
                <a:solidFill>
                  <a:schemeClr val="folHlink"/>
                </a:solidFill>
                <a:latin typeface="Times" panose="02020603050405020304" pitchFamily="18" charset="0"/>
              </a:rPr>
              <a:t>12</a:t>
            </a:r>
            <a:r>
              <a:rPr lang="en-US" altLang="en-US" sz="2800" i="1">
                <a:latin typeface="Times" panose="02020603050405020304" pitchFamily="18" charset="0"/>
              </a:rPr>
              <a:t> bytes are the options.</a:t>
            </a:r>
          </a:p>
        </p:txBody>
      </p:sp>
      <p:sp>
        <p:nvSpPr>
          <p:cNvPr id="30732"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20.2</a:t>
            </a:r>
          </a:p>
        </p:txBody>
      </p:sp>
    </p:spTree>
    <p:extLst>
      <p:ext uri="{BB962C8B-B14F-4D97-AF65-F5344CB8AC3E}">
        <p14:creationId xmlns:p14="http://schemas.microsoft.com/office/powerpoint/2010/main" val="95625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DA5A304B-5110-48C8-923E-8EDCB1D7F72D}" type="slidenum">
              <a:rPr lang="en-US" altLang="en-US" sz="1200">
                <a:solidFill>
                  <a:srgbClr val="B5A788"/>
                </a:solidFill>
              </a:rPr>
              <a:pPr/>
              <a:t>23</a:t>
            </a:fld>
            <a:endParaRPr lang="en-US" altLang="en-US" sz="1200">
              <a:solidFill>
                <a:srgbClr val="B5A788"/>
              </a:solidFill>
            </a:endParaRPr>
          </a:p>
        </p:txBody>
      </p:sp>
      <p:sp>
        <p:nvSpPr>
          <p:cNvPr id="3174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1754" name="Rectangle 9"/>
          <p:cNvSpPr>
            <a:spLocks noChangeArrowheads="1"/>
          </p:cNvSpPr>
          <p:nvPr/>
        </p:nvSpPr>
        <p:spPr bwMode="auto">
          <a:xfrm>
            <a:off x="1143000" y="1143000"/>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In an IPv4 packet, the value of HLEN is 5, and the value of the total length field is 0x0028. How many bytes of data are being carried by this packet?</a:t>
            </a:r>
          </a:p>
        </p:txBody>
      </p:sp>
      <p:sp>
        <p:nvSpPr>
          <p:cNvPr id="31755" name="Rectangle 10"/>
          <p:cNvSpPr>
            <a:spLocks noChangeArrowheads="1"/>
          </p:cNvSpPr>
          <p:nvPr/>
        </p:nvSpPr>
        <p:spPr bwMode="auto">
          <a:xfrm>
            <a:off x="1143000" y="3106738"/>
            <a:ext cx="7772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The HLEN value is 5, which means the total number of bytes in the header is 5 × 4, or 20 bytes (no options). The total length is 40 bytes, which means the packet is carrying </a:t>
            </a:r>
            <a:r>
              <a:rPr lang="en-US" altLang="en-US" sz="2800" i="1">
                <a:solidFill>
                  <a:schemeClr val="folHlink"/>
                </a:solidFill>
                <a:latin typeface="Times" panose="02020603050405020304" pitchFamily="18" charset="0"/>
              </a:rPr>
              <a:t>20</a:t>
            </a:r>
            <a:r>
              <a:rPr lang="en-US" altLang="en-US" sz="2800" i="1">
                <a:latin typeface="Times" panose="02020603050405020304" pitchFamily="18" charset="0"/>
              </a:rPr>
              <a:t> bytes of data (40 − 20).</a:t>
            </a:r>
          </a:p>
        </p:txBody>
      </p:sp>
      <p:sp>
        <p:nvSpPr>
          <p:cNvPr id="31756"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20.3</a:t>
            </a:r>
          </a:p>
        </p:txBody>
      </p:sp>
    </p:spTree>
    <p:extLst>
      <p:ext uri="{BB962C8B-B14F-4D97-AF65-F5344CB8AC3E}">
        <p14:creationId xmlns:p14="http://schemas.microsoft.com/office/powerpoint/2010/main" val="9378834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9C47C2E7-ECC3-4C0A-BED5-55FB8B99CBD5}" type="slidenum">
              <a:rPr lang="en-US" altLang="en-US" sz="1200">
                <a:solidFill>
                  <a:srgbClr val="B5A788"/>
                </a:solidFill>
              </a:rPr>
              <a:pPr/>
              <a:t>24</a:t>
            </a:fld>
            <a:endParaRPr lang="en-US" altLang="en-US" sz="1200">
              <a:solidFill>
                <a:srgbClr val="B5A788"/>
              </a:solidFill>
            </a:endParaRPr>
          </a:p>
        </p:txBody>
      </p:sp>
      <p:sp>
        <p:nvSpPr>
          <p:cNvPr id="3277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2778" name="Rectangle 9"/>
          <p:cNvSpPr>
            <a:spLocks noChangeArrowheads="1"/>
          </p:cNvSpPr>
          <p:nvPr/>
        </p:nvSpPr>
        <p:spPr bwMode="auto">
          <a:xfrm>
            <a:off x="1143000" y="1143000"/>
            <a:ext cx="7772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An IPv4 packet has arrived with the first few hexadecimal digits as shown.</a:t>
            </a:r>
          </a:p>
          <a:p>
            <a:pPr algn="ctr"/>
            <a:r>
              <a:rPr lang="en-US" altLang="en-US" sz="2800" i="1" dirty="0">
                <a:solidFill>
                  <a:schemeClr val="folHlink"/>
                </a:solidFill>
                <a:latin typeface="Times New Roman" panose="02020603050405020304" pitchFamily="18" charset="0"/>
              </a:rPr>
              <a:t>0x</a:t>
            </a:r>
            <a:r>
              <a:rPr lang="en-US" altLang="en-US" sz="2800" i="1" u="sng" dirty="0">
                <a:solidFill>
                  <a:schemeClr val="folHlink"/>
                </a:solidFill>
                <a:latin typeface="Times New Roman" panose="02020603050405020304" pitchFamily="18" charset="0"/>
              </a:rPr>
              <a:t>4500</a:t>
            </a:r>
            <a:r>
              <a:rPr lang="en-US" altLang="en-US" sz="2800" i="1" dirty="0">
                <a:solidFill>
                  <a:schemeClr val="folHlink"/>
                </a:solidFill>
                <a:latin typeface="Times New Roman" panose="02020603050405020304" pitchFamily="18" charset="0"/>
              </a:rPr>
              <a:t>0028</a:t>
            </a:r>
            <a:r>
              <a:rPr lang="en-US" altLang="en-US" sz="2800" i="1" u="sng" dirty="0">
                <a:solidFill>
                  <a:schemeClr val="folHlink"/>
                </a:solidFill>
                <a:latin typeface="Times New Roman" panose="02020603050405020304" pitchFamily="18" charset="0"/>
              </a:rPr>
              <a:t>0001</a:t>
            </a:r>
            <a:r>
              <a:rPr lang="en-US" altLang="en-US" sz="2800" i="1" dirty="0">
                <a:solidFill>
                  <a:schemeClr val="folHlink"/>
                </a:solidFill>
                <a:latin typeface="Times New Roman" panose="02020603050405020304" pitchFamily="18" charset="0"/>
              </a:rPr>
              <a:t>0000</a:t>
            </a:r>
            <a:r>
              <a:rPr lang="en-US" altLang="en-US" sz="2800" i="1" u="sng" dirty="0">
                <a:solidFill>
                  <a:schemeClr val="folHlink"/>
                </a:solidFill>
                <a:latin typeface="Times New Roman" panose="02020603050405020304" pitchFamily="18" charset="0"/>
              </a:rPr>
              <a:t>0102</a:t>
            </a:r>
            <a:r>
              <a:rPr lang="en-US" altLang="en-US" sz="2800" i="1" dirty="0">
                <a:solidFill>
                  <a:schemeClr val="hlink"/>
                </a:solidFill>
                <a:latin typeface="Times New Roman" panose="02020603050405020304" pitchFamily="18" charset="0"/>
              </a:rPr>
              <a:t> </a:t>
            </a:r>
            <a:r>
              <a:rPr lang="en-US" altLang="en-US" sz="2800" i="1" dirty="0">
                <a:solidFill>
                  <a:schemeClr val="folHlink"/>
                </a:solidFill>
                <a:latin typeface="Times New Roman" panose="02020603050405020304" pitchFamily="18" charset="0"/>
              </a:rPr>
              <a:t>. . .</a:t>
            </a:r>
          </a:p>
          <a:p>
            <a:pPr algn="just"/>
            <a:r>
              <a:rPr lang="en-US" altLang="en-US" sz="2800" i="1" dirty="0">
                <a:latin typeface="Times New Roman" panose="02020603050405020304" pitchFamily="18" charset="0"/>
              </a:rPr>
              <a:t>How many hops can this packet travel before being dropped? The data belong to what upper-layer protocol?</a:t>
            </a:r>
          </a:p>
        </p:txBody>
      </p:sp>
      <p:sp>
        <p:nvSpPr>
          <p:cNvPr id="32779" name="Rectangle 10"/>
          <p:cNvSpPr>
            <a:spLocks noChangeArrowheads="1"/>
          </p:cNvSpPr>
          <p:nvPr/>
        </p:nvSpPr>
        <p:spPr bwMode="auto">
          <a:xfrm>
            <a:off x="1143000" y="3822700"/>
            <a:ext cx="7772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To find the time-to-live field, we skip 8 bytes. The time-to-live field is the ninth byte, which is 01. This means the packet can travel only one hop. The protocol field is the next byte (02), which means that the upper-layer protocol is IGMP.</a:t>
            </a:r>
          </a:p>
        </p:txBody>
      </p:sp>
      <p:sp>
        <p:nvSpPr>
          <p:cNvPr id="32780"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20.4</a:t>
            </a:r>
          </a:p>
        </p:txBody>
      </p:sp>
    </p:spTree>
    <p:extLst>
      <p:ext uri="{BB962C8B-B14F-4D97-AF65-F5344CB8AC3E}">
        <p14:creationId xmlns:p14="http://schemas.microsoft.com/office/powerpoint/2010/main" val="1559473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1B2B5D31-2796-4040-B5A2-704420BD9A75}" type="slidenum">
              <a:rPr lang="en-US" altLang="en-US" sz="2000" baseline="0">
                <a:solidFill>
                  <a:schemeClr val="bg2"/>
                </a:solidFill>
              </a:rPr>
              <a:pPr/>
              <a:t>25</a:t>
            </a:fld>
            <a:endParaRPr lang="en-US" altLang="en-US" sz="2000" baseline="0">
              <a:solidFill>
                <a:schemeClr val="bg2"/>
              </a:solidFill>
            </a:endParaRPr>
          </a:p>
        </p:txBody>
      </p:sp>
      <p:sp>
        <p:nvSpPr>
          <p:cNvPr id="614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4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6154" name="Line 9"/>
          <p:cNvSpPr>
            <a:spLocks noChangeShapeType="1"/>
          </p:cNvSpPr>
          <p:nvPr/>
        </p:nvSpPr>
        <p:spPr bwMode="auto">
          <a:xfrm>
            <a:off x="322263" y="18240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323850" y="2586038"/>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Rectangle 11"/>
          <p:cNvSpPr>
            <a:spLocks noChangeArrowheads="1"/>
          </p:cNvSpPr>
          <p:nvPr/>
        </p:nvSpPr>
        <p:spPr bwMode="auto">
          <a:xfrm>
            <a:off x="360363" y="1916113"/>
            <a:ext cx="8077200" cy="579437"/>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An IPv4 address is 32 bits long.</a:t>
            </a:r>
          </a:p>
        </p:txBody>
      </p:sp>
      <p:grpSp>
        <p:nvGrpSpPr>
          <p:cNvPr id="6157" name="Group 12"/>
          <p:cNvGrpSpPr>
            <a:grpSpLocks/>
          </p:cNvGrpSpPr>
          <p:nvPr/>
        </p:nvGrpSpPr>
        <p:grpSpPr bwMode="auto">
          <a:xfrm>
            <a:off x="322263" y="1138238"/>
            <a:ext cx="1143000" cy="566737"/>
            <a:chOff x="1200" y="1248"/>
            <a:chExt cx="720" cy="357"/>
          </a:xfrm>
        </p:grpSpPr>
        <p:pic>
          <p:nvPicPr>
            <p:cNvPr id="61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
        <p:nvSpPr>
          <p:cNvPr id="6158" name="Line 9"/>
          <p:cNvSpPr>
            <a:spLocks noChangeShapeType="1"/>
          </p:cNvSpPr>
          <p:nvPr/>
        </p:nvSpPr>
        <p:spPr bwMode="auto">
          <a:xfrm>
            <a:off x="319088" y="2879725"/>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9" name="Line 10"/>
          <p:cNvSpPr>
            <a:spLocks noChangeShapeType="1"/>
          </p:cNvSpPr>
          <p:nvPr/>
        </p:nvSpPr>
        <p:spPr bwMode="auto">
          <a:xfrm>
            <a:off x="320675" y="4648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0" name="Rectangle 11"/>
          <p:cNvSpPr>
            <a:spLocks noChangeArrowheads="1"/>
          </p:cNvSpPr>
          <p:nvPr/>
        </p:nvSpPr>
        <p:spPr bwMode="auto">
          <a:xfrm>
            <a:off x="357188" y="2971800"/>
            <a:ext cx="8077200" cy="1570038"/>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IPv4 addresses are unique </a:t>
            </a:r>
            <a:br>
              <a:rPr lang="en-US" altLang="en-US" baseline="0" dirty="0"/>
            </a:br>
            <a:r>
              <a:rPr lang="en-US" altLang="en-US" baseline="0" dirty="0"/>
              <a:t>and universal (all nodes connecting Internet must have IP addresses).</a:t>
            </a:r>
          </a:p>
        </p:txBody>
      </p:sp>
      <p:sp>
        <p:nvSpPr>
          <p:cNvPr id="6161" name="Line 9"/>
          <p:cNvSpPr>
            <a:spLocks noChangeShapeType="1"/>
          </p:cNvSpPr>
          <p:nvPr/>
        </p:nvSpPr>
        <p:spPr bwMode="auto">
          <a:xfrm>
            <a:off x="277813" y="4953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2" name="Line 10"/>
          <p:cNvSpPr>
            <a:spLocks noChangeShapeType="1"/>
          </p:cNvSpPr>
          <p:nvPr/>
        </p:nvSpPr>
        <p:spPr bwMode="auto">
          <a:xfrm>
            <a:off x="280988" y="6172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63" name="Rectangle 11"/>
          <p:cNvSpPr>
            <a:spLocks noChangeArrowheads="1"/>
          </p:cNvSpPr>
          <p:nvPr/>
        </p:nvSpPr>
        <p:spPr bwMode="auto">
          <a:xfrm>
            <a:off x="315913" y="5045075"/>
            <a:ext cx="8077200" cy="1066800"/>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address space of IPv4 is </a:t>
            </a:r>
            <a:br>
              <a:rPr lang="en-US" altLang="en-US" baseline="0" dirty="0"/>
            </a:br>
            <a:r>
              <a:rPr lang="en-US" altLang="en-US" baseline="0" dirty="0"/>
              <a:t>2</a:t>
            </a:r>
            <a:r>
              <a:rPr lang="en-US" altLang="en-US" baseline="30000" dirty="0"/>
              <a:t>32</a:t>
            </a:r>
            <a:r>
              <a:rPr lang="en-US" altLang="en-US" baseline="0" dirty="0"/>
              <a:t>  or  4,294,967,296.</a:t>
            </a:r>
          </a:p>
        </p:txBody>
      </p:sp>
    </p:spTree>
    <p:extLst>
      <p:ext uri="{BB962C8B-B14F-4D97-AF65-F5344CB8AC3E}">
        <p14:creationId xmlns:p14="http://schemas.microsoft.com/office/powerpoint/2010/main" val="33792077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303233F5-4175-4ACB-8A75-70AF82F28348}" type="slidenum">
              <a:rPr lang="en-US" altLang="en-US" sz="2000" baseline="0">
                <a:solidFill>
                  <a:schemeClr val="bg2"/>
                </a:solidFill>
              </a:rPr>
              <a:pPr/>
              <a:t>26</a:t>
            </a:fld>
            <a:endParaRPr lang="en-US" altLang="en-US" sz="2000" baseline="0">
              <a:solidFill>
                <a:schemeClr val="bg2"/>
              </a:solidFill>
            </a:endParaRPr>
          </a:p>
        </p:txBody>
      </p:sp>
      <p:sp>
        <p:nvSpPr>
          <p:cNvPr id="7171"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Text Box 4"/>
          <p:cNvSpPr txBox="1">
            <a:spLocks noChangeArrowheads="1"/>
          </p:cNvSpPr>
          <p:nvPr/>
        </p:nvSpPr>
        <p:spPr bwMode="auto">
          <a:xfrm>
            <a:off x="0" y="381000"/>
            <a:ext cx="858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19.1  </a:t>
            </a:r>
            <a:r>
              <a:rPr lang="en-US" altLang="en-US" sz="2000" i="1" baseline="0">
                <a:latin typeface="Times New Roman" panose="02020603050405020304" pitchFamily="18" charset="0"/>
              </a:rPr>
              <a:t>Dotted-decimal notation and binary notation for an IPv4 address</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7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533650"/>
            <a:ext cx="7650163"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5325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64EBE08-6307-4C33-AF35-6BE87532C042}" type="slidenum">
              <a:rPr lang="en-US" altLang="en-US" sz="2000" baseline="0">
                <a:solidFill>
                  <a:schemeClr val="bg2"/>
                </a:solidFill>
              </a:rPr>
              <a:pPr/>
              <a:t>27</a:t>
            </a:fld>
            <a:endParaRPr lang="en-US" altLang="en-US" sz="2000" baseline="0">
              <a:solidFill>
                <a:schemeClr val="bg2"/>
              </a:solidFill>
            </a:endParaRPr>
          </a:p>
        </p:txBody>
      </p:sp>
      <p:sp>
        <p:nvSpPr>
          <p:cNvPr id="1433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4346"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8"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In </a:t>
            </a:r>
            <a:r>
              <a:rPr lang="en-US" altLang="en-US" baseline="0" dirty="0" err="1"/>
              <a:t>classful</a:t>
            </a:r>
            <a:r>
              <a:rPr lang="en-US" altLang="en-US" baseline="0" dirty="0"/>
              <a:t> addressing, the address space is divided into five classes:</a:t>
            </a:r>
          </a:p>
          <a:p>
            <a:pPr algn="ctr"/>
            <a:r>
              <a:rPr lang="en-US" altLang="en-US" baseline="0" dirty="0"/>
              <a:t>A, B, C, D, and E.</a:t>
            </a:r>
          </a:p>
        </p:txBody>
      </p:sp>
      <p:grpSp>
        <p:nvGrpSpPr>
          <p:cNvPr id="14349" name="Group 12"/>
          <p:cNvGrpSpPr>
            <a:grpSpLocks/>
          </p:cNvGrpSpPr>
          <p:nvPr/>
        </p:nvGrpSpPr>
        <p:grpSpPr bwMode="auto">
          <a:xfrm>
            <a:off x="457200" y="1981200"/>
            <a:ext cx="1143000" cy="566738"/>
            <a:chOff x="1200" y="1248"/>
            <a:chExt cx="720" cy="357"/>
          </a:xfrm>
        </p:grpSpPr>
        <p:pic>
          <p:nvPicPr>
            <p:cNvPr id="1435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052179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DA4DF2AE-BC2B-44B0-AA65-C4A95490DC35}" type="slidenum">
              <a:rPr lang="en-US" altLang="en-US" sz="2000" baseline="0">
                <a:solidFill>
                  <a:schemeClr val="bg2"/>
                </a:solidFill>
              </a:rPr>
              <a:pPr/>
              <a:t>28</a:t>
            </a:fld>
            <a:endParaRPr lang="en-US" altLang="en-US" sz="2000" baseline="0">
              <a:solidFill>
                <a:schemeClr val="bg2"/>
              </a:solidFill>
            </a:endParaRPr>
          </a:p>
        </p:txBody>
      </p:sp>
      <p:sp>
        <p:nvSpPr>
          <p:cNvPr id="15363"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5" name="Text Box 4"/>
          <p:cNvSpPr txBox="1">
            <a:spLocks noChangeArrowheads="1"/>
          </p:cNvSpPr>
          <p:nvPr/>
        </p:nvSpPr>
        <p:spPr bwMode="auto">
          <a:xfrm>
            <a:off x="304800" y="381000"/>
            <a:ext cx="782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19.2  </a:t>
            </a:r>
            <a:r>
              <a:rPr lang="en-US" altLang="en-US" sz="2000" i="1" baseline="0">
                <a:latin typeface="Times New Roman" panose="02020603050405020304" pitchFamily="18" charset="0"/>
              </a:rPr>
              <a:t>Finding the classes in binary and dotted-decimal notation</a:t>
            </a:r>
          </a:p>
        </p:txBody>
      </p:sp>
      <p:sp>
        <p:nvSpPr>
          <p:cNvPr id="1536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5367"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381000" y="2133600"/>
            <a:ext cx="8226425" cy="2859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Box 7"/>
          <p:cNvSpPr txBox="1">
            <a:spLocks noChangeArrowheads="1"/>
          </p:cNvSpPr>
          <p:nvPr/>
        </p:nvSpPr>
        <p:spPr bwMode="auto">
          <a:xfrm>
            <a:off x="990600" y="5410200"/>
            <a:ext cx="25542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a:t>Class D: multicast</a:t>
            </a:r>
          </a:p>
          <a:p>
            <a:r>
              <a:rPr lang="en-US" altLang="en-US"/>
              <a:t>Class E: reserved</a:t>
            </a:r>
          </a:p>
        </p:txBody>
      </p:sp>
    </p:spTree>
    <p:extLst>
      <p:ext uri="{BB962C8B-B14F-4D97-AF65-F5344CB8AC3E}">
        <p14:creationId xmlns:p14="http://schemas.microsoft.com/office/powerpoint/2010/main" val="22390489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61195938-DD61-41FC-8F66-9E8E68854209}" type="slidenum">
              <a:rPr lang="en-US" altLang="en-US" sz="2000" baseline="0">
                <a:solidFill>
                  <a:schemeClr val="bg2"/>
                </a:solidFill>
              </a:rPr>
              <a:pPr/>
              <a:t>29</a:t>
            </a:fld>
            <a:endParaRPr lang="en-US" altLang="en-US" sz="2000" baseline="0">
              <a:solidFill>
                <a:schemeClr val="bg2"/>
              </a:solidFill>
            </a:endParaRPr>
          </a:p>
        </p:txBody>
      </p:sp>
      <p:sp>
        <p:nvSpPr>
          <p:cNvPr id="17411" name="Text Box 2"/>
          <p:cNvSpPr txBox="1">
            <a:spLocks noChangeArrowheads="1"/>
          </p:cNvSpPr>
          <p:nvPr/>
        </p:nvSpPr>
        <p:spPr bwMode="auto">
          <a:xfrm>
            <a:off x="533400" y="1828800"/>
            <a:ext cx="796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19.1  </a:t>
            </a:r>
            <a:r>
              <a:rPr lang="en-US" altLang="en-US" sz="2000" i="1" baseline="0">
                <a:latin typeface="Times New Roman" panose="02020603050405020304" pitchFamily="18" charset="0"/>
              </a:rPr>
              <a:t>Number of blocks and block size in classful IPv4 addressing</a:t>
            </a:r>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293938"/>
            <a:ext cx="8026400"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9954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371600"/>
            <a:ext cx="7886700" cy="5105400"/>
          </a:xfrm>
        </p:spPr>
        <p:txBody>
          <a:bodyPr>
            <a:normAutofit/>
          </a:bodyPr>
          <a:lstStyle/>
          <a:p>
            <a:pPr marL="800100" lvl="1" indent="-457200">
              <a:buFont typeface="+mj-lt"/>
              <a:buAutoNum type="arabicPeriod"/>
            </a:pPr>
            <a:r>
              <a:rPr lang="en-US" sz="2000" dirty="0" smtClean="0"/>
              <a:t>Overview</a:t>
            </a:r>
          </a:p>
          <a:p>
            <a:pPr marL="800100" lvl="1" indent="-457200">
              <a:buFont typeface="+mj-lt"/>
              <a:buAutoNum type="arabicPeriod"/>
            </a:pPr>
            <a:r>
              <a:rPr lang="en-US" sz="2000" dirty="0" smtClean="0"/>
              <a:t>LAN Switching</a:t>
            </a:r>
          </a:p>
          <a:p>
            <a:pPr marL="800100" lvl="1" indent="-457200">
              <a:buFont typeface="+mj-lt"/>
              <a:buAutoNum type="arabicPeriod"/>
            </a:pPr>
            <a:r>
              <a:rPr lang="en-US" sz="2000" dirty="0" smtClean="0"/>
              <a:t>IPv4</a:t>
            </a:r>
          </a:p>
          <a:p>
            <a:pPr marL="800100" lvl="1" indent="-457200">
              <a:buFont typeface="+mj-lt"/>
              <a:buAutoNum type="arabicPeriod"/>
            </a:pPr>
            <a:r>
              <a:rPr lang="en-US" sz="2000" dirty="0" smtClean="0"/>
              <a:t>IPv6</a:t>
            </a:r>
          </a:p>
          <a:p>
            <a:pPr marL="800100" lvl="1" indent="-457200">
              <a:buFont typeface="+mj-lt"/>
              <a:buAutoNum type="arabicPeriod"/>
            </a:pPr>
            <a:r>
              <a:rPr lang="en-US" sz="2000" dirty="0" smtClean="0"/>
              <a:t>Routing Protocols -- RIP, </a:t>
            </a:r>
            <a:r>
              <a:rPr lang="en-US" sz="2000" dirty="0" err="1" smtClean="0"/>
              <a:t>RIPng</a:t>
            </a:r>
            <a:r>
              <a:rPr lang="en-US" sz="2000" dirty="0" smtClean="0"/>
              <a:t>, OSPF</a:t>
            </a:r>
          </a:p>
          <a:p>
            <a:pPr marL="800100" lvl="1" indent="-457200">
              <a:buFont typeface="+mj-lt"/>
              <a:buAutoNum type="arabicPeriod"/>
            </a:pPr>
            <a:r>
              <a:rPr lang="en-US" sz="2000" dirty="0" smtClean="0"/>
              <a:t>Routing Protocols -- ISIS, BGP</a:t>
            </a:r>
          </a:p>
          <a:p>
            <a:pPr marL="800100" lvl="1" indent="-457200">
              <a:buFont typeface="+mj-lt"/>
              <a:buAutoNum type="arabicPeriod"/>
            </a:pPr>
            <a:r>
              <a:rPr lang="en-US" sz="2000" dirty="0" smtClean="0"/>
              <a:t>MPLS</a:t>
            </a:r>
          </a:p>
          <a:p>
            <a:pPr marL="800100" lvl="1" indent="-457200">
              <a:buFont typeface="+mj-lt"/>
              <a:buAutoNum type="arabicPeriod"/>
            </a:pPr>
            <a:r>
              <a:rPr lang="en-US" sz="2000" dirty="0" smtClean="0"/>
              <a:t>Midterm Exam</a:t>
            </a:r>
          </a:p>
          <a:p>
            <a:pPr marL="800100" lvl="1" indent="-457200">
              <a:buFont typeface="+mj-lt"/>
              <a:buAutoNum type="arabicPeriod"/>
            </a:pPr>
            <a:r>
              <a:rPr lang="en-US" sz="2000" dirty="0" smtClean="0"/>
              <a:t>Transport Layer -- TCP/UDP</a:t>
            </a:r>
          </a:p>
          <a:p>
            <a:pPr marL="800100" lvl="1" indent="-457200">
              <a:buFont typeface="+mj-lt"/>
              <a:buAutoNum type="arabicPeriod"/>
            </a:pPr>
            <a:r>
              <a:rPr lang="en-US" sz="2000" dirty="0" smtClean="0"/>
              <a:t>Congestion Control &amp; Quality of Service (</a:t>
            </a:r>
            <a:r>
              <a:rPr lang="en-US" sz="2000" dirty="0" err="1" smtClean="0"/>
              <a:t>QoS</a:t>
            </a:r>
            <a:r>
              <a:rPr lang="en-US" sz="2000" dirty="0" smtClean="0"/>
              <a:t>)</a:t>
            </a:r>
          </a:p>
          <a:p>
            <a:pPr marL="800100" lvl="1" indent="-457200">
              <a:buFont typeface="+mj-lt"/>
              <a:buAutoNum type="arabicPeriod"/>
            </a:pPr>
            <a:r>
              <a:rPr lang="en-US" sz="2000" dirty="0" smtClean="0"/>
              <a:t>Access Control List (ACL)</a:t>
            </a:r>
          </a:p>
          <a:p>
            <a:pPr marL="800100" lvl="1" indent="-457200">
              <a:buFont typeface="+mj-lt"/>
              <a:buAutoNum type="arabicPeriod"/>
            </a:pPr>
            <a:r>
              <a:rPr lang="en-US" sz="2000" dirty="0" smtClean="0"/>
              <a:t>Application Layer Protocols</a:t>
            </a:r>
          </a:p>
          <a:p>
            <a:pPr marL="800100" lvl="1" indent="-457200">
              <a:buFont typeface="+mj-lt"/>
              <a:buAutoNum type="arabicPeriod"/>
            </a:pPr>
            <a:r>
              <a:rPr lang="en-US" sz="2000" dirty="0" smtClean="0"/>
              <a:t>Application Layer Protocols continue</a:t>
            </a:r>
          </a:p>
          <a:p>
            <a:pPr marL="800100" lvl="1" indent="-457200">
              <a:buFont typeface="+mj-lt"/>
              <a:buAutoNum type="arabicPeriod"/>
            </a:pPr>
            <a:r>
              <a:rPr lang="en-US" sz="2000" dirty="0" smtClean="0"/>
              <a:t>Others – Multicast, SDN</a:t>
            </a:r>
          </a:p>
          <a:p>
            <a:pPr marL="800100" lvl="1" indent="-457200">
              <a:buFont typeface="+mj-lt"/>
              <a:buAutoNum type="arabicPeriod"/>
            </a:pPr>
            <a:r>
              <a:rPr lang="en-US" sz="2000" dirty="0" smtClean="0"/>
              <a:t>Final Exam</a:t>
            </a:r>
          </a:p>
          <a:p>
            <a:endParaRPr lang="en-US" dirty="0"/>
          </a:p>
        </p:txBody>
      </p:sp>
    </p:spTree>
    <p:extLst>
      <p:ext uri="{BB962C8B-B14F-4D97-AF65-F5344CB8AC3E}">
        <p14:creationId xmlns:p14="http://schemas.microsoft.com/office/powerpoint/2010/main" val="12962113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2264CAC5-A0EA-4C5E-B827-15B3A67D316E}" type="slidenum">
              <a:rPr lang="en-US" altLang="en-US" sz="2000" baseline="0">
                <a:solidFill>
                  <a:schemeClr val="bg2"/>
                </a:solidFill>
              </a:rPr>
              <a:pPr/>
              <a:t>30</a:t>
            </a:fld>
            <a:endParaRPr lang="en-US" altLang="en-US" sz="2000" baseline="0">
              <a:solidFill>
                <a:schemeClr val="bg2"/>
              </a:solidFill>
            </a:endParaRPr>
          </a:p>
        </p:txBody>
      </p:sp>
      <p:sp>
        <p:nvSpPr>
          <p:cNvPr id="1843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8442"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p:cNvSpPr>
            <a:spLocks noChangeShapeType="1"/>
          </p:cNvSpPr>
          <p:nvPr/>
        </p:nvSpPr>
        <p:spPr bwMode="auto">
          <a:xfrm>
            <a:off x="458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Rectangle 11"/>
          <p:cNvSpPr>
            <a:spLocks noChangeArrowheads="1"/>
          </p:cNvSpPr>
          <p:nvPr/>
        </p:nvSpPr>
        <p:spPr bwMode="auto">
          <a:xfrm>
            <a:off x="495300" y="2759075"/>
            <a:ext cx="8077200" cy="1066800"/>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In </a:t>
            </a:r>
            <a:r>
              <a:rPr lang="en-US" altLang="en-US" baseline="0" dirty="0" err="1"/>
              <a:t>classful</a:t>
            </a:r>
            <a:r>
              <a:rPr lang="en-US" altLang="en-US" baseline="0" dirty="0"/>
              <a:t> addressing, a large part of the available addresses were wasted.</a:t>
            </a:r>
          </a:p>
        </p:txBody>
      </p:sp>
      <p:grpSp>
        <p:nvGrpSpPr>
          <p:cNvPr id="18445" name="Group 12"/>
          <p:cNvGrpSpPr>
            <a:grpSpLocks/>
          </p:cNvGrpSpPr>
          <p:nvPr/>
        </p:nvGrpSpPr>
        <p:grpSpPr bwMode="auto">
          <a:xfrm>
            <a:off x="457200" y="1981200"/>
            <a:ext cx="1143000" cy="566738"/>
            <a:chOff x="1200" y="1248"/>
            <a:chExt cx="720" cy="357"/>
          </a:xfrm>
        </p:grpSpPr>
        <p:pic>
          <p:nvPicPr>
            <p:cNvPr id="1844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252100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E53210FC-6648-4D7F-AA3B-8C8F27567D22}" type="slidenum">
              <a:rPr lang="en-US" altLang="en-US" sz="2000" baseline="0">
                <a:solidFill>
                  <a:schemeClr val="bg2"/>
                </a:solidFill>
              </a:rPr>
              <a:pPr/>
              <a:t>31</a:t>
            </a:fld>
            <a:endParaRPr lang="en-US" altLang="en-US" sz="2000" baseline="0">
              <a:solidFill>
                <a:schemeClr val="bg2"/>
              </a:solidFill>
            </a:endParaRPr>
          </a:p>
        </p:txBody>
      </p:sp>
      <p:sp>
        <p:nvSpPr>
          <p:cNvPr id="1945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9466"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err="1"/>
              <a:t>Classful</a:t>
            </a:r>
            <a:r>
              <a:rPr lang="en-US" altLang="en-US" baseline="0" dirty="0"/>
              <a:t> addressing, which is almost obsolete, is replaced with classless addressing.</a:t>
            </a:r>
          </a:p>
        </p:txBody>
      </p:sp>
      <p:grpSp>
        <p:nvGrpSpPr>
          <p:cNvPr id="19469" name="Group 12"/>
          <p:cNvGrpSpPr>
            <a:grpSpLocks/>
          </p:cNvGrpSpPr>
          <p:nvPr/>
        </p:nvGrpSpPr>
        <p:grpSpPr bwMode="auto">
          <a:xfrm>
            <a:off x="457200" y="1981200"/>
            <a:ext cx="1143000" cy="566738"/>
            <a:chOff x="1200" y="1248"/>
            <a:chExt cx="720" cy="357"/>
          </a:xfrm>
        </p:grpSpPr>
        <p:pic>
          <p:nvPicPr>
            <p:cNvPr id="1947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30783825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E65F9ED4-5D3D-4FB5-AA94-CD2F59E3939B}" type="slidenum">
              <a:rPr lang="en-US" altLang="en-US" sz="2000" baseline="0">
                <a:solidFill>
                  <a:schemeClr val="bg2"/>
                </a:solidFill>
              </a:rPr>
              <a:pPr/>
              <a:t>32</a:t>
            </a:fld>
            <a:endParaRPr lang="en-US" altLang="en-US" sz="2000" baseline="0">
              <a:solidFill>
                <a:schemeClr val="bg2"/>
              </a:solidFill>
            </a:endParaRPr>
          </a:p>
        </p:txBody>
      </p:sp>
      <p:sp>
        <p:nvSpPr>
          <p:cNvPr id="2048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8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0490"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0"/>
          <p:cNvSpPr>
            <a:spLocks noChangeShapeType="1"/>
          </p:cNvSpPr>
          <p:nvPr/>
        </p:nvSpPr>
        <p:spPr bwMode="auto">
          <a:xfrm>
            <a:off x="458788"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Rectangle 11"/>
          <p:cNvSpPr>
            <a:spLocks noChangeArrowheads="1"/>
          </p:cNvSpPr>
          <p:nvPr/>
        </p:nvSpPr>
        <p:spPr bwMode="auto">
          <a:xfrm>
            <a:off x="495300" y="2759075"/>
            <a:ext cx="8077200" cy="2554288"/>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In IPv4 addressing, a block of </a:t>
            </a:r>
            <a:br>
              <a:rPr lang="en-US" altLang="en-US" baseline="0" dirty="0"/>
            </a:br>
            <a:r>
              <a:rPr lang="en-US" altLang="en-US" baseline="0" dirty="0"/>
              <a:t>addresses can be defined as</a:t>
            </a:r>
          </a:p>
          <a:p>
            <a:pPr algn="ctr"/>
            <a:r>
              <a:rPr lang="en-US" altLang="en-US" baseline="0" dirty="0" err="1"/>
              <a:t>x.y.z.t</a:t>
            </a:r>
            <a:r>
              <a:rPr lang="en-US" altLang="en-US" baseline="0" dirty="0"/>
              <a:t> /</a:t>
            </a:r>
            <a:r>
              <a:rPr lang="en-US" altLang="en-US" i="1" baseline="0" dirty="0"/>
              <a:t>n</a:t>
            </a:r>
          </a:p>
          <a:p>
            <a:pPr algn="ctr"/>
            <a:r>
              <a:rPr lang="en-US" altLang="en-US" baseline="0" dirty="0"/>
              <a:t>in which </a:t>
            </a:r>
            <a:r>
              <a:rPr lang="en-US" altLang="en-US" baseline="0" dirty="0" err="1"/>
              <a:t>x.y.z.t</a:t>
            </a:r>
            <a:r>
              <a:rPr lang="en-US" altLang="en-US" baseline="0" dirty="0"/>
              <a:t> defines one of the addresses and the /</a:t>
            </a:r>
            <a:r>
              <a:rPr lang="en-US" altLang="en-US" i="1" baseline="0" dirty="0"/>
              <a:t>n</a:t>
            </a:r>
            <a:r>
              <a:rPr lang="en-US" altLang="en-US" baseline="0" dirty="0"/>
              <a:t> defines the mask.</a:t>
            </a:r>
          </a:p>
        </p:txBody>
      </p:sp>
      <p:grpSp>
        <p:nvGrpSpPr>
          <p:cNvPr id="20493" name="Group 12"/>
          <p:cNvGrpSpPr>
            <a:grpSpLocks/>
          </p:cNvGrpSpPr>
          <p:nvPr/>
        </p:nvGrpSpPr>
        <p:grpSpPr bwMode="auto">
          <a:xfrm>
            <a:off x="457200" y="1981200"/>
            <a:ext cx="1143000" cy="566738"/>
            <a:chOff x="1200" y="1248"/>
            <a:chExt cx="720" cy="357"/>
          </a:xfrm>
        </p:grpSpPr>
        <p:pic>
          <p:nvPicPr>
            <p:cNvPr id="2049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6"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
        <p:nvSpPr>
          <p:cNvPr id="20494" name="TextBox 15"/>
          <p:cNvSpPr txBox="1">
            <a:spLocks noChangeArrowheads="1"/>
          </p:cNvSpPr>
          <p:nvPr/>
        </p:nvSpPr>
        <p:spPr bwMode="auto">
          <a:xfrm>
            <a:off x="685800" y="5867400"/>
            <a:ext cx="8137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rgbClr val="FF0000"/>
                </a:solidFill>
              </a:rPr>
              <a:t>Usually, x.y.z.t is the first address in the address block</a:t>
            </a:r>
          </a:p>
        </p:txBody>
      </p:sp>
    </p:spTree>
    <p:extLst>
      <p:ext uri="{BB962C8B-B14F-4D97-AF65-F5344CB8AC3E}">
        <p14:creationId xmlns:p14="http://schemas.microsoft.com/office/powerpoint/2010/main" val="3431290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F66D533B-8CDB-4A58-9C34-A53F6F4225D2}" type="slidenum">
              <a:rPr lang="en-US" altLang="en-US" sz="2000" baseline="0">
                <a:solidFill>
                  <a:schemeClr val="bg2"/>
                </a:solidFill>
              </a:rPr>
              <a:pPr/>
              <a:t>33</a:t>
            </a:fld>
            <a:endParaRPr lang="en-US" altLang="en-US" sz="2000" baseline="0">
              <a:solidFill>
                <a:schemeClr val="bg2"/>
              </a:solidFill>
            </a:endParaRPr>
          </a:p>
        </p:txBody>
      </p:sp>
      <p:sp>
        <p:nvSpPr>
          <p:cNvPr id="2150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151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first address in the block can be found by setting the rightmost </a:t>
            </a:r>
            <a:br>
              <a:rPr lang="en-US" altLang="en-US" baseline="0" dirty="0"/>
            </a:br>
            <a:r>
              <a:rPr lang="en-US" altLang="en-US" baseline="0" dirty="0"/>
              <a:t>32 − </a:t>
            </a:r>
            <a:r>
              <a:rPr lang="en-US" altLang="en-US" i="1" baseline="0" dirty="0"/>
              <a:t>n</a:t>
            </a:r>
            <a:r>
              <a:rPr lang="en-US" altLang="en-US" baseline="0" dirty="0"/>
              <a:t> bits to 0s.</a:t>
            </a:r>
          </a:p>
        </p:txBody>
      </p:sp>
      <p:grpSp>
        <p:nvGrpSpPr>
          <p:cNvPr id="21517" name="Group 12"/>
          <p:cNvGrpSpPr>
            <a:grpSpLocks/>
          </p:cNvGrpSpPr>
          <p:nvPr/>
        </p:nvGrpSpPr>
        <p:grpSpPr bwMode="auto">
          <a:xfrm>
            <a:off x="457200" y="1981200"/>
            <a:ext cx="1143000" cy="566738"/>
            <a:chOff x="1200" y="1248"/>
            <a:chExt cx="720" cy="357"/>
          </a:xfrm>
        </p:grpSpPr>
        <p:pic>
          <p:nvPicPr>
            <p:cNvPr id="215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7455952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AEFBE61-5223-4F02-87E5-E8C0276C2D13}" type="slidenum">
              <a:rPr lang="en-US" altLang="en-US" sz="2000" baseline="0">
                <a:solidFill>
                  <a:schemeClr val="bg2"/>
                </a:solidFill>
              </a:rPr>
              <a:pPr/>
              <a:t>34</a:t>
            </a:fld>
            <a:endParaRPr lang="en-US" altLang="en-US" sz="2000" baseline="0">
              <a:solidFill>
                <a:schemeClr val="bg2"/>
              </a:solidFill>
            </a:endParaRPr>
          </a:p>
        </p:txBody>
      </p:sp>
      <p:sp>
        <p:nvSpPr>
          <p:cNvPr id="22531"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Text Box 4"/>
          <p:cNvSpPr txBox="1">
            <a:spLocks noChangeArrowheads="1"/>
          </p:cNvSpPr>
          <p:nvPr/>
        </p:nvSpPr>
        <p:spPr bwMode="auto">
          <a:xfrm>
            <a:off x="304800" y="381000"/>
            <a:ext cx="7591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19.3  </a:t>
            </a:r>
            <a:r>
              <a:rPr lang="en-US" altLang="en-US" sz="2000" i="1" baseline="0">
                <a:latin typeface="Times New Roman" panose="02020603050405020304" pitchFamily="18" charset="0"/>
              </a:rPr>
              <a:t>A block of 16 addresses granted to a small organization</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2535"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457200" y="1295400"/>
            <a:ext cx="8235950" cy="23415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9"/>
          <p:cNvSpPr>
            <a:spLocks noChangeArrowheads="1"/>
          </p:cNvSpPr>
          <p:nvPr/>
        </p:nvSpPr>
        <p:spPr bwMode="auto">
          <a:xfrm>
            <a:off x="228600" y="3810000"/>
            <a:ext cx="8686800" cy="1570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400" i="1" baseline="0">
                <a:latin typeface="Times New Roman" panose="02020603050405020304" pitchFamily="18" charset="0"/>
              </a:rPr>
              <a:t>We can see that the restrictions are applied to this block. The addresses are contiguous. The number of addresses is a power of 2 (16 = 2</a:t>
            </a:r>
            <a:r>
              <a:rPr lang="en-US" altLang="en-US" sz="2400" i="1" baseline="30000">
                <a:latin typeface="Times New Roman" panose="02020603050405020304" pitchFamily="18" charset="0"/>
              </a:rPr>
              <a:t>4</a:t>
            </a:r>
            <a:r>
              <a:rPr lang="en-US" altLang="en-US" sz="2400" i="1" baseline="0">
                <a:latin typeface="Times New Roman" panose="02020603050405020304" pitchFamily="18" charset="0"/>
              </a:rPr>
              <a:t>).  This block of IP addresses is represented by:</a:t>
            </a:r>
          </a:p>
          <a:p>
            <a:pPr algn="just"/>
            <a:r>
              <a:rPr lang="en-US" altLang="en-US" sz="2400" i="1" baseline="0">
                <a:solidFill>
                  <a:srgbClr val="FF0000"/>
                </a:solidFill>
                <a:latin typeface="Times New Roman" panose="02020603050405020304" pitchFamily="18" charset="0"/>
              </a:rPr>
              <a:t>				205.16.37.32/28</a:t>
            </a:r>
          </a:p>
        </p:txBody>
      </p:sp>
    </p:spTree>
    <p:extLst>
      <p:ext uri="{BB962C8B-B14F-4D97-AF65-F5344CB8AC3E}">
        <p14:creationId xmlns:p14="http://schemas.microsoft.com/office/powerpoint/2010/main" val="426938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773828B3-6584-4A54-BC13-CF6C972987A0}" type="slidenum">
              <a:rPr lang="en-US" altLang="en-US" sz="2000" baseline="0">
                <a:solidFill>
                  <a:schemeClr val="bg2"/>
                </a:solidFill>
              </a:rPr>
              <a:pPr/>
              <a:t>35</a:t>
            </a:fld>
            <a:endParaRPr lang="en-US" altLang="en-US" sz="2000" baseline="0">
              <a:solidFill>
                <a:schemeClr val="bg2"/>
              </a:solidFill>
            </a:endParaRPr>
          </a:p>
        </p:txBody>
      </p:sp>
      <p:sp>
        <p:nvSpPr>
          <p:cNvPr id="2355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5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5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5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5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6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356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72489" name="Rectangle 9"/>
          <p:cNvSpPr>
            <a:spLocks noChangeArrowheads="1"/>
          </p:cNvSpPr>
          <p:nvPr/>
        </p:nvSpPr>
        <p:spPr bwMode="auto">
          <a:xfrm>
            <a:off x="228600" y="1000125"/>
            <a:ext cx="8686800" cy="56927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A /28 block of addresses is granted to a small organization. We know that one of the addresses is 205.16.37.39. What is the first address in the block? What is its x.y.z.t/n representation?</a:t>
            </a:r>
          </a:p>
          <a:p>
            <a:pPr algn="just"/>
            <a:endParaRPr lang="en-US" altLang="en-US" sz="2800" i="1" baseline="0">
              <a:latin typeface="Times New Roman" panose="02020603050405020304" pitchFamily="18" charset="0"/>
            </a:endParaRPr>
          </a:p>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binary representation of the given address is</a:t>
            </a:r>
          </a:p>
          <a:p>
            <a:pPr algn="ctr"/>
            <a:r>
              <a:rPr lang="en-US" altLang="en-US" sz="2800" i="1" baseline="0">
                <a:solidFill>
                  <a:schemeClr val="folHlink"/>
                </a:solidFill>
                <a:latin typeface="Times New Roman" panose="02020603050405020304" pitchFamily="18" charset="0"/>
              </a:rPr>
              <a:t>11001101   00010000   00100101   00100111</a:t>
            </a:r>
          </a:p>
          <a:p>
            <a:r>
              <a:rPr lang="en-US" altLang="en-US" sz="2800" i="1" baseline="0">
                <a:latin typeface="Times New Roman" panose="02020603050405020304" pitchFamily="18" charset="0"/>
              </a:rPr>
              <a:t>If we set 32−28 rightmost bits to 0, we get </a:t>
            </a:r>
          </a:p>
          <a:p>
            <a:pPr algn="ctr"/>
            <a:r>
              <a:rPr lang="en-US" altLang="en-US" sz="2800" i="1" baseline="0">
                <a:solidFill>
                  <a:schemeClr val="folHlink"/>
                </a:solidFill>
                <a:latin typeface="Times New Roman" panose="02020603050405020304" pitchFamily="18" charset="0"/>
              </a:rPr>
              <a:t>11001101    00010000    00100101   0010000</a:t>
            </a:r>
            <a:r>
              <a:rPr lang="en-US" altLang="en-US" sz="2800" i="1" baseline="0">
                <a:latin typeface="Times New Roman" panose="02020603050405020304" pitchFamily="18" charset="0"/>
              </a:rPr>
              <a:t> 0</a:t>
            </a:r>
          </a:p>
          <a:p>
            <a:pPr algn="ctr"/>
            <a:r>
              <a:rPr lang="en-US" altLang="en-US" sz="2800" i="1" baseline="0">
                <a:latin typeface="Times New Roman" panose="02020603050405020304" pitchFamily="18" charset="0"/>
              </a:rPr>
              <a:t>or </a:t>
            </a:r>
            <a:br>
              <a:rPr lang="en-US" altLang="en-US" sz="2800" i="1" baseline="0">
                <a:latin typeface="Times New Roman" panose="02020603050405020304" pitchFamily="18" charset="0"/>
              </a:rPr>
            </a:br>
            <a:r>
              <a:rPr lang="en-US" altLang="en-US" sz="2800" i="1" baseline="0">
                <a:solidFill>
                  <a:schemeClr val="folHlink"/>
                </a:solidFill>
                <a:latin typeface="Times New Roman" panose="02020603050405020304" pitchFamily="18" charset="0"/>
              </a:rPr>
              <a:t>205.16.37.32</a:t>
            </a:r>
            <a:r>
              <a:rPr lang="en-US" altLang="en-US" sz="2800" i="1" baseline="0">
                <a:latin typeface="Times New Roman" panose="02020603050405020304" pitchFamily="18" charset="0"/>
              </a:rPr>
              <a:t> </a:t>
            </a:r>
          </a:p>
          <a:p>
            <a:pPr algn="ctr"/>
            <a:r>
              <a:rPr lang="en-US" altLang="en-US" sz="2800" i="1" baseline="0">
                <a:latin typeface="Times New Roman" panose="02020603050405020304" pitchFamily="18" charset="0"/>
              </a:rPr>
              <a:t>The block representation is 205.16.37.32/28</a:t>
            </a:r>
          </a:p>
        </p:txBody>
      </p:sp>
      <p:sp>
        <p:nvSpPr>
          <p:cNvPr id="23563" name="Text Box 10"/>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19.6</a:t>
            </a:r>
          </a:p>
        </p:txBody>
      </p:sp>
    </p:spTree>
    <p:extLst>
      <p:ext uri="{BB962C8B-B14F-4D97-AF65-F5344CB8AC3E}">
        <p14:creationId xmlns:p14="http://schemas.microsoft.com/office/powerpoint/2010/main" val="12263956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248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2489">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7248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248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248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24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45BAAB60-6AD8-498E-9C51-E9D996CFCF32}" type="slidenum">
              <a:rPr lang="en-US" altLang="en-US" sz="2000" baseline="0">
                <a:solidFill>
                  <a:schemeClr val="bg2"/>
                </a:solidFill>
              </a:rPr>
              <a:pPr/>
              <a:t>36</a:t>
            </a:fld>
            <a:endParaRPr lang="en-US" altLang="en-US" sz="2000" baseline="0">
              <a:solidFill>
                <a:schemeClr val="bg2"/>
              </a:solidFill>
            </a:endParaRPr>
          </a:p>
        </p:txBody>
      </p:sp>
      <p:sp>
        <p:nvSpPr>
          <p:cNvPr id="2457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4586"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last address in the block can be found by setting the rightmost </a:t>
            </a:r>
            <a:br>
              <a:rPr lang="en-US" altLang="en-US" baseline="0" dirty="0"/>
            </a:br>
            <a:r>
              <a:rPr lang="en-US" altLang="en-US" baseline="0" dirty="0"/>
              <a:t>32 − n bits to 1s.</a:t>
            </a:r>
          </a:p>
        </p:txBody>
      </p:sp>
      <p:grpSp>
        <p:nvGrpSpPr>
          <p:cNvPr id="24589" name="Group 12"/>
          <p:cNvGrpSpPr>
            <a:grpSpLocks/>
          </p:cNvGrpSpPr>
          <p:nvPr/>
        </p:nvGrpSpPr>
        <p:grpSpPr bwMode="auto">
          <a:xfrm>
            <a:off x="457200" y="1981200"/>
            <a:ext cx="1143000" cy="566738"/>
            <a:chOff x="1200" y="1248"/>
            <a:chExt cx="720" cy="357"/>
          </a:xfrm>
        </p:grpSpPr>
        <p:pic>
          <p:nvPicPr>
            <p:cNvPr id="24590"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1"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80481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8548516B-10BE-4C20-B7FF-51574E607277}" type="slidenum">
              <a:rPr lang="en-US" altLang="en-US" sz="2000" baseline="0">
                <a:solidFill>
                  <a:schemeClr val="bg2"/>
                </a:solidFill>
              </a:rPr>
              <a:pPr/>
              <a:t>37</a:t>
            </a:fld>
            <a:endParaRPr lang="en-US" altLang="en-US" sz="2000" baseline="0">
              <a:solidFill>
                <a:schemeClr val="bg2"/>
              </a:solidFill>
            </a:endParaRPr>
          </a:p>
        </p:txBody>
      </p:sp>
      <p:sp>
        <p:nvSpPr>
          <p:cNvPr id="2560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560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1174537" name="Rectangle 9"/>
          <p:cNvSpPr>
            <a:spLocks noChangeArrowheads="1"/>
          </p:cNvSpPr>
          <p:nvPr/>
        </p:nvSpPr>
        <p:spPr bwMode="auto">
          <a:xfrm>
            <a:off x="228600" y="1143000"/>
            <a:ext cx="8686800" cy="4362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Find the last address for the block in Example 19.6.</a:t>
            </a:r>
          </a:p>
          <a:p>
            <a:pPr algn="just"/>
            <a:endParaRPr lang="en-US" altLang="en-US" sz="2800" i="1" baseline="0">
              <a:latin typeface="Times New Roman" panose="02020603050405020304" pitchFamily="18" charset="0"/>
            </a:endParaRPr>
          </a:p>
          <a:p>
            <a:r>
              <a:rPr lang="en-US" altLang="en-US" sz="2800" i="1" baseline="0">
                <a:solidFill>
                  <a:schemeClr val="hlink"/>
                </a:solidFill>
                <a:latin typeface="Times New Roman" panose="02020603050405020304" pitchFamily="18" charset="0"/>
              </a:rPr>
              <a:t>Solution</a:t>
            </a:r>
          </a:p>
          <a:p>
            <a:r>
              <a:rPr lang="en-US" altLang="en-US" sz="2800" i="1" baseline="0">
                <a:latin typeface="Times New Roman" panose="02020603050405020304" pitchFamily="18" charset="0"/>
              </a:rPr>
              <a:t>The binary representation of the given address is</a:t>
            </a:r>
          </a:p>
          <a:p>
            <a:pPr algn="ctr"/>
            <a:r>
              <a:rPr lang="en-US" altLang="en-US" sz="2800" i="1" baseline="0">
                <a:solidFill>
                  <a:schemeClr val="folHlink"/>
                </a:solidFill>
                <a:latin typeface="Times New Roman" panose="02020603050405020304" pitchFamily="18" charset="0"/>
              </a:rPr>
              <a:t>11001101    00010000    00100101    00100111</a:t>
            </a:r>
          </a:p>
          <a:p>
            <a:r>
              <a:rPr lang="en-US" altLang="en-US" sz="2800" i="1" baseline="0">
                <a:latin typeface="Times New Roman" panose="02020603050405020304" pitchFamily="18" charset="0"/>
              </a:rPr>
              <a:t>If we set 32 − 28 rightmost bits to 1, we get </a:t>
            </a:r>
          </a:p>
          <a:p>
            <a:pPr algn="ctr"/>
            <a:r>
              <a:rPr lang="en-US" altLang="en-US" sz="2800" i="1" baseline="0">
                <a:solidFill>
                  <a:schemeClr val="folHlink"/>
                </a:solidFill>
                <a:latin typeface="Times New Roman" panose="02020603050405020304" pitchFamily="18" charset="0"/>
              </a:rPr>
              <a:t>11001101 00010000 00100101 00101111</a:t>
            </a:r>
            <a:r>
              <a:rPr lang="en-US" altLang="en-US" sz="2800" i="1" baseline="0">
                <a:latin typeface="Times New Roman" panose="02020603050405020304" pitchFamily="18" charset="0"/>
              </a:rPr>
              <a:t> </a:t>
            </a:r>
          </a:p>
          <a:p>
            <a:pPr algn="ctr"/>
            <a:r>
              <a:rPr lang="en-US" altLang="en-US" sz="2800" i="1" baseline="0">
                <a:latin typeface="Times New Roman" panose="02020603050405020304" pitchFamily="18" charset="0"/>
              </a:rPr>
              <a:t>or </a:t>
            </a:r>
          </a:p>
          <a:p>
            <a:pPr algn="ctr"/>
            <a:r>
              <a:rPr lang="en-US" altLang="en-US" sz="2800" i="1" baseline="0">
                <a:solidFill>
                  <a:schemeClr val="folHlink"/>
                </a:solidFill>
                <a:latin typeface="Times New Roman" panose="02020603050405020304" pitchFamily="18" charset="0"/>
              </a:rPr>
              <a:t>205.16.37.47</a:t>
            </a:r>
          </a:p>
          <a:p>
            <a:r>
              <a:rPr lang="en-US" altLang="en-US" sz="2800" i="1" baseline="0">
                <a:latin typeface="Times New Roman" panose="02020603050405020304" pitchFamily="18" charset="0"/>
              </a:rPr>
              <a:t>This is actually the block shown in Figure 19.3.</a:t>
            </a:r>
          </a:p>
        </p:txBody>
      </p:sp>
      <p:sp>
        <p:nvSpPr>
          <p:cNvPr id="25611" name="Text Box 10"/>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19.7</a:t>
            </a:r>
          </a:p>
        </p:txBody>
      </p:sp>
    </p:spTree>
    <p:extLst>
      <p:ext uri="{BB962C8B-B14F-4D97-AF65-F5344CB8AC3E}">
        <p14:creationId xmlns:p14="http://schemas.microsoft.com/office/powerpoint/2010/main" val="62196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7453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453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7453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7453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7453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4537">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74537">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745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981B7B4B-7FF8-4E4B-8AC8-F19449D68A7C}" type="slidenum">
              <a:rPr lang="en-US" altLang="en-US" sz="2000" baseline="0">
                <a:solidFill>
                  <a:schemeClr val="bg2"/>
                </a:solidFill>
              </a:rPr>
              <a:pPr/>
              <a:t>38</a:t>
            </a:fld>
            <a:endParaRPr lang="en-US" altLang="en-US" sz="2000" baseline="0">
              <a:solidFill>
                <a:schemeClr val="bg2"/>
              </a:solidFill>
            </a:endParaRPr>
          </a:p>
        </p:txBody>
      </p:sp>
      <p:sp>
        <p:nvSpPr>
          <p:cNvPr id="2662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number of addresses in the block can be found by using the formula </a:t>
            </a:r>
            <a:br>
              <a:rPr lang="en-US" altLang="en-US" baseline="0" dirty="0"/>
            </a:br>
            <a:r>
              <a:rPr lang="en-US" altLang="en-US" baseline="0" dirty="0"/>
              <a:t>2</a:t>
            </a:r>
            <a:r>
              <a:rPr lang="en-US" altLang="en-US" baseline="30000" dirty="0"/>
              <a:t>32−n</a:t>
            </a:r>
            <a:r>
              <a:rPr lang="en-US" altLang="en-US" baseline="0" dirty="0"/>
              <a:t>.</a:t>
            </a:r>
          </a:p>
        </p:txBody>
      </p:sp>
      <p:grpSp>
        <p:nvGrpSpPr>
          <p:cNvPr id="26637" name="Group 12"/>
          <p:cNvGrpSpPr>
            <a:grpSpLocks/>
          </p:cNvGrpSpPr>
          <p:nvPr/>
        </p:nvGrpSpPr>
        <p:grpSpPr bwMode="auto">
          <a:xfrm>
            <a:off x="457200" y="1981200"/>
            <a:ext cx="1143000" cy="566738"/>
            <a:chOff x="1200" y="1248"/>
            <a:chExt cx="720" cy="357"/>
          </a:xfrm>
        </p:grpSpPr>
        <p:pic>
          <p:nvPicPr>
            <p:cNvPr id="2663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5798949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6B532B81-6D72-4367-B594-68D00AAC2A8A}" type="slidenum">
              <a:rPr lang="en-US" altLang="en-US" sz="2000" baseline="0">
                <a:solidFill>
                  <a:schemeClr val="bg2"/>
                </a:solidFill>
              </a:rPr>
              <a:pPr/>
              <a:t>39</a:t>
            </a:fld>
            <a:endParaRPr lang="en-US" altLang="en-US" sz="2000" baseline="0">
              <a:solidFill>
                <a:schemeClr val="bg2"/>
              </a:solidFill>
            </a:endParaRPr>
          </a:p>
        </p:txBody>
      </p:sp>
      <p:sp>
        <p:nvSpPr>
          <p:cNvPr id="2765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7658" name="Rectangle 9"/>
          <p:cNvSpPr>
            <a:spLocks noChangeArrowheads="1"/>
          </p:cNvSpPr>
          <p:nvPr/>
        </p:nvSpPr>
        <p:spPr bwMode="auto">
          <a:xfrm>
            <a:off x="228600" y="914400"/>
            <a:ext cx="8686800" cy="52625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latin typeface="Times New Roman" panose="02020603050405020304" pitchFamily="18" charset="0"/>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p>
          <a:p>
            <a:pPr algn="ctr"/>
            <a:r>
              <a:rPr lang="en-US" altLang="en-US" sz="2800" i="1" baseline="0">
                <a:solidFill>
                  <a:schemeClr val="folHlink"/>
                </a:solidFill>
                <a:latin typeface="Times New Roman" panose="02020603050405020304" pitchFamily="18" charset="0"/>
              </a:rPr>
              <a:t>11111111  11111111  11111111  11110000</a:t>
            </a:r>
            <a:r>
              <a:rPr lang="en-US" altLang="en-US" sz="2800" i="1" baseline="0">
                <a:latin typeface="Times New Roman" panose="02020603050405020304" pitchFamily="18" charset="0"/>
              </a:rPr>
              <a:t> </a:t>
            </a:r>
          </a:p>
          <a:p>
            <a:pPr algn="just"/>
            <a:r>
              <a:rPr lang="en-US" altLang="en-US" sz="2800" i="1" baseline="0">
                <a:latin typeface="Times New Roman" panose="02020603050405020304" pitchFamily="18" charset="0"/>
              </a:rPr>
              <a:t>(twenty-eight 1s and four 0s). </a:t>
            </a:r>
          </a:p>
          <a:p>
            <a:pPr algn="just"/>
            <a:endParaRPr lang="en-US" altLang="en-US" sz="2800" i="1" baseline="0">
              <a:latin typeface="Times New Roman" panose="02020603050405020304" pitchFamily="18" charset="0"/>
            </a:endParaRPr>
          </a:p>
          <a:p>
            <a:pPr algn="just"/>
            <a:r>
              <a:rPr lang="en-US" altLang="en-US" sz="2800" i="1" baseline="0">
                <a:latin typeface="Times New Roman" panose="02020603050405020304" pitchFamily="18" charset="0"/>
              </a:rPr>
              <a:t>Find</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address</a:t>
            </a:r>
          </a:p>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last address</a:t>
            </a:r>
          </a:p>
        </p:txBody>
      </p:sp>
      <p:sp>
        <p:nvSpPr>
          <p:cNvPr id="27659" name="Text Box 10"/>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19.9</a:t>
            </a:r>
          </a:p>
        </p:txBody>
      </p:sp>
    </p:spTree>
    <p:extLst>
      <p:ext uri="{BB962C8B-B14F-4D97-AF65-F5344CB8AC3E}">
        <p14:creationId xmlns:p14="http://schemas.microsoft.com/office/powerpoint/2010/main" val="37847417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Books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b="1" dirty="0"/>
              <a:t>Cisco CCNA Routing and Switching ICND2 200-101 Official Cert Guide, Academic </a:t>
            </a:r>
            <a:r>
              <a:rPr lang="en-US" b="1" dirty="0" smtClean="0"/>
              <a:t>Edition </a:t>
            </a:r>
            <a:r>
              <a:rPr lang="en-US" dirty="0" smtClean="0"/>
              <a:t>by </a:t>
            </a:r>
            <a:r>
              <a:rPr lang="en-US" dirty="0" err="1" smtClean="0"/>
              <a:t>Wendel</a:t>
            </a:r>
            <a:r>
              <a:rPr lang="en-US" dirty="0" smtClean="0"/>
              <a:t> Odom --</a:t>
            </a:r>
            <a:r>
              <a:rPr lang="en-US" b="1" dirty="0" smtClean="0"/>
              <a:t> </a:t>
            </a:r>
            <a:r>
              <a:rPr lang="en-US" dirty="0" smtClean="0"/>
              <a:t>July </a:t>
            </a:r>
            <a:r>
              <a:rPr lang="en-US" dirty="0"/>
              <a:t>10, </a:t>
            </a:r>
            <a:r>
              <a:rPr lang="en-US" dirty="0" smtClean="0"/>
              <a:t>2013</a:t>
            </a:r>
            <a:r>
              <a:rPr lang="en-US" b="1" dirty="0" smtClean="0"/>
              <a:t>.          </a:t>
            </a:r>
            <a:r>
              <a:rPr lang="en-US" dirty="0"/>
              <a:t>ISBN-13: 978-1587144882</a:t>
            </a:r>
            <a:endParaRPr lang="en-US" b="1" dirty="0"/>
          </a:p>
          <a:p>
            <a:r>
              <a:rPr lang="en-US" b="1" dirty="0"/>
              <a:t>The TCP/IP Guide: A Comprehensive, Illustrated Internet Protocols </a:t>
            </a:r>
            <a:r>
              <a:rPr lang="en-US" b="1" dirty="0" smtClean="0"/>
              <a:t>Reference </a:t>
            </a:r>
            <a:r>
              <a:rPr lang="en-US" dirty="0" smtClean="0"/>
              <a:t>by</a:t>
            </a:r>
            <a:r>
              <a:rPr lang="en-US" b="1" dirty="0" smtClean="0"/>
              <a:t> </a:t>
            </a:r>
            <a:r>
              <a:rPr lang="en-US" dirty="0"/>
              <a:t>Charles M. </a:t>
            </a:r>
            <a:r>
              <a:rPr lang="en-US" dirty="0" err="1"/>
              <a:t>Kozierok</a:t>
            </a:r>
            <a:r>
              <a:rPr lang="en-US" b="1" dirty="0" smtClean="0"/>
              <a:t> </a:t>
            </a:r>
            <a:r>
              <a:rPr lang="en-US" dirty="0" smtClean="0"/>
              <a:t>– </a:t>
            </a:r>
            <a:r>
              <a:rPr lang="en-US" dirty="0"/>
              <a:t>October 1, </a:t>
            </a:r>
            <a:r>
              <a:rPr lang="en-US" dirty="0" smtClean="0"/>
              <a:t>2005.                    </a:t>
            </a:r>
            <a:r>
              <a:rPr lang="en-US" b="1" dirty="0" smtClean="0"/>
              <a:t> </a:t>
            </a:r>
            <a:r>
              <a:rPr lang="en-US" dirty="0"/>
              <a:t>ISBN-13: 978-1593270476</a:t>
            </a:r>
            <a:endParaRPr lang="en-US" b="1" dirty="0"/>
          </a:p>
          <a:p>
            <a:r>
              <a:rPr lang="en-US" b="1" dirty="0" smtClean="0"/>
              <a:t>Data and Computer Communications (10th Edition) (William Stallings Books on Computer and Data Communications) </a:t>
            </a:r>
            <a:r>
              <a:rPr lang="en-US" dirty="0" smtClean="0"/>
              <a:t>by Williams Stallings – September 23, 2013.</a:t>
            </a:r>
            <a:r>
              <a:rPr lang="en-US" b="1" dirty="0" smtClean="0"/>
              <a:t>                                                            </a:t>
            </a:r>
            <a:r>
              <a:rPr lang="en-US" dirty="0" smtClean="0"/>
              <a:t>ISBN-13</a:t>
            </a:r>
            <a:r>
              <a:rPr lang="en-US" dirty="0"/>
              <a:t>: 978-0133506488 </a:t>
            </a:r>
            <a:endParaRPr lang="en-US" b="1" dirty="0" smtClean="0"/>
          </a:p>
        </p:txBody>
      </p:sp>
    </p:spTree>
    <p:extLst>
      <p:ext uri="{BB962C8B-B14F-4D97-AF65-F5344CB8AC3E}">
        <p14:creationId xmlns:p14="http://schemas.microsoft.com/office/powerpoint/2010/main" val="14780156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02B8B1A0-64AA-42E3-B9DB-66F9DBAE67E3}" type="slidenum">
              <a:rPr lang="en-US" altLang="en-US" sz="2000" baseline="0">
                <a:solidFill>
                  <a:schemeClr val="bg2"/>
                </a:solidFill>
              </a:rPr>
              <a:pPr/>
              <a:t>40</a:t>
            </a:fld>
            <a:endParaRPr lang="en-US" altLang="en-US" sz="2000" baseline="0">
              <a:solidFill>
                <a:schemeClr val="bg2"/>
              </a:solidFill>
            </a:endParaRPr>
          </a:p>
        </p:txBody>
      </p:sp>
      <p:sp>
        <p:nvSpPr>
          <p:cNvPr id="2867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7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7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7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7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8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8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8682" name="Rectangle 9"/>
          <p:cNvSpPr>
            <a:spLocks noChangeArrowheads="1"/>
          </p:cNvSpPr>
          <p:nvPr/>
        </p:nvSpPr>
        <p:spPr bwMode="auto">
          <a:xfrm>
            <a:off x="228600" y="1295400"/>
            <a:ext cx="8686800" cy="2227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address can be found by ANDing the given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 with the mask. ANDing here is done bit by</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bit. The result of ANDing 2 bits is 1 if both bits are 1s;</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the result is 0 otherwise.</a:t>
            </a:r>
          </a:p>
        </p:txBody>
      </p:sp>
      <p:sp>
        <p:nvSpPr>
          <p:cNvPr id="28683" name="Text Box 10"/>
          <p:cNvSpPr txBox="1">
            <a:spLocks noChangeArrowheads="1"/>
          </p:cNvSpPr>
          <p:nvPr/>
        </p:nvSpPr>
        <p:spPr bwMode="auto">
          <a:xfrm>
            <a:off x="1143000" y="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19.9 (continued)</a:t>
            </a:r>
          </a:p>
        </p:txBody>
      </p:sp>
      <p:pic>
        <p:nvPicPr>
          <p:cNvPr id="2868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3857625"/>
            <a:ext cx="8034337"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269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000E36E5-695A-4F7A-9632-B361FBAE9592}" type="slidenum">
              <a:rPr lang="en-US" altLang="en-US" sz="2000" baseline="0">
                <a:solidFill>
                  <a:schemeClr val="bg2"/>
                </a:solidFill>
              </a:rPr>
              <a:pPr/>
              <a:t>41</a:t>
            </a:fld>
            <a:endParaRPr lang="en-US" altLang="en-US" sz="2000" baseline="0">
              <a:solidFill>
                <a:schemeClr val="bg2"/>
              </a:solidFill>
            </a:endParaRPr>
          </a:p>
        </p:txBody>
      </p:sp>
      <p:sp>
        <p:nvSpPr>
          <p:cNvPr id="2969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9706" name="Rectangle 9"/>
          <p:cNvSpPr>
            <a:spLocks noChangeArrowheads="1"/>
          </p:cNvSpPr>
          <p:nvPr/>
        </p:nvSpPr>
        <p:spPr bwMode="auto">
          <a:xfrm>
            <a:off x="228600" y="1143000"/>
            <a:ext cx="8686800" cy="2654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last address can be found by ORing the given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 with the complement of the mask. ORing</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here is done bit by bit. The result of ORing 2 bits is 0 if</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both bits are 0s; the result is 1 otherwise. The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complement of a number is found by changing each 1</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to 0 and each 0 to 1.</a:t>
            </a:r>
          </a:p>
        </p:txBody>
      </p:sp>
      <p:sp>
        <p:nvSpPr>
          <p:cNvPr id="29707" name="Text Box 10"/>
          <p:cNvSpPr txBox="1">
            <a:spLocks noChangeArrowheads="1"/>
          </p:cNvSpPr>
          <p:nvPr/>
        </p:nvSpPr>
        <p:spPr bwMode="auto">
          <a:xfrm>
            <a:off x="1143000" y="0"/>
            <a:ext cx="45291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19.9 (continued)</a:t>
            </a:r>
          </a:p>
        </p:txBody>
      </p:sp>
      <p:pic>
        <p:nvPicPr>
          <p:cNvPr id="29708"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86225"/>
            <a:ext cx="8702675" cy="1323975"/>
          </a:xfrm>
          <a:prstGeom prst="rect">
            <a:avLst/>
          </a:prstGeom>
          <a:noFill/>
          <a:ln w="57150" cmpd="thickThin">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80156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421838EE-C117-4DE9-9F08-6148293C9792}" type="slidenum">
              <a:rPr lang="en-US" altLang="en-US" sz="2000" baseline="0">
                <a:solidFill>
                  <a:schemeClr val="bg2"/>
                </a:solidFill>
              </a:rPr>
              <a:pPr/>
              <a:t>42</a:t>
            </a:fld>
            <a:endParaRPr lang="en-US" altLang="en-US" sz="2000" baseline="0">
              <a:solidFill>
                <a:schemeClr val="bg2"/>
              </a:solidFill>
            </a:endParaRPr>
          </a:p>
        </p:txBody>
      </p:sp>
      <p:sp>
        <p:nvSpPr>
          <p:cNvPr id="30723"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4"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Text Box 4"/>
          <p:cNvSpPr txBox="1">
            <a:spLocks noChangeArrowheads="1"/>
          </p:cNvSpPr>
          <p:nvPr/>
        </p:nvSpPr>
        <p:spPr bwMode="auto">
          <a:xfrm>
            <a:off x="304800" y="381000"/>
            <a:ext cx="7496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19.4  </a:t>
            </a:r>
            <a:r>
              <a:rPr lang="en-US" altLang="en-US" sz="2000" i="1" baseline="0">
                <a:latin typeface="Times New Roman" panose="02020603050405020304" pitchFamily="18" charset="0"/>
              </a:rPr>
              <a:t>A network configuration for the block 205.16.37.32/28</a:t>
            </a:r>
          </a:p>
        </p:txBody>
      </p:sp>
      <p:sp>
        <p:nvSpPr>
          <p:cNvPr id="3072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7"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304800" y="2286000"/>
            <a:ext cx="8016875" cy="2279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5795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C9502A44-9765-4F6A-88D7-8DE148ADB5CC}" type="slidenum">
              <a:rPr lang="en-US" altLang="en-US" sz="2000" baseline="0">
                <a:solidFill>
                  <a:schemeClr val="bg2"/>
                </a:solidFill>
              </a:rPr>
              <a:pPr/>
              <a:t>43</a:t>
            </a:fld>
            <a:endParaRPr lang="en-US" altLang="en-US" sz="2000" baseline="0">
              <a:solidFill>
                <a:schemeClr val="bg2"/>
              </a:solidFill>
            </a:endParaRPr>
          </a:p>
        </p:txBody>
      </p:sp>
      <p:sp>
        <p:nvSpPr>
          <p:cNvPr id="3174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4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5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175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Line 10"/>
          <p:cNvSpPr>
            <a:spLocks noChangeShapeType="1"/>
          </p:cNvSpPr>
          <p:nvPr/>
        </p:nvSpPr>
        <p:spPr bwMode="auto">
          <a:xfrm>
            <a:off x="458788" y="5410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6" name="Rectangle 11"/>
          <p:cNvSpPr>
            <a:spLocks noChangeArrowheads="1"/>
          </p:cNvSpPr>
          <p:nvPr/>
        </p:nvSpPr>
        <p:spPr bwMode="auto">
          <a:xfrm>
            <a:off x="495300" y="2759075"/>
            <a:ext cx="8077200" cy="2528888"/>
          </a:xfrm>
          <a:prstGeom prst="rect">
            <a:avLst/>
          </a:prstGeom>
          <a:noFill/>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dirty="0"/>
              <a:t>The first address in a block is </a:t>
            </a:r>
            <a:br>
              <a:rPr lang="en-US" altLang="en-US" baseline="0" dirty="0"/>
            </a:br>
            <a:r>
              <a:rPr lang="en-US" altLang="en-US" baseline="0" dirty="0"/>
              <a:t>normally not assigned to any device; </a:t>
            </a:r>
            <a:br>
              <a:rPr lang="en-US" altLang="en-US" baseline="0" dirty="0"/>
            </a:br>
            <a:r>
              <a:rPr lang="en-US" altLang="en-US" baseline="0" dirty="0"/>
              <a:t>it is used as the network address that represents the organization </a:t>
            </a:r>
            <a:br>
              <a:rPr lang="en-US" altLang="en-US" baseline="0" dirty="0"/>
            </a:br>
            <a:r>
              <a:rPr lang="en-US" altLang="en-US" baseline="0" dirty="0"/>
              <a:t>to the rest of the world.</a:t>
            </a:r>
          </a:p>
        </p:txBody>
      </p:sp>
      <p:grpSp>
        <p:nvGrpSpPr>
          <p:cNvPr id="31757" name="Group 12"/>
          <p:cNvGrpSpPr>
            <a:grpSpLocks/>
          </p:cNvGrpSpPr>
          <p:nvPr/>
        </p:nvGrpSpPr>
        <p:grpSpPr bwMode="auto">
          <a:xfrm>
            <a:off x="457200" y="1981200"/>
            <a:ext cx="1143000" cy="566738"/>
            <a:chOff x="1200" y="1248"/>
            <a:chExt cx="720" cy="357"/>
          </a:xfrm>
        </p:grpSpPr>
        <p:pic>
          <p:nvPicPr>
            <p:cNvPr id="317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234657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20648333-5524-4F2F-A21A-3CE76F02F1C0}" type="slidenum">
              <a:rPr lang="en-US" altLang="en-US" sz="2000" baseline="0">
                <a:solidFill>
                  <a:schemeClr val="bg2"/>
                </a:solidFill>
              </a:rPr>
              <a:pPr/>
              <a:t>44</a:t>
            </a:fld>
            <a:endParaRPr lang="en-US" altLang="en-US" sz="2000" baseline="0">
              <a:solidFill>
                <a:schemeClr val="bg2"/>
              </a:solidFill>
            </a:endParaRPr>
          </a:p>
        </p:txBody>
      </p:sp>
      <p:sp>
        <p:nvSpPr>
          <p:cNvPr id="33795"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7" name="Text Box 4"/>
          <p:cNvSpPr txBox="1">
            <a:spLocks noChangeArrowheads="1"/>
          </p:cNvSpPr>
          <p:nvPr/>
        </p:nvSpPr>
        <p:spPr bwMode="auto">
          <a:xfrm>
            <a:off x="304800" y="381000"/>
            <a:ext cx="4633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19.6  </a:t>
            </a:r>
            <a:r>
              <a:rPr lang="en-US" altLang="en-US" sz="2000" i="1" baseline="0">
                <a:latin typeface="Times New Roman" panose="02020603050405020304" pitchFamily="18" charset="0"/>
              </a:rPr>
              <a:t>hierarchy in IP addressing</a:t>
            </a:r>
          </a:p>
        </p:txBody>
      </p:sp>
      <p:sp>
        <p:nvSpPr>
          <p:cNvPr id="3379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2470150"/>
            <a:ext cx="6804025"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99656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04E5D6EF-8C17-4701-8455-C4761C365F3D}" type="slidenum">
              <a:rPr lang="en-US" altLang="en-US" sz="2000" baseline="0">
                <a:solidFill>
                  <a:schemeClr val="bg2"/>
                </a:solidFill>
              </a:rPr>
              <a:pPr/>
              <a:t>45</a:t>
            </a:fld>
            <a:endParaRPr lang="en-US" altLang="en-US" sz="2000" baseline="0">
              <a:solidFill>
                <a:schemeClr val="bg2"/>
              </a:solidFill>
            </a:endParaRPr>
          </a:p>
        </p:txBody>
      </p:sp>
      <p:sp>
        <p:nvSpPr>
          <p:cNvPr id="35843"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5" name="Text Box 4"/>
          <p:cNvSpPr txBox="1">
            <a:spLocks noChangeArrowheads="1"/>
          </p:cNvSpPr>
          <p:nvPr/>
        </p:nvSpPr>
        <p:spPr bwMode="auto">
          <a:xfrm>
            <a:off x="304800" y="381000"/>
            <a:ext cx="726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19.7  </a:t>
            </a:r>
            <a:r>
              <a:rPr lang="en-US" altLang="en-US" sz="2000" i="1" baseline="0">
                <a:latin typeface="Times New Roman" panose="02020603050405020304" pitchFamily="18" charset="0"/>
              </a:rPr>
              <a:t>Configuration and addresses in a subnetted network</a:t>
            </a:r>
          </a:p>
        </p:txBody>
      </p:sp>
      <p:sp>
        <p:nvSpPr>
          <p:cNvPr id="3584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5847" name="Picture 6"/>
          <p:cNvPicPr>
            <a:picLocks noChangeAspect="1" noChangeArrowheads="1"/>
          </p:cNvPicPr>
          <p:nvPr/>
        </p:nvPicPr>
        <p:blipFill>
          <a:blip r:embed="rId3" cstate="print">
            <a:lum contrast="40000"/>
            <a:grayscl/>
            <a:extLst>
              <a:ext uri="{28A0092B-C50C-407E-A947-70E740481C1C}">
                <a14:useLocalDpi xmlns:a14="http://schemas.microsoft.com/office/drawing/2010/main" val="0"/>
              </a:ext>
            </a:extLst>
          </a:blip>
          <a:srcRect/>
          <a:stretch>
            <a:fillRect/>
          </a:stretch>
        </p:blipFill>
        <p:spPr bwMode="auto">
          <a:xfrm>
            <a:off x="1600200" y="1023938"/>
            <a:ext cx="6019800" cy="49958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87584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BEA2A0D7-DC8E-4EC0-B0A1-9779667DCDF3}" type="slidenum">
              <a:rPr lang="en-US" altLang="en-US" sz="2000" baseline="0">
                <a:solidFill>
                  <a:schemeClr val="bg2"/>
                </a:solidFill>
              </a:rPr>
              <a:pPr/>
              <a:t>46</a:t>
            </a:fld>
            <a:endParaRPr lang="en-US" altLang="en-US" sz="2000" baseline="0">
              <a:solidFill>
                <a:schemeClr val="bg2"/>
              </a:solidFill>
            </a:endParaRPr>
          </a:p>
        </p:txBody>
      </p:sp>
      <p:sp>
        <p:nvSpPr>
          <p:cNvPr id="36867"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Text Box 4"/>
          <p:cNvSpPr txBox="1">
            <a:spLocks noChangeArrowheads="1"/>
          </p:cNvSpPr>
          <p:nvPr/>
        </p:nvSpPr>
        <p:spPr bwMode="auto">
          <a:xfrm>
            <a:off x="304800" y="381000"/>
            <a:ext cx="6084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19.8  </a:t>
            </a:r>
            <a:r>
              <a:rPr lang="en-US" altLang="en-US" sz="2000" i="1" baseline="0">
                <a:latin typeface="Times New Roman" panose="02020603050405020304" pitchFamily="18" charset="0"/>
              </a:rPr>
              <a:t>Three-level hierarchy in an IPv4 address</a:t>
            </a:r>
          </a:p>
        </p:txBody>
      </p:sp>
      <p:sp>
        <p:nvSpPr>
          <p:cNvPr id="3687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71"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311150" y="2600325"/>
            <a:ext cx="8299450" cy="16700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98474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74572FBA-B0CC-4CC9-9434-4A5FB8E9FD9C}" type="slidenum">
              <a:rPr lang="en-US" altLang="en-US" sz="2000" baseline="0">
                <a:solidFill>
                  <a:schemeClr val="bg2"/>
                </a:solidFill>
              </a:rPr>
              <a:pPr/>
              <a:t>47</a:t>
            </a:fld>
            <a:endParaRPr lang="en-US" altLang="en-US" sz="2000" baseline="0">
              <a:solidFill>
                <a:schemeClr val="bg2"/>
              </a:solidFill>
            </a:endParaRPr>
          </a:p>
        </p:txBody>
      </p:sp>
      <p:sp>
        <p:nvSpPr>
          <p:cNvPr id="3789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37898" name="Rectangle 9"/>
          <p:cNvSpPr>
            <a:spLocks noChangeArrowheads="1"/>
          </p:cNvSpPr>
          <p:nvPr/>
        </p:nvSpPr>
        <p:spPr bwMode="auto">
          <a:xfrm>
            <a:off x="228600" y="1143000"/>
            <a:ext cx="8686800" cy="4524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just"/>
            <a:r>
              <a:rPr lang="en-US" altLang="en-US" sz="2400" i="1" baseline="0">
                <a:latin typeface="Times New Roman" panose="02020603050405020304" pitchFamily="18" charset="0"/>
              </a:rPr>
              <a:t>An ISP is granted a block of addresses starting with 190.100.0.0/16 (65,536 addresses). The ISP needs to distribute these addresses to three groups of customers as follows:</a:t>
            </a:r>
          </a:p>
          <a:p>
            <a:pPr algn="just"/>
            <a:r>
              <a:rPr lang="en-US" altLang="en-US" sz="2400" i="1" baseline="0">
                <a:solidFill>
                  <a:schemeClr val="hlink"/>
                </a:solidFill>
                <a:latin typeface="Times New Roman" panose="02020603050405020304" pitchFamily="18" charset="0"/>
              </a:rPr>
              <a:t>a.</a:t>
            </a:r>
            <a:r>
              <a:rPr lang="en-US" altLang="en-US" sz="2400" i="1" baseline="0">
                <a:latin typeface="Times New Roman" panose="02020603050405020304" pitchFamily="18" charset="0"/>
              </a:rPr>
              <a:t> The first group has 64 customers; each needs 256</a:t>
            </a:r>
            <a:br>
              <a:rPr lang="en-US" altLang="en-US" sz="2400" i="1" baseline="0">
                <a:latin typeface="Times New Roman" panose="02020603050405020304" pitchFamily="18" charset="0"/>
              </a:rPr>
            </a:br>
            <a:r>
              <a:rPr lang="en-US" altLang="en-US" sz="2400" i="1" baseline="0">
                <a:latin typeface="Times New Roman" panose="02020603050405020304" pitchFamily="18" charset="0"/>
              </a:rPr>
              <a:t>     addresses.</a:t>
            </a:r>
          </a:p>
          <a:p>
            <a:pPr algn="just"/>
            <a:r>
              <a:rPr lang="en-US" altLang="en-US" sz="2400" i="1" baseline="0">
                <a:solidFill>
                  <a:schemeClr val="hlink"/>
                </a:solidFill>
                <a:latin typeface="Times New Roman" panose="02020603050405020304" pitchFamily="18" charset="0"/>
              </a:rPr>
              <a:t>b.</a:t>
            </a:r>
            <a:r>
              <a:rPr lang="en-US" altLang="en-US" sz="2400" i="1" baseline="0">
                <a:latin typeface="Times New Roman" panose="02020603050405020304" pitchFamily="18" charset="0"/>
              </a:rPr>
              <a:t> The second group has 128 customers; each needs 128</a:t>
            </a:r>
            <a:br>
              <a:rPr lang="en-US" altLang="en-US" sz="2400" i="1" baseline="0">
                <a:latin typeface="Times New Roman" panose="02020603050405020304" pitchFamily="18" charset="0"/>
              </a:rPr>
            </a:br>
            <a:r>
              <a:rPr lang="en-US" altLang="en-US" sz="2400" i="1" baseline="0">
                <a:latin typeface="Times New Roman" panose="02020603050405020304" pitchFamily="18" charset="0"/>
              </a:rPr>
              <a:t>     addresses.</a:t>
            </a:r>
          </a:p>
          <a:p>
            <a:pPr algn="just"/>
            <a:r>
              <a:rPr lang="en-US" altLang="en-US" sz="2400" i="1" baseline="0">
                <a:solidFill>
                  <a:schemeClr val="hlink"/>
                </a:solidFill>
                <a:latin typeface="Times New Roman" panose="02020603050405020304" pitchFamily="18" charset="0"/>
              </a:rPr>
              <a:t>c.</a:t>
            </a:r>
            <a:r>
              <a:rPr lang="en-US" altLang="en-US" sz="2400" i="1" baseline="0">
                <a:latin typeface="Times New Roman" panose="02020603050405020304" pitchFamily="18" charset="0"/>
              </a:rPr>
              <a:t> The third group has 128 customers; each needs 64</a:t>
            </a:r>
            <a:br>
              <a:rPr lang="en-US" altLang="en-US" sz="2400" i="1" baseline="0">
                <a:latin typeface="Times New Roman" panose="02020603050405020304" pitchFamily="18" charset="0"/>
              </a:rPr>
            </a:br>
            <a:r>
              <a:rPr lang="en-US" altLang="en-US" sz="2400" i="1" baseline="0">
                <a:latin typeface="Times New Roman" panose="02020603050405020304" pitchFamily="18" charset="0"/>
              </a:rPr>
              <a:t>     addresses.</a:t>
            </a:r>
          </a:p>
          <a:p>
            <a:pPr algn="just"/>
            <a:r>
              <a:rPr lang="en-US" altLang="en-US" sz="2400" i="1" baseline="0">
                <a:latin typeface="Times New Roman" panose="02020603050405020304" pitchFamily="18" charset="0"/>
              </a:rPr>
              <a:t>Assume the blocks of IPs are sequentially assigned. Design the subblocks and find out how many addresses are still available after these allocations.</a:t>
            </a:r>
          </a:p>
        </p:txBody>
      </p:sp>
      <p:sp>
        <p:nvSpPr>
          <p:cNvPr id="37899" name="Text Box 10"/>
          <p:cNvSpPr txBox="1">
            <a:spLocks noChangeArrowheads="1"/>
          </p:cNvSpPr>
          <p:nvPr/>
        </p:nvSpPr>
        <p:spPr bwMode="auto">
          <a:xfrm>
            <a:off x="1143000" y="0"/>
            <a:ext cx="2690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i="1" baseline="0">
                <a:solidFill>
                  <a:schemeClr val="hlink"/>
                </a:solidFill>
                <a:latin typeface="Times New Roman" panose="02020603050405020304" pitchFamily="18" charset="0"/>
              </a:rPr>
              <a:t>Example 19.10</a:t>
            </a:r>
          </a:p>
        </p:txBody>
      </p:sp>
    </p:spTree>
    <p:extLst>
      <p:ext uri="{BB962C8B-B14F-4D97-AF65-F5344CB8AC3E}">
        <p14:creationId xmlns:p14="http://schemas.microsoft.com/office/powerpoint/2010/main" val="13203912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5B6ABDF6-8BFE-413B-9063-DC1ABEECB71F}" type="slidenum">
              <a:rPr lang="en-US" altLang="en-US" sz="2000" baseline="0">
                <a:solidFill>
                  <a:schemeClr val="bg2"/>
                </a:solidFill>
              </a:rPr>
              <a:pPr/>
              <a:t>48</a:t>
            </a:fld>
            <a:endParaRPr lang="en-US" altLang="en-US" sz="2000" baseline="0">
              <a:solidFill>
                <a:schemeClr val="bg2"/>
              </a:solidFill>
            </a:endParaRPr>
          </a:p>
        </p:txBody>
      </p:sp>
      <p:sp>
        <p:nvSpPr>
          <p:cNvPr id="41987" name="Line 2"/>
          <p:cNvSpPr>
            <a:spLocks noChangeShapeType="1"/>
          </p:cNvSpPr>
          <p:nvPr/>
        </p:nvSpPr>
        <p:spPr bwMode="auto">
          <a:xfrm>
            <a:off x="152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8" name="Line 3"/>
          <p:cNvSpPr>
            <a:spLocks noChangeShapeType="1"/>
          </p:cNvSpPr>
          <p:nvPr/>
        </p:nvSpPr>
        <p:spPr bwMode="auto">
          <a:xfrm>
            <a:off x="152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9" name="Text Box 4"/>
          <p:cNvSpPr txBox="1">
            <a:spLocks noChangeArrowheads="1"/>
          </p:cNvSpPr>
          <p:nvPr/>
        </p:nvSpPr>
        <p:spPr bwMode="auto">
          <a:xfrm>
            <a:off x="304800" y="381000"/>
            <a:ext cx="8113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Figure 19.9  </a:t>
            </a:r>
            <a:r>
              <a:rPr lang="en-US" altLang="en-US" sz="2000" i="1" baseline="0">
                <a:latin typeface="Times New Roman" panose="02020603050405020304" pitchFamily="18" charset="0"/>
              </a:rPr>
              <a:t>An example of address allocation and distribution by an ISP</a:t>
            </a:r>
          </a:p>
        </p:txBody>
      </p:sp>
      <p:sp>
        <p:nvSpPr>
          <p:cNvPr id="4199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41991"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82563" y="1524000"/>
            <a:ext cx="8428037" cy="4111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986380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5001768" y="1427548"/>
            <a:ext cx="2971800" cy="59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Rectangle 2"/>
          <p:cNvSpPr/>
          <p:nvPr/>
        </p:nvSpPr>
        <p:spPr>
          <a:xfrm>
            <a:off x="539496" y="3048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p:cNvSpPr txBox="1"/>
          <p:nvPr/>
        </p:nvSpPr>
        <p:spPr>
          <a:xfrm>
            <a:off x="638335" y="676245"/>
            <a:ext cx="1893467"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190.100.0.0/24</a:t>
            </a:r>
            <a:endParaRPr lang="en-US" sz="2000" dirty="0">
              <a:latin typeface="Arial" panose="020B0604020202020204" pitchFamily="34" charset="0"/>
              <a:cs typeface="Arial" panose="020B0604020202020204" pitchFamily="34" charset="0"/>
            </a:endParaRPr>
          </a:p>
        </p:txBody>
      </p:sp>
      <p:sp>
        <p:nvSpPr>
          <p:cNvPr id="7" name="Rectangle 6"/>
          <p:cNvSpPr/>
          <p:nvPr/>
        </p:nvSpPr>
        <p:spPr>
          <a:xfrm>
            <a:off x="539496" y="14478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638335" y="1819245"/>
            <a:ext cx="1893467"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190.100.1.0/24</a:t>
            </a:r>
            <a:endParaRPr lang="en-US" sz="2000" dirty="0">
              <a:latin typeface="Arial" panose="020B0604020202020204" pitchFamily="34" charset="0"/>
              <a:cs typeface="Arial" panose="020B0604020202020204" pitchFamily="34" charset="0"/>
            </a:endParaRPr>
          </a:p>
        </p:txBody>
      </p:sp>
      <p:sp>
        <p:nvSpPr>
          <p:cNvPr id="9" name="Rectangle 8"/>
          <p:cNvSpPr/>
          <p:nvPr/>
        </p:nvSpPr>
        <p:spPr>
          <a:xfrm>
            <a:off x="539496" y="2590800"/>
            <a:ext cx="2971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TextBox 9"/>
          <p:cNvSpPr txBox="1"/>
          <p:nvPr/>
        </p:nvSpPr>
        <p:spPr>
          <a:xfrm>
            <a:off x="642729" y="2657445"/>
            <a:ext cx="761747"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11" name="Rectangle 10"/>
          <p:cNvSpPr/>
          <p:nvPr/>
        </p:nvSpPr>
        <p:spPr>
          <a:xfrm>
            <a:off x="539496" y="32004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662495" y="3571845"/>
            <a:ext cx="2036135"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190.100.63.0/24</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536448" y="43434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4" name="TextBox 13"/>
          <p:cNvSpPr txBox="1"/>
          <p:nvPr/>
        </p:nvSpPr>
        <p:spPr>
          <a:xfrm>
            <a:off x="659447" y="4419600"/>
            <a:ext cx="2036135"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190.100.64.0/25</a:t>
            </a:r>
            <a:endParaRPr lang="en-US" sz="2000" dirty="0">
              <a:latin typeface="Arial" panose="020B0604020202020204" pitchFamily="34" charset="0"/>
              <a:cs typeface="Arial" panose="020B0604020202020204" pitchFamily="34" charset="0"/>
            </a:endParaRPr>
          </a:p>
        </p:txBody>
      </p:sp>
      <p:sp>
        <p:nvSpPr>
          <p:cNvPr id="15" name="Rectangle 14"/>
          <p:cNvSpPr/>
          <p:nvPr/>
        </p:nvSpPr>
        <p:spPr>
          <a:xfrm>
            <a:off x="536448" y="4895910"/>
            <a:ext cx="2971800" cy="59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6" name="TextBox 15"/>
          <p:cNvSpPr txBox="1"/>
          <p:nvPr/>
        </p:nvSpPr>
        <p:spPr>
          <a:xfrm>
            <a:off x="691896" y="5010090"/>
            <a:ext cx="2321469"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190.100.64.128/25</a:t>
            </a:r>
            <a:endParaRPr lang="en-US" sz="2000" dirty="0">
              <a:latin typeface="Arial" panose="020B0604020202020204" pitchFamily="34" charset="0"/>
              <a:cs typeface="Arial" panose="020B0604020202020204" pitchFamily="34" charset="0"/>
            </a:endParaRPr>
          </a:p>
        </p:txBody>
      </p:sp>
      <p:sp>
        <p:nvSpPr>
          <p:cNvPr id="17" name="Rectangle 16"/>
          <p:cNvSpPr/>
          <p:nvPr/>
        </p:nvSpPr>
        <p:spPr>
          <a:xfrm>
            <a:off x="533400" y="54864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Box 17"/>
          <p:cNvSpPr txBox="1"/>
          <p:nvPr/>
        </p:nvSpPr>
        <p:spPr>
          <a:xfrm>
            <a:off x="656399" y="5562600"/>
            <a:ext cx="2036135"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190.100.65.0/25</a:t>
            </a:r>
            <a:endParaRPr lang="en-US" sz="2000" dirty="0">
              <a:latin typeface="Arial" panose="020B0604020202020204" pitchFamily="34" charset="0"/>
              <a:cs typeface="Arial" panose="020B0604020202020204" pitchFamily="34" charset="0"/>
            </a:endParaRPr>
          </a:p>
        </p:txBody>
      </p:sp>
      <p:sp>
        <p:nvSpPr>
          <p:cNvPr id="19" name="Rectangle 18"/>
          <p:cNvSpPr/>
          <p:nvPr/>
        </p:nvSpPr>
        <p:spPr>
          <a:xfrm>
            <a:off x="533400" y="6038910"/>
            <a:ext cx="2971800" cy="59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0" name="TextBox 19"/>
          <p:cNvSpPr txBox="1"/>
          <p:nvPr/>
        </p:nvSpPr>
        <p:spPr>
          <a:xfrm>
            <a:off x="688848" y="6153090"/>
            <a:ext cx="2321469"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190.100.65.128/25</a:t>
            </a:r>
            <a:endParaRPr lang="en-US" sz="2000" dirty="0">
              <a:latin typeface="Arial" panose="020B0604020202020204" pitchFamily="34" charset="0"/>
              <a:cs typeface="Arial" panose="020B0604020202020204" pitchFamily="34" charset="0"/>
            </a:endParaRPr>
          </a:p>
        </p:txBody>
      </p:sp>
      <p:sp>
        <p:nvSpPr>
          <p:cNvPr id="21" name="Right Brace 20"/>
          <p:cNvSpPr/>
          <p:nvPr/>
        </p:nvSpPr>
        <p:spPr>
          <a:xfrm>
            <a:off x="3505200" y="304800"/>
            <a:ext cx="310896"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2" name="TextBox 21"/>
          <p:cNvSpPr txBox="1"/>
          <p:nvPr/>
        </p:nvSpPr>
        <p:spPr>
          <a:xfrm flipH="1">
            <a:off x="3764280" y="676245"/>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256</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23" name="Right Brace 22"/>
          <p:cNvSpPr/>
          <p:nvPr/>
        </p:nvSpPr>
        <p:spPr>
          <a:xfrm>
            <a:off x="3511296" y="1447800"/>
            <a:ext cx="310896"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4" name="TextBox 23"/>
          <p:cNvSpPr txBox="1"/>
          <p:nvPr/>
        </p:nvSpPr>
        <p:spPr>
          <a:xfrm flipH="1">
            <a:off x="3770376" y="1819245"/>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256</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25" name="Right Brace 24"/>
          <p:cNvSpPr/>
          <p:nvPr/>
        </p:nvSpPr>
        <p:spPr>
          <a:xfrm>
            <a:off x="3511296" y="3200400"/>
            <a:ext cx="310896" cy="1143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6" name="TextBox 25"/>
          <p:cNvSpPr txBox="1"/>
          <p:nvPr/>
        </p:nvSpPr>
        <p:spPr>
          <a:xfrm flipH="1">
            <a:off x="3770376" y="3571845"/>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256</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27" name="Right Brace 26"/>
          <p:cNvSpPr/>
          <p:nvPr/>
        </p:nvSpPr>
        <p:spPr>
          <a:xfrm>
            <a:off x="3511296" y="4343400"/>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28" name="TextBox 27"/>
          <p:cNvSpPr txBox="1"/>
          <p:nvPr/>
        </p:nvSpPr>
        <p:spPr>
          <a:xfrm flipH="1">
            <a:off x="3739896" y="4434989"/>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29" name="Right Brace 28"/>
          <p:cNvSpPr/>
          <p:nvPr/>
        </p:nvSpPr>
        <p:spPr>
          <a:xfrm>
            <a:off x="3511296" y="4907578"/>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30" name="TextBox 29"/>
          <p:cNvSpPr txBox="1"/>
          <p:nvPr/>
        </p:nvSpPr>
        <p:spPr>
          <a:xfrm flipH="1">
            <a:off x="3739896" y="4999167"/>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39" name="Rectangle 38"/>
          <p:cNvSpPr/>
          <p:nvPr/>
        </p:nvSpPr>
        <p:spPr>
          <a:xfrm>
            <a:off x="4995672" y="304800"/>
            <a:ext cx="29718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0" name="TextBox 39"/>
          <p:cNvSpPr txBox="1"/>
          <p:nvPr/>
        </p:nvSpPr>
        <p:spPr>
          <a:xfrm>
            <a:off x="5118671" y="381000"/>
            <a:ext cx="697627"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41" name="Rectangle 40"/>
          <p:cNvSpPr/>
          <p:nvPr/>
        </p:nvSpPr>
        <p:spPr>
          <a:xfrm>
            <a:off x="4995672" y="857310"/>
            <a:ext cx="2971800" cy="5904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2" name="TextBox 41"/>
          <p:cNvSpPr txBox="1"/>
          <p:nvPr/>
        </p:nvSpPr>
        <p:spPr>
          <a:xfrm>
            <a:off x="5151120" y="971490"/>
            <a:ext cx="2178802"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190.100.127.0/25</a:t>
            </a:r>
            <a:endParaRPr lang="en-US" sz="2000" dirty="0">
              <a:latin typeface="Arial" panose="020B0604020202020204" pitchFamily="34" charset="0"/>
              <a:cs typeface="Arial" panose="020B0604020202020204" pitchFamily="34" charset="0"/>
            </a:endParaRPr>
          </a:p>
        </p:txBody>
      </p:sp>
      <p:sp>
        <p:nvSpPr>
          <p:cNvPr id="44" name="TextBox 43"/>
          <p:cNvSpPr txBox="1"/>
          <p:nvPr/>
        </p:nvSpPr>
        <p:spPr>
          <a:xfrm>
            <a:off x="5115623" y="1524000"/>
            <a:ext cx="2464136" cy="400110"/>
          </a:xfrm>
          <a:prstGeom prst="rect">
            <a:avLst/>
          </a:prstGeom>
          <a:noFill/>
        </p:spPr>
        <p:txBody>
          <a:bodyPr wrap="none" rtlCol="0">
            <a:spAutoFit/>
          </a:bodyPr>
          <a:lstStyle/>
          <a:p>
            <a:r>
              <a:rPr lang="en-US" sz="2000" dirty="0" smtClean="0">
                <a:latin typeface="Arial" panose="020B0604020202020204" pitchFamily="34" charset="0"/>
                <a:cs typeface="Arial" panose="020B0604020202020204" pitchFamily="34" charset="0"/>
              </a:rPr>
              <a:t>190.100.127.128/25</a:t>
            </a:r>
            <a:endParaRPr lang="en-US" sz="2000" dirty="0">
              <a:latin typeface="Arial" panose="020B0604020202020204" pitchFamily="34" charset="0"/>
              <a:cs typeface="Arial" panose="020B0604020202020204" pitchFamily="34" charset="0"/>
            </a:endParaRPr>
          </a:p>
        </p:txBody>
      </p:sp>
      <p:sp>
        <p:nvSpPr>
          <p:cNvPr id="53" name="Right Brace 52"/>
          <p:cNvSpPr/>
          <p:nvPr/>
        </p:nvSpPr>
        <p:spPr>
          <a:xfrm>
            <a:off x="7970520" y="304800"/>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54" name="TextBox 53"/>
          <p:cNvSpPr txBox="1"/>
          <p:nvPr/>
        </p:nvSpPr>
        <p:spPr>
          <a:xfrm flipH="1">
            <a:off x="8199120" y="396389"/>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55" name="Right Brace 54"/>
          <p:cNvSpPr/>
          <p:nvPr/>
        </p:nvSpPr>
        <p:spPr>
          <a:xfrm>
            <a:off x="7970520" y="868978"/>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56" name="TextBox 55"/>
          <p:cNvSpPr txBox="1"/>
          <p:nvPr/>
        </p:nvSpPr>
        <p:spPr>
          <a:xfrm flipH="1">
            <a:off x="8199120" y="960567"/>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57" name="Right Brace 56"/>
          <p:cNvSpPr/>
          <p:nvPr/>
        </p:nvSpPr>
        <p:spPr>
          <a:xfrm>
            <a:off x="7970520" y="1447800"/>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58" name="TextBox 57"/>
          <p:cNvSpPr txBox="1"/>
          <p:nvPr/>
        </p:nvSpPr>
        <p:spPr>
          <a:xfrm flipH="1">
            <a:off x="8199120" y="1539389"/>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59" name="Rectangle 58"/>
          <p:cNvSpPr/>
          <p:nvPr/>
        </p:nvSpPr>
        <p:spPr>
          <a:xfrm>
            <a:off x="4995672" y="2019300"/>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46" name="TextBox 45"/>
          <p:cNvSpPr txBox="1"/>
          <p:nvPr/>
        </p:nvSpPr>
        <p:spPr>
          <a:xfrm>
            <a:off x="5151120" y="2057400"/>
            <a:ext cx="1781257"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190.100.128.0/26</a:t>
            </a:r>
            <a:endParaRPr lang="en-US" sz="1400" dirty="0">
              <a:latin typeface="Arial" panose="020B0604020202020204" pitchFamily="34" charset="0"/>
              <a:cs typeface="Arial" panose="020B0604020202020204" pitchFamily="34" charset="0"/>
            </a:endParaRPr>
          </a:p>
        </p:txBody>
      </p:sp>
      <p:sp>
        <p:nvSpPr>
          <p:cNvPr id="62" name="Rectangle 61"/>
          <p:cNvSpPr/>
          <p:nvPr/>
        </p:nvSpPr>
        <p:spPr>
          <a:xfrm>
            <a:off x="5001768" y="2392918"/>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63" name="TextBox 62"/>
          <p:cNvSpPr txBox="1"/>
          <p:nvPr/>
        </p:nvSpPr>
        <p:spPr>
          <a:xfrm>
            <a:off x="5157216" y="2431018"/>
            <a:ext cx="2005584"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190.100.128.64/26</a:t>
            </a:r>
            <a:endParaRPr lang="en-US" sz="1400" dirty="0">
              <a:latin typeface="Arial" panose="020B0604020202020204" pitchFamily="34" charset="0"/>
              <a:cs typeface="Arial" panose="020B0604020202020204" pitchFamily="34" charset="0"/>
            </a:endParaRPr>
          </a:p>
        </p:txBody>
      </p:sp>
      <p:sp>
        <p:nvSpPr>
          <p:cNvPr id="64" name="Right Brace 63"/>
          <p:cNvSpPr/>
          <p:nvPr/>
        </p:nvSpPr>
        <p:spPr>
          <a:xfrm>
            <a:off x="7994904" y="2011978"/>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65" name="TextBox 64"/>
          <p:cNvSpPr txBox="1"/>
          <p:nvPr/>
        </p:nvSpPr>
        <p:spPr>
          <a:xfrm flipH="1">
            <a:off x="8305800" y="2011978"/>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66" name="Right Brace 65"/>
          <p:cNvSpPr/>
          <p:nvPr/>
        </p:nvSpPr>
        <p:spPr>
          <a:xfrm>
            <a:off x="7967472" y="2385596"/>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67" name="TextBox 66"/>
          <p:cNvSpPr txBox="1"/>
          <p:nvPr/>
        </p:nvSpPr>
        <p:spPr>
          <a:xfrm flipH="1">
            <a:off x="8305800" y="2373868"/>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68" name="Rectangle 67"/>
          <p:cNvSpPr/>
          <p:nvPr/>
        </p:nvSpPr>
        <p:spPr>
          <a:xfrm>
            <a:off x="4998720" y="2750522"/>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69" name="TextBox 68"/>
          <p:cNvSpPr txBox="1"/>
          <p:nvPr/>
        </p:nvSpPr>
        <p:spPr>
          <a:xfrm>
            <a:off x="5154168" y="2788622"/>
            <a:ext cx="1781257"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190.100.128.128/26</a:t>
            </a:r>
            <a:endParaRPr lang="en-US" sz="1400" dirty="0">
              <a:latin typeface="Arial" panose="020B0604020202020204" pitchFamily="34" charset="0"/>
              <a:cs typeface="Arial" panose="020B0604020202020204" pitchFamily="34" charset="0"/>
            </a:endParaRPr>
          </a:p>
        </p:txBody>
      </p:sp>
      <p:sp>
        <p:nvSpPr>
          <p:cNvPr id="70" name="Rectangle 69"/>
          <p:cNvSpPr/>
          <p:nvPr/>
        </p:nvSpPr>
        <p:spPr>
          <a:xfrm>
            <a:off x="4995672" y="3122248"/>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71" name="TextBox 70"/>
          <p:cNvSpPr txBox="1"/>
          <p:nvPr/>
        </p:nvSpPr>
        <p:spPr>
          <a:xfrm>
            <a:off x="5151120" y="3160348"/>
            <a:ext cx="2005584" cy="307777"/>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190.100.128.192/26</a:t>
            </a:r>
            <a:endParaRPr lang="en-US" sz="1400" dirty="0">
              <a:latin typeface="Arial" panose="020B0604020202020204" pitchFamily="34" charset="0"/>
              <a:cs typeface="Arial" panose="020B0604020202020204" pitchFamily="34" charset="0"/>
            </a:endParaRPr>
          </a:p>
        </p:txBody>
      </p:sp>
      <p:sp>
        <p:nvSpPr>
          <p:cNvPr id="72" name="Right Brace 71"/>
          <p:cNvSpPr/>
          <p:nvPr/>
        </p:nvSpPr>
        <p:spPr>
          <a:xfrm>
            <a:off x="7997952" y="2743200"/>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73" name="TextBox 72"/>
          <p:cNvSpPr txBox="1"/>
          <p:nvPr/>
        </p:nvSpPr>
        <p:spPr>
          <a:xfrm flipH="1">
            <a:off x="8299704" y="2797665"/>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74" name="Right Brace 73"/>
          <p:cNvSpPr/>
          <p:nvPr/>
        </p:nvSpPr>
        <p:spPr>
          <a:xfrm>
            <a:off x="7961376" y="3114926"/>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75" name="TextBox 74"/>
          <p:cNvSpPr txBox="1"/>
          <p:nvPr/>
        </p:nvSpPr>
        <p:spPr>
          <a:xfrm flipH="1">
            <a:off x="8299704" y="3159555"/>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76" name="Rectangle 75"/>
          <p:cNvSpPr/>
          <p:nvPr/>
        </p:nvSpPr>
        <p:spPr>
          <a:xfrm>
            <a:off x="4995672" y="3976813"/>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77" name="TextBox 76"/>
          <p:cNvSpPr txBox="1"/>
          <p:nvPr/>
        </p:nvSpPr>
        <p:spPr>
          <a:xfrm>
            <a:off x="5151120" y="4014913"/>
            <a:ext cx="1781257"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190.100.159.0/26</a:t>
            </a:r>
            <a:endParaRPr lang="en-US" sz="1400" dirty="0">
              <a:latin typeface="Arial" panose="020B0604020202020204" pitchFamily="34" charset="0"/>
              <a:cs typeface="Arial" panose="020B0604020202020204" pitchFamily="34" charset="0"/>
            </a:endParaRPr>
          </a:p>
        </p:txBody>
      </p:sp>
      <p:sp>
        <p:nvSpPr>
          <p:cNvPr id="78" name="Rectangle 77"/>
          <p:cNvSpPr/>
          <p:nvPr/>
        </p:nvSpPr>
        <p:spPr>
          <a:xfrm>
            <a:off x="5001768" y="4350431"/>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79" name="TextBox 78"/>
          <p:cNvSpPr txBox="1"/>
          <p:nvPr/>
        </p:nvSpPr>
        <p:spPr>
          <a:xfrm>
            <a:off x="5157216" y="4388531"/>
            <a:ext cx="2005584"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190.100.159.64/26</a:t>
            </a:r>
            <a:endParaRPr lang="en-US" sz="1400" dirty="0">
              <a:latin typeface="Arial" panose="020B0604020202020204" pitchFamily="34" charset="0"/>
              <a:cs typeface="Arial" panose="020B0604020202020204" pitchFamily="34" charset="0"/>
            </a:endParaRPr>
          </a:p>
        </p:txBody>
      </p:sp>
      <p:sp>
        <p:nvSpPr>
          <p:cNvPr id="80" name="Right Brace 79"/>
          <p:cNvSpPr/>
          <p:nvPr/>
        </p:nvSpPr>
        <p:spPr>
          <a:xfrm>
            <a:off x="7994904" y="3969491"/>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81" name="TextBox 80"/>
          <p:cNvSpPr txBox="1"/>
          <p:nvPr/>
        </p:nvSpPr>
        <p:spPr>
          <a:xfrm flipH="1">
            <a:off x="8305800" y="3969491"/>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82" name="Right Brace 81"/>
          <p:cNvSpPr/>
          <p:nvPr/>
        </p:nvSpPr>
        <p:spPr>
          <a:xfrm>
            <a:off x="7967472" y="4343109"/>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83" name="TextBox 82"/>
          <p:cNvSpPr txBox="1"/>
          <p:nvPr/>
        </p:nvSpPr>
        <p:spPr>
          <a:xfrm flipH="1">
            <a:off x="8305800" y="4331381"/>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84" name="Rectangle 83"/>
          <p:cNvSpPr/>
          <p:nvPr/>
        </p:nvSpPr>
        <p:spPr>
          <a:xfrm>
            <a:off x="4998720" y="4708035"/>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85" name="TextBox 84"/>
          <p:cNvSpPr txBox="1"/>
          <p:nvPr/>
        </p:nvSpPr>
        <p:spPr>
          <a:xfrm>
            <a:off x="5154168" y="4746135"/>
            <a:ext cx="1781257"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190.100.159.128/26</a:t>
            </a:r>
            <a:endParaRPr lang="en-US" sz="1400" dirty="0">
              <a:latin typeface="Arial" panose="020B0604020202020204" pitchFamily="34" charset="0"/>
              <a:cs typeface="Arial" panose="020B0604020202020204" pitchFamily="34" charset="0"/>
            </a:endParaRPr>
          </a:p>
        </p:txBody>
      </p:sp>
      <p:sp>
        <p:nvSpPr>
          <p:cNvPr id="86" name="Rectangle 85"/>
          <p:cNvSpPr/>
          <p:nvPr/>
        </p:nvSpPr>
        <p:spPr>
          <a:xfrm>
            <a:off x="4995672" y="5079761"/>
            <a:ext cx="2971800" cy="393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87" name="TextBox 86"/>
          <p:cNvSpPr txBox="1"/>
          <p:nvPr/>
        </p:nvSpPr>
        <p:spPr>
          <a:xfrm>
            <a:off x="5151120" y="5117861"/>
            <a:ext cx="2005584" cy="307777"/>
          </a:xfrm>
          <a:prstGeom prst="rect">
            <a:avLst/>
          </a:prstGeom>
          <a:noFill/>
          <a:ln>
            <a:noFill/>
          </a:ln>
        </p:spPr>
        <p:txBody>
          <a:bodyPr wrap="square" rtlCol="0">
            <a:spAutoFit/>
          </a:bodyPr>
          <a:lstStyle/>
          <a:p>
            <a:r>
              <a:rPr lang="en-US" sz="1400" dirty="0" smtClean="0">
                <a:latin typeface="Arial" panose="020B0604020202020204" pitchFamily="34" charset="0"/>
                <a:cs typeface="Arial" panose="020B0604020202020204" pitchFamily="34" charset="0"/>
              </a:rPr>
              <a:t>190.100.159.192/26</a:t>
            </a:r>
            <a:endParaRPr lang="en-US" sz="1400" dirty="0">
              <a:latin typeface="Arial" panose="020B0604020202020204" pitchFamily="34" charset="0"/>
              <a:cs typeface="Arial" panose="020B0604020202020204" pitchFamily="34" charset="0"/>
            </a:endParaRPr>
          </a:p>
        </p:txBody>
      </p:sp>
      <p:sp>
        <p:nvSpPr>
          <p:cNvPr id="88" name="Right Brace 87"/>
          <p:cNvSpPr/>
          <p:nvPr/>
        </p:nvSpPr>
        <p:spPr>
          <a:xfrm>
            <a:off x="7997952" y="4700713"/>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89" name="TextBox 88"/>
          <p:cNvSpPr txBox="1"/>
          <p:nvPr/>
        </p:nvSpPr>
        <p:spPr>
          <a:xfrm flipH="1">
            <a:off x="8299704" y="4755178"/>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90" name="Right Brace 89"/>
          <p:cNvSpPr/>
          <p:nvPr/>
        </p:nvSpPr>
        <p:spPr>
          <a:xfrm>
            <a:off x="7961376" y="5072439"/>
            <a:ext cx="310896" cy="38094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91" name="TextBox 90"/>
          <p:cNvSpPr txBox="1"/>
          <p:nvPr/>
        </p:nvSpPr>
        <p:spPr>
          <a:xfrm flipH="1">
            <a:off x="8299704" y="5117068"/>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64</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92" name="Rectangle 91"/>
          <p:cNvSpPr/>
          <p:nvPr/>
        </p:nvSpPr>
        <p:spPr>
          <a:xfrm>
            <a:off x="5001768" y="3505955"/>
            <a:ext cx="2971800" cy="479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accent3">
                  <a:lumMod val="40000"/>
                  <a:lumOff val="60000"/>
                </a:schemeClr>
              </a:solidFill>
              <a:latin typeface="Arial" panose="020B0604020202020204" pitchFamily="34" charset="0"/>
              <a:cs typeface="Arial" panose="020B0604020202020204" pitchFamily="34" charset="0"/>
            </a:endParaRPr>
          </a:p>
        </p:txBody>
      </p:sp>
      <p:sp>
        <p:nvSpPr>
          <p:cNvPr id="93" name="TextBox 92"/>
          <p:cNvSpPr txBox="1"/>
          <p:nvPr/>
        </p:nvSpPr>
        <p:spPr>
          <a:xfrm>
            <a:off x="5254878" y="3541337"/>
            <a:ext cx="761747" cy="400110"/>
          </a:xfrm>
          <a:prstGeom prst="rect">
            <a:avLst/>
          </a:prstGeom>
          <a:noFill/>
          <a:ln>
            <a:noFill/>
          </a:ln>
        </p:spPr>
        <p:txBody>
          <a:bodyPr wrap="none" rtlCol="0">
            <a:spAutoFit/>
          </a:bodyPr>
          <a:lstStyle/>
          <a:p>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94" name="TextBox 93"/>
          <p:cNvSpPr txBox="1"/>
          <p:nvPr/>
        </p:nvSpPr>
        <p:spPr>
          <a:xfrm>
            <a:off x="4781069" y="5644672"/>
            <a:ext cx="4100803" cy="707886"/>
          </a:xfrm>
          <a:prstGeom prst="rect">
            <a:avLst/>
          </a:prstGeom>
          <a:noFill/>
          <a:ln>
            <a:noFill/>
          </a:ln>
        </p:spPr>
        <p:txBody>
          <a:bodyPr wrap="none" rtlCol="0">
            <a:spAutoFit/>
          </a:bodyPr>
          <a:lstStyle/>
          <a:p>
            <a:r>
              <a:rPr lang="en-US" sz="2000" dirty="0" smtClean="0">
                <a:latin typeface="Arial" panose="020B0604020202020204" pitchFamily="34" charset="0"/>
                <a:cs typeface="Arial" panose="020B0604020202020204" pitchFamily="34" charset="0"/>
              </a:rPr>
              <a:t>190.100.160.0 to 190.100.255.255</a:t>
            </a:r>
          </a:p>
          <a:p>
            <a:r>
              <a:rPr lang="en-US" sz="2000" dirty="0" smtClean="0">
                <a:latin typeface="Arial" panose="020B0604020202020204" pitchFamily="34" charset="0"/>
                <a:cs typeface="Arial" panose="020B0604020202020204" pitchFamily="34" charset="0"/>
              </a:rPr>
              <a:t>Are available</a:t>
            </a:r>
            <a:endParaRPr lang="en-US" sz="2000" dirty="0">
              <a:latin typeface="Arial" panose="020B0604020202020204" pitchFamily="34" charset="0"/>
              <a:cs typeface="Arial" panose="020B0604020202020204" pitchFamily="34" charset="0"/>
            </a:endParaRPr>
          </a:p>
        </p:txBody>
      </p:sp>
      <p:sp>
        <p:nvSpPr>
          <p:cNvPr id="95" name="Right Brace 94"/>
          <p:cNvSpPr/>
          <p:nvPr/>
        </p:nvSpPr>
        <p:spPr>
          <a:xfrm>
            <a:off x="3505200" y="5486400"/>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96" name="TextBox 95"/>
          <p:cNvSpPr txBox="1"/>
          <p:nvPr/>
        </p:nvSpPr>
        <p:spPr>
          <a:xfrm flipH="1">
            <a:off x="3733800" y="5577989"/>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
        <p:nvSpPr>
          <p:cNvPr id="97" name="Right Brace 96"/>
          <p:cNvSpPr/>
          <p:nvPr/>
        </p:nvSpPr>
        <p:spPr>
          <a:xfrm>
            <a:off x="3505200" y="6050578"/>
            <a:ext cx="310896" cy="57882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a:latin typeface="Arial" panose="020B0604020202020204" pitchFamily="34" charset="0"/>
              <a:cs typeface="Arial" panose="020B0604020202020204" pitchFamily="34" charset="0"/>
            </a:endParaRPr>
          </a:p>
        </p:txBody>
      </p:sp>
      <p:sp>
        <p:nvSpPr>
          <p:cNvPr id="98" name="TextBox 97"/>
          <p:cNvSpPr txBox="1"/>
          <p:nvPr/>
        </p:nvSpPr>
        <p:spPr>
          <a:xfrm flipH="1">
            <a:off x="3733800" y="6142167"/>
            <a:ext cx="685800" cy="369332"/>
          </a:xfrm>
          <a:prstGeom prst="rect">
            <a:avLst/>
          </a:prstGeom>
          <a:noFill/>
        </p:spPr>
        <p:txBody>
          <a:bodyPr wrap="square" rtlCol="0">
            <a:spAutoFit/>
          </a:bodyPr>
          <a:lstStyle/>
          <a:p>
            <a:r>
              <a:rPr lang="en-US" sz="1800" dirty="0" smtClean="0">
                <a:solidFill>
                  <a:schemeClr val="accent1">
                    <a:lumMod val="50000"/>
                  </a:schemeClr>
                </a:solidFill>
                <a:latin typeface="Arial" panose="020B0604020202020204" pitchFamily="34" charset="0"/>
                <a:cs typeface="Arial" panose="020B0604020202020204" pitchFamily="34" charset="0"/>
              </a:rPr>
              <a:t>128</a:t>
            </a:r>
            <a:endParaRPr lang="en-US" sz="1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1415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a:t>
            </a:r>
            <a:endParaRPr lang="en-US" b="1" dirty="0"/>
          </a:p>
        </p:txBody>
      </p:sp>
      <p:sp>
        <p:nvSpPr>
          <p:cNvPr id="3" name="Content Placeholder 2"/>
          <p:cNvSpPr>
            <a:spLocks noGrp="1"/>
          </p:cNvSpPr>
          <p:nvPr>
            <p:ph idx="1"/>
          </p:nvPr>
        </p:nvSpPr>
        <p:spPr>
          <a:xfrm>
            <a:off x="628650" y="1524000"/>
            <a:ext cx="7886700" cy="4876800"/>
          </a:xfrm>
        </p:spPr>
        <p:txBody>
          <a:bodyPr>
            <a:normAutofit/>
          </a:bodyPr>
          <a:lstStyle/>
          <a:p>
            <a:r>
              <a:rPr lang="en-US" dirty="0" smtClean="0"/>
              <a:t>IPv4 Forwarding</a:t>
            </a:r>
          </a:p>
          <a:p>
            <a:pPr lvl="1"/>
            <a:r>
              <a:rPr lang="en-US" dirty="0" smtClean="0"/>
              <a:t>Life time of a IP datagram</a:t>
            </a:r>
          </a:p>
          <a:p>
            <a:r>
              <a:rPr lang="en-US" dirty="0" smtClean="0"/>
              <a:t>ARP/RARP/GARP</a:t>
            </a:r>
          </a:p>
          <a:p>
            <a:r>
              <a:rPr lang="en-US" dirty="0" smtClean="0"/>
              <a:t>ICMP</a:t>
            </a:r>
          </a:p>
          <a:p>
            <a:r>
              <a:rPr lang="en-US" dirty="0" smtClean="0"/>
              <a:t>First Hop Redundancy</a:t>
            </a:r>
          </a:p>
          <a:p>
            <a:r>
              <a:rPr lang="en-US" dirty="0" smtClean="0"/>
              <a:t>Policy Routing and VRF</a:t>
            </a:r>
          </a:p>
          <a:p>
            <a:r>
              <a:rPr lang="en-US" dirty="0" smtClean="0"/>
              <a:t>Tunnels</a:t>
            </a:r>
          </a:p>
          <a:p>
            <a:endParaRPr lang="en-US" dirty="0" smtClean="0"/>
          </a:p>
          <a:p>
            <a:endParaRPr lang="en-US" dirty="0"/>
          </a:p>
        </p:txBody>
      </p:sp>
    </p:spTree>
    <p:extLst>
      <p:ext uri="{BB962C8B-B14F-4D97-AF65-F5344CB8AC3E}">
        <p14:creationId xmlns:p14="http://schemas.microsoft.com/office/powerpoint/2010/main" val="2779415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solidFill>
                  <a:schemeClr val="bg2"/>
                </a:solidFill>
              </a:rPr>
              <a:t>19.</a:t>
            </a:r>
            <a:fld id="{D355AF95-90B2-4209-B58B-28DCBD3534D0}" type="slidenum">
              <a:rPr lang="en-US" altLang="en-US" sz="2000" baseline="0">
                <a:solidFill>
                  <a:schemeClr val="bg2"/>
                </a:solidFill>
              </a:rPr>
              <a:pPr/>
              <a:t>50</a:t>
            </a:fld>
            <a:endParaRPr lang="en-US" altLang="en-US" sz="2000" baseline="0">
              <a:solidFill>
                <a:schemeClr val="bg2"/>
              </a:solidFill>
            </a:endParaRPr>
          </a:p>
        </p:txBody>
      </p:sp>
      <p:sp>
        <p:nvSpPr>
          <p:cNvPr id="45059" name="Text Box 2"/>
          <p:cNvSpPr txBox="1">
            <a:spLocks noChangeArrowheads="1"/>
          </p:cNvSpPr>
          <p:nvPr/>
        </p:nvSpPr>
        <p:spPr bwMode="auto">
          <a:xfrm>
            <a:off x="1504950" y="2057400"/>
            <a:ext cx="489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400" baseline="0">
                <a:solidFill>
                  <a:schemeClr val="folHlink"/>
                </a:solidFill>
                <a:latin typeface="Times New Roman" panose="02020603050405020304" pitchFamily="18" charset="0"/>
              </a:rPr>
              <a:t>Table 19.3  </a:t>
            </a:r>
            <a:r>
              <a:rPr lang="en-US" altLang="en-US" sz="2000" i="1" baseline="0">
                <a:latin typeface="Times New Roman" panose="02020603050405020304" pitchFamily="18" charset="0"/>
              </a:rPr>
              <a:t>Addresses for private networks</a:t>
            </a:r>
          </a:p>
        </p:txBody>
      </p:sp>
      <p:pic>
        <p:nvPicPr>
          <p:cNvPr id="45060" name="Picture 4"/>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354138" y="2590800"/>
            <a:ext cx="6434137" cy="213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Box 1"/>
          <p:cNvSpPr txBox="1">
            <a:spLocks noChangeArrowheads="1"/>
          </p:cNvSpPr>
          <p:nvPr/>
        </p:nvSpPr>
        <p:spPr bwMode="auto">
          <a:xfrm>
            <a:off x="1354138" y="5334000"/>
            <a:ext cx="6918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000" baseline="0"/>
              <a:t>Home used wireless router usually uses 192.168.1.0/24 </a:t>
            </a:r>
          </a:p>
          <a:p>
            <a:r>
              <a:rPr lang="en-US" altLang="en-US" sz="2000" baseline="0"/>
              <a:t>or 192.168.0.0/24 IP block</a:t>
            </a:r>
          </a:p>
        </p:txBody>
      </p:sp>
    </p:spTree>
    <p:extLst>
      <p:ext uri="{BB962C8B-B14F-4D97-AF65-F5344CB8AC3E}">
        <p14:creationId xmlns:p14="http://schemas.microsoft.com/office/powerpoint/2010/main" val="1862959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0382F9D7-D87F-4DBD-8801-CE7591081CCC}" type="slidenum">
              <a:rPr lang="en-US" altLang="en-US" sz="2000">
                <a:solidFill>
                  <a:schemeClr val="bg2"/>
                </a:solidFill>
              </a:rPr>
              <a:pPr/>
              <a:t>51</a:t>
            </a:fld>
            <a:endParaRPr lang="en-US" altLang="en-US" sz="2000">
              <a:solidFill>
                <a:schemeClr val="bg2"/>
              </a:solidFill>
            </a:endParaRPr>
          </a:p>
        </p:txBody>
      </p:sp>
      <p:sp>
        <p:nvSpPr>
          <p:cNvPr id="5123"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4"/>
          <p:cNvSpPr txBox="1">
            <a:spLocks noChangeArrowheads="1"/>
          </p:cNvSpPr>
          <p:nvPr/>
        </p:nvSpPr>
        <p:spPr bwMode="auto">
          <a:xfrm>
            <a:off x="304800" y="762000"/>
            <a:ext cx="4338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  </a:t>
            </a:r>
            <a:r>
              <a:rPr lang="en-US" altLang="en-US" sz="2000" i="1">
                <a:latin typeface="Times New Roman" panose="02020603050405020304" pitchFamily="18" charset="0"/>
              </a:rPr>
              <a:t>Links between two hosts</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7"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914400" y="1716088"/>
            <a:ext cx="6873875" cy="4075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58402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B6A1DC17-B3F9-40DA-A138-E2CD68290FD5}" type="slidenum">
              <a:rPr lang="en-US" altLang="en-US" sz="2000">
                <a:solidFill>
                  <a:schemeClr val="bg2"/>
                </a:solidFill>
              </a:rPr>
              <a:pPr/>
              <a:t>52</a:t>
            </a:fld>
            <a:endParaRPr lang="en-US" altLang="en-US" sz="2000">
              <a:solidFill>
                <a:schemeClr val="bg2"/>
              </a:solidFill>
            </a:endParaRPr>
          </a:p>
        </p:txBody>
      </p:sp>
      <p:sp>
        <p:nvSpPr>
          <p:cNvPr id="6147"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8"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Text Box 4"/>
          <p:cNvSpPr txBox="1">
            <a:spLocks noChangeArrowheads="1"/>
          </p:cNvSpPr>
          <p:nvPr/>
        </p:nvSpPr>
        <p:spPr bwMode="auto">
          <a:xfrm>
            <a:off x="304800" y="762000"/>
            <a:ext cx="528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20.2  </a:t>
            </a:r>
            <a:r>
              <a:rPr lang="en-US" altLang="en-US" sz="2000" i="1">
                <a:latin typeface="Times New Roman" panose="02020603050405020304" pitchFamily="18" charset="0"/>
              </a:rPr>
              <a:t>Network layer in an internetwork</a:t>
            </a:r>
          </a:p>
        </p:txBody>
      </p:sp>
      <p:sp>
        <p:nvSpPr>
          <p:cNvPr id="615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151"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434975" y="1530350"/>
            <a:ext cx="8099425" cy="4565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7103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0444B8E6-CFB6-47E2-AA4A-025D71BB0B1D}" type="slidenum">
              <a:rPr lang="en-US" altLang="en-US" sz="2000">
                <a:solidFill>
                  <a:schemeClr val="bg2"/>
                </a:solidFill>
              </a:rPr>
              <a:pPr/>
              <a:t>53</a:t>
            </a:fld>
            <a:endParaRPr lang="en-US" altLang="en-US" sz="2000">
              <a:solidFill>
                <a:schemeClr val="bg2"/>
              </a:solidFill>
            </a:endParaRPr>
          </a:p>
        </p:txBody>
      </p:sp>
      <p:sp>
        <p:nvSpPr>
          <p:cNvPr id="717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Text Box 4"/>
          <p:cNvSpPr txBox="1">
            <a:spLocks noChangeArrowheads="1"/>
          </p:cNvSpPr>
          <p:nvPr/>
        </p:nvSpPr>
        <p:spPr bwMode="auto">
          <a:xfrm>
            <a:off x="304800" y="762000"/>
            <a:ext cx="719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75"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762000" y="1831975"/>
            <a:ext cx="7696200" cy="39592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70731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3E818276-F79D-400B-A7F4-2C812F66CA1A}" type="slidenum">
              <a:rPr lang="en-US" altLang="en-US" sz="2000">
                <a:solidFill>
                  <a:schemeClr val="bg2"/>
                </a:solidFill>
              </a:rPr>
              <a:pPr/>
              <a:t>54</a:t>
            </a:fld>
            <a:endParaRPr lang="en-US" altLang="en-US" sz="2000">
              <a:solidFill>
                <a:schemeClr val="bg2"/>
              </a:solidFill>
            </a:endParaRPr>
          </a:p>
        </p:txBody>
      </p:sp>
      <p:sp>
        <p:nvSpPr>
          <p:cNvPr id="819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p:cNvSpPr txBox="1">
            <a:spLocks noChangeArrowheads="1"/>
          </p:cNvSpPr>
          <p:nvPr/>
        </p:nvSpPr>
        <p:spPr bwMode="auto">
          <a:xfrm>
            <a:off x="304800" y="762000"/>
            <a:ext cx="8472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20.3  </a:t>
            </a:r>
            <a:r>
              <a:rPr lang="en-US" altLang="en-US" sz="2000" i="1">
                <a:latin typeface="Times New Roman" panose="02020603050405020304" pitchFamily="18" charset="0"/>
              </a:rPr>
              <a:t>Network layer at the source, router, and destination </a:t>
            </a:r>
            <a:r>
              <a:rPr lang="en-US" altLang="en-US" sz="2000" i="1">
                <a:solidFill>
                  <a:schemeClr val="hlink"/>
                </a:solidFill>
                <a:latin typeface="Times New Roman" panose="02020603050405020304" pitchFamily="18" charset="0"/>
              </a:rPr>
              <a:t>(continued)</a:t>
            </a:r>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2209800" y="1920875"/>
            <a:ext cx="3811588" cy="3413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10176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628650" y="365127"/>
            <a:ext cx="7886700" cy="62547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Packet Switching </a:t>
            </a:r>
          </a:p>
        </p:txBody>
      </p:sp>
      <p:sp>
        <p:nvSpPr>
          <p:cNvPr id="9219" name="Rectangle 3"/>
          <p:cNvSpPr>
            <a:spLocks noGrp="1" noChangeArrowheads="1"/>
          </p:cNvSpPr>
          <p:nvPr>
            <p:ph type="body" idx="1"/>
          </p:nvPr>
        </p:nvSpPr>
        <p:spPr bwMode="auto">
          <a:xfrm>
            <a:off x="628650" y="9906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400" dirty="0" smtClean="0"/>
              <a:t>Data transmitted in small packets</a:t>
            </a:r>
          </a:p>
          <a:p>
            <a:pPr lvl="1" eaLnBrk="1" hangingPunct="1"/>
            <a:r>
              <a:rPr lang="en-US" altLang="en-US" sz="2400" dirty="0" smtClean="0"/>
              <a:t>Typically less than 1500 bytes (why?)</a:t>
            </a:r>
          </a:p>
          <a:p>
            <a:pPr lvl="1" eaLnBrk="1" hangingPunct="1"/>
            <a:r>
              <a:rPr lang="en-US" altLang="en-US" sz="2400" dirty="0" smtClean="0"/>
              <a:t>Longer messages split into series of packets</a:t>
            </a:r>
          </a:p>
          <a:p>
            <a:pPr lvl="1" eaLnBrk="1" hangingPunct="1"/>
            <a:r>
              <a:rPr lang="en-US" altLang="en-US" sz="2400" dirty="0" smtClean="0"/>
              <a:t>Each packet contains a portion of user data plus some control info</a:t>
            </a:r>
          </a:p>
          <a:p>
            <a:pPr eaLnBrk="1" hangingPunct="1"/>
            <a:r>
              <a:rPr lang="en-US" altLang="en-US" sz="2400" dirty="0" smtClean="0"/>
              <a:t>Control info</a:t>
            </a:r>
          </a:p>
          <a:p>
            <a:pPr lvl="1" eaLnBrk="1" hangingPunct="1"/>
            <a:r>
              <a:rPr lang="en-US" altLang="en-US" sz="2400" dirty="0" smtClean="0"/>
              <a:t>Routing (addressing) info</a:t>
            </a:r>
          </a:p>
          <a:p>
            <a:pPr eaLnBrk="1" hangingPunct="1"/>
            <a:r>
              <a:rPr lang="en-US" altLang="en-US" sz="2400" dirty="0" smtClean="0"/>
              <a:t>Packets are received, stored briefly (buffered) and past on to the next node</a:t>
            </a:r>
          </a:p>
          <a:p>
            <a:pPr lvl="1" eaLnBrk="1" hangingPunct="1"/>
            <a:r>
              <a:rPr lang="en-US" altLang="en-US" sz="2400" dirty="0" smtClean="0"/>
              <a:t>Store and forward</a:t>
            </a:r>
          </a:p>
          <a:p>
            <a:pPr lvl="1" eaLnBrk="1" hangingPunct="1"/>
            <a:endParaRPr lang="en-US" altLang="en-US" sz="2400" dirty="0" smtClean="0"/>
          </a:p>
        </p:txBody>
      </p:sp>
    </p:spTree>
    <p:extLst>
      <p:ext uri="{BB962C8B-B14F-4D97-AF65-F5344CB8AC3E}">
        <p14:creationId xmlns:p14="http://schemas.microsoft.com/office/powerpoint/2010/main" val="326427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Use of Packets</a:t>
            </a:r>
          </a:p>
        </p:txBody>
      </p:sp>
      <p:pic>
        <p:nvPicPr>
          <p:cNvPr id="10243" name="Picture 4"/>
          <p:cNvPicPr>
            <a:picLocks noChangeAspect="1" noChangeArrowheads="1"/>
          </p:cNvPicPr>
          <p:nvPr/>
        </p:nvPicPr>
        <p:blipFill>
          <a:blip r:embed="rId2">
            <a:lum contrast="40000"/>
            <a:grayscl/>
            <a:extLst>
              <a:ext uri="{28A0092B-C50C-407E-A947-70E740481C1C}">
                <a14:useLocalDpi xmlns:a14="http://schemas.microsoft.com/office/drawing/2010/main" val="0"/>
              </a:ext>
            </a:extLst>
          </a:blip>
          <a:srcRect b="34804"/>
          <a:stretch>
            <a:fillRect/>
          </a:stretch>
        </p:blipFill>
        <p:spPr bwMode="auto">
          <a:xfrm>
            <a:off x="228600" y="2133600"/>
            <a:ext cx="8812213" cy="3124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3639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Switching Technique</a:t>
            </a:r>
          </a:p>
        </p:txBody>
      </p:sp>
      <p:sp>
        <p:nvSpPr>
          <p:cNvPr id="112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Station breaks long message into packets</a:t>
            </a:r>
          </a:p>
          <a:p>
            <a:pPr eaLnBrk="1" hangingPunct="1"/>
            <a:r>
              <a:rPr lang="en-US" altLang="en-US" smtClean="0"/>
              <a:t>Packets sent one at a time to the network</a:t>
            </a:r>
          </a:p>
          <a:p>
            <a:pPr eaLnBrk="1" hangingPunct="1"/>
            <a:r>
              <a:rPr lang="en-US" altLang="en-US" smtClean="0"/>
              <a:t>Packets handled in two ways</a:t>
            </a:r>
          </a:p>
          <a:p>
            <a:pPr lvl="1" eaLnBrk="1" hangingPunct="1"/>
            <a:r>
              <a:rPr lang="en-US" altLang="en-US" smtClean="0"/>
              <a:t>Datagram</a:t>
            </a:r>
          </a:p>
          <a:p>
            <a:pPr lvl="1" eaLnBrk="1" hangingPunct="1"/>
            <a:r>
              <a:rPr lang="en-US" altLang="en-US" smtClean="0"/>
              <a:t>Virtual circuit</a:t>
            </a:r>
          </a:p>
          <a:p>
            <a:pPr lvl="1" eaLnBrk="1" hangingPunct="1"/>
            <a:endParaRPr lang="en-US" altLang="en-US" smtClean="0"/>
          </a:p>
        </p:txBody>
      </p:sp>
    </p:spTree>
    <p:extLst>
      <p:ext uri="{BB962C8B-B14F-4D97-AF65-F5344CB8AC3E}">
        <p14:creationId xmlns:p14="http://schemas.microsoft.com/office/powerpoint/2010/main" val="14609895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Datagram</a:t>
            </a:r>
          </a:p>
        </p:txBody>
      </p:sp>
      <p:sp>
        <p:nvSpPr>
          <p:cNvPr id="12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Each packet treated independently</a:t>
            </a:r>
          </a:p>
          <a:p>
            <a:pPr eaLnBrk="1" hangingPunct="1"/>
            <a:r>
              <a:rPr lang="en-US" altLang="en-US" smtClean="0"/>
              <a:t>Packets can take any practical route</a:t>
            </a:r>
          </a:p>
          <a:p>
            <a:pPr eaLnBrk="1" hangingPunct="1"/>
            <a:r>
              <a:rPr lang="en-US" altLang="en-US" smtClean="0"/>
              <a:t>Packets may arrive out of order</a:t>
            </a:r>
          </a:p>
          <a:p>
            <a:pPr eaLnBrk="1" hangingPunct="1"/>
            <a:r>
              <a:rPr lang="en-US" altLang="en-US" smtClean="0"/>
              <a:t>Packets may go missing</a:t>
            </a:r>
          </a:p>
          <a:p>
            <a:pPr eaLnBrk="1" hangingPunct="1"/>
            <a:r>
              <a:rPr lang="en-US" altLang="en-US" smtClean="0"/>
              <a:t>Up to receiver to re-order packets and recover from missing packets</a:t>
            </a:r>
          </a:p>
          <a:p>
            <a:pPr eaLnBrk="1" hangingPunct="1"/>
            <a:endParaRPr lang="en-US" altLang="en-US" smtClean="0"/>
          </a:p>
        </p:txBody>
      </p:sp>
    </p:spTree>
    <p:extLst>
      <p:ext uri="{BB962C8B-B14F-4D97-AF65-F5344CB8AC3E}">
        <p14:creationId xmlns:p14="http://schemas.microsoft.com/office/powerpoint/2010/main" val="34143345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mtClean="0"/>
              <a:t>Datagram</a:t>
            </a:r>
            <a:br>
              <a:rPr lang="en-GB" altLang="en-US" smtClean="0"/>
            </a:br>
            <a:r>
              <a:rPr lang="en-GB" altLang="en-US" smtClean="0"/>
              <a:t>Diagram</a:t>
            </a:r>
            <a:endParaRPr lang="en-US" altLang="en-US" smtClean="0"/>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b="3510"/>
          <a:stretch>
            <a:fillRect/>
          </a:stretch>
        </p:blipFill>
        <p:spPr bwMode="auto">
          <a:xfrm>
            <a:off x="3644900" y="0"/>
            <a:ext cx="5294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58240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grayscl/>
            <a:lum contrast="40000"/>
          </a:blip>
          <a:srcRect t="3636" b="3636"/>
          <a:stretch>
            <a:fillRect/>
          </a:stretch>
        </p:blipFill>
        <p:spPr>
          <a:xfrm>
            <a:off x="1922318" y="249416"/>
            <a:ext cx="5299364" cy="6359171"/>
          </a:xfrm>
          <a:prstGeom prst="rect">
            <a:avLst/>
          </a:prstGeom>
          <a:noFill/>
        </p:spPr>
      </p:pic>
    </p:spTree>
    <p:extLst>
      <p:ext uri="{BB962C8B-B14F-4D97-AF65-F5344CB8AC3E}">
        <p14:creationId xmlns:p14="http://schemas.microsoft.com/office/powerpoint/2010/main" val="3165961911"/>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Virtual Circuit</a:t>
            </a:r>
          </a:p>
        </p:txBody>
      </p:sp>
      <p:sp>
        <p:nvSpPr>
          <p:cNvPr id="14339" name="Rectangle 3"/>
          <p:cNvSpPr>
            <a:spLocks noGrp="1" noChangeArrowheads="1"/>
          </p:cNvSpPr>
          <p:nvPr>
            <p:ph type="body" idx="1"/>
          </p:nvPr>
        </p:nvSpPr>
        <p:spPr bwMode="auto">
          <a:xfrm>
            <a:off x="628650" y="12192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z="2800" dirty="0" smtClean="0"/>
              <a:t>Preplanned route established before any packets sent</a:t>
            </a:r>
          </a:p>
          <a:p>
            <a:pPr eaLnBrk="1" hangingPunct="1"/>
            <a:r>
              <a:rPr lang="en-US" altLang="en-US" sz="2800" dirty="0" smtClean="0"/>
              <a:t>Call request and call accept packets establish connection (handshake)</a:t>
            </a:r>
          </a:p>
          <a:p>
            <a:pPr eaLnBrk="1" hangingPunct="1"/>
            <a:r>
              <a:rPr lang="en-US" altLang="en-US" sz="2800" dirty="0" smtClean="0"/>
              <a:t>Each packet contains a virtual circuit identifier instead of destination address</a:t>
            </a:r>
          </a:p>
          <a:p>
            <a:pPr eaLnBrk="1" hangingPunct="1"/>
            <a:r>
              <a:rPr lang="en-US" altLang="en-US" sz="2800" dirty="0" smtClean="0"/>
              <a:t>No routing decisions required for each packet</a:t>
            </a:r>
          </a:p>
          <a:p>
            <a:pPr eaLnBrk="1" hangingPunct="1"/>
            <a:r>
              <a:rPr lang="en-US" altLang="en-US" sz="2800" dirty="0" smtClean="0"/>
              <a:t>Clear request to drop circuit</a:t>
            </a:r>
          </a:p>
          <a:p>
            <a:pPr eaLnBrk="1" hangingPunct="1"/>
            <a:r>
              <a:rPr lang="en-US" altLang="en-US" sz="2800" dirty="0" smtClean="0"/>
              <a:t>Not a dedicated path</a:t>
            </a:r>
          </a:p>
          <a:p>
            <a:pPr eaLnBrk="1" hangingPunct="1"/>
            <a:endParaRPr lang="en-US" altLang="en-US" sz="2800" dirty="0" smtClean="0"/>
          </a:p>
        </p:txBody>
      </p:sp>
    </p:spTree>
    <p:extLst>
      <p:ext uri="{BB962C8B-B14F-4D97-AF65-F5344CB8AC3E}">
        <p14:creationId xmlns:p14="http://schemas.microsoft.com/office/powerpoint/2010/main" val="18999772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406400" y="762000"/>
            <a:ext cx="82042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en-GB" altLang="en-US" smtClean="0"/>
              <a:t>Virtual</a:t>
            </a:r>
            <a:br>
              <a:rPr lang="en-GB" altLang="en-US" smtClean="0"/>
            </a:br>
            <a:r>
              <a:rPr lang="en-GB" altLang="en-US" smtClean="0"/>
              <a:t>Circuit</a:t>
            </a:r>
            <a:br>
              <a:rPr lang="en-GB" altLang="en-US" smtClean="0"/>
            </a:br>
            <a:r>
              <a:rPr lang="en-GB" altLang="en-US" smtClean="0"/>
              <a:t>Diagram</a:t>
            </a:r>
            <a:endParaRPr lang="en-US" altLang="en-US" smtClean="0"/>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b="3845"/>
          <a:stretch>
            <a:fillRect/>
          </a:stretch>
        </p:blipFill>
        <p:spPr bwMode="auto">
          <a:xfrm>
            <a:off x="3778250" y="0"/>
            <a:ext cx="53657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68526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smtClean="0"/>
              <a:t>Virtual Circuits v Datagram</a:t>
            </a:r>
          </a:p>
        </p:txBody>
      </p:sp>
      <p:sp>
        <p:nvSpPr>
          <p:cNvPr id="16387" name="Rectangle 3"/>
          <p:cNvSpPr>
            <a:spLocks noGrp="1" noChangeArrowheads="1"/>
          </p:cNvSpPr>
          <p:nvPr>
            <p:ph type="body" idx="1"/>
          </p:nvPr>
        </p:nvSpPr>
        <p:spPr bwMode="auto">
          <a:xfrm>
            <a:off x="628650" y="12954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en-US" altLang="en-US" sz="2400" dirty="0" smtClean="0"/>
              <a:t>Virtual circuits</a:t>
            </a:r>
          </a:p>
          <a:p>
            <a:pPr lvl="1" eaLnBrk="1" hangingPunct="1">
              <a:lnSpc>
                <a:spcPct val="90000"/>
              </a:lnSpc>
            </a:pPr>
            <a:r>
              <a:rPr lang="en-US" altLang="en-US" sz="2400" dirty="0" smtClean="0"/>
              <a:t>Network can provide sequencing and error control</a:t>
            </a:r>
          </a:p>
          <a:p>
            <a:pPr lvl="1" eaLnBrk="1" hangingPunct="1">
              <a:lnSpc>
                <a:spcPct val="90000"/>
              </a:lnSpc>
            </a:pPr>
            <a:r>
              <a:rPr lang="en-US" altLang="en-US" sz="2400" dirty="0" smtClean="0"/>
              <a:t>Packets are forwarded more quickly</a:t>
            </a:r>
          </a:p>
          <a:p>
            <a:pPr lvl="2" eaLnBrk="1" hangingPunct="1">
              <a:lnSpc>
                <a:spcPct val="90000"/>
              </a:lnSpc>
            </a:pPr>
            <a:r>
              <a:rPr lang="en-US" altLang="en-US" dirty="0" smtClean="0"/>
              <a:t>No routing decisions to make</a:t>
            </a:r>
          </a:p>
          <a:p>
            <a:pPr lvl="1" eaLnBrk="1" hangingPunct="1">
              <a:lnSpc>
                <a:spcPct val="90000"/>
              </a:lnSpc>
            </a:pPr>
            <a:r>
              <a:rPr lang="en-US" altLang="en-US" sz="2400" dirty="0" smtClean="0"/>
              <a:t>Less reliable</a:t>
            </a:r>
          </a:p>
          <a:p>
            <a:pPr lvl="2" eaLnBrk="1" hangingPunct="1">
              <a:lnSpc>
                <a:spcPct val="90000"/>
              </a:lnSpc>
            </a:pPr>
            <a:r>
              <a:rPr lang="en-US" altLang="en-US" dirty="0" smtClean="0"/>
              <a:t>Loss of a node looses all circuits through that node</a:t>
            </a:r>
          </a:p>
          <a:p>
            <a:pPr eaLnBrk="1" hangingPunct="1">
              <a:lnSpc>
                <a:spcPct val="90000"/>
              </a:lnSpc>
            </a:pPr>
            <a:r>
              <a:rPr lang="en-US" altLang="en-US" sz="2400" dirty="0" smtClean="0"/>
              <a:t>Datagram</a:t>
            </a:r>
          </a:p>
          <a:p>
            <a:pPr lvl="1" eaLnBrk="1" hangingPunct="1">
              <a:lnSpc>
                <a:spcPct val="90000"/>
              </a:lnSpc>
            </a:pPr>
            <a:r>
              <a:rPr lang="en-US" altLang="en-US" sz="2400" dirty="0" smtClean="0"/>
              <a:t>No call setup phase</a:t>
            </a:r>
          </a:p>
          <a:p>
            <a:pPr lvl="2" eaLnBrk="1" hangingPunct="1">
              <a:lnSpc>
                <a:spcPct val="90000"/>
              </a:lnSpc>
            </a:pPr>
            <a:r>
              <a:rPr lang="en-US" altLang="en-US" dirty="0" smtClean="0"/>
              <a:t>Better if few packets</a:t>
            </a:r>
          </a:p>
          <a:p>
            <a:pPr lvl="1" eaLnBrk="1" hangingPunct="1">
              <a:lnSpc>
                <a:spcPct val="90000"/>
              </a:lnSpc>
            </a:pPr>
            <a:r>
              <a:rPr lang="en-US" altLang="en-US" sz="2400" dirty="0" smtClean="0"/>
              <a:t>More flexible</a:t>
            </a:r>
          </a:p>
          <a:p>
            <a:pPr lvl="2" eaLnBrk="1" hangingPunct="1">
              <a:lnSpc>
                <a:spcPct val="90000"/>
              </a:lnSpc>
            </a:pPr>
            <a:r>
              <a:rPr lang="en-US" altLang="en-US" dirty="0" smtClean="0"/>
              <a:t>Routing can be used to avoid congested parts of the network</a:t>
            </a:r>
          </a:p>
          <a:p>
            <a:pPr lvl="1" eaLnBrk="1" hangingPunct="1">
              <a:lnSpc>
                <a:spcPct val="90000"/>
              </a:lnSpc>
            </a:pPr>
            <a:endParaRPr lang="en-US" altLang="en-US" sz="2400" dirty="0" smtClean="0"/>
          </a:p>
        </p:txBody>
      </p:sp>
    </p:spTree>
    <p:extLst>
      <p:ext uri="{BB962C8B-B14F-4D97-AF65-F5344CB8AC3E}">
        <p14:creationId xmlns:p14="http://schemas.microsoft.com/office/powerpoint/2010/main" val="385850220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1FB6A762-70CC-4E1A-B6DC-174A1AFBC4EC}" type="slidenum">
              <a:rPr lang="en-US" altLang="en-US" sz="2000">
                <a:solidFill>
                  <a:schemeClr val="bg2"/>
                </a:solidFill>
              </a:rPr>
              <a:pPr/>
              <a:t>63</a:t>
            </a:fld>
            <a:endParaRPr lang="en-US" altLang="en-US" sz="2000">
              <a:solidFill>
                <a:schemeClr val="bg2"/>
              </a:solidFill>
            </a:endParaRPr>
          </a:p>
        </p:txBody>
      </p:sp>
      <p:sp>
        <p:nvSpPr>
          <p:cNvPr id="1741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7418"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Switching at the network layer in the Internet uses the datagram approach to packet switching.</a:t>
            </a:r>
          </a:p>
        </p:txBody>
      </p:sp>
      <p:grpSp>
        <p:nvGrpSpPr>
          <p:cNvPr id="17421" name="Group 12"/>
          <p:cNvGrpSpPr>
            <a:grpSpLocks/>
          </p:cNvGrpSpPr>
          <p:nvPr/>
        </p:nvGrpSpPr>
        <p:grpSpPr bwMode="auto">
          <a:xfrm>
            <a:off x="457200" y="1981200"/>
            <a:ext cx="1143000" cy="566738"/>
            <a:chOff x="1200" y="1248"/>
            <a:chExt cx="720" cy="357"/>
          </a:xfrm>
        </p:grpSpPr>
        <p:pic>
          <p:nvPicPr>
            <p:cNvPr id="1742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3"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402494858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61FDFF4D-868B-4C35-8699-E9EBDAD749FC}" type="slidenum">
              <a:rPr lang="en-US" altLang="en-US" sz="2000">
                <a:solidFill>
                  <a:schemeClr val="bg2"/>
                </a:solidFill>
              </a:rPr>
              <a:pPr/>
              <a:t>64</a:t>
            </a:fld>
            <a:endParaRPr lang="en-US" altLang="en-US" sz="2000">
              <a:solidFill>
                <a:schemeClr val="bg2"/>
              </a:solidFill>
            </a:endParaRPr>
          </a:p>
        </p:txBody>
      </p:sp>
      <p:sp>
        <p:nvSpPr>
          <p:cNvPr id="1843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3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4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8442"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0"/>
          <p:cNvSpPr>
            <a:spLocks noChangeShapeType="1"/>
          </p:cNvSpPr>
          <p:nvPr/>
        </p:nvSpPr>
        <p:spPr bwMode="auto">
          <a:xfrm>
            <a:off x="458788" y="3886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Rectangle 11"/>
          <p:cNvSpPr>
            <a:spLocks noChangeArrowheads="1"/>
          </p:cNvSpPr>
          <p:nvPr/>
        </p:nvSpPr>
        <p:spPr bwMode="auto">
          <a:xfrm>
            <a:off x="495300" y="2759075"/>
            <a:ext cx="8077200" cy="1066800"/>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Communication at the network layer in the Internet is connectionless.</a:t>
            </a:r>
          </a:p>
        </p:txBody>
      </p:sp>
      <p:grpSp>
        <p:nvGrpSpPr>
          <p:cNvPr id="18445" name="Group 12"/>
          <p:cNvGrpSpPr>
            <a:grpSpLocks/>
          </p:cNvGrpSpPr>
          <p:nvPr/>
        </p:nvGrpSpPr>
        <p:grpSpPr bwMode="auto">
          <a:xfrm>
            <a:off x="457200" y="1981200"/>
            <a:ext cx="1143000" cy="566738"/>
            <a:chOff x="1200" y="1248"/>
            <a:chExt cx="720" cy="357"/>
          </a:xfrm>
        </p:grpSpPr>
        <p:pic>
          <p:nvPicPr>
            <p:cNvPr id="1844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7"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0526061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BDC5BF7A-A925-4E1B-B49C-3E6AE7553820}" type="slidenum">
              <a:rPr lang="en-US" altLang="en-US" sz="2000">
                <a:solidFill>
                  <a:schemeClr val="bg2"/>
                </a:solidFill>
              </a:rPr>
              <a:pPr/>
              <a:t>65</a:t>
            </a:fld>
            <a:endParaRPr lang="en-US" altLang="en-US" sz="2000">
              <a:solidFill>
                <a:schemeClr val="bg2"/>
              </a:solidFill>
            </a:endParaRPr>
          </a:p>
        </p:txBody>
      </p:sp>
      <p:sp>
        <p:nvSpPr>
          <p:cNvPr id="2150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0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0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1514" name="Line 9"/>
          <p:cNvSpPr>
            <a:spLocks noChangeShapeType="1"/>
          </p:cNvSpPr>
          <p:nvPr/>
        </p:nvSpPr>
        <p:spPr bwMode="auto">
          <a:xfrm>
            <a:off x="457200" y="1752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0"/>
          <p:cNvSpPr>
            <a:spLocks noChangeShapeType="1"/>
          </p:cNvSpPr>
          <p:nvPr/>
        </p:nvSpPr>
        <p:spPr bwMode="auto">
          <a:xfrm>
            <a:off x="457200" y="6400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Rectangle 11"/>
          <p:cNvSpPr>
            <a:spLocks noChangeArrowheads="1"/>
          </p:cNvSpPr>
          <p:nvPr/>
        </p:nvSpPr>
        <p:spPr bwMode="auto">
          <a:xfrm>
            <a:off x="571500" y="1844675"/>
            <a:ext cx="8077200" cy="4524375"/>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IPv4 is an unreliable and connectionless datagram protocol – a best effort delivery</a:t>
            </a:r>
          </a:p>
          <a:p>
            <a:pPr algn="ctr"/>
            <a:r>
              <a:rPr lang="en-US" altLang="en-US" dirty="0"/>
              <a:t>Best effort means that IPv4 provides no error control (except for error detection on the header) or flow control</a:t>
            </a:r>
          </a:p>
          <a:p>
            <a:pPr algn="ctr"/>
            <a:r>
              <a:rPr lang="en-US" altLang="en-US" dirty="0"/>
              <a:t>IPv4 does its best to get a transmission through to its destination, but with no guarantees</a:t>
            </a:r>
          </a:p>
        </p:txBody>
      </p:sp>
      <p:grpSp>
        <p:nvGrpSpPr>
          <p:cNvPr id="21517" name="Group 12"/>
          <p:cNvGrpSpPr>
            <a:grpSpLocks/>
          </p:cNvGrpSpPr>
          <p:nvPr/>
        </p:nvGrpSpPr>
        <p:grpSpPr bwMode="auto">
          <a:xfrm>
            <a:off x="533400" y="1066800"/>
            <a:ext cx="1143000" cy="566738"/>
            <a:chOff x="1200" y="1248"/>
            <a:chExt cx="720" cy="357"/>
          </a:xfrm>
        </p:grpSpPr>
        <p:pic>
          <p:nvPicPr>
            <p:cNvPr id="2151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4601547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CBA95C2D-A7AD-49F7-AD01-21C47C087395}" type="slidenum">
              <a:rPr lang="en-US" altLang="en-US" sz="2000">
                <a:solidFill>
                  <a:schemeClr val="bg2"/>
                </a:solidFill>
              </a:rPr>
              <a:pPr/>
              <a:t>66</a:t>
            </a:fld>
            <a:endParaRPr lang="en-US" altLang="en-US" sz="2000">
              <a:solidFill>
                <a:schemeClr val="bg2"/>
              </a:solidFill>
            </a:endParaRPr>
          </a:p>
        </p:txBody>
      </p:sp>
      <p:sp>
        <p:nvSpPr>
          <p:cNvPr id="2253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Text Box 4"/>
          <p:cNvSpPr txBox="1">
            <a:spLocks noChangeArrowheads="1"/>
          </p:cNvSpPr>
          <p:nvPr/>
        </p:nvSpPr>
        <p:spPr bwMode="auto">
          <a:xfrm>
            <a:off x="304800" y="762000"/>
            <a:ext cx="4132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20.5  </a:t>
            </a:r>
            <a:r>
              <a:rPr lang="en-US" altLang="en-US" sz="2000" i="1">
                <a:latin typeface="Times New Roman" panose="02020603050405020304" pitchFamily="18" charset="0"/>
              </a:rPr>
              <a:t>IPv4 datagram format</a:t>
            </a:r>
          </a:p>
        </p:txBody>
      </p:sp>
      <p:sp>
        <p:nvSpPr>
          <p:cNvPr id="2253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2535"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362075" y="1662113"/>
            <a:ext cx="6334125" cy="4357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48701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D4274158-6AAB-45B5-959D-CF4011F85AD1}" type="slidenum">
              <a:rPr lang="en-US" altLang="en-US" sz="2000">
                <a:solidFill>
                  <a:schemeClr val="bg2"/>
                </a:solidFill>
              </a:rPr>
              <a:pPr/>
              <a:t>67</a:t>
            </a:fld>
            <a:endParaRPr lang="en-US" altLang="en-US" sz="2000">
              <a:solidFill>
                <a:schemeClr val="bg2"/>
              </a:solidFill>
            </a:endParaRPr>
          </a:p>
        </p:txBody>
      </p:sp>
      <p:sp>
        <p:nvSpPr>
          <p:cNvPr id="2662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2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2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3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3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3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3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2663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0"/>
          <p:cNvSpPr>
            <a:spLocks noChangeShapeType="1"/>
          </p:cNvSpPr>
          <p:nvPr/>
        </p:nvSpPr>
        <p:spPr bwMode="auto">
          <a:xfrm>
            <a:off x="458788"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Rectangle 11"/>
          <p:cNvSpPr>
            <a:spLocks noChangeArrowheads="1"/>
          </p:cNvSpPr>
          <p:nvPr/>
        </p:nvSpPr>
        <p:spPr bwMode="auto">
          <a:xfrm>
            <a:off x="495300" y="2759075"/>
            <a:ext cx="8077200" cy="1554163"/>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The total length field defines the total length of the datagram including the header.</a:t>
            </a:r>
          </a:p>
        </p:txBody>
      </p:sp>
      <p:grpSp>
        <p:nvGrpSpPr>
          <p:cNvPr id="26637" name="Group 12"/>
          <p:cNvGrpSpPr>
            <a:grpSpLocks/>
          </p:cNvGrpSpPr>
          <p:nvPr/>
        </p:nvGrpSpPr>
        <p:grpSpPr bwMode="auto">
          <a:xfrm>
            <a:off x="457200" y="1981200"/>
            <a:ext cx="1143000" cy="566738"/>
            <a:chOff x="1200" y="1248"/>
            <a:chExt cx="720" cy="357"/>
          </a:xfrm>
        </p:grpSpPr>
        <p:pic>
          <p:nvPicPr>
            <p:cNvPr id="2663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78507035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A6E7B546-EF6D-4C6E-93C5-8AFD1267347A}" type="slidenum">
              <a:rPr lang="en-US" altLang="en-US" sz="2000">
                <a:solidFill>
                  <a:schemeClr val="bg2"/>
                </a:solidFill>
              </a:rPr>
              <a:pPr/>
              <a:t>68</a:t>
            </a:fld>
            <a:endParaRPr lang="en-US" altLang="en-US" sz="2000">
              <a:solidFill>
                <a:schemeClr val="bg2"/>
              </a:solidFill>
            </a:endParaRPr>
          </a:p>
        </p:txBody>
      </p:sp>
      <p:sp>
        <p:nvSpPr>
          <p:cNvPr id="2765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4"/>
          <p:cNvSpPr txBox="1">
            <a:spLocks noChangeArrowheads="1"/>
          </p:cNvSpPr>
          <p:nvPr/>
        </p:nvSpPr>
        <p:spPr bwMode="auto">
          <a:xfrm>
            <a:off x="304800" y="762000"/>
            <a:ext cx="775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20.7  </a:t>
            </a:r>
            <a:r>
              <a:rPr lang="en-US" altLang="en-US" sz="2000" i="1">
                <a:latin typeface="Times New Roman" panose="02020603050405020304" pitchFamily="18" charset="0"/>
              </a:rPr>
              <a:t>Encapsulation of a small datagram in an Ethernet frame</a:t>
            </a:r>
          </a:p>
        </p:txBody>
      </p:sp>
      <p:sp>
        <p:nvSpPr>
          <p:cNvPr id="2765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5"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222250" y="2590800"/>
            <a:ext cx="8693150" cy="1227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TextBox 7"/>
          <p:cNvSpPr txBox="1">
            <a:spLocks noChangeArrowheads="1"/>
          </p:cNvSpPr>
          <p:nvPr/>
        </p:nvSpPr>
        <p:spPr bwMode="auto">
          <a:xfrm>
            <a:off x="1447800" y="4419600"/>
            <a:ext cx="64357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a:t>One of the reason why “total length”</a:t>
            </a:r>
          </a:p>
          <a:p>
            <a:r>
              <a:rPr lang="en-US" altLang="en-US" sz="2800"/>
              <a:t>field is required.</a:t>
            </a:r>
          </a:p>
        </p:txBody>
      </p:sp>
    </p:spTree>
    <p:extLst>
      <p:ext uri="{BB962C8B-B14F-4D97-AF65-F5344CB8AC3E}">
        <p14:creationId xmlns:p14="http://schemas.microsoft.com/office/powerpoint/2010/main" val="26766436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9EB342B9-1503-4FD5-AF61-7FCE50EA6C8D}" type="slidenum">
              <a:rPr lang="en-US" altLang="en-US" sz="2000">
                <a:solidFill>
                  <a:schemeClr val="bg2"/>
                </a:solidFill>
              </a:rPr>
              <a:pPr/>
              <a:t>69</a:t>
            </a:fld>
            <a:endParaRPr lang="en-US" altLang="en-US" sz="2000">
              <a:solidFill>
                <a:schemeClr val="bg2"/>
              </a:solidFill>
            </a:endParaRPr>
          </a:p>
        </p:txBody>
      </p:sp>
      <p:sp>
        <p:nvSpPr>
          <p:cNvPr id="2867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Text Box 4"/>
          <p:cNvSpPr txBox="1">
            <a:spLocks noChangeArrowheads="1"/>
          </p:cNvSpPr>
          <p:nvPr/>
        </p:nvSpPr>
        <p:spPr bwMode="auto">
          <a:xfrm>
            <a:off x="304800" y="762000"/>
            <a:ext cx="5626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20.8  </a:t>
            </a:r>
            <a:r>
              <a:rPr lang="en-US" altLang="en-US" sz="2000" i="1">
                <a:latin typeface="Times New Roman" panose="02020603050405020304" pitchFamily="18" charset="0"/>
              </a:rPr>
              <a:t>Protocol field and encapsulated data</a:t>
            </a:r>
          </a:p>
        </p:txBody>
      </p:sp>
      <p:sp>
        <p:nvSpPr>
          <p:cNvPr id="2867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8679"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514350" y="2541588"/>
            <a:ext cx="7715250" cy="21828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477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924800" cy="1139825"/>
          </a:xfrm>
        </p:spPr>
        <p:txBody>
          <a:bodyPr/>
          <a:lstStyle/>
          <a:p>
            <a:pPr eaLnBrk="1" hangingPunct="1">
              <a:defRPr/>
            </a:pPr>
            <a:r>
              <a:rPr lang="en-US" dirty="0" smtClean="0">
                <a:ea typeface="+mj-ea"/>
                <a:cs typeface="+mj-cs"/>
              </a:rPr>
              <a:t>Connectionless Internetworking</a:t>
            </a:r>
          </a:p>
        </p:txBody>
      </p:sp>
      <p:sp>
        <p:nvSpPr>
          <p:cNvPr id="3" name="Content Placeholder 2"/>
          <p:cNvSpPr>
            <a:spLocks noGrp="1"/>
          </p:cNvSpPr>
          <p:nvPr>
            <p:ph idx="1"/>
          </p:nvPr>
        </p:nvSpPr>
        <p:spPr>
          <a:xfrm>
            <a:off x="457200" y="1676400"/>
            <a:ext cx="8229600" cy="4571999"/>
          </a:xfrm>
        </p:spPr>
        <p:txBody>
          <a:bodyPr/>
          <a:lstStyle/>
          <a:p>
            <a:pPr eaLnBrk="1" hangingPunct="1">
              <a:defRPr/>
            </a:pPr>
            <a:r>
              <a:rPr lang="en-US" sz="2400" dirty="0" smtClean="0">
                <a:ea typeface="+mn-ea"/>
                <a:cs typeface="+mn-cs"/>
              </a:rPr>
              <a:t>Connectionless internet facility is flexible</a:t>
            </a:r>
          </a:p>
          <a:p>
            <a:pPr eaLnBrk="1" hangingPunct="1">
              <a:defRPr/>
            </a:pPr>
            <a:r>
              <a:rPr lang="en-US" sz="2400" dirty="0" smtClean="0">
                <a:ea typeface="+mn-ea"/>
                <a:cs typeface="+mn-cs"/>
              </a:rPr>
              <a:t>IP provides a connectionless service between end systems</a:t>
            </a:r>
          </a:p>
          <a:p>
            <a:pPr lvl="1" eaLnBrk="1" hangingPunct="1">
              <a:defRPr/>
            </a:pPr>
            <a:r>
              <a:rPr lang="en-US" sz="2000" dirty="0" smtClean="0"/>
              <a:t>Advantages:</a:t>
            </a:r>
          </a:p>
          <a:p>
            <a:pPr lvl="2" eaLnBrk="1" hangingPunct="1">
              <a:defRPr/>
            </a:pPr>
            <a:r>
              <a:rPr lang="en-US" sz="1800" dirty="0" smtClean="0"/>
              <a:t>Is flexible</a:t>
            </a:r>
          </a:p>
          <a:p>
            <a:pPr lvl="2" eaLnBrk="1" hangingPunct="1">
              <a:defRPr/>
            </a:pPr>
            <a:r>
              <a:rPr lang="en-US" sz="1800" dirty="0" smtClean="0"/>
              <a:t>Can be made robust</a:t>
            </a:r>
          </a:p>
          <a:p>
            <a:pPr lvl="2" eaLnBrk="1" hangingPunct="1">
              <a:defRPr/>
            </a:pPr>
            <a:r>
              <a:rPr lang="en-US" sz="1800" dirty="0" smtClean="0"/>
              <a:t>Does not impose unnecessary overhead</a:t>
            </a:r>
            <a:endParaRPr lang="en-US" sz="1600" dirty="0" smtClean="0"/>
          </a:p>
        </p:txBody>
      </p:sp>
    </p:spTree>
    <p:extLst>
      <p:ext uri="{BB962C8B-B14F-4D97-AF65-F5344CB8AC3E}">
        <p14:creationId xmlns:p14="http://schemas.microsoft.com/office/powerpoint/2010/main" val="36155770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A60B4189-6F78-439F-95B9-DD1A3A5C2BB3}" type="slidenum">
              <a:rPr lang="en-US" altLang="en-US" sz="2000">
                <a:solidFill>
                  <a:schemeClr val="bg2"/>
                </a:solidFill>
              </a:rPr>
              <a:pPr/>
              <a:t>70</a:t>
            </a:fld>
            <a:endParaRPr lang="en-US" altLang="en-US" sz="2000">
              <a:solidFill>
                <a:schemeClr val="bg2"/>
              </a:solidFill>
            </a:endParaRPr>
          </a:p>
        </p:txBody>
      </p:sp>
      <p:sp>
        <p:nvSpPr>
          <p:cNvPr id="29699" name="Text Box 2"/>
          <p:cNvSpPr txBox="1">
            <a:spLocks noChangeArrowheads="1"/>
          </p:cNvSpPr>
          <p:nvPr/>
        </p:nvSpPr>
        <p:spPr bwMode="auto">
          <a:xfrm>
            <a:off x="2411413" y="1371600"/>
            <a:ext cx="3303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Table 20.4  </a:t>
            </a:r>
            <a:r>
              <a:rPr lang="en-US" altLang="en-US" sz="2000" i="1">
                <a:latin typeface="Times New Roman" panose="02020603050405020304" pitchFamily="18" charset="0"/>
              </a:rPr>
              <a:t>Protocol values</a:t>
            </a:r>
          </a:p>
        </p:txBody>
      </p:sp>
      <p:pic>
        <p:nvPicPr>
          <p:cNvPr id="29700" name="Picture 4"/>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2111375" y="1843088"/>
            <a:ext cx="5127625" cy="3948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01028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Fragmentation</a:t>
            </a:r>
            <a:endParaRPr lang="en-US" dirty="0"/>
          </a:p>
        </p:txBody>
      </p:sp>
      <p:sp>
        <p:nvSpPr>
          <p:cNvPr id="33795" name="Content Placeholder 3"/>
          <p:cNvSpPr>
            <a:spLocks noGrp="1"/>
          </p:cNvSpPr>
          <p:nvPr>
            <p:ph idx="1"/>
          </p:nvPr>
        </p:nvSpPr>
        <p:spPr/>
        <p:txBody>
          <a:bodyPr/>
          <a:lstStyle/>
          <a:p>
            <a:r>
              <a:rPr lang="en-US" altLang="en-US" sz="2400" smtClean="0"/>
              <a:t>A IP packet can travel through many different networks using different L2 (Data Link layers).  </a:t>
            </a:r>
          </a:p>
          <a:p>
            <a:r>
              <a:rPr lang="en-US" altLang="en-US" sz="2400" smtClean="0"/>
              <a:t>The source node has no idea of the path and data link layer its packets will travel.  </a:t>
            </a:r>
          </a:p>
          <a:p>
            <a:r>
              <a:rPr lang="en-US" altLang="en-US" sz="2400" smtClean="0"/>
              <a:t>MTU</a:t>
            </a:r>
          </a:p>
          <a:p>
            <a:pPr lvl="1"/>
            <a:r>
              <a:rPr lang="en-US" altLang="en-US" sz="2000" smtClean="0"/>
              <a:t>Each DL has its own frame format and limitation.  </a:t>
            </a:r>
          </a:p>
          <a:p>
            <a:pPr lvl="1"/>
            <a:r>
              <a:rPr lang="en-US" altLang="en-US" sz="2000" smtClean="0"/>
              <a:t>One of such limitation is the maximum size of the frame, which is imposed by software, hardware, performance, and standards.  </a:t>
            </a:r>
          </a:p>
        </p:txBody>
      </p:sp>
      <p:sp>
        <p:nvSpPr>
          <p:cNvPr id="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00F9700D-6F25-4F19-8F83-16A0D9F815E8}" type="slidenum">
              <a:rPr lang="en-US" altLang="en-US" sz="1200">
                <a:solidFill>
                  <a:srgbClr val="B5A788"/>
                </a:solidFill>
              </a:rPr>
              <a:pPr/>
              <a:t>71</a:t>
            </a:fld>
            <a:endParaRPr lang="en-US" altLang="en-US" sz="1200">
              <a:solidFill>
                <a:srgbClr val="B5A788"/>
              </a:solidFill>
            </a:endParaRPr>
          </a:p>
        </p:txBody>
      </p:sp>
      <p:pic>
        <p:nvPicPr>
          <p:cNvPr id="33797" name="Picture 6"/>
          <p:cNvPicPr>
            <a:picLocks noChangeAspect="1" noChangeArrowheads="1"/>
          </p:cNvPicPr>
          <p:nvPr/>
        </p:nvPicPr>
        <p:blipFill>
          <a:blip r:embed="rId2">
            <a:lum contrast="40000"/>
            <a:grayscl/>
            <a:extLst>
              <a:ext uri="{28A0092B-C50C-407E-A947-70E740481C1C}">
                <a14:useLocalDpi xmlns:a14="http://schemas.microsoft.com/office/drawing/2010/main" val="0"/>
              </a:ext>
            </a:extLst>
          </a:blip>
          <a:srcRect/>
          <a:stretch>
            <a:fillRect/>
          </a:stretch>
        </p:blipFill>
        <p:spPr bwMode="auto">
          <a:xfrm>
            <a:off x="2286000" y="5029200"/>
            <a:ext cx="5502275" cy="1349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538682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3000" y="274638"/>
            <a:ext cx="7791450" cy="1143000"/>
          </a:xfrm>
        </p:spPr>
        <p:txBody>
          <a:bodyPr/>
          <a:lstStyle/>
          <a:p>
            <a:pPr>
              <a:defRPr/>
            </a:pPr>
            <a:r>
              <a:rPr lang="en-US" dirty="0" smtClean="0"/>
              <a:t>MTUs for some networks</a:t>
            </a:r>
            <a:endParaRPr lang="en-US" dirty="0"/>
          </a:p>
        </p:txBody>
      </p:sp>
      <p:sp>
        <p:nvSpPr>
          <p:cNvPr id="4"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57DB2B4A-0D34-4A7E-9395-09518009640A}" type="slidenum">
              <a:rPr lang="en-US" altLang="en-US" sz="1200">
                <a:solidFill>
                  <a:srgbClr val="B5A788"/>
                </a:solidFill>
              </a:rPr>
              <a:pPr/>
              <a:t>72</a:t>
            </a:fld>
            <a:endParaRPr lang="en-US" altLang="en-US" sz="1200">
              <a:solidFill>
                <a:srgbClr val="B5A788"/>
              </a:solidFill>
            </a:endParaRPr>
          </a:p>
        </p:txBody>
      </p:sp>
      <p:pic>
        <p:nvPicPr>
          <p:cNvPr id="34820" name="Picture 4"/>
          <p:cNvPicPr>
            <a:picLocks noChangeAspect="1" noChangeArrowheads="1"/>
          </p:cNvPicPr>
          <p:nvPr/>
        </p:nvPicPr>
        <p:blipFill>
          <a:blip r:embed="rId3" cstate="print">
            <a:lum contrast="40000"/>
            <a:grayscl/>
            <a:extLst>
              <a:ext uri="{28A0092B-C50C-407E-A947-70E740481C1C}">
                <a14:useLocalDpi xmlns:a14="http://schemas.microsoft.com/office/drawing/2010/main" val="0"/>
              </a:ext>
            </a:extLst>
          </a:blip>
          <a:srcRect/>
          <a:stretch>
            <a:fillRect/>
          </a:stretch>
        </p:blipFill>
        <p:spPr bwMode="auto">
          <a:xfrm>
            <a:off x="2438400" y="1905000"/>
            <a:ext cx="4114800" cy="3052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77946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Fields Related to Fragmentation</a:t>
            </a:r>
          </a:p>
        </p:txBody>
      </p:sp>
      <p:sp>
        <p:nvSpPr>
          <p:cNvPr id="35843" name="Content Placeholder 2"/>
          <p:cNvSpPr>
            <a:spLocks noGrp="1"/>
          </p:cNvSpPr>
          <p:nvPr>
            <p:ph idx="1"/>
          </p:nvPr>
        </p:nvSpPr>
        <p:spPr bwMode="auto">
          <a:xfrm>
            <a:off x="628650" y="1447800"/>
            <a:ext cx="78867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smtClean="0"/>
              <a:t>Identification:</a:t>
            </a:r>
            <a:r>
              <a:rPr lang="en-US" altLang="en-US" dirty="0" smtClean="0"/>
              <a:t> identifies a datagram originating from the source host. A combination of the identification and source address must uniquely define a datagram as it leaves the source node.</a:t>
            </a:r>
          </a:p>
          <a:p>
            <a:r>
              <a:rPr lang="en-US" altLang="en-US" b="1" dirty="0" smtClean="0"/>
              <a:t>Flags: </a:t>
            </a:r>
            <a:r>
              <a:rPr lang="en-US" altLang="en-US" dirty="0" smtClean="0"/>
              <a:t>see next slide.</a:t>
            </a:r>
          </a:p>
          <a:p>
            <a:r>
              <a:rPr lang="en-US" altLang="en-US" b="1" dirty="0" smtClean="0"/>
              <a:t>Fragmentation offset: </a:t>
            </a:r>
            <a:r>
              <a:rPr lang="en-US" altLang="en-US" dirty="0" smtClean="0"/>
              <a:t>is the offset of the data in the original datagram measured in </a:t>
            </a:r>
            <a:r>
              <a:rPr lang="en-US" altLang="en-US" u="sng" dirty="0" smtClean="0"/>
              <a:t>units of 8 bytes</a:t>
            </a:r>
            <a:r>
              <a:rPr lang="en-US" altLang="en-US" dirty="0" smtClean="0"/>
              <a:t>.</a:t>
            </a:r>
          </a:p>
          <a:p>
            <a:endParaRPr lang="en-US" altLang="en-US" dirty="0" smtClean="0"/>
          </a:p>
        </p:txBody>
      </p:sp>
      <p:sp>
        <p:nvSpPr>
          <p:cNvPr id="3584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CF2737DD-E5E7-4FAB-A73C-9E482A743E20}" type="slidenum">
              <a:rPr lang="en-US" altLang="en-US" sz="2000">
                <a:solidFill>
                  <a:schemeClr val="bg2"/>
                </a:solidFill>
              </a:rPr>
              <a:pPr/>
              <a:t>73</a:t>
            </a:fld>
            <a:endParaRPr lang="en-US" altLang="en-US" sz="2000">
              <a:solidFill>
                <a:schemeClr val="bg2"/>
              </a:solidFill>
            </a:endParaRPr>
          </a:p>
        </p:txBody>
      </p:sp>
    </p:spTree>
    <p:extLst>
      <p:ext uri="{BB962C8B-B14F-4D97-AF65-F5344CB8AC3E}">
        <p14:creationId xmlns:p14="http://schemas.microsoft.com/office/powerpoint/2010/main" val="12318324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DA65E8A7-5A12-42EF-BD1F-E8223283F3F4}" type="slidenum">
              <a:rPr lang="en-US" altLang="en-US" sz="2000">
                <a:solidFill>
                  <a:schemeClr val="bg2"/>
                </a:solidFill>
              </a:rPr>
              <a:pPr/>
              <a:t>74</a:t>
            </a:fld>
            <a:endParaRPr lang="en-US" altLang="en-US" sz="2000">
              <a:solidFill>
                <a:schemeClr val="bg2"/>
              </a:solidFill>
            </a:endParaRPr>
          </a:p>
        </p:txBody>
      </p:sp>
      <p:sp>
        <p:nvSpPr>
          <p:cNvPr id="36867"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8"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69" name="Text Box 4"/>
          <p:cNvSpPr txBox="1">
            <a:spLocks noChangeArrowheads="1"/>
          </p:cNvSpPr>
          <p:nvPr/>
        </p:nvSpPr>
        <p:spPr bwMode="auto">
          <a:xfrm>
            <a:off x="304800" y="762000"/>
            <a:ext cx="5762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20.10  </a:t>
            </a:r>
            <a:r>
              <a:rPr lang="en-US" altLang="en-US" sz="2000" i="1">
                <a:latin typeface="Times New Roman" panose="02020603050405020304" pitchFamily="18" charset="0"/>
              </a:rPr>
              <a:t>Flags (3 bits) used in fragmentation</a:t>
            </a:r>
          </a:p>
        </p:txBody>
      </p:sp>
      <p:sp>
        <p:nvSpPr>
          <p:cNvPr id="36870"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6871"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752600" y="1828800"/>
            <a:ext cx="5524500" cy="735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2" name="Rectangle 9"/>
          <p:cNvSpPr>
            <a:spLocks noChangeArrowheads="1"/>
          </p:cNvSpPr>
          <p:nvPr/>
        </p:nvSpPr>
        <p:spPr bwMode="auto">
          <a:xfrm>
            <a:off x="228600" y="3048000"/>
            <a:ext cx="868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buFont typeface="Arial" panose="020B0604020202020204" pitchFamily="34" charset="0"/>
              <a:buChar char="•"/>
            </a:pPr>
            <a:r>
              <a:rPr lang="en-US" altLang="en-US" sz="2800" b="0">
                <a:latin typeface="Times New Roman" panose="02020603050405020304" pitchFamily="18" charset="0"/>
              </a:rPr>
              <a:t> first bit:  reserved (not used)</a:t>
            </a:r>
          </a:p>
          <a:p>
            <a:pPr algn="just">
              <a:buFont typeface="Arial" panose="020B0604020202020204" pitchFamily="34" charset="0"/>
              <a:buChar char="•"/>
            </a:pPr>
            <a:r>
              <a:rPr lang="en-US" altLang="en-US" sz="2800" b="0">
                <a:latin typeface="Times New Roman" panose="02020603050405020304" pitchFamily="18" charset="0"/>
              </a:rPr>
              <a:t> second bit:   = 1 requires the packet not to be fragmented</a:t>
            </a:r>
          </a:p>
          <a:p>
            <a:pPr algn="just"/>
            <a:r>
              <a:rPr lang="en-US" altLang="en-US" sz="2800" b="0">
                <a:latin typeface="Times New Roman" panose="02020603050405020304" pitchFamily="18" charset="0"/>
              </a:rPr>
              <a:t>                       drops the packet if it is &gt; MTU</a:t>
            </a:r>
          </a:p>
          <a:p>
            <a:pPr algn="just"/>
            <a:endParaRPr lang="en-US" altLang="en-US" sz="2800" b="0">
              <a:latin typeface="Times New Roman" panose="02020603050405020304" pitchFamily="18" charset="0"/>
            </a:endParaRPr>
          </a:p>
          <a:p>
            <a:pPr algn="just">
              <a:buFont typeface="Arial" panose="020B0604020202020204" pitchFamily="34" charset="0"/>
              <a:buChar char="•"/>
            </a:pPr>
            <a:r>
              <a:rPr lang="en-US" altLang="en-US" sz="2800" b="0">
                <a:latin typeface="Times New Roman" panose="02020603050405020304" pitchFamily="18" charset="0"/>
              </a:rPr>
              <a:t> third bit: =1 more fragmented packets later</a:t>
            </a:r>
          </a:p>
          <a:p>
            <a:pPr algn="just"/>
            <a:r>
              <a:rPr lang="en-US" altLang="en-US" sz="2800" b="0">
                <a:latin typeface="Times New Roman" panose="02020603050405020304" pitchFamily="18" charset="0"/>
              </a:rPr>
              <a:t>                 =0 the last fragmented packet </a:t>
            </a:r>
          </a:p>
        </p:txBody>
      </p:sp>
    </p:spTree>
    <p:extLst>
      <p:ext uri="{BB962C8B-B14F-4D97-AF65-F5344CB8AC3E}">
        <p14:creationId xmlns:p14="http://schemas.microsoft.com/office/powerpoint/2010/main" val="195872945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1450" cy="1143000"/>
          </a:xfrm>
        </p:spPr>
        <p:txBody>
          <a:bodyPr/>
          <a:lstStyle/>
          <a:p>
            <a:pPr>
              <a:defRPr/>
            </a:pPr>
            <a:r>
              <a:rPr lang="en-US" dirty="0" smtClean="0"/>
              <a:t>Fragmentation of IP</a:t>
            </a:r>
            <a:endParaRPr lang="en-US" dirty="0"/>
          </a:p>
        </p:txBody>
      </p:sp>
      <p:sp>
        <p:nvSpPr>
          <p:cNvPr id="3" name="Slide Number Placeholder 2"/>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DC062793-C1B7-41D6-BE3F-3BC6EC7521F1}" type="slidenum">
              <a:rPr lang="en-US" altLang="en-US" sz="1200">
                <a:solidFill>
                  <a:srgbClr val="B5A788"/>
                </a:solidFill>
              </a:rPr>
              <a:pPr/>
              <a:t>75</a:t>
            </a:fld>
            <a:endParaRPr lang="en-US" altLang="en-US" sz="1200">
              <a:solidFill>
                <a:srgbClr val="B5A788"/>
              </a:solidFill>
            </a:endParaRPr>
          </a:p>
        </p:txBody>
      </p:sp>
      <p:sp>
        <p:nvSpPr>
          <p:cNvPr id="4" name="Text Placeholder 3"/>
          <p:cNvSpPr>
            <a:spLocks noGrp="1"/>
          </p:cNvSpPr>
          <p:nvPr>
            <p:ph type="body" idx="4294967295"/>
          </p:nvPr>
        </p:nvSpPr>
        <p:spPr/>
        <p:txBody>
          <a:bodyPr>
            <a:normAutofit/>
          </a:bodyPr>
          <a:lstStyle/>
          <a:p>
            <a:pPr>
              <a:defRPr/>
            </a:pPr>
            <a:r>
              <a:rPr lang="en-US" dirty="0" smtClean="0"/>
              <a:t>The source node usually does not fragment the packet.  Instead, L4  will segment the data into a size that can fit into L3 and L2 of the source. </a:t>
            </a:r>
          </a:p>
          <a:p>
            <a:pPr>
              <a:defRPr/>
            </a:pPr>
            <a:r>
              <a:rPr lang="en-US" dirty="0" smtClean="0"/>
              <a:t>But, there is a possibility that a packet travel thru a link whose MTU is smaller than one of the source node.  </a:t>
            </a:r>
          </a:p>
          <a:p>
            <a:pPr lvl="1">
              <a:defRPr/>
            </a:pPr>
            <a:r>
              <a:rPr lang="en-US" dirty="0" smtClean="0"/>
              <a:t>Then, the packet must be fragmented to go forward the next hop.  </a:t>
            </a:r>
          </a:p>
          <a:p>
            <a:pPr lvl="1">
              <a:defRPr/>
            </a:pPr>
            <a:r>
              <a:rPr lang="en-US" dirty="0" smtClean="0"/>
              <a:t>Each fragment has its own header mostly repeated from the original packet.  </a:t>
            </a:r>
          </a:p>
          <a:p>
            <a:pPr lvl="1">
              <a:defRPr/>
            </a:pPr>
            <a:r>
              <a:rPr lang="en-US" dirty="0" smtClean="0"/>
              <a:t>A fragmented packet can be further fragmented into even smaller packet. </a:t>
            </a:r>
          </a:p>
          <a:p>
            <a:pPr lvl="1">
              <a:defRPr/>
            </a:pPr>
            <a:r>
              <a:rPr lang="en-US" dirty="0" smtClean="0"/>
              <a:t>Fragmented packets will be re-assembled only by the final destination.  </a:t>
            </a:r>
          </a:p>
        </p:txBody>
      </p:sp>
    </p:spTree>
    <p:extLst>
      <p:ext uri="{BB962C8B-B14F-4D97-AF65-F5344CB8AC3E}">
        <p14:creationId xmlns:p14="http://schemas.microsoft.com/office/powerpoint/2010/main" val="42778624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20.</a:t>
            </a:r>
            <a:fld id="{7D10A565-2295-4598-B949-3BA9AC21B775}" type="slidenum">
              <a:rPr lang="en-US" altLang="en-US" sz="2000">
                <a:solidFill>
                  <a:schemeClr val="bg2"/>
                </a:solidFill>
              </a:rPr>
              <a:pPr/>
              <a:t>76</a:t>
            </a:fld>
            <a:endParaRPr lang="en-US" altLang="en-US" sz="2000">
              <a:solidFill>
                <a:schemeClr val="bg2"/>
              </a:solidFill>
            </a:endParaRPr>
          </a:p>
        </p:txBody>
      </p:sp>
      <p:pic>
        <p:nvPicPr>
          <p:cNvPr id="38915" name="Picture 2"/>
          <p:cNvPicPr>
            <a:picLocks noChangeAspect="1" noChangeArrowheads="1"/>
          </p:cNvPicPr>
          <p:nvPr/>
        </p:nvPicPr>
        <p:blipFill>
          <a:blip r:embed="rId2">
            <a:lum contrast="40000"/>
            <a:grayscl/>
            <a:extLst>
              <a:ext uri="{28A0092B-C50C-407E-A947-70E740481C1C}">
                <a14:useLocalDpi xmlns:a14="http://schemas.microsoft.com/office/drawing/2010/main" val="0"/>
              </a:ext>
            </a:extLst>
          </a:blip>
          <a:srcRect/>
          <a:stretch>
            <a:fillRect/>
          </a:stretch>
        </p:blipFill>
        <p:spPr bwMode="auto">
          <a:xfrm>
            <a:off x="228600" y="452438"/>
            <a:ext cx="8924925" cy="57594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39705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lstStyle/>
          <a:p>
            <a:pPr>
              <a:defRPr/>
            </a:pPr>
            <a:r>
              <a:rPr lang="en-US" dirty="0" smtClean="0"/>
              <a:t>Fragmentation example</a:t>
            </a:r>
            <a:endParaRPr lang="en-US" dirty="0"/>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895A6639-3413-4C64-B062-3180CFA166CA}" type="slidenum">
              <a:rPr lang="en-US" altLang="en-US" sz="1200">
                <a:solidFill>
                  <a:srgbClr val="B5A788"/>
                </a:solidFill>
              </a:rPr>
              <a:pPr/>
              <a:t>77</a:t>
            </a:fld>
            <a:endParaRPr lang="en-US" altLang="en-US" sz="1200">
              <a:solidFill>
                <a:srgbClr val="B5A788"/>
              </a:solidFill>
            </a:endParaRPr>
          </a:p>
        </p:txBody>
      </p:sp>
      <p:pic>
        <p:nvPicPr>
          <p:cNvPr id="37892"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239838" y="2209800"/>
            <a:ext cx="7751762" cy="3011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703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143000" y="274638"/>
            <a:ext cx="7791450" cy="1143000"/>
          </a:xfrm>
        </p:spPr>
        <p:txBody>
          <a:bodyPr/>
          <a:lstStyle/>
          <a:p>
            <a:pPr>
              <a:defRPr/>
            </a:pPr>
            <a:r>
              <a:rPr lang="en-US" dirty="0" smtClean="0"/>
              <a:t>Detailed fragmentation example</a:t>
            </a:r>
            <a:endParaRPr lang="en-US" dirty="0"/>
          </a:p>
        </p:txBody>
      </p:sp>
      <p:sp>
        <p:nvSpPr>
          <p:cNvPr id="7"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162A6568-6BB0-4DF1-8CA1-8A3DE0A00E95}" type="slidenum">
              <a:rPr lang="en-US" altLang="en-US" sz="1200">
                <a:solidFill>
                  <a:srgbClr val="B5A788"/>
                </a:solidFill>
              </a:rPr>
              <a:pPr/>
              <a:t>78</a:t>
            </a:fld>
            <a:endParaRPr lang="en-US" altLang="en-US" sz="1200">
              <a:solidFill>
                <a:srgbClr val="B5A788"/>
              </a:solidFill>
            </a:endParaRPr>
          </a:p>
        </p:txBody>
      </p:sp>
      <p:pic>
        <p:nvPicPr>
          <p:cNvPr id="38916"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447800" y="1427163"/>
            <a:ext cx="6956425" cy="51260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6611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3D7CBFEA-4B53-437C-A4AA-A395782EE253}" type="slidenum">
              <a:rPr lang="en-US" altLang="en-US" sz="1200">
                <a:solidFill>
                  <a:srgbClr val="B5A788"/>
                </a:solidFill>
              </a:rPr>
              <a:pPr/>
              <a:t>79</a:t>
            </a:fld>
            <a:endParaRPr lang="en-US" altLang="en-US" sz="1200">
              <a:solidFill>
                <a:srgbClr val="B5A788"/>
              </a:solidFill>
            </a:endParaRPr>
          </a:p>
        </p:txBody>
      </p:sp>
      <p:sp>
        <p:nvSpPr>
          <p:cNvPr id="39939"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0"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1"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2"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3"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4"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5"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39946" name="Rectangle 9"/>
          <p:cNvSpPr>
            <a:spLocks noChangeArrowheads="1"/>
          </p:cNvSpPr>
          <p:nvPr/>
        </p:nvSpPr>
        <p:spPr bwMode="auto">
          <a:xfrm>
            <a:off x="1143000" y="1143000"/>
            <a:ext cx="7772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 packet has arrived with an M bit value of 0. Is this the first fragment, the last fragment, or a middle fragment? Do we know if the packet was fragmented?</a:t>
            </a:r>
          </a:p>
        </p:txBody>
      </p:sp>
      <p:sp>
        <p:nvSpPr>
          <p:cNvPr id="39947" name="Rectangle 10"/>
          <p:cNvSpPr>
            <a:spLocks noChangeArrowheads="1"/>
          </p:cNvSpPr>
          <p:nvPr/>
        </p:nvSpPr>
        <p:spPr bwMode="auto">
          <a:xfrm>
            <a:off x="1143000" y="3106738"/>
            <a:ext cx="7772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If the M bit is 0, it means that there are no more fragments; the fragment is the last one. However, we cannot say if the original packet was fragmented or not. A non-fragmented packet is considered the last fragment.</a:t>
            </a:r>
          </a:p>
        </p:txBody>
      </p:sp>
      <p:sp>
        <p:nvSpPr>
          <p:cNvPr id="39948"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20.5</a:t>
            </a:r>
          </a:p>
        </p:txBody>
      </p:sp>
    </p:spTree>
    <p:extLst>
      <p:ext uri="{BB962C8B-B14F-4D97-AF65-F5344CB8AC3E}">
        <p14:creationId xmlns:p14="http://schemas.microsoft.com/office/powerpoint/2010/main" val="27988938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cs typeface="+mj-cs"/>
              </a:rPr>
              <a:t>IP Design Issues</a:t>
            </a:r>
          </a:p>
        </p:txBody>
      </p:sp>
      <p:sp>
        <p:nvSpPr>
          <p:cNvPr id="3" name="Content Placeholder 2"/>
          <p:cNvSpPr>
            <a:spLocks noGrp="1"/>
          </p:cNvSpPr>
          <p:nvPr>
            <p:ph idx="1"/>
          </p:nvPr>
        </p:nvSpPr>
        <p:spPr/>
        <p:txBody>
          <a:bodyPr/>
          <a:lstStyle/>
          <a:p>
            <a:pPr eaLnBrk="1" hangingPunct="1">
              <a:defRPr/>
            </a:pPr>
            <a:r>
              <a:rPr lang="en-US" dirty="0" smtClean="0">
                <a:ea typeface="+mn-ea"/>
                <a:cs typeface="+mn-cs"/>
              </a:rPr>
              <a:t>Routing</a:t>
            </a:r>
          </a:p>
          <a:p>
            <a:pPr eaLnBrk="1" hangingPunct="1">
              <a:defRPr/>
            </a:pPr>
            <a:r>
              <a:rPr lang="en-US" dirty="0" smtClean="0">
                <a:ea typeface="+mn-ea"/>
                <a:cs typeface="+mn-cs"/>
              </a:rPr>
              <a:t>Datagram lifetime</a:t>
            </a:r>
          </a:p>
          <a:p>
            <a:pPr eaLnBrk="1" hangingPunct="1">
              <a:defRPr/>
            </a:pPr>
            <a:r>
              <a:rPr lang="en-US" dirty="0" smtClean="0">
                <a:ea typeface="+mn-ea"/>
                <a:cs typeface="+mn-cs"/>
              </a:rPr>
              <a:t>Fragmentation and reassembly</a:t>
            </a:r>
          </a:p>
          <a:p>
            <a:pPr eaLnBrk="1" hangingPunct="1">
              <a:defRPr/>
            </a:pPr>
            <a:r>
              <a:rPr lang="en-US" dirty="0" smtClean="0">
                <a:ea typeface="+mn-ea"/>
                <a:cs typeface="+mn-cs"/>
              </a:rPr>
              <a:t>Error control</a:t>
            </a:r>
          </a:p>
          <a:p>
            <a:pPr eaLnBrk="1" hangingPunct="1">
              <a:defRPr/>
            </a:pPr>
            <a:r>
              <a:rPr lang="en-US" dirty="0" smtClean="0">
                <a:ea typeface="+mn-ea"/>
                <a:cs typeface="+mn-cs"/>
              </a:rPr>
              <a:t>Flow control</a:t>
            </a:r>
          </a:p>
        </p:txBody>
      </p:sp>
    </p:spTree>
    <p:extLst>
      <p:ext uri="{BB962C8B-B14F-4D97-AF65-F5344CB8AC3E}">
        <p14:creationId xmlns:p14="http://schemas.microsoft.com/office/powerpoint/2010/main" val="404398462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0A5FC1F5-CD15-4F48-AB3E-F3A2E1946FD0}" type="slidenum">
              <a:rPr lang="en-US" altLang="en-US" sz="1200">
                <a:solidFill>
                  <a:srgbClr val="B5A788"/>
                </a:solidFill>
              </a:rPr>
              <a:pPr/>
              <a:t>80</a:t>
            </a:fld>
            <a:endParaRPr lang="en-US" altLang="en-US" sz="1200">
              <a:solidFill>
                <a:srgbClr val="B5A788"/>
              </a:solidFill>
            </a:endParaRPr>
          </a:p>
        </p:txBody>
      </p:sp>
      <p:sp>
        <p:nvSpPr>
          <p:cNvPr id="4096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6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0970" name="Rectangle 9"/>
          <p:cNvSpPr>
            <a:spLocks noChangeArrowheads="1"/>
          </p:cNvSpPr>
          <p:nvPr/>
        </p:nvSpPr>
        <p:spPr bwMode="auto">
          <a:xfrm>
            <a:off x="1219200" y="1143000"/>
            <a:ext cx="7696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 packet has arrived with an M bit value of 1. Is this the first fragment, the last fragment, or a middle fragment? Do we know if the packet was fragmented?</a:t>
            </a:r>
          </a:p>
        </p:txBody>
      </p:sp>
      <p:sp>
        <p:nvSpPr>
          <p:cNvPr id="40971" name="Rectangle 10"/>
          <p:cNvSpPr>
            <a:spLocks noChangeArrowheads="1"/>
          </p:cNvSpPr>
          <p:nvPr/>
        </p:nvSpPr>
        <p:spPr bwMode="auto">
          <a:xfrm>
            <a:off x="1219200" y="3106738"/>
            <a:ext cx="76962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If the M bit is 1, it means that there is at least one more fragment. This fragment can be the first one or a middle one, but not the last one. We don’t know if it is the first one or a middle one; we need more information (the value of the fragmentation offset).</a:t>
            </a:r>
          </a:p>
        </p:txBody>
      </p:sp>
      <p:sp>
        <p:nvSpPr>
          <p:cNvPr id="40972"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20.6</a:t>
            </a:r>
          </a:p>
        </p:txBody>
      </p:sp>
    </p:spTree>
    <p:extLst>
      <p:ext uri="{BB962C8B-B14F-4D97-AF65-F5344CB8AC3E}">
        <p14:creationId xmlns:p14="http://schemas.microsoft.com/office/powerpoint/2010/main" val="611612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6153C43D-653C-4298-B386-1A0A016CB8DD}" type="slidenum">
              <a:rPr lang="en-US" altLang="en-US" sz="1200">
                <a:solidFill>
                  <a:srgbClr val="B5A788"/>
                </a:solidFill>
              </a:rPr>
              <a:pPr/>
              <a:t>81</a:t>
            </a:fld>
            <a:endParaRPr lang="en-US" altLang="en-US" sz="1200">
              <a:solidFill>
                <a:srgbClr val="B5A788"/>
              </a:solidFill>
            </a:endParaRPr>
          </a:p>
        </p:txBody>
      </p:sp>
      <p:sp>
        <p:nvSpPr>
          <p:cNvPr id="4198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8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8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1994" name="Rectangle 9"/>
          <p:cNvSpPr>
            <a:spLocks noChangeArrowheads="1"/>
          </p:cNvSpPr>
          <p:nvPr/>
        </p:nvSpPr>
        <p:spPr bwMode="auto">
          <a:xfrm>
            <a:off x="1219200" y="11430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 packet has arrived with an M bit value of 1 and a fragmentation offset value of 0. Is this the first fragment, the last fragment, or a middle fragment?</a:t>
            </a:r>
          </a:p>
        </p:txBody>
      </p:sp>
      <p:sp>
        <p:nvSpPr>
          <p:cNvPr id="41995" name="Rectangle 10"/>
          <p:cNvSpPr>
            <a:spLocks noChangeArrowheads="1"/>
          </p:cNvSpPr>
          <p:nvPr/>
        </p:nvSpPr>
        <p:spPr bwMode="auto">
          <a:xfrm>
            <a:off x="1219200" y="3106738"/>
            <a:ext cx="7696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Because the M bit is 1, it is either the first fragment or a middle one. Because the offset value is 0, it is the first fragment.</a:t>
            </a:r>
          </a:p>
        </p:txBody>
      </p:sp>
      <p:sp>
        <p:nvSpPr>
          <p:cNvPr id="41996"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20.7</a:t>
            </a:r>
          </a:p>
        </p:txBody>
      </p:sp>
    </p:spTree>
    <p:extLst>
      <p:ext uri="{BB962C8B-B14F-4D97-AF65-F5344CB8AC3E}">
        <p14:creationId xmlns:p14="http://schemas.microsoft.com/office/powerpoint/2010/main" val="38023046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D34DE2E3-4DC5-4766-9170-73CD14446343}" type="slidenum">
              <a:rPr lang="en-US" altLang="en-US" sz="1200">
                <a:solidFill>
                  <a:srgbClr val="B5A788"/>
                </a:solidFill>
              </a:rPr>
              <a:pPr/>
              <a:t>82</a:t>
            </a:fld>
            <a:endParaRPr lang="en-US" altLang="en-US" sz="1200">
              <a:solidFill>
                <a:srgbClr val="B5A788"/>
              </a:solidFill>
            </a:endParaRPr>
          </a:p>
        </p:txBody>
      </p:sp>
      <p:sp>
        <p:nvSpPr>
          <p:cNvPr id="43011"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2"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3"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4"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5"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6"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7"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3018" name="Rectangle 9"/>
          <p:cNvSpPr>
            <a:spLocks noChangeArrowheads="1"/>
          </p:cNvSpPr>
          <p:nvPr/>
        </p:nvSpPr>
        <p:spPr bwMode="auto">
          <a:xfrm>
            <a:off x="1143000" y="1143000"/>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 packet has arrived in which the offset value is 100. What is the number of the first byte? Do we know the number of the last byte?</a:t>
            </a:r>
          </a:p>
        </p:txBody>
      </p:sp>
      <p:sp>
        <p:nvSpPr>
          <p:cNvPr id="43019" name="Rectangle 10"/>
          <p:cNvSpPr>
            <a:spLocks noChangeArrowheads="1"/>
          </p:cNvSpPr>
          <p:nvPr/>
        </p:nvSpPr>
        <p:spPr bwMode="auto">
          <a:xfrm>
            <a:off x="1143000" y="3106738"/>
            <a:ext cx="77724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Solution</a:t>
            </a:r>
          </a:p>
          <a:p>
            <a:r>
              <a:rPr lang="en-US" altLang="en-US" sz="2800" i="1">
                <a:latin typeface="Times New Roman" panose="02020603050405020304" pitchFamily="18" charset="0"/>
              </a:rPr>
              <a:t>To find the number of the first byte, we multiply the offset value by 8. This means that the first byte number is 800. We cannot determine the number of the last byte unless we know the length.</a:t>
            </a:r>
          </a:p>
        </p:txBody>
      </p:sp>
      <p:sp>
        <p:nvSpPr>
          <p:cNvPr id="43020"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20.8</a:t>
            </a:r>
          </a:p>
        </p:txBody>
      </p:sp>
    </p:spTree>
    <p:extLst>
      <p:ext uri="{BB962C8B-B14F-4D97-AF65-F5344CB8AC3E}">
        <p14:creationId xmlns:p14="http://schemas.microsoft.com/office/powerpoint/2010/main" val="11569094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FFAB82C8-30CA-43F6-92F8-00762107FC9C}" type="slidenum">
              <a:rPr lang="en-US" altLang="en-US" sz="1200">
                <a:solidFill>
                  <a:srgbClr val="B5A788"/>
                </a:solidFill>
              </a:rPr>
              <a:pPr/>
              <a:t>83</a:t>
            </a:fld>
            <a:endParaRPr lang="en-US" altLang="en-US" sz="1200">
              <a:solidFill>
                <a:srgbClr val="B5A788"/>
              </a:solidFill>
            </a:endParaRPr>
          </a:p>
        </p:txBody>
      </p:sp>
      <p:sp>
        <p:nvSpPr>
          <p:cNvPr id="44035"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6"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7"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8"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39"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40"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41"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n-US" altLang="en-US" sz="2400" b="0">
              <a:latin typeface="Tahoma" panose="020B0604030504040204" pitchFamily="34" charset="0"/>
            </a:endParaRPr>
          </a:p>
        </p:txBody>
      </p:sp>
      <p:sp>
        <p:nvSpPr>
          <p:cNvPr id="44042" name="Rectangle 9"/>
          <p:cNvSpPr>
            <a:spLocks noChangeArrowheads="1"/>
          </p:cNvSpPr>
          <p:nvPr/>
        </p:nvSpPr>
        <p:spPr bwMode="auto">
          <a:xfrm>
            <a:off x="1143000" y="1143000"/>
            <a:ext cx="7772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A packet has arrived in which the offset value is 100, the value of HLEN is 5, and the value of the total length field is 100. What are the numbers of the first byte and the last byte?</a:t>
            </a:r>
          </a:p>
        </p:txBody>
      </p:sp>
      <p:sp>
        <p:nvSpPr>
          <p:cNvPr id="44043" name="Rectangle 10"/>
          <p:cNvSpPr>
            <a:spLocks noChangeArrowheads="1"/>
          </p:cNvSpPr>
          <p:nvPr/>
        </p:nvSpPr>
        <p:spPr bwMode="auto">
          <a:xfrm>
            <a:off x="1143000" y="3106738"/>
            <a:ext cx="77724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Solution</a:t>
            </a:r>
          </a:p>
          <a:p>
            <a:r>
              <a:rPr lang="en-US" altLang="en-US" sz="2800" i="1">
                <a:latin typeface="Times" panose="02020603050405020304" pitchFamily="18" charset="0"/>
              </a:rPr>
              <a:t>The first byte number is 100 × 8 = 800. The total length is 100 bytes, and the header length is 20 bytes (5 × 4), which means that there are 80 bytes in this datagram. If the first byte number is 800, the last byte number must be 879.</a:t>
            </a:r>
          </a:p>
        </p:txBody>
      </p:sp>
      <p:sp>
        <p:nvSpPr>
          <p:cNvPr id="44044"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20.9</a:t>
            </a:r>
          </a:p>
        </p:txBody>
      </p:sp>
    </p:spTree>
    <p:extLst>
      <p:ext uri="{BB962C8B-B14F-4D97-AF65-F5344CB8AC3E}">
        <p14:creationId xmlns:p14="http://schemas.microsoft.com/office/powerpoint/2010/main" val="83724391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smtClean="0"/>
              <a:t>Internet Checksum</a:t>
            </a:r>
            <a:endParaRPr lang="en-US" dirty="0"/>
          </a:p>
        </p:txBody>
      </p:sp>
      <p:sp>
        <p:nvSpPr>
          <p:cNvPr id="46083" name="Content Placeholder 3"/>
          <p:cNvSpPr>
            <a:spLocks noGrp="1"/>
          </p:cNvSpPr>
          <p:nvPr>
            <p:ph idx="1"/>
          </p:nvPr>
        </p:nvSpPr>
        <p:spPr/>
        <p:txBody>
          <a:bodyPr>
            <a:normAutofit/>
          </a:bodyPr>
          <a:lstStyle/>
          <a:p>
            <a:r>
              <a:rPr lang="en-US" altLang="en-US" sz="2400" dirty="0"/>
              <a:t>O</a:t>
            </a:r>
            <a:r>
              <a:rPr lang="en-US" altLang="en-US" sz="2400" dirty="0" smtClean="0"/>
              <a:t>nly for the header, but not for the payload</a:t>
            </a:r>
          </a:p>
          <a:p>
            <a:pPr lvl="1"/>
            <a:r>
              <a:rPr lang="en-US" altLang="en-US" sz="2000" dirty="0" smtClean="0"/>
              <a:t>Each router modifies the IP header, but not the payload.</a:t>
            </a:r>
          </a:p>
          <a:p>
            <a:pPr lvl="1"/>
            <a:r>
              <a:rPr lang="en-US" altLang="en-US" sz="2000" dirty="0" smtClean="0"/>
              <a:t>No special hardware can be used. </a:t>
            </a:r>
          </a:p>
          <a:p>
            <a:pPr lvl="2"/>
            <a:r>
              <a:rPr lang="en-US" altLang="en-US" sz="1600" dirty="0" smtClean="0"/>
              <a:t>Computationally efficient.  </a:t>
            </a:r>
          </a:p>
          <a:p>
            <a:pPr lvl="1"/>
            <a:r>
              <a:rPr lang="en-US" altLang="en-US" sz="2000" dirty="0" smtClean="0"/>
              <a:t>The upper layers will check the integrity of the payload by their own schemes.  </a:t>
            </a:r>
          </a:p>
        </p:txBody>
      </p:sp>
      <p:sp>
        <p:nvSpPr>
          <p:cNvPr id="2" name="Slide Number Placeholder 1"/>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D4A008D5-1D29-43CF-BF5C-FBA6B5B270FE}" type="slidenum">
              <a:rPr lang="en-US" altLang="en-US" sz="1200">
                <a:solidFill>
                  <a:srgbClr val="B5A788"/>
                </a:solidFill>
              </a:rPr>
              <a:pPr/>
              <a:t>84</a:t>
            </a:fld>
            <a:endParaRPr lang="en-US" altLang="en-US" sz="1200">
              <a:solidFill>
                <a:srgbClr val="B5A788"/>
              </a:solidFill>
            </a:endParaRPr>
          </a:p>
        </p:txBody>
      </p:sp>
    </p:spTree>
    <p:extLst>
      <p:ext uri="{BB962C8B-B14F-4D97-AF65-F5344CB8AC3E}">
        <p14:creationId xmlns:p14="http://schemas.microsoft.com/office/powerpoint/2010/main" val="136765651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kumimoji="1" lang="en-US" dirty="0">
                <a:ea typeface="+mj-ea"/>
                <a:cs typeface="+mj-cs"/>
              </a:rPr>
              <a:t>Routing</a:t>
            </a:r>
          </a:p>
        </p:txBody>
      </p:sp>
      <p:graphicFrame>
        <p:nvGraphicFramePr>
          <p:cNvPr id="2" name="Diagram 1"/>
          <p:cNvGraphicFramePr/>
          <p:nvPr>
            <p:extLst>
              <p:ext uri="{D42A27DB-BD31-4B8C-83A1-F6EECF244321}">
                <p14:modId xmlns:p14="http://schemas.microsoft.com/office/powerpoint/2010/main" val="1674132396"/>
              </p:ext>
            </p:extLst>
          </p:nvPr>
        </p:nvGraphicFramePr>
        <p:xfrm>
          <a:off x="228600" y="304800"/>
          <a:ext cx="876300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69851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0"/>
            <a:ext cx="8229600" cy="1143000"/>
          </a:xfrm>
        </p:spPr>
        <p:txBody>
          <a:bodyPr/>
          <a:lstStyle/>
          <a:p>
            <a:pPr eaLnBrk="1" hangingPunct="1">
              <a:defRPr/>
            </a:pPr>
            <a:r>
              <a:rPr kumimoji="1" lang="en-US" dirty="0">
                <a:ea typeface="+mj-ea"/>
                <a:cs typeface="+mj-cs"/>
              </a:rPr>
              <a:t>Datagram Lifetime</a:t>
            </a:r>
          </a:p>
        </p:txBody>
      </p:sp>
      <p:sp>
        <p:nvSpPr>
          <p:cNvPr id="19459" name="Rectangle 3"/>
          <p:cNvSpPr>
            <a:spLocks noGrp="1" noChangeArrowheads="1"/>
          </p:cNvSpPr>
          <p:nvPr>
            <p:ph idx="1"/>
          </p:nvPr>
        </p:nvSpPr>
        <p:spPr>
          <a:xfrm>
            <a:off x="304800" y="1295400"/>
            <a:ext cx="8610600" cy="5448300"/>
          </a:xfrm>
        </p:spPr>
        <p:txBody>
          <a:bodyPr/>
          <a:lstStyle/>
          <a:p>
            <a:pPr eaLnBrk="1" hangingPunct="1">
              <a:defRPr/>
            </a:pPr>
            <a:r>
              <a:rPr kumimoji="1" lang="en-US" dirty="0" smtClean="0"/>
              <a:t>If dynamic or alternate routing is used the potential exists for a datagram to </a:t>
            </a:r>
            <a:r>
              <a:rPr kumimoji="1" lang="en-US" dirty="0"/>
              <a:t>loop indefinitely</a:t>
            </a:r>
            <a:endParaRPr kumimoji="1" lang="en-US" dirty="0" smtClean="0"/>
          </a:p>
          <a:p>
            <a:pPr lvl="1" eaLnBrk="1" hangingPunct="1">
              <a:defRPr/>
            </a:pPr>
            <a:r>
              <a:rPr kumimoji="1" lang="en-US" dirty="0"/>
              <a:t>C</a:t>
            </a:r>
            <a:r>
              <a:rPr kumimoji="1" lang="en-US" dirty="0" smtClean="0"/>
              <a:t>onsumes </a:t>
            </a:r>
            <a:r>
              <a:rPr kumimoji="1" lang="en-US" dirty="0"/>
              <a:t>resources</a:t>
            </a:r>
            <a:endParaRPr kumimoji="1" lang="en-US" dirty="0" smtClean="0"/>
          </a:p>
          <a:p>
            <a:pPr lvl="1" eaLnBrk="1" hangingPunct="1">
              <a:defRPr/>
            </a:pPr>
            <a:r>
              <a:rPr kumimoji="1" lang="en-US" dirty="0"/>
              <a:t>T</a:t>
            </a:r>
            <a:r>
              <a:rPr kumimoji="1" lang="en-US" dirty="0" smtClean="0"/>
              <a:t>ransport </a:t>
            </a:r>
            <a:r>
              <a:rPr kumimoji="1" lang="en-US" dirty="0"/>
              <a:t>protocol may need upper bound on lifetime of a datagram</a:t>
            </a:r>
            <a:endParaRPr kumimoji="1" lang="en-US" dirty="0" smtClean="0"/>
          </a:p>
          <a:p>
            <a:pPr lvl="2" eaLnBrk="1" hangingPunct="1">
              <a:defRPr/>
            </a:pPr>
            <a:r>
              <a:rPr kumimoji="1" lang="en-US" sz="1800" dirty="0"/>
              <a:t>C</a:t>
            </a:r>
            <a:r>
              <a:rPr kumimoji="1" lang="en-US" sz="1800" dirty="0" smtClean="0"/>
              <a:t>an </a:t>
            </a:r>
            <a:r>
              <a:rPr kumimoji="1" lang="en-US" sz="1800" dirty="0"/>
              <a:t>mark datagram with lifetime </a:t>
            </a:r>
            <a:endParaRPr kumimoji="1" lang="en-US" sz="1800" dirty="0" smtClean="0"/>
          </a:p>
          <a:p>
            <a:pPr lvl="2" eaLnBrk="1" hangingPunct="1">
              <a:defRPr/>
            </a:pPr>
            <a:r>
              <a:rPr kumimoji="1" lang="en-US" sz="1800" dirty="0"/>
              <a:t>W</a:t>
            </a:r>
            <a:r>
              <a:rPr kumimoji="1" lang="en-US" sz="1800" dirty="0" smtClean="0"/>
              <a:t>hen </a:t>
            </a:r>
            <a:r>
              <a:rPr kumimoji="1" lang="en-US" sz="1800" dirty="0"/>
              <a:t>lifetime expires, datagram</a:t>
            </a:r>
            <a:r>
              <a:rPr kumimoji="1" lang="en-US" sz="1800" dirty="0" smtClean="0"/>
              <a:t> is discarded</a:t>
            </a:r>
            <a:endParaRPr kumimoji="1" lang="en-US" sz="1800" dirty="0"/>
          </a:p>
        </p:txBody>
      </p:sp>
      <p:sp>
        <p:nvSpPr>
          <p:cNvPr id="2" name="Pie 1"/>
          <p:cNvSpPr/>
          <p:nvPr/>
        </p:nvSpPr>
        <p:spPr bwMode="auto">
          <a:xfrm>
            <a:off x="304800" y="5867400"/>
            <a:ext cx="609600" cy="685800"/>
          </a:xfrm>
          <a:prstGeom prst="pi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5" name="Oval 4"/>
          <p:cNvSpPr/>
          <p:nvPr/>
        </p:nvSpPr>
        <p:spPr bwMode="auto">
          <a:xfrm flipH="1" flipV="1">
            <a:off x="381000" y="6096000"/>
            <a:ext cx="209550" cy="114300"/>
          </a:xfrm>
          <a:prstGeom prst="ellipse">
            <a:avLst/>
          </a:prstGeom>
          <a:solidFill>
            <a:schemeClr val="accent4">
              <a:lumMod val="10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9" name="Oval 8"/>
          <p:cNvSpPr/>
          <p:nvPr/>
        </p:nvSpPr>
        <p:spPr bwMode="auto">
          <a:xfrm>
            <a:off x="914400" y="57912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0" name="Oval 9"/>
          <p:cNvSpPr/>
          <p:nvPr/>
        </p:nvSpPr>
        <p:spPr bwMode="auto">
          <a:xfrm>
            <a:off x="1219200" y="56388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1" name="Oval 10"/>
          <p:cNvSpPr/>
          <p:nvPr/>
        </p:nvSpPr>
        <p:spPr bwMode="auto">
          <a:xfrm>
            <a:off x="685800" y="59436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
        <p:nvSpPr>
          <p:cNvPr id="12" name="Oval 11"/>
          <p:cNvSpPr/>
          <p:nvPr/>
        </p:nvSpPr>
        <p:spPr bwMode="auto">
          <a:xfrm>
            <a:off x="1524000" y="5410200"/>
            <a:ext cx="152400" cy="152400"/>
          </a:xfrm>
          <a:prstGeom prst="ellipse">
            <a:avLst/>
          </a:prstGeom>
          <a:solidFill>
            <a:schemeClr val="tx1">
              <a:lumMod val="95000"/>
            </a:schemeClr>
          </a:solidFill>
          <a:ln w="9525" cap="flat" cmpd="sng" algn="ctr">
            <a:solidFill>
              <a:schemeClr val="tx1"/>
            </a:solidFill>
            <a:prstDash val="solid"/>
            <a:round/>
            <a:headEnd type="none" w="med" len="med"/>
            <a:tailEnd type="none" w="med" len="med"/>
          </a:ln>
          <a:effectLst/>
        </p:spPr>
        <p:txBody>
          <a:bodyPr lIns="90000" tIns="46800" rIns="90000" bIns="46800">
            <a:prstTxWarp prst="textNoShape">
              <a:avLst/>
            </a:prstTxWarp>
          </a:bodyPr>
          <a:lstStyle/>
          <a:p>
            <a:pPr>
              <a:defRPr/>
            </a:pPr>
            <a:endParaRPr lang="en-US" dirty="0">
              <a:cs typeface="+mn-cs"/>
            </a:endParaRPr>
          </a:p>
        </p:txBody>
      </p:sp>
    </p:spTree>
    <p:extLst>
      <p:ext uri="{BB962C8B-B14F-4D97-AF65-F5344CB8AC3E}">
        <p14:creationId xmlns:p14="http://schemas.microsoft.com/office/powerpoint/2010/main" val="2122307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Arial" pitchFamily="34" charset="0"/>
                <a:cs typeface="Arial" pitchFamily="34" charset="0"/>
              </a:rPr>
              <a:t>should go to R3.</a:t>
            </a: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 </a:t>
            </a:r>
            <a:r>
              <a:rPr kumimoji="0" lang="en-US" sz="30300" b="0" i="0" u="none" strike="noStrike" cap="none" normalizeH="0" baseline="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smtClean="0">
                <a:ln>
                  <a:noFill/>
                </a:ln>
                <a:solidFill>
                  <a:srgbClr val="000000"/>
                </a:solidFill>
                <a:effectLst/>
                <a:latin typeface="Times New Roman" pitchFamily="18" charset="0"/>
                <a:cs typeface="Times New Roman" pitchFamily="18" charset="0"/>
              </a:rPr>
              <a:t>                                                                                                                                                                                                                   </a:t>
            </a:r>
          </a:p>
        </p:txBody>
      </p:sp>
      <p:pic>
        <p:nvPicPr>
          <p:cNvPr id="1027" name="Picture 3" descr="http://www.tcpipguide.com/free/diagrams/iprouting.png"/>
          <p:cNvPicPr>
            <a:picLocks noChangeAspect="1" noChangeArrowheads="1"/>
          </p:cNvPicPr>
          <p:nvPr/>
        </p:nvPicPr>
        <p:blipFill>
          <a:blip r:embed="rId2" cstate="print">
            <a:lum contrast="40000"/>
            <a:grayscl/>
          </a:blip>
          <a:srcRect/>
          <a:stretch>
            <a:fillRect/>
          </a:stretch>
        </p:blipFill>
        <p:spPr bwMode="auto">
          <a:xfrm>
            <a:off x="1219200" y="838200"/>
            <a:ext cx="6858000" cy="5445426"/>
          </a:xfrm>
          <a:prstGeom prst="rect">
            <a:avLst/>
          </a:prstGeom>
          <a:noFill/>
        </p:spPr>
      </p:pic>
    </p:spTree>
    <p:extLst>
      <p:ext uri="{BB962C8B-B14F-4D97-AF65-F5344CB8AC3E}">
        <p14:creationId xmlns:p14="http://schemas.microsoft.com/office/powerpoint/2010/main" val="19009948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Arial" pitchFamily="34" charset="0"/>
                <a:cs typeface="Arial" pitchFamily="34" charset="0"/>
              </a:rPr>
              <a:t>should go to R3.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30300" b="0" i="0" u="none" strike="noStrike" cap="none" normalizeH="0" baseline="0" dirty="0" smtClean="0">
                <a:ln>
                  <a:noFill/>
                </a:ln>
                <a:solidFill>
                  <a:srgbClr val="000000"/>
                </a:solidFill>
                <a:effectLst/>
                <a:latin typeface="Times New Roman" pitchFamily="18" charset="0"/>
                <a:cs typeface="Times New Roman" pitchFamily="18" charset="0"/>
              </a:rPr>
              <a:t> </a:t>
            </a:r>
            <a:r>
              <a:rPr kumimoji="0" lang="en-US" sz="1800" b="0" i="0" u="none" strike="noStrike" cap="none" normalizeH="0" baseline="0" dirty="0" smtClean="0">
                <a:ln>
                  <a:noFill/>
                </a:ln>
                <a:solidFill>
                  <a:srgbClr val="000000"/>
                </a:solidFill>
                <a:effectLst/>
                <a:latin typeface="Times New Roman" pitchFamily="18" charset="0"/>
                <a:cs typeface="Times New Roman" pitchFamily="18" charset="0"/>
              </a:rPr>
              <a:t>                                                                                                                                                                                                                   </a:t>
            </a:r>
          </a:p>
        </p:txBody>
      </p:sp>
      <p:pic>
        <p:nvPicPr>
          <p:cNvPr id="1027" name="Picture 3" descr="http://www.tcpipguide.com/free/diagrams/iprouting.png"/>
          <p:cNvPicPr>
            <a:picLocks noChangeAspect="1" noChangeArrowheads="1"/>
          </p:cNvPicPr>
          <p:nvPr/>
        </p:nvPicPr>
        <p:blipFill>
          <a:blip r:embed="rId2" cstate="print">
            <a:lum contrast="40000"/>
            <a:grayscl/>
          </a:blip>
          <a:srcRect/>
          <a:stretch>
            <a:fillRect/>
          </a:stretch>
        </p:blipFill>
        <p:spPr bwMode="auto">
          <a:xfrm>
            <a:off x="750683" y="457200"/>
            <a:ext cx="7642634" cy="6068445"/>
          </a:xfrm>
          <a:prstGeom prst="rect">
            <a:avLst/>
          </a:prstGeom>
          <a:noFill/>
        </p:spPr>
      </p:pic>
      <p:sp>
        <p:nvSpPr>
          <p:cNvPr id="2" name="TextBox 1"/>
          <p:cNvSpPr txBox="1"/>
          <p:nvPr/>
        </p:nvSpPr>
        <p:spPr>
          <a:xfrm>
            <a:off x="4648200" y="3048000"/>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104.0.0.1/8</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5105400" y="2667000"/>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104.0.0.4/8</a:t>
            </a:r>
            <a:endParaRPr lang="en-US" sz="1400" b="1" dirty="0">
              <a:latin typeface="Arial" panose="020B0604020202020204" pitchFamily="34" charset="0"/>
              <a:cs typeface="Arial" panose="020B0604020202020204" pitchFamily="34" charset="0"/>
            </a:endParaRPr>
          </a:p>
        </p:txBody>
      </p:sp>
      <p:sp>
        <p:nvSpPr>
          <p:cNvPr id="6" name="TextBox 5"/>
          <p:cNvSpPr txBox="1"/>
          <p:nvPr/>
        </p:nvSpPr>
        <p:spPr>
          <a:xfrm>
            <a:off x="3124200" y="3463962"/>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102.0.0.1/8</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3276600" y="3886200"/>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102.0.0.2/8</a:t>
            </a:r>
            <a:endParaRPr lang="en-US" sz="1400" b="1" dirty="0">
              <a:latin typeface="Arial" panose="020B0604020202020204" pitchFamily="34" charset="0"/>
              <a:cs typeface="Arial" panose="020B0604020202020204" pitchFamily="34" charset="0"/>
            </a:endParaRPr>
          </a:p>
        </p:txBody>
      </p:sp>
      <p:sp>
        <p:nvSpPr>
          <p:cNvPr id="8" name="TextBox 7"/>
          <p:cNvSpPr txBox="1"/>
          <p:nvPr/>
        </p:nvSpPr>
        <p:spPr>
          <a:xfrm>
            <a:off x="4572000" y="3959423"/>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103.0.0.3/8</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4679616" y="3441359"/>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103.0.0.1/8</a:t>
            </a:r>
            <a:endParaRPr lang="en-US" sz="1400" b="1" dirty="0">
              <a:latin typeface="Arial" panose="020B0604020202020204" pitchFamily="34" charset="0"/>
              <a:cs typeface="Arial" panose="020B0604020202020204" pitchFamily="34" charset="0"/>
            </a:endParaRPr>
          </a:p>
        </p:txBody>
      </p:sp>
      <p:sp>
        <p:nvSpPr>
          <p:cNvPr id="10" name="TextBox 9"/>
          <p:cNvSpPr txBox="1"/>
          <p:nvPr/>
        </p:nvSpPr>
        <p:spPr>
          <a:xfrm>
            <a:off x="3276600" y="4326086"/>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123.0.0.2/8</a:t>
            </a:r>
            <a:endParaRPr lang="en-US" sz="1400" b="1" dirty="0">
              <a:latin typeface="Arial" panose="020B0604020202020204" pitchFamily="34" charset="0"/>
              <a:cs typeface="Arial" panose="020B0604020202020204" pitchFamily="34" charset="0"/>
            </a:endParaRPr>
          </a:p>
        </p:txBody>
      </p:sp>
      <p:sp>
        <p:nvSpPr>
          <p:cNvPr id="11" name="TextBox 10"/>
          <p:cNvSpPr txBox="1"/>
          <p:nvPr/>
        </p:nvSpPr>
        <p:spPr>
          <a:xfrm>
            <a:off x="4668012" y="4361372"/>
            <a:ext cx="1079142"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123.0.0.3/8</a:t>
            </a:r>
            <a:endParaRPr lang="en-US" sz="1400" b="1" dirty="0">
              <a:latin typeface="Arial" panose="020B0604020202020204" pitchFamily="34" charset="0"/>
              <a:cs typeface="Arial" panose="020B0604020202020204" pitchFamily="34" charset="0"/>
            </a:endParaRPr>
          </a:p>
        </p:txBody>
      </p:sp>
      <p:sp>
        <p:nvSpPr>
          <p:cNvPr id="12" name="TextBox 11"/>
          <p:cNvSpPr txBox="1"/>
          <p:nvPr/>
        </p:nvSpPr>
        <p:spPr>
          <a:xfrm>
            <a:off x="8061537" y="5353170"/>
            <a:ext cx="930063"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103.0.0.1</a:t>
            </a:r>
            <a:endParaRPr lang="en-US" sz="1400" b="1" dirty="0">
              <a:latin typeface="Arial" panose="020B0604020202020204" pitchFamily="34" charset="0"/>
              <a:cs typeface="Arial" panose="020B0604020202020204" pitchFamily="34" charset="0"/>
            </a:endParaRPr>
          </a:p>
        </p:txBody>
      </p:sp>
      <p:sp>
        <p:nvSpPr>
          <p:cNvPr id="13" name="TextBox 12"/>
          <p:cNvSpPr txBox="1"/>
          <p:nvPr/>
        </p:nvSpPr>
        <p:spPr>
          <a:xfrm>
            <a:off x="8061537" y="5604603"/>
            <a:ext cx="880369"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123.0.02</a:t>
            </a:r>
            <a:endParaRPr lang="en-US" sz="1400" b="1" dirty="0">
              <a:latin typeface="Arial" panose="020B0604020202020204" pitchFamily="34" charset="0"/>
              <a:cs typeface="Arial" panose="020B0604020202020204" pitchFamily="34" charset="0"/>
            </a:endParaRPr>
          </a:p>
        </p:txBody>
      </p:sp>
      <p:sp>
        <p:nvSpPr>
          <p:cNvPr id="14" name="TextBox 13"/>
          <p:cNvSpPr txBox="1"/>
          <p:nvPr/>
        </p:nvSpPr>
        <p:spPr>
          <a:xfrm>
            <a:off x="8061537" y="5864423"/>
            <a:ext cx="930063"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103.0.0.1</a:t>
            </a:r>
            <a:endParaRPr lang="en-US" sz="1400" b="1" dirty="0">
              <a:latin typeface="Arial" panose="020B0604020202020204" pitchFamily="34" charset="0"/>
              <a:cs typeface="Arial" panose="020B0604020202020204" pitchFamily="34" charset="0"/>
            </a:endParaRPr>
          </a:p>
        </p:txBody>
      </p:sp>
      <p:sp>
        <p:nvSpPr>
          <p:cNvPr id="15" name="TextBox 14"/>
          <p:cNvSpPr txBox="1"/>
          <p:nvPr/>
        </p:nvSpPr>
        <p:spPr>
          <a:xfrm>
            <a:off x="5985435" y="4501310"/>
            <a:ext cx="383438"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e0</a:t>
            </a:r>
            <a:endParaRPr lang="en-US" sz="1400" b="1" dirty="0">
              <a:solidFill>
                <a:srgbClr val="FF0000"/>
              </a:solidFill>
              <a:latin typeface="Arial" panose="020B0604020202020204" pitchFamily="34" charset="0"/>
              <a:cs typeface="Arial" panose="020B0604020202020204" pitchFamily="34" charset="0"/>
            </a:endParaRPr>
          </a:p>
        </p:txBody>
      </p:sp>
      <p:sp>
        <p:nvSpPr>
          <p:cNvPr id="16" name="TextBox 15"/>
          <p:cNvSpPr txBox="1"/>
          <p:nvPr/>
        </p:nvSpPr>
        <p:spPr>
          <a:xfrm>
            <a:off x="5529452" y="3784834"/>
            <a:ext cx="383438"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e1</a:t>
            </a:r>
            <a:endParaRPr lang="en-US" sz="1400" b="1" dirty="0">
              <a:solidFill>
                <a:srgbClr val="FF0000"/>
              </a:solidFill>
              <a:latin typeface="Arial" panose="020B0604020202020204" pitchFamily="34" charset="0"/>
              <a:cs typeface="Arial" panose="020B0604020202020204" pitchFamily="34" charset="0"/>
            </a:endParaRPr>
          </a:p>
        </p:txBody>
      </p:sp>
      <p:sp>
        <p:nvSpPr>
          <p:cNvPr id="17" name="TextBox 16"/>
          <p:cNvSpPr txBox="1"/>
          <p:nvPr/>
        </p:nvSpPr>
        <p:spPr>
          <a:xfrm>
            <a:off x="5098841" y="4119261"/>
            <a:ext cx="383438" cy="307777"/>
          </a:xfrm>
          <a:prstGeom prst="rect">
            <a:avLst/>
          </a:prstGeom>
          <a:noFill/>
        </p:spPr>
        <p:txBody>
          <a:bodyPr wrap="none" rtlCol="0">
            <a:spAutoFit/>
          </a:bodyPr>
          <a:lstStyle/>
          <a:p>
            <a:r>
              <a:rPr lang="en-US" sz="1400" b="1" dirty="0" smtClean="0">
                <a:solidFill>
                  <a:srgbClr val="FF0000"/>
                </a:solidFill>
                <a:latin typeface="Arial" panose="020B0604020202020204" pitchFamily="34" charset="0"/>
                <a:cs typeface="Arial" panose="020B0604020202020204" pitchFamily="34" charset="0"/>
              </a:rPr>
              <a:t>e2</a:t>
            </a:r>
            <a:endParaRPr lang="en-US" sz="14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43990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smtClean="0"/>
              <a:t>Example of IP Routing Table</a:t>
            </a:r>
            <a:endParaRPr lang="en-US" dirty="0"/>
          </a:p>
        </p:txBody>
      </p:sp>
      <p:sp>
        <p:nvSpPr>
          <p:cNvPr id="3" name="TextBox 2"/>
          <p:cNvSpPr txBox="1"/>
          <p:nvPr/>
        </p:nvSpPr>
        <p:spPr>
          <a:xfrm>
            <a:off x="613410" y="1371600"/>
            <a:ext cx="7886700"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mj-lt"/>
              </a:rPr>
              <a:t>Destination     	Gateway         	</a:t>
            </a:r>
            <a:r>
              <a:rPr lang="en-US" sz="2000" b="1" dirty="0" err="1" smtClean="0">
                <a:latin typeface="+mj-lt"/>
              </a:rPr>
              <a:t>Genmask</a:t>
            </a:r>
            <a:r>
              <a:rPr lang="en-US" sz="2000" b="1" dirty="0" smtClean="0">
                <a:latin typeface="+mj-lt"/>
              </a:rPr>
              <a:t>  	Flags 	Interface</a:t>
            </a:r>
            <a:endParaRPr lang="en-US" sz="2000" b="1" dirty="0">
              <a:latin typeface="+mj-lt"/>
            </a:endParaRPr>
          </a:p>
          <a:p>
            <a:r>
              <a:rPr lang="en-US" sz="2000" dirty="0">
                <a:latin typeface="+mj-lt"/>
              </a:rPr>
              <a:t>217.136.39.1    	0.0.0.0         	255.255.255.255 	UH    	ppp0</a:t>
            </a:r>
          </a:p>
          <a:p>
            <a:r>
              <a:rPr lang="en-US" sz="2000" dirty="0">
                <a:latin typeface="+mj-lt"/>
              </a:rPr>
              <a:t>192.168.0.0     	0.0.0.0         	255.255.0.0     	U     	eth0</a:t>
            </a:r>
          </a:p>
          <a:p>
            <a:r>
              <a:rPr lang="en-US" sz="2000" dirty="0">
                <a:latin typeface="+mj-lt"/>
              </a:rPr>
              <a:t>169.254.0.0    	0.0.0.0         	255.255.0.0     	U     	eth0</a:t>
            </a:r>
          </a:p>
          <a:p>
            <a:r>
              <a:rPr lang="en-US" sz="2000" dirty="0">
                <a:latin typeface="+mj-lt"/>
              </a:rPr>
              <a:t>172.16.0.0      	0.0.0.0         	255.240.0.0     	U     	eth0</a:t>
            </a:r>
          </a:p>
          <a:p>
            <a:r>
              <a:rPr lang="en-US" sz="2000" dirty="0">
                <a:latin typeface="+mj-lt"/>
              </a:rPr>
              <a:t>10.0.0.0        	0.0.0.0         	255.0.0.0       	U     	eth0</a:t>
            </a:r>
          </a:p>
          <a:p>
            <a:r>
              <a:rPr lang="en-US" sz="2000" dirty="0" smtClean="0">
                <a:latin typeface="+mj-lt"/>
              </a:rPr>
              <a:t>0.0.0.0         	217.136.39.1    	0.0.0.0         	UG    	ppp0</a:t>
            </a:r>
            <a:endParaRPr lang="en-US" sz="2000" dirty="0">
              <a:latin typeface="+mj-lt"/>
            </a:endParaRPr>
          </a:p>
        </p:txBody>
      </p:sp>
      <p:sp>
        <p:nvSpPr>
          <p:cNvPr id="7" name="TextBox 6"/>
          <p:cNvSpPr txBox="1"/>
          <p:nvPr/>
        </p:nvSpPr>
        <p:spPr>
          <a:xfrm>
            <a:off x="613410" y="3962400"/>
            <a:ext cx="8225790" cy="224676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mj-lt"/>
              </a:rPr>
              <a:t>Destination     		Gateway         	  	Flags 	Interface</a:t>
            </a:r>
            <a:endParaRPr lang="en-US" sz="2000" b="1" dirty="0">
              <a:latin typeface="+mj-lt"/>
            </a:endParaRPr>
          </a:p>
          <a:p>
            <a:r>
              <a:rPr lang="en-US" sz="2000" dirty="0" smtClean="0">
                <a:latin typeface="+mj-lt"/>
              </a:rPr>
              <a:t>217.136.39.1/32   	 0.0.0.0         </a:t>
            </a:r>
            <a:r>
              <a:rPr lang="en-US" sz="2000" dirty="0">
                <a:latin typeface="+mj-lt"/>
              </a:rPr>
              <a:t>		UH    	ppp0</a:t>
            </a:r>
          </a:p>
          <a:p>
            <a:r>
              <a:rPr lang="en-US" sz="2000" dirty="0">
                <a:latin typeface="+mj-lt"/>
              </a:rPr>
              <a:t>192.168.0.0 </a:t>
            </a:r>
            <a:r>
              <a:rPr lang="en-US" sz="2000" dirty="0" smtClean="0">
                <a:latin typeface="+mj-lt"/>
              </a:rPr>
              <a:t>/16    </a:t>
            </a:r>
            <a:r>
              <a:rPr lang="en-US" sz="2000" dirty="0">
                <a:latin typeface="+mj-lt"/>
              </a:rPr>
              <a:t>	</a:t>
            </a:r>
            <a:r>
              <a:rPr lang="en-US" sz="2000" dirty="0" smtClean="0">
                <a:latin typeface="+mj-lt"/>
              </a:rPr>
              <a:t>0.0.0.0         </a:t>
            </a:r>
            <a:r>
              <a:rPr lang="en-US" sz="2000" dirty="0">
                <a:latin typeface="+mj-lt"/>
              </a:rPr>
              <a:t>	</a:t>
            </a:r>
            <a:r>
              <a:rPr lang="en-US" sz="2000" dirty="0" smtClean="0">
                <a:latin typeface="+mj-lt"/>
              </a:rPr>
              <a:t>     </a:t>
            </a:r>
            <a:r>
              <a:rPr lang="en-US" sz="2000" dirty="0">
                <a:latin typeface="+mj-lt"/>
              </a:rPr>
              <a:t>	U     	eth0</a:t>
            </a:r>
          </a:p>
          <a:p>
            <a:r>
              <a:rPr lang="en-US" sz="2000" dirty="0" smtClean="0">
                <a:latin typeface="+mj-lt"/>
              </a:rPr>
              <a:t>169.254.0.0/16	    </a:t>
            </a:r>
            <a:r>
              <a:rPr lang="en-US" sz="2000" dirty="0">
                <a:latin typeface="+mj-lt"/>
              </a:rPr>
              <a:t>	0.0.0.0         	</a:t>
            </a:r>
            <a:r>
              <a:rPr lang="en-US" sz="2000" dirty="0" smtClean="0">
                <a:latin typeface="+mj-lt"/>
              </a:rPr>
              <a:t>     </a:t>
            </a:r>
            <a:r>
              <a:rPr lang="en-US" sz="2000" dirty="0">
                <a:latin typeface="+mj-lt"/>
              </a:rPr>
              <a:t>	U     	eth0</a:t>
            </a:r>
          </a:p>
          <a:p>
            <a:r>
              <a:rPr lang="en-US" sz="2000" dirty="0">
                <a:latin typeface="+mj-lt"/>
              </a:rPr>
              <a:t>172.16.0.0 </a:t>
            </a:r>
            <a:r>
              <a:rPr lang="en-US" sz="2000" dirty="0" smtClean="0">
                <a:latin typeface="+mj-lt"/>
              </a:rPr>
              <a:t>/12	    </a:t>
            </a:r>
            <a:r>
              <a:rPr lang="en-US" sz="2000" dirty="0">
                <a:latin typeface="+mj-lt"/>
              </a:rPr>
              <a:t>	0.0.0.0         	</a:t>
            </a:r>
            <a:r>
              <a:rPr lang="en-US" sz="2000" dirty="0" smtClean="0">
                <a:latin typeface="+mj-lt"/>
              </a:rPr>
              <a:t>     </a:t>
            </a:r>
            <a:r>
              <a:rPr lang="en-US" sz="2000" dirty="0">
                <a:latin typeface="+mj-lt"/>
              </a:rPr>
              <a:t>	U     	eth0</a:t>
            </a:r>
          </a:p>
          <a:p>
            <a:r>
              <a:rPr lang="en-US" sz="2000" dirty="0" smtClean="0">
                <a:latin typeface="+mj-lt"/>
              </a:rPr>
              <a:t>10.0.0.0/8	       </a:t>
            </a:r>
            <a:r>
              <a:rPr lang="en-US" sz="2000" dirty="0">
                <a:latin typeface="+mj-lt"/>
              </a:rPr>
              <a:t>	0.0.0.0         	</a:t>
            </a:r>
            <a:r>
              <a:rPr lang="en-US" sz="2000" dirty="0" smtClean="0">
                <a:latin typeface="+mj-lt"/>
              </a:rPr>
              <a:t>      </a:t>
            </a:r>
            <a:r>
              <a:rPr lang="en-US" sz="2000" dirty="0">
                <a:latin typeface="+mj-lt"/>
              </a:rPr>
              <a:t>	U     	eth0</a:t>
            </a:r>
          </a:p>
          <a:p>
            <a:r>
              <a:rPr lang="en-US" sz="2000" dirty="0" smtClean="0">
                <a:latin typeface="+mj-lt"/>
              </a:rPr>
              <a:t>0.0.0.0/0	         	217.136.39.1    	       	UG    	ppp0</a:t>
            </a:r>
            <a:endParaRPr lang="en-US" sz="2000" dirty="0">
              <a:latin typeface="+mj-lt"/>
            </a:endParaRPr>
          </a:p>
        </p:txBody>
      </p:sp>
    </p:spTree>
    <p:extLst>
      <p:ext uri="{BB962C8B-B14F-4D97-AF65-F5344CB8AC3E}">
        <p14:creationId xmlns:p14="http://schemas.microsoft.com/office/powerpoint/2010/main" val="913201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defRPr/>
            </a:pPr>
            <a:r>
              <a:rPr lang="en-US" dirty="0" smtClean="0"/>
              <a:t>Network Layer</a:t>
            </a:r>
            <a:endParaRPr lang="en-US" dirty="0"/>
          </a:p>
        </p:txBody>
      </p:sp>
      <p:sp>
        <p:nvSpPr>
          <p:cNvPr id="6" name="Content Placeholder 5"/>
          <p:cNvSpPr>
            <a:spLocks noGrp="1"/>
          </p:cNvSpPr>
          <p:nvPr>
            <p:ph idx="1"/>
          </p:nvPr>
        </p:nvSpPr>
        <p:spPr/>
        <p:txBody>
          <a:bodyPr>
            <a:normAutofit/>
          </a:bodyPr>
          <a:lstStyle/>
          <a:p>
            <a:pPr>
              <a:defRPr/>
            </a:pPr>
            <a:r>
              <a:rPr lang="en-US" dirty="0" smtClean="0"/>
              <a:t>Need</a:t>
            </a:r>
          </a:p>
          <a:p>
            <a:pPr lvl="1">
              <a:defRPr/>
            </a:pPr>
            <a:r>
              <a:rPr lang="en-US" dirty="0" smtClean="0"/>
              <a:t>A frame has no routing info.</a:t>
            </a:r>
          </a:p>
          <a:p>
            <a:pPr lvl="1">
              <a:defRPr/>
            </a:pPr>
            <a:r>
              <a:rPr lang="en-US" dirty="0" smtClean="0"/>
              <a:t>DL layer has no routing info. </a:t>
            </a:r>
          </a:p>
          <a:p>
            <a:pPr lvl="1">
              <a:defRPr/>
            </a:pPr>
            <a:r>
              <a:rPr lang="en-US" dirty="0" smtClean="0"/>
              <a:t>For a router with 3+ NIC’s, </a:t>
            </a:r>
          </a:p>
          <a:p>
            <a:pPr lvl="2">
              <a:defRPr/>
            </a:pPr>
            <a:r>
              <a:rPr lang="en-US" sz="1600" dirty="0" smtClean="0"/>
              <a:t>how to deliver a packet through multiple links.</a:t>
            </a:r>
          </a:p>
          <a:p>
            <a:pPr lvl="2">
              <a:defRPr/>
            </a:pPr>
            <a:r>
              <a:rPr lang="en-US" sz="1600" dirty="0" smtClean="0"/>
              <a:t>How to find a next hop router</a:t>
            </a:r>
            <a:endParaRPr lang="en-US" dirty="0" smtClean="0"/>
          </a:p>
          <a:p>
            <a:pPr>
              <a:defRPr/>
            </a:pPr>
            <a:r>
              <a:rPr lang="en-US" dirty="0" smtClean="0"/>
              <a:t>Responsibility</a:t>
            </a:r>
          </a:p>
          <a:p>
            <a:pPr lvl="1">
              <a:defRPr/>
            </a:pPr>
            <a:r>
              <a:rPr lang="en-US" dirty="0" smtClean="0"/>
              <a:t>Host-to-host delivery</a:t>
            </a:r>
          </a:p>
          <a:p>
            <a:pPr lvl="1">
              <a:defRPr/>
            </a:pPr>
            <a:r>
              <a:rPr lang="en-US" dirty="0" smtClean="0"/>
              <a:t>For routing packets through the router and switches.</a:t>
            </a:r>
          </a:p>
        </p:txBody>
      </p:sp>
      <p:sp>
        <p:nvSpPr>
          <p:cNvPr id="4" name="Slide Number Placeholder 3"/>
          <p:cNvSpPr>
            <a:spLocks noGrp="1"/>
          </p:cNvSpPr>
          <p:nvPr>
            <p:ph type="sldNum" sz="quarter" idx="12"/>
          </p:nvPr>
        </p:nvSpPr>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rgbClr val="B5A788"/>
                </a:solidFill>
              </a:rPr>
              <a:t>20.</a:t>
            </a:r>
            <a:fld id="{CD641644-B906-4840-87B0-2B73578C6F7C}" type="slidenum">
              <a:rPr lang="en-US" altLang="en-US" sz="1200">
                <a:solidFill>
                  <a:srgbClr val="B5A788"/>
                </a:solidFill>
              </a:rPr>
              <a:pPr/>
              <a:t>9</a:t>
            </a:fld>
            <a:endParaRPr lang="en-US" altLang="en-US" sz="1200">
              <a:solidFill>
                <a:srgbClr val="B5A788"/>
              </a:solidFill>
            </a:endParaRPr>
          </a:p>
        </p:txBody>
      </p:sp>
    </p:spTree>
    <p:extLst>
      <p:ext uri="{BB962C8B-B14F-4D97-AF65-F5344CB8AC3E}">
        <p14:creationId xmlns:p14="http://schemas.microsoft.com/office/powerpoint/2010/main" val="27505134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0"/>
            <a:ext cx="7886700" cy="854074"/>
          </a:xfrm>
        </p:spPr>
        <p:txBody>
          <a:bodyPr>
            <a:normAutofit/>
          </a:bodyPr>
          <a:lstStyle/>
          <a:p>
            <a:r>
              <a:rPr lang="en-US" dirty="0" smtClean="0"/>
              <a:t>Longest Prefix Match</a:t>
            </a:r>
            <a:endParaRPr lang="en-US" dirty="0"/>
          </a:p>
        </p:txBody>
      </p:sp>
      <p:sp>
        <p:nvSpPr>
          <p:cNvPr id="6" name="TextBox 5"/>
          <p:cNvSpPr txBox="1"/>
          <p:nvPr/>
        </p:nvSpPr>
        <p:spPr>
          <a:xfrm>
            <a:off x="844524" y="3733800"/>
            <a:ext cx="2432076" cy="3046988"/>
          </a:xfrm>
          <a:prstGeom prst="rect">
            <a:avLst/>
          </a:prstGeom>
          <a:noFill/>
        </p:spPr>
        <p:txBody>
          <a:bodyPr wrap="none" rtlCol="0">
            <a:spAutoFit/>
          </a:bodyPr>
          <a:lstStyle/>
          <a:p>
            <a:pPr marL="457200" indent="-457200">
              <a:buAutoNum type="alphaLcPeriod"/>
            </a:pPr>
            <a:r>
              <a:rPr lang="en-US" dirty="0" smtClean="0">
                <a:latin typeface="+mn-lt"/>
              </a:rPr>
              <a:t>192.168.1.10</a:t>
            </a:r>
          </a:p>
          <a:p>
            <a:pPr marL="457200" indent="-457200">
              <a:buAutoNum type="alphaLcPeriod"/>
            </a:pPr>
            <a:r>
              <a:rPr lang="en-US" dirty="0" smtClean="0">
                <a:latin typeface="+mn-lt"/>
              </a:rPr>
              <a:t>192.168.36.10</a:t>
            </a:r>
          </a:p>
          <a:p>
            <a:pPr marL="457200" indent="-457200">
              <a:buAutoNum type="alphaLcPeriod"/>
            </a:pPr>
            <a:r>
              <a:rPr lang="en-US" dirty="0" smtClean="0">
                <a:latin typeface="+mn-lt"/>
              </a:rPr>
              <a:t>192.168.48.10</a:t>
            </a:r>
          </a:p>
          <a:p>
            <a:pPr marL="457200" indent="-457200">
              <a:buAutoNum type="alphaLcPeriod"/>
            </a:pPr>
            <a:r>
              <a:rPr lang="en-US" dirty="0" smtClean="0">
                <a:latin typeface="+mn-lt"/>
              </a:rPr>
              <a:t>172.32.0.10</a:t>
            </a:r>
          </a:p>
          <a:p>
            <a:pPr marL="457200" indent="-457200">
              <a:buAutoNum type="alphaLcPeriod"/>
            </a:pPr>
            <a:r>
              <a:rPr lang="en-US" dirty="0" smtClean="0">
                <a:latin typeface="+mn-lt"/>
              </a:rPr>
              <a:t>172.18.0.10</a:t>
            </a:r>
          </a:p>
          <a:p>
            <a:pPr marL="457200" indent="-457200">
              <a:buAutoNum type="alphaLcPeriod"/>
            </a:pPr>
            <a:r>
              <a:rPr lang="en-US" dirty="0" smtClean="0">
                <a:latin typeface="+mn-lt"/>
              </a:rPr>
              <a:t>172.20.1.10</a:t>
            </a:r>
          </a:p>
          <a:p>
            <a:pPr marL="457200" indent="-457200">
              <a:buAutoNum type="alphaLcPeriod"/>
            </a:pPr>
            <a:r>
              <a:rPr lang="en-US" dirty="0" smtClean="0">
                <a:latin typeface="+mn-lt"/>
              </a:rPr>
              <a:t>10.1.0.10</a:t>
            </a:r>
          </a:p>
          <a:p>
            <a:pPr marL="457200" indent="-457200">
              <a:buAutoNum type="alphaLcPeriod"/>
            </a:pPr>
            <a:r>
              <a:rPr lang="en-US" dirty="0" smtClean="0">
                <a:latin typeface="+mn-lt"/>
              </a:rPr>
              <a:t>20.1.0.10</a:t>
            </a:r>
            <a:endParaRPr lang="en-US" dirty="0">
              <a:latin typeface="+mn-lt"/>
            </a:endParaRPr>
          </a:p>
        </p:txBody>
      </p:sp>
      <p:sp>
        <p:nvSpPr>
          <p:cNvPr id="5" name="TextBox 4"/>
          <p:cNvSpPr txBox="1"/>
          <p:nvPr/>
        </p:nvSpPr>
        <p:spPr>
          <a:xfrm>
            <a:off x="628650" y="990600"/>
            <a:ext cx="4552950" cy="2554545"/>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mj-lt"/>
              </a:rPr>
              <a:t>Destination     		Interface</a:t>
            </a:r>
            <a:endParaRPr lang="en-US" sz="2000" b="1" dirty="0">
              <a:latin typeface="+mj-lt"/>
            </a:endParaRPr>
          </a:p>
          <a:p>
            <a:r>
              <a:rPr lang="en-US" sz="2000" dirty="0" smtClean="0">
                <a:latin typeface="+mj-lt"/>
              </a:rPr>
              <a:t>192.168.</a:t>
            </a:r>
            <a:r>
              <a:rPr lang="en-US" sz="2000" b="1" dirty="0" smtClean="0">
                <a:latin typeface="+mj-lt"/>
              </a:rPr>
              <a:t>1</a:t>
            </a:r>
            <a:r>
              <a:rPr lang="en-US" sz="2000" dirty="0" smtClean="0">
                <a:latin typeface="+mj-lt"/>
              </a:rPr>
              <a:t>.0/24		eth1</a:t>
            </a:r>
          </a:p>
          <a:p>
            <a:r>
              <a:rPr lang="en-US" sz="2000" dirty="0" smtClean="0">
                <a:latin typeface="+mj-lt"/>
              </a:rPr>
              <a:t>192.168.</a:t>
            </a:r>
            <a:r>
              <a:rPr lang="en-US" sz="2000" b="1" dirty="0" smtClean="0">
                <a:latin typeface="+mj-lt"/>
              </a:rPr>
              <a:t>32</a:t>
            </a:r>
            <a:r>
              <a:rPr lang="en-US" sz="2000" dirty="0" smtClean="0">
                <a:latin typeface="+mj-lt"/>
              </a:rPr>
              <a:t>.0 /20    </a:t>
            </a:r>
            <a:r>
              <a:rPr lang="en-US" sz="2000" dirty="0">
                <a:latin typeface="+mj-lt"/>
              </a:rPr>
              <a:t>	</a:t>
            </a:r>
            <a:r>
              <a:rPr lang="en-US" sz="2000" dirty="0" smtClean="0">
                <a:latin typeface="+mj-lt"/>
              </a:rPr>
              <a:t>eth2</a:t>
            </a:r>
          </a:p>
          <a:p>
            <a:r>
              <a:rPr lang="en-US" sz="2000" dirty="0" smtClean="0">
                <a:latin typeface="+mj-lt"/>
              </a:rPr>
              <a:t>192.168.0.0/16  		eth3</a:t>
            </a:r>
            <a:endParaRPr lang="en-US" sz="2000" dirty="0">
              <a:latin typeface="+mj-lt"/>
            </a:endParaRPr>
          </a:p>
          <a:p>
            <a:r>
              <a:rPr lang="en-US" sz="2000" dirty="0" smtClean="0">
                <a:latin typeface="+mj-lt"/>
              </a:rPr>
              <a:t>172.</a:t>
            </a:r>
            <a:r>
              <a:rPr lang="en-US" sz="2000" b="1" dirty="0" smtClean="0">
                <a:latin typeface="+mj-lt"/>
              </a:rPr>
              <a:t>20</a:t>
            </a:r>
            <a:r>
              <a:rPr lang="en-US" sz="2000" dirty="0" smtClean="0">
                <a:latin typeface="+mj-lt"/>
              </a:rPr>
              <a:t>.0.0/16	    </a:t>
            </a:r>
            <a:r>
              <a:rPr lang="en-US" sz="2000" dirty="0">
                <a:latin typeface="+mj-lt"/>
              </a:rPr>
              <a:t>	</a:t>
            </a:r>
            <a:r>
              <a:rPr lang="en-US" sz="2000" dirty="0" smtClean="0">
                <a:latin typeface="+mj-lt"/>
              </a:rPr>
              <a:t>eth4</a:t>
            </a:r>
            <a:endParaRPr lang="en-US" sz="2000" dirty="0">
              <a:latin typeface="+mj-lt"/>
            </a:endParaRPr>
          </a:p>
          <a:p>
            <a:r>
              <a:rPr lang="en-US" sz="2000" dirty="0">
                <a:latin typeface="+mj-lt"/>
              </a:rPr>
              <a:t>172.</a:t>
            </a:r>
            <a:r>
              <a:rPr lang="en-US" sz="2000" b="1" dirty="0">
                <a:latin typeface="+mj-lt"/>
              </a:rPr>
              <a:t>16</a:t>
            </a:r>
            <a:r>
              <a:rPr lang="en-US" sz="2000" dirty="0">
                <a:latin typeface="+mj-lt"/>
              </a:rPr>
              <a:t>.0.0 </a:t>
            </a:r>
            <a:r>
              <a:rPr lang="en-US" sz="2000" dirty="0" smtClean="0">
                <a:latin typeface="+mj-lt"/>
              </a:rPr>
              <a:t>/12	    </a:t>
            </a:r>
            <a:r>
              <a:rPr lang="en-US" sz="2000" dirty="0">
                <a:latin typeface="+mj-lt"/>
              </a:rPr>
              <a:t>	</a:t>
            </a:r>
            <a:r>
              <a:rPr lang="en-US" sz="2000" dirty="0" smtClean="0">
                <a:latin typeface="+mj-lt"/>
              </a:rPr>
              <a:t>eth5</a:t>
            </a:r>
            <a:endParaRPr lang="en-US" sz="2000" dirty="0">
              <a:latin typeface="+mj-lt"/>
            </a:endParaRPr>
          </a:p>
          <a:p>
            <a:r>
              <a:rPr lang="en-US" sz="2000" dirty="0" smtClean="0">
                <a:latin typeface="+mj-lt"/>
              </a:rPr>
              <a:t>10.0.0.0/8	       </a:t>
            </a:r>
            <a:r>
              <a:rPr lang="en-US" sz="2000" dirty="0">
                <a:latin typeface="+mj-lt"/>
              </a:rPr>
              <a:t>	</a:t>
            </a:r>
            <a:r>
              <a:rPr lang="en-US" sz="2000" dirty="0" smtClean="0">
                <a:latin typeface="+mj-lt"/>
              </a:rPr>
              <a:t>eth6</a:t>
            </a:r>
            <a:endParaRPr lang="en-US" sz="2000" dirty="0">
              <a:latin typeface="+mj-lt"/>
            </a:endParaRPr>
          </a:p>
          <a:p>
            <a:r>
              <a:rPr lang="en-US" sz="2000" dirty="0" smtClean="0">
                <a:latin typeface="+mj-lt"/>
              </a:rPr>
              <a:t>0.0.0.0/0	         	ppp0</a:t>
            </a:r>
            <a:endParaRPr lang="en-US" sz="2000" dirty="0">
              <a:latin typeface="+mj-lt"/>
            </a:endParaRPr>
          </a:p>
        </p:txBody>
      </p:sp>
      <p:sp>
        <p:nvSpPr>
          <p:cNvPr id="7" name="TextBox 6"/>
          <p:cNvSpPr txBox="1"/>
          <p:nvPr/>
        </p:nvSpPr>
        <p:spPr>
          <a:xfrm>
            <a:off x="4800600" y="990600"/>
            <a:ext cx="3048000" cy="255454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smtClean="0">
                <a:latin typeface="+mj-lt"/>
              </a:rPr>
              <a:t>Binary Number		</a:t>
            </a:r>
          </a:p>
          <a:p>
            <a:r>
              <a:rPr lang="en-US" sz="2000" dirty="0" smtClean="0">
                <a:latin typeface="+mj-lt"/>
              </a:rPr>
              <a:t>  1 </a:t>
            </a:r>
            <a:r>
              <a:rPr lang="en-US" sz="2000" dirty="0" smtClean="0">
                <a:latin typeface="+mj-lt"/>
                <a:sym typeface="Wingdings" panose="05000000000000000000" pitchFamily="2" charset="2"/>
              </a:rPr>
              <a:t> 0000 0001</a:t>
            </a:r>
            <a:endParaRPr lang="en-US" sz="2000" dirty="0" smtClean="0">
              <a:latin typeface="+mj-lt"/>
            </a:endParaRPr>
          </a:p>
          <a:p>
            <a:r>
              <a:rPr lang="en-US" sz="2000" dirty="0" smtClean="0">
                <a:latin typeface="+mj-lt"/>
              </a:rPr>
              <a:t>32 </a:t>
            </a:r>
            <a:r>
              <a:rPr lang="en-US" sz="2000" dirty="0" smtClean="0">
                <a:latin typeface="+mj-lt"/>
                <a:sym typeface="Wingdings" panose="05000000000000000000" pitchFamily="2" charset="2"/>
              </a:rPr>
              <a:t> 0010 0000</a:t>
            </a:r>
            <a:r>
              <a:rPr lang="en-US" sz="2000" dirty="0" smtClean="0">
                <a:latin typeface="+mj-lt"/>
              </a:rPr>
              <a:t>    </a:t>
            </a:r>
            <a:r>
              <a:rPr lang="en-US" sz="2000" dirty="0">
                <a:latin typeface="+mj-lt"/>
              </a:rPr>
              <a:t>	</a:t>
            </a:r>
            <a:endParaRPr lang="en-US" sz="2000" dirty="0" smtClean="0">
              <a:latin typeface="+mj-lt"/>
            </a:endParaRPr>
          </a:p>
          <a:p>
            <a:r>
              <a:rPr lang="en-US" sz="2000" dirty="0" smtClean="0">
                <a:latin typeface="+mj-lt"/>
              </a:rPr>
              <a:t>		</a:t>
            </a:r>
            <a:endParaRPr lang="en-US" sz="2000" dirty="0">
              <a:latin typeface="+mj-lt"/>
            </a:endParaRPr>
          </a:p>
          <a:p>
            <a:r>
              <a:rPr lang="en-US" sz="2000" dirty="0" smtClean="0">
                <a:latin typeface="+mj-lt"/>
              </a:rPr>
              <a:t>20 </a:t>
            </a:r>
            <a:r>
              <a:rPr lang="en-US" sz="2000" dirty="0" smtClean="0">
                <a:latin typeface="+mj-lt"/>
                <a:sym typeface="Wingdings" panose="05000000000000000000" pitchFamily="2" charset="2"/>
              </a:rPr>
              <a:t> 0001 0100</a:t>
            </a:r>
            <a:r>
              <a:rPr lang="en-US" sz="2000" dirty="0" smtClean="0">
                <a:latin typeface="+mj-lt"/>
              </a:rPr>
              <a:t>	    </a:t>
            </a:r>
            <a:r>
              <a:rPr lang="en-US" sz="2000" dirty="0">
                <a:latin typeface="+mj-lt"/>
              </a:rPr>
              <a:t>	</a:t>
            </a:r>
          </a:p>
          <a:p>
            <a:r>
              <a:rPr lang="en-US" sz="2000" dirty="0" smtClean="0">
                <a:latin typeface="+mj-lt"/>
              </a:rPr>
              <a:t>16 </a:t>
            </a:r>
            <a:r>
              <a:rPr lang="en-US" sz="2000" dirty="0" smtClean="0">
                <a:latin typeface="+mj-lt"/>
                <a:sym typeface="Wingdings" panose="05000000000000000000" pitchFamily="2" charset="2"/>
              </a:rPr>
              <a:t> 0001 0000</a:t>
            </a:r>
            <a:r>
              <a:rPr lang="en-US" sz="2000" dirty="0" smtClean="0">
                <a:latin typeface="+mj-lt"/>
              </a:rPr>
              <a:t>	    </a:t>
            </a:r>
            <a:r>
              <a:rPr lang="en-US" sz="2000" dirty="0">
                <a:latin typeface="+mj-lt"/>
              </a:rPr>
              <a:t>	</a:t>
            </a:r>
          </a:p>
          <a:p>
            <a:r>
              <a:rPr lang="en-US" sz="2000" dirty="0" smtClean="0">
                <a:latin typeface="+mj-lt"/>
              </a:rPr>
              <a:t>	       </a:t>
            </a:r>
            <a:r>
              <a:rPr lang="en-US" sz="2000" dirty="0">
                <a:latin typeface="+mj-lt"/>
              </a:rPr>
              <a:t>	</a:t>
            </a:r>
          </a:p>
          <a:p>
            <a:r>
              <a:rPr lang="en-US" sz="2000" dirty="0" smtClean="0">
                <a:latin typeface="+mj-lt"/>
              </a:rPr>
              <a:t>	         	</a:t>
            </a:r>
            <a:endParaRPr lang="en-US" sz="2000" dirty="0">
              <a:latin typeface="+mj-lt"/>
            </a:endParaRPr>
          </a:p>
        </p:txBody>
      </p:sp>
      <p:grpSp>
        <p:nvGrpSpPr>
          <p:cNvPr id="11" name="Group 10"/>
          <p:cNvGrpSpPr/>
          <p:nvPr/>
        </p:nvGrpSpPr>
        <p:grpSpPr>
          <a:xfrm>
            <a:off x="3276599" y="4832453"/>
            <a:ext cx="2286000" cy="457200"/>
            <a:chOff x="3657600" y="4078545"/>
            <a:chExt cx="2286000" cy="457200"/>
          </a:xfrm>
        </p:grpSpPr>
        <p:sp>
          <p:nvSpPr>
            <p:cNvPr id="4" name="Pentagon 3"/>
            <p:cNvSpPr/>
            <p:nvPr/>
          </p:nvSpPr>
          <p:spPr>
            <a:xfrm flipH="1">
              <a:off x="3657600" y="4078545"/>
              <a:ext cx="2286000" cy="457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flipH="1">
              <a:off x="3870959" y="4122479"/>
              <a:ext cx="1859281" cy="369332"/>
            </a:xfrm>
            <a:prstGeom prst="rect">
              <a:avLst/>
            </a:prstGeom>
            <a:noFill/>
          </p:spPr>
          <p:txBody>
            <a:bodyPr wrap="square" rtlCol="0">
              <a:spAutoFit/>
            </a:bodyPr>
            <a:lstStyle/>
            <a:p>
              <a:r>
                <a:rPr lang="en-US" sz="1800" dirty="0" smtClean="0">
                  <a:latin typeface="+mn-lt"/>
                </a:rPr>
                <a:t>32 </a:t>
              </a:r>
              <a:r>
                <a:rPr lang="en-US" sz="1800" dirty="0" smtClean="0">
                  <a:latin typeface="+mn-lt"/>
                  <a:sym typeface="Wingdings" panose="05000000000000000000" pitchFamily="2" charset="2"/>
                </a:rPr>
                <a:t> 0010 0000</a:t>
              </a:r>
              <a:endParaRPr lang="en-US" sz="1800" dirty="0">
                <a:latin typeface="+mn-lt"/>
              </a:endParaRPr>
            </a:p>
          </p:txBody>
        </p:sp>
      </p:grpSp>
      <p:grpSp>
        <p:nvGrpSpPr>
          <p:cNvPr id="13" name="Group 12"/>
          <p:cNvGrpSpPr/>
          <p:nvPr/>
        </p:nvGrpSpPr>
        <p:grpSpPr>
          <a:xfrm>
            <a:off x="3291840" y="4465661"/>
            <a:ext cx="2286000" cy="457200"/>
            <a:chOff x="3657600" y="4078545"/>
            <a:chExt cx="2286000" cy="457200"/>
          </a:xfrm>
        </p:grpSpPr>
        <p:sp>
          <p:nvSpPr>
            <p:cNvPr id="14" name="Pentagon 13"/>
            <p:cNvSpPr/>
            <p:nvPr/>
          </p:nvSpPr>
          <p:spPr>
            <a:xfrm flipH="1">
              <a:off x="3657600" y="4078545"/>
              <a:ext cx="2286000" cy="457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flipH="1">
              <a:off x="3870959" y="4122479"/>
              <a:ext cx="1859281" cy="369332"/>
            </a:xfrm>
            <a:prstGeom prst="rect">
              <a:avLst/>
            </a:prstGeom>
            <a:noFill/>
          </p:spPr>
          <p:txBody>
            <a:bodyPr wrap="square" rtlCol="0">
              <a:spAutoFit/>
            </a:bodyPr>
            <a:lstStyle/>
            <a:p>
              <a:r>
                <a:rPr lang="en-US" sz="1800" dirty="0" smtClean="0">
                  <a:latin typeface="+mn-lt"/>
                </a:rPr>
                <a:t>48 </a:t>
              </a:r>
              <a:r>
                <a:rPr lang="en-US" sz="1800" dirty="0" smtClean="0">
                  <a:latin typeface="+mn-lt"/>
                  <a:sym typeface="Wingdings" panose="05000000000000000000" pitchFamily="2" charset="2"/>
                </a:rPr>
                <a:t> 0011 0000</a:t>
              </a:r>
              <a:endParaRPr lang="en-US" sz="1800" dirty="0">
                <a:latin typeface="+mn-lt"/>
              </a:endParaRPr>
            </a:p>
          </p:txBody>
        </p:sp>
      </p:grpSp>
      <p:grpSp>
        <p:nvGrpSpPr>
          <p:cNvPr id="16" name="Group 15"/>
          <p:cNvGrpSpPr/>
          <p:nvPr/>
        </p:nvGrpSpPr>
        <p:grpSpPr>
          <a:xfrm>
            <a:off x="3276600" y="4106007"/>
            <a:ext cx="2286000" cy="457200"/>
            <a:chOff x="3657600" y="4078545"/>
            <a:chExt cx="2286000" cy="457200"/>
          </a:xfrm>
        </p:grpSpPr>
        <p:sp>
          <p:nvSpPr>
            <p:cNvPr id="17" name="Pentagon 16"/>
            <p:cNvSpPr/>
            <p:nvPr/>
          </p:nvSpPr>
          <p:spPr>
            <a:xfrm flipH="1">
              <a:off x="3657600" y="4078545"/>
              <a:ext cx="2286000" cy="457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flipH="1">
              <a:off x="3870959" y="4122479"/>
              <a:ext cx="1859281" cy="369332"/>
            </a:xfrm>
            <a:prstGeom prst="rect">
              <a:avLst/>
            </a:prstGeom>
            <a:noFill/>
          </p:spPr>
          <p:txBody>
            <a:bodyPr wrap="square" rtlCol="0">
              <a:spAutoFit/>
            </a:bodyPr>
            <a:lstStyle/>
            <a:p>
              <a:r>
                <a:rPr lang="en-US" sz="1800" dirty="0" smtClean="0">
                  <a:latin typeface="+mn-lt"/>
                </a:rPr>
                <a:t>36 </a:t>
              </a:r>
              <a:r>
                <a:rPr lang="en-US" sz="1800" dirty="0" smtClean="0">
                  <a:latin typeface="+mn-lt"/>
                  <a:sym typeface="Wingdings" panose="05000000000000000000" pitchFamily="2" charset="2"/>
                </a:rPr>
                <a:t> 0010 0100</a:t>
              </a:r>
              <a:endParaRPr lang="en-US" sz="1800" dirty="0">
                <a:latin typeface="+mn-lt"/>
              </a:endParaRPr>
            </a:p>
          </p:txBody>
        </p:sp>
      </p:grpSp>
      <p:grpSp>
        <p:nvGrpSpPr>
          <p:cNvPr id="19" name="Group 18"/>
          <p:cNvGrpSpPr/>
          <p:nvPr/>
        </p:nvGrpSpPr>
        <p:grpSpPr>
          <a:xfrm>
            <a:off x="3261358" y="5245719"/>
            <a:ext cx="2286000" cy="457200"/>
            <a:chOff x="3657600" y="4078545"/>
            <a:chExt cx="2286000" cy="457200"/>
          </a:xfrm>
        </p:grpSpPr>
        <p:sp>
          <p:nvSpPr>
            <p:cNvPr id="20" name="Pentagon 19"/>
            <p:cNvSpPr/>
            <p:nvPr/>
          </p:nvSpPr>
          <p:spPr>
            <a:xfrm flipH="1">
              <a:off x="3657600" y="4078545"/>
              <a:ext cx="2286000" cy="457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flipH="1">
              <a:off x="3870959" y="4122479"/>
              <a:ext cx="1859281" cy="369332"/>
            </a:xfrm>
            <a:prstGeom prst="rect">
              <a:avLst/>
            </a:prstGeom>
            <a:noFill/>
          </p:spPr>
          <p:txBody>
            <a:bodyPr wrap="square" rtlCol="0">
              <a:spAutoFit/>
            </a:bodyPr>
            <a:lstStyle/>
            <a:p>
              <a:r>
                <a:rPr lang="en-US" sz="1800" dirty="0" smtClean="0">
                  <a:latin typeface="+mn-lt"/>
                </a:rPr>
                <a:t>18 </a:t>
              </a:r>
              <a:r>
                <a:rPr lang="en-US" sz="1800" dirty="0" smtClean="0">
                  <a:latin typeface="+mn-lt"/>
                  <a:sym typeface="Wingdings" panose="05000000000000000000" pitchFamily="2" charset="2"/>
                </a:rPr>
                <a:t> 0001 0010</a:t>
              </a:r>
              <a:endParaRPr lang="en-US" sz="1800" dirty="0">
                <a:latin typeface="+mn-lt"/>
              </a:endParaRPr>
            </a:p>
          </p:txBody>
        </p:sp>
      </p:grpSp>
      <p:grpSp>
        <p:nvGrpSpPr>
          <p:cNvPr id="22" name="Group 21"/>
          <p:cNvGrpSpPr/>
          <p:nvPr/>
        </p:nvGrpSpPr>
        <p:grpSpPr>
          <a:xfrm>
            <a:off x="3273549" y="5603396"/>
            <a:ext cx="2286000" cy="457200"/>
            <a:chOff x="3657600" y="4078545"/>
            <a:chExt cx="2286000" cy="457200"/>
          </a:xfrm>
        </p:grpSpPr>
        <p:sp>
          <p:nvSpPr>
            <p:cNvPr id="23" name="Pentagon 22"/>
            <p:cNvSpPr/>
            <p:nvPr/>
          </p:nvSpPr>
          <p:spPr>
            <a:xfrm flipH="1">
              <a:off x="3657600" y="4078545"/>
              <a:ext cx="2286000" cy="457200"/>
            </a:xfrm>
            <a:prstGeom prst="homePlat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flipH="1">
              <a:off x="3870959" y="4122479"/>
              <a:ext cx="1859281" cy="369332"/>
            </a:xfrm>
            <a:prstGeom prst="rect">
              <a:avLst/>
            </a:prstGeom>
            <a:noFill/>
          </p:spPr>
          <p:txBody>
            <a:bodyPr wrap="square" rtlCol="0">
              <a:spAutoFit/>
            </a:bodyPr>
            <a:lstStyle/>
            <a:p>
              <a:r>
                <a:rPr lang="en-US" sz="1800" dirty="0" smtClean="0">
                  <a:latin typeface="+mn-lt"/>
                </a:rPr>
                <a:t>20 </a:t>
              </a:r>
              <a:r>
                <a:rPr lang="en-US" sz="1800" dirty="0" smtClean="0">
                  <a:latin typeface="+mn-lt"/>
                  <a:sym typeface="Wingdings" panose="05000000000000000000" pitchFamily="2" charset="2"/>
                </a:rPr>
                <a:t> 0001 0100</a:t>
              </a:r>
              <a:endParaRPr lang="en-US" sz="1800" dirty="0">
                <a:latin typeface="+mn-lt"/>
              </a:endParaRPr>
            </a:p>
          </p:txBody>
        </p:sp>
      </p:grpSp>
    </p:spTree>
    <p:extLst>
      <p:ext uri="{BB962C8B-B14F-4D97-AF65-F5344CB8AC3E}">
        <p14:creationId xmlns:p14="http://schemas.microsoft.com/office/powerpoint/2010/main" val="4241725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eaLnBrk="1" hangingPunct="1">
              <a:defRPr/>
            </a:pPr>
            <a:r>
              <a:rPr lang="en-US" dirty="0">
                <a:ea typeface="+mj-ea"/>
                <a:cs typeface="+mj-cs"/>
              </a:rPr>
              <a:t>Address Resolution Protocol (ARP)</a:t>
            </a:r>
          </a:p>
        </p:txBody>
      </p:sp>
      <p:graphicFrame>
        <p:nvGraphicFramePr>
          <p:cNvPr id="2" name="Diagram 1"/>
          <p:cNvGraphicFramePr/>
          <p:nvPr>
            <p:extLst/>
          </p:nvPr>
        </p:nvGraphicFramePr>
        <p:xfrm>
          <a:off x="304800" y="1045515"/>
          <a:ext cx="84582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51106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43753D56-AFCB-4CEC-896A-A2E389A5CD3D}" type="slidenum">
              <a:rPr lang="en-US" altLang="en-US" sz="2000">
                <a:solidFill>
                  <a:schemeClr val="bg2"/>
                </a:solidFill>
              </a:rPr>
              <a:pPr/>
              <a:t>92</a:t>
            </a:fld>
            <a:endParaRPr lang="en-US" altLang="en-US" sz="2000">
              <a:solidFill>
                <a:schemeClr val="bg2"/>
              </a:solidFill>
            </a:endParaRPr>
          </a:p>
        </p:txBody>
      </p:sp>
      <p:sp>
        <p:nvSpPr>
          <p:cNvPr id="565250" name="Rectangle 2"/>
          <p:cNvSpPr>
            <a:spLocks noChangeArrowheads="1"/>
          </p:cNvSpPr>
          <p:nvPr/>
        </p:nvSpPr>
        <p:spPr bwMode="auto">
          <a:xfrm>
            <a:off x="0" y="0"/>
            <a:ext cx="9144000" cy="1371600"/>
          </a:xfrm>
          <a:prstGeom prst="rect">
            <a:avLst/>
          </a:prstGeom>
          <a:noFill/>
        </p:spPr>
        <p:txBody>
          <a:bodyPr wrap="none" anchor="ctr"/>
          <a:lstStyle/>
          <a:p>
            <a:pPr algn="ctr">
              <a:defRPr/>
            </a:pPr>
            <a:endParaRPr lang="es-ES">
              <a:effectLst>
                <a:outerShdw blurRad="38100" dist="38100" dir="2700000" algn="tl">
                  <a:srgbClr val="FFFFFF"/>
                </a:outerShdw>
              </a:effectLst>
              <a:latin typeface="Times New Roman" pitchFamily="18" charset="0"/>
            </a:endParaRPr>
          </a:p>
        </p:txBody>
      </p:sp>
      <p:sp>
        <p:nvSpPr>
          <p:cNvPr id="565251" name="Text Box 3"/>
          <p:cNvSpPr txBox="1">
            <a:spLocks noChangeArrowheads="1"/>
          </p:cNvSpPr>
          <p:nvPr/>
        </p:nvSpPr>
        <p:spPr bwMode="auto">
          <a:xfrm>
            <a:off x="228600" y="406400"/>
            <a:ext cx="5173663" cy="579438"/>
          </a:xfrm>
          <a:prstGeom prst="rect">
            <a:avLst/>
          </a:prstGeom>
          <a:noFill/>
        </p:spPr>
        <p:txBody>
          <a:bodyPr wrap="none">
            <a:spAutoFit/>
          </a:bodyPr>
          <a:lstStyle/>
          <a:p>
            <a:pPr>
              <a:defRPr/>
            </a:pPr>
            <a:r>
              <a:rPr lang="en-US">
                <a:effectLst>
                  <a:outerShdw blurRad="38100" dist="38100" dir="2700000" algn="tl">
                    <a:srgbClr val="C0C0C0"/>
                  </a:outerShdw>
                </a:effectLst>
                <a:latin typeface="Times" pitchFamily="18" charset="0"/>
              </a:rPr>
              <a:t>21-1   ADDRESS MAPPING</a:t>
            </a:r>
          </a:p>
        </p:txBody>
      </p:sp>
      <p:sp>
        <p:nvSpPr>
          <p:cNvPr id="4101" name="Text Box 4"/>
          <p:cNvSpPr txBox="1">
            <a:spLocks noChangeArrowheads="1"/>
          </p:cNvSpPr>
          <p:nvPr/>
        </p:nvSpPr>
        <p:spPr bwMode="auto">
          <a:xfrm>
            <a:off x="8229600" y="640080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endParaRPr lang="es-ES" altLang="en-US" sz="1800">
              <a:latin typeface="Times New Roman" panose="02020603050405020304" pitchFamily="18" charset="0"/>
            </a:endParaRPr>
          </a:p>
        </p:txBody>
      </p:sp>
      <p:sp>
        <p:nvSpPr>
          <p:cNvPr id="565253" name="Rectangle 5"/>
          <p:cNvSpPr>
            <a:spLocks noChangeArrowheads="1"/>
          </p:cNvSpPr>
          <p:nvPr/>
        </p:nvSpPr>
        <p:spPr bwMode="auto">
          <a:xfrm>
            <a:off x="228600" y="1600200"/>
            <a:ext cx="8229600" cy="2227263"/>
          </a:xfrm>
          <a:prstGeom prst="rect">
            <a:avLst/>
          </a:prstGeom>
          <a:noFill/>
          <a:ln w="9525">
            <a:noFill/>
            <a:miter lim="800000"/>
            <a:headEnd/>
            <a:tailEnd/>
          </a:ln>
          <a:effectLst/>
        </p:spPr>
        <p:txBody>
          <a:bodyPr anchor="ctr">
            <a:spAutoFit/>
          </a:bodyPr>
          <a:lstStyle/>
          <a:p>
            <a:pPr algn="just" eaLnBrk="1" hangingPunct="1">
              <a:defRPr/>
            </a:pPr>
            <a:r>
              <a:rPr lang="en-US" sz="2800" i="1">
                <a:effectLst>
                  <a:outerShdw blurRad="38100" dist="38100" dir="2700000" algn="tl">
                    <a:srgbClr val="C0C0C0"/>
                  </a:outerShdw>
                </a:effectLst>
                <a:latin typeface="Times New Roman" pitchFamily="18" charset="0"/>
              </a:rPr>
              <a:t>The delivery of a packet to a host or a router requires two levels of addressing: </a:t>
            </a:r>
            <a:r>
              <a:rPr lang="en-US" sz="2800" i="1">
                <a:solidFill>
                  <a:schemeClr val="hlink"/>
                </a:solidFill>
                <a:effectLst>
                  <a:outerShdw blurRad="38100" dist="38100" dir="2700000" algn="tl">
                    <a:srgbClr val="C0C0C0"/>
                  </a:outerShdw>
                </a:effectLst>
                <a:latin typeface="Times New Roman" pitchFamily="18" charset="0"/>
              </a:rPr>
              <a:t>logical</a:t>
            </a:r>
            <a:r>
              <a:rPr lang="en-US" sz="2800" i="1">
                <a:effectLst>
                  <a:outerShdw blurRad="38100" dist="38100" dir="2700000" algn="tl">
                    <a:srgbClr val="C0C0C0"/>
                  </a:outerShdw>
                </a:effectLst>
                <a:latin typeface="Times New Roman" pitchFamily="18" charset="0"/>
              </a:rPr>
              <a:t> and </a:t>
            </a:r>
            <a:r>
              <a:rPr lang="en-US" sz="2800" i="1">
                <a:solidFill>
                  <a:schemeClr val="hlink"/>
                </a:solidFill>
                <a:effectLst>
                  <a:outerShdw blurRad="38100" dist="38100" dir="2700000" algn="tl">
                    <a:srgbClr val="C0C0C0"/>
                  </a:outerShdw>
                </a:effectLst>
                <a:latin typeface="Times New Roman" pitchFamily="18" charset="0"/>
              </a:rPr>
              <a:t>physical</a:t>
            </a:r>
            <a:r>
              <a:rPr lang="en-US" sz="2800" i="1">
                <a:effectLst>
                  <a:outerShdw blurRad="38100" dist="38100" dir="2700000" algn="tl">
                    <a:srgbClr val="C0C0C0"/>
                  </a:outerShdw>
                </a:effectLst>
                <a:latin typeface="Times New Roman" pitchFamily="18" charset="0"/>
              </a:rPr>
              <a:t>. We need to be able to map a logical address to its corresponding</a:t>
            </a:r>
          </a:p>
          <a:p>
            <a:pPr algn="just" eaLnBrk="1" hangingPunct="1">
              <a:defRPr/>
            </a:pPr>
            <a:r>
              <a:rPr lang="en-US" sz="2800" i="1">
                <a:effectLst>
                  <a:outerShdw blurRad="38100" dist="38100" dir="2700000" algn="tl">
                    <a:srgbClr val="C0C0C0"/>
                  </a:outerShdw>
                </a:effectLst>
                <a:latin typeface="Times New Roman" pitchFamily="18" charset="0"/>
              </a:rPr>
              <a:t>physical address and vice versa. This can be done by using either static or dynamic mapping.</a:t>
            </a:r>
          </a:p>
        </p:txBody>
      </p:sp>
      <p:sp>
        <p:nvSpPr>
          <p:cNvPr id="4103" name="Rectangle 29"/>
          <p:cNvSpPr>
            <a:spLocks noChangeArrowheads="1"/>
          </p:cNvSpPr>
          <p:nvPr/>
        </p:nvSpPr>
        <p:spPr bwMode="auto">
          <a:xfrm>
            <a:off x="152400" y="4743450"/>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Mapping Logical to Physical Address</a:t>
            </a:r>
          </a:p>
          <a:p>
            <a:pPr>
              <a:buClr>
                <a:schemeClr val="tx1"/>
              </a:buClr>
              <a:buSzPct val="117000"/>
              <a:buFont typeface="Wingdings" panose="05000000000000000000" pitchFamily="2" charset="2"/>
              <a:buNone/>
            </a:pPr>
            <a:r>
              <a:rPr lang="en-US" altLang="en-US" sz="2400">
                <a:solidFill>
                  <a:srgbClr val="0033CC"/>
                </a:solidFill>
                <a:latin typeface="Times New Roman" panose="02020603050405020304" pitchFamily="18" charset="0"/>
              </a:rPr>
              <a:t>Mapping Physical to Logical Address</a:t>
            </a:r>
          </a:p>
        </p:txBody>
      </p:sp>
      <p:sp>
        <p:nvSpPr>
          <p:cNvPr id="565278" name="Text Box 30"/>
          <p:cNvSpPr txBox="1">
            <a:spLocks noChangeArrowheads="1"/>
          </p:cNvSpPr>
          <p:nvPr/>
        </p:nvSpPr>
        <p:spPr bwMode="auto">
          <a:xfrm>
            <a:off x="165100" y="4267200"/>
            <a:ext cx="4862513" cy="519113"/>
          </a:xfrm>
          <a:prstGeom prst="rect">
            <a:avLst/>
          </a:prstGeom>
          <a:noFill/>
          <a:ln w="76200" algn="ctr">
            <a:noFill/>
            <a:miter lim="800000"/>
            <a:headEnd/>
            <a:tailEnd/>
          </a:ln>
          <a:effectLst/>
        </p:spPr>
        <p:txBody>
          <a:bodyPr wrap="none">
            <a:spAutoFit/>
          </a:bodyPr>
          <a:lstStyle/>
          <a:p>
            <a:pPr algn="ctr">
              <a:defRPr/>
            </a:pPr>
            <a:r>
              <a:rPr lang="en-US" sz="2800" i="1" u="sng">
                <a:solidFill>
                  <a:schemeClr val="hlink"/>
                </a:solidFill>
                <a:effectLst>
                  <a:outerShdw blurRad="38100" dist="38100" dir="2700000" algn="tl">
                    <a:srgbClr val="C0C0C0"/>
                  </a:outerShdw>
                </a:effectLst>
                <a:latin typeface="Times New Roman" pitchFamily="18" charset="0"/>
              </a:rPr>
              <a:t>Topics discussed in this section:</a:t>
            </a:r>
          </a:p>
        </p:txBody>
      </p:sp>
    </p:spTree>
    <p:extLst>
      <p:ext uri="{BB962C8B-B14F-4D97-AF65-F5344CB8AC3E}">
        <p14:creationId xmlns:p14="http://schemas.microsoft.com/office/powerpoint/2010/main" val="6048742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92180C2A-D27C-43FA-8C2C-75EE41DF3CE3}" type="slidenum">
              <a:rPr lang="en-US" altLang="en-US" sz="2000">
                <a:solidFill>
                  <a:schemeClr val="bg2"/>
                </a:solidFill>
              </a:rPr>
              <a:pPr/>
              <a:t>93</a:t>
            </a:fld>
            <a:endParaRPr lang="en-US" altLang="en-US" sz="2000">
              <a:solidFill>
                <a:schemeClr val="bg2"/>
              </a:solidFill>
            </a:endParaRPr>
          </a:p>
        </p:txBody>
      </p:sp>
      <p:sp>
        <p:nvSpPr>
          <p:cNvPr id="5123" name="Line 2"/>
          <p:cNvSpPr>
            <a:spLocks noChangeShapeType="1"/>
          </p:cNvSpPr>
          <p:nvPr/>
        </p:nvSpPr>
        <p:spPr bwMode="auto">
          <a:xfrm>
            <a:off x="152400" y="2286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 name="Line 3"/>
          <p:cNvSpPr>
            <a:spLocks noChangeShapeType="1"/>
          </p:cNvSpPr>
          <p:nvPr/>
        </p:nvSpPr>
        <p:spPr bwMode="auto">
          <a:xfrm>
            <a:off x="152400" y="1066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 name="Text Box 4"/>
          <p:cNvSpPr txBox="1">
            <a:spLocks noChangeArrowheads="1"/>
          </p:cNvSpPr>
          <p:nvPr/>
        </p:nvSpPr>
        <p:spPr bwMode="auto">
          <a:xfrm>
            <a:off x="304800" y="30480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21.1  </a:t>
            </a:r>
            <a:r>
              <a:rPr lang="en-US" altLang="en-US" sz="2000">
                <a:solidFill>
                  <a:srgbClr val="0033CC"/>
                </a:solidFill>
                <a:latin typeface="Times New Roman" panose="02020603050405020304" pitchFamily="18" charset="0"/>
              </a:rPr>
              <a:t>Mapping Logical to Physical Address  </a:t>
            </a:r>
          </a:p>
          <a:p>
            <a:r>
              <a:rPr lang="en-US" altLang="en-US" sz="2400" i="1">
                <a:latin typeface="Times New Roman" panose="02020603050405020304" pitchFamily="18" charset="0"/>
              </a:rPr>
              <a:t>ARP  (address resolution protocol)</a:t>
            </a:r>
          </a:p>
        </p:txBody>
      </p:sp>
      <p:sp>
        <p:nvSpPr>
          <p:cNvPr id="5126"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127" name="Picture 7"/>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676400" y="1219200"/>
            <a:ext cx="5667375"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815283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30528386-E114-4840-9C59-1E65E94CCE59}" type="slidenum">
              <a:rPr lang="en-US" altLang="en-US" sz="2000">
                <a:solidFill>
                  <a:schemeClr val="bg2"/>
                </a:solidFill>
              </a:rPr>
              <a:pPr/>
              <a:t>94</a:t>
            </a:fld>
            <a:endParaRPr lang="en-US" altLang="en-US" sz="2000">
              <a:solidFill>
                <a:schemeClr val="bg2"/>
              </a:solidFill>
            </a:endParaRPr>
          </a:p>
        </p:txBody>
      </p:sp>
      <p:sp>
        <p:nvSpPr>
          <p:cNvPr id="614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4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4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5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5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5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5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6154"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5" name="Line 10"/>
          <p:cNvSpPr>
            <a:spLocks noChangeShapeType="1"/>
          </p:cNvSpPr>
          <p:nvPr/>
        </p:nvSpPr>
        <p:spPr bwMode="auto">
          <a:xfrm>
            <a:off x="457200" y="4419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6" name="Rectangle 11"/>
          <p:cNvSpPr>
            <a:spLocks noChangeArrowheads="1"/>
          </p:cNvSpPr>
          <p:nvPr/>
        </p:nvSpPr>
        <p:spPr bwMode="auto">
          <a:xfrm>
            <a:off x="533400" y="2819400"/>
            <a:ext cx="8077200" cy="1554163"/>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t>ARP can be useful if the ARP reply is cached (kept in cache memory for a while).</a:t>
            </a:r>
          </a:p>
        </p:txBody>
      </p:sp>
      <p:grpSp>
        <p:nvGrpSpPr>
          <p:cNvPr id="6157" name="Group 12"/>
          <p:cNvGrpSpPr>
            <a:grpSpLocks/>
          </p:cNvGrpSpPr>
          <p:nvPr/>
        </p:nvGrpSpPr>
        <p:grpSpPr bwMode="auto">
          <a:xfrm>
            <a:off x="457200" y="1981200"/>
            <a:ext cx="1143000" cy="566738"/>
            <a:chOff x="1200" y="1248"/>
            <a:chExt cx="720" cy="357"/>
          </a:xfrm>
        </p:grpSpPr>
        <p:pic>
          <p:nvPicPr>
            <p:cNvPr id="615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9"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19782377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75E31509-1E52-491E-806E-C87FD0A82FC8}" type="slidenum">
              <a:rPr lang="en-US" altLang="en-US" sz="2000">
                <a:solidFill>
                  <a:schemeClr val="bg2"/>
                </a:solidFill>
              </a:rPr>
              <a:pPr/>
              <a:t>95</a:t>
            </a:fld>
            <a:endParaRPr lang="en-US" altLang="en-US" sz="2000">
              <a:solidFill>
                <a:schemeClr val="bg2"/>
              </a:solidFill>
            </a:endParaRPr>
          </a:p>
        </p:txBody>
      </p:sp>
      <p:sp>
        <p:nvSpPr>
          <p:cNvPr id="7171"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2"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3" name="Text Box 4"/>
          <p:cNvSpPr txBox="1">
            <a:spLocks noChangeArrowheads="1"/>
          </p:cNvSpPr>
          <p:nvPr/>
        </p:nvSpPr>
        <p:spPr bwMode="auto">
          <a:xfrm>
            <a:off x="304800" y="762000"/>
            <a:ext cx="3043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21.2  </a:t>
            </a:r>
            <a:r>
              <a:rPr lang="en-US" altLang="en-US" sz="2000" i="1">
                <a:latin typeface="Times New Roman" panose="02020603050405020304" pitchFamily="18" charset="0"/>
              </a:rPr>
              <a:t>ARP packet</a:t>
            </a:r>
          </a:p>
        </p:txBody>
      </p:sp>
      <p:sp>
        <p:nvSpPr>
          <p:cNvPr id="7174"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7175"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431925" y="1539875"/>
            <a:ext cx="6188075" cy="4479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33755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CBDAA3BB-69DE-479A-AC0C-3A6F1C2105D2}" type="slidenum">
              <a:rPr lang="en-US" altLang="en-US" sz="2000">
                <a:solidFill>
                  <a:schemeClr val="bg2"/>
                </a:solidFill>
              </a:rPr>
              <a:pPr/>
              <a:t>96</a:t>
            </a:fld>
            <a:endParaRPr lang="en-US" altLang="en-US" sz="2000">
              <a:solidFill>
                <a:schemeClr val="bg2"/>
              </a:solidFill>
            </a:endParaRPr>
          </a:p>
        </p:txBody>
      </p:sp>
      <p:sp>
        <p:nvSpPr>
          <p:cNvPr id="8195" name="Line 2"/>
          <p:cNvSpPr>
            <a:spLocks noChangeShapeType="1"/>
          </p:cNvSpPr>
          <p:nvPr/>
        </p:nvSpPr>
        <p:spPr bwMode="auto">
          <a:xfrm>
            <a:off x="152400" y="533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6" name="Line 3"/>
          <p:cNvSpPr>
            <a:spLocks noChangeShapeType="1"/>
          </p:cNvSpPr>
          <p:nvPr/>
        </p:nvSpPr>
        <p:spPr bwMode="auto">
          <a:xfrm>
            <a:off x="152400" y="1371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Text Box 4"/>
          <p:cNvSpPr txBox="1">
            <a:spLocks noChangeArrowheads="1"/>
          </p:cNvSpPr>
          <p:nvPr/>
        </p:nvSpPr>
        <p:spPr bwMode="auto">
          <a:xfrm>
            <a:off x="304800" y="762000"/>
            <a:ext cx="4903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21.3  </a:t>
            </a:r>
            <a:r>
              <a:rPr lang="en-US" altLang="en-US" sz="2000" i="1">
                <a:latin typeface="Times New Roman" panose="02020603050405020304" pitchFamily="18" charset="0"/>
              </a:rPr>
              <a:t>Encapsulation of ARP packet</a:t>
            </a:r>
          </a:p>
        </p:txBody>
      </p:sp>
      <p:sp>
        <p:nvSpPr>
          <p:cNvPr id="8198" name="Line 5"/>
          <p:cNvSpPr>
            <a:spLocks noChangeShapeType="1"/>
          </p:cNvSpPr>
          <p:nvPr/>
        </p:nvSpPr>
        <p:spPr bwMode="auto">
          <a:xfrm>
            <a:off x="152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8199"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228600" y="2514600"/>
            <a:ext cx="8007350" cy="17129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1748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F2B67827-0AAE-458D-90C5-5E210A1A7283}" type="slidenum">
              <a:rPr lang="en-US" altLang="en-US" sz="2000">
                <a:solidFill>
                  <a:schemeClr val="bg2"/>
                </a:solidFill>
              </a:rPr>
              <a:pPr/>
              <a:t>97</a:t>
            </a:fld>
            <a:endParaRPr lang="en-US" altLang="en-US" sz="2000">
              <a:solidFill>
                <a:schemeClr val="bg2"/>
              </a:solidFill>
            </a:endParaRPr>
          </a:p>
        </p:txBody>
      </p:sp>
      <p:sp>
        <p:nvSpPr>
          <p:cNvPr id="9219" name="Line 2"/>
          <p:cNvSpPr>
            <a:spLocks noChangeShapeType="1"/>
          </p:cNvSpPr>
          <p:nvPr/>
        </p:nvSpPr>
        <p:spPr bwMode="auto">
          <a:xfrm>
            <a:off x="152400" y="762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0" name="Line 3"/>
          <p:cNvSpPr>
            <a:spLocks noChangeShapeType="1"/>
          </p:cNvSpPr>
          <p:nvPr/>
        </p:nvSpPr>
        <p:spPr bwMode="auto">
          <a:xfrm>
            <a:off x="152400" y="6858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1" name="Text Box 4"/>
          <p:cNvSpPr txBox="1">
            <a:spLocks noChangeArrowheads="1"/>
          </p:cNvSpPr>
          <p:nvPr/>
        </p:nvSpPr>
        <p:spPr bwMode="auto">
          <a:xfrm>
            <a:off x="304800" y="152400"/>
            <a:ext cx="415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21.4  </a:t>
            </a:r>
            <a:r>
              <a:rPr lang="en-US" altLang="en-US" sz="2000" i="1">
                <a:latin typeface="Times New Roman" panose="02020603050405020304" pitchFamily="18" charset="0"/>
              </a:rPr>
              <a:t>Four cases using ARP</a:t>
            </a:r>
          </a:p>
        </p:txBody>
      </p:sp>
      <p:sp>
        <p:nvSpPr>
          <p:cNvPr id="9222" name="Line 5"/>
          <p:cNvSpPr>
            <a:spLocks noChangeShapeType="1"/>
          </p:cNvSpPr>
          <p:nvPr/>
        </p:nvSpPr>
        <p:spPr bwMode="auto">
          <a:xfrm>
            <a:off x="152400" y="64008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9223" name="Picture 6"/>
          <p:cNvPicPr>
            <a:picLocks noChangeAspect="1" noChangeArrowheads="1"/>
          </p:cNvPicPr>
          <p:nvPr/>
        </p:nvPicPr>
        <p:blipFill>
          <a:blip r:embed="rId3">
            <a:lum contrast="40000"/>
            <a:grayscl/>
            <a:extLst>
              <a:ext uri="{28A0092B-C50C-407E-A947-70E740481C1C}">
                <a14:useLocalDpi xmlns:a14="http://schemas.microsoft.com/office/drawing/2010/main" val="0"/>
              </a:ext>
            </a:extLst>
          </a:blip>
          <a:srcRect/>
          <a:stretch>
            <a:fillRect/>
          </a:stretch>
        </p:blipFill>
        <p:spPr bwMode="auto">
          <a:xfrm>
            <a:off x="1285875" y="838200"/>
            <a:ext cx="6334125" cy="5414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395354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B156EE45-43D0-49F4-85EF-1184E9160D91}" type="slidenum">
              <a:rPr lang="en-US" altLang="en-US" sz="2000">
                <a:solidFill>
                  <a:schemeClr val="bg2"/>
                </a:solidFill>
              </a:rPr>
              <a:pPr/>
              <a:t>98</a:t>
            </a:fld>
            <a:endParaRPr lang="en-US" altLang="en-US" sz="2000">
              <a:solidFill>
                <a:schemeClr val="bg2"/>
              </a:solidFill>
            </a:endParaRPr>
          </a:p>
        </p:txBody>
      </p:sp>
      <p:sp>
        <p:nvSpPr>
          <p:cNvPr id="10243"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4"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5"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6"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7"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8"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49"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0250" name="Line 9"/>
          <p:cNvSpPr>
            <a:spLocks noChangeShapeType="1"/>
          </p:cNvSpPr>
          <p:nvPr/>
        </p:nvSpPr>
        <p:spPr bwMode="auto">
          <a:xfrm>
            <a:off x="457200" y="26670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1" name="Line 10"/>
          <p:cNvSpPr>
            <a:spLocks noChangeShapeType="1"/>
          </p:cNvSpPr>
          <p:nvPr/>
        </p:nvSpPr>
        <p:spPr bwMode="auto">
          <a:xfrm>
            <a:off x="458788" y="39624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2" name="Rectangle 11"/>
          <p:cNvSpPr>
            <a:spLocks noChangeArrowheads="1"/>
          </p:cNvSpPr>
          <p:nvPr/>
        </p:nvSpPr>
        <p:spPr bwMode="auto">
          <a:xfrm>
            <a:off x="495300" y="2759075"/>
            <a:ext cx="8077200" cy="1066800"/>
          </a:xfrm>
          <a:prstGeom prst="rect">
            <a:avLst/>
          </a:prstGeom>
          <a:noFill/>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a:t>An ARP request is broadcast;</a:t>
            </a:r>
            <a:br>
              <a:rPr lang="en-US" altLang="en-US"/>
            </a:br>
            <a:r>
              <a:rPr lang="en-US" altLang="en-US"/>
              <a:t>an ARP reply is unicast.</a:t>
            </a:r>
          </a:p>
        </p:txBody>
      </p:sp>
      <p:grpSp>
        <p:nvGrpSpPr>
          <p:cNvPr id="10253" name="Group 12"/>
          <p:cNvGrpSpPr>
            <a:grpSpLocks/>
          </p:cNvGrpSpPr>
          <p:nvPr/>
        </p:nvGrpSpPr>
        <p:grpSpPr bwMode="auto">
          <a:xfrm>
            <a:off x="457200" y="1981200"/>
            <a:ext cx="1143000" cy="566738"/>
            <a:chOff x="1200" y="1248"/>
            <a:chExt cx="720" cy="357"/>
          </a:xfrm>
        </p:grpSpPr>
        <p:pic>
          <p:nvPicPr>
            <p:cNvPr id="1025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 Box 14"/>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56939100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a:solidFill>
                  <a:schemeClr val="bg2"/>
                </a:solidFill>
              </a:rPr>
              <a:t>21.</a:t>
            </a:r>
            <a:fld id="{A86CF164-56EF-46F5-90D8-1969A9E7890C}" type="slidenum">
              <a:rPr lang="en-US" altLang="en-US" sz="2000">
                <a:solidFill>
                  <a:schemeClr val="bg2"/>
                </a:solidFill>
              </a:rPr>
              <a:pPr/>
              <a:t>99</a:t>
            </a:fld>
            <a:endParaRPr lang="en-US" altLang="en-US" sz="2000">
              <a:solidFill>
                <a:schemeClr val="bg2"/>
              </a:solidFill>
            </a:endParaRPr>
          </a:p>
        </p:txBody>
      </p:sp>
      <p:sp>
        <p:nvSpPr>
          <p:cNvPr id="11267" name="Rectangle 2"/>
          <p:cNvSpPr>
            <a:spLocks noChangeArrowheads="1"/>
          </p:cNvSpPr>
          <p:nvPr/>
        </p:nvSpPr>
        <p:spPr bwMode="ltGray">
          <a:xfrm>
            <a:off x="3667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68" name="Rectangle 3"/>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69" name="Rectangle 4"/>
          <p:cNvSpPr>
            <a:spLocks noChangeArrowheads="1"/>
          </p:cNvSpPr>
          <p:nvPr/>
        </p:nvSpPr>
        <p:spPr bwMode="ltGray">
          <a:xfrm>
            <a:off x="4905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70" name="Rectangle 5"/>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71" name="Rectangle 6"/>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72" name="Rectangle 7"/>
          <p:cNvSpPr>
            <a:spLocks noChangeArrowheads="1"/>
          </p:cNvSpPr>
          <p:nvPr/>
        </p:nvSpPr>
        <p:spPr bwMode="gray">
          <a:xfrm>
            <a:off x="7112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73" name="Rectangle 8"/>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endParaRPr kumimoji="1" lang="es-ES" altLang="en-US" sz="2400" b="0">
              <a:latin typeface="Tahoma" panose="020B0604030504040204" pitchFamily="34" charset="0"/>
            </a:endParaRPr>
          </a:p>
        </p:txBody>
      </p:sp>
      <p:sp>
        <p:nvSpPr>
          <p:cNvPr id="11274" name="Rectangle 9"/>
          <p:cNvSpPr>
            <a:spLocks noChangeArrowheads="1"/>
          </p:cNvSpPr>
          <p:nvPr/>
        </p:nvSpPr>
        <p:spPr bwMode="auto">
          <a:xfrm>
            <a:off x="228600" y="927100"/>
            <a:ext cx="86868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pPr>
            <a:r>
              <a:rPr lang="en-US" altLang="en-US" sz="2400" b="0" dirty="0">
                <a:latin typeface="Times New Roman" panose="02020603050405020304" pitchFamily="18" charset="0"/>
              </a:rPr>
              <a:t>A host with IP address 130.23.43.20 and physical address B2:34:55:10:22:10 has a packet to send to another host with IP address 130.23.43.25 and physical address A4:6E:F4:59:83:AB. The two hosts are on the same Ethernet network. Show the ARP request and reply packets encapsulated in Ethernet frames.</a:t>
            </a:r>
          </a:p>
        </p:txBody>
      </p:sp>
      <p:sp>
        <p:nvSpPr>
          <p:cNvPr id="11275" name="Rectangle 10"/>
          <p:cNvSpPr>
            <a:spLocks noChangeArrowheads="1"/>
          </p:cNvSpPr>
          <p:nvPr/>
        </p:nvSpPr>
        <p:spPr bwMode="auto">
          <a:xfrm>
            <a:off x="228600" y="3810000"/>
            <a:ext cx="86868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lnSpc>
                <a:spcPct val="150000"/>
              </a:lnSpc>
            </a:pPr>
            <a:r>
              <a:rPr lang="en-US" altLang="en-US" sz="2400" b="0" dirty="0">
                <a:latin typeface="Times New Roman" panose="02020603050405020304" pitchFamily="18" charset="0"/>
              </a:rPr>
              <a:t>Figure 21.5 shows the ARP request and reply packets. Note that the ARP data field in this case is 28 bytes, and that the individual addresses do not fit in the 4-byte boundary. That is why we do not show the regular 4-byte boundaries for these addresses.</a:t>
            </a:r>
          </a:p>
        </p:txBody>
      </p:sp>
      <p:sp>
        <p:nvSpPr>
          <p:cNvPr id="11276" name="Text Box 11"/>
          <p:cNvSpPr txBox="1">
            <a:spLocks noChangeArrowheads="1"/>
          </p:cNvSpPr>
          <p:nvPr/>
        </p:nvSpPr>
        <p:spPr bwMode="auto">
          <a:xfrm>
            <a:off x="1143000" y="0"/>
            <a:ext cx="2487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a:solidFill>
                  <a:schemeClr val="hlink"/>
                </a:solidFill>
                <a:latin typeface="Times New Roman" panose="02020603050405020304" pitchFamily="18" charset="0"/>
              </a:rPr>
              <a:t>Example 21.1</a:t>
            </a:r>
          </a:p>
        </p:txBody>
      </p:sp>
    </p:spTree>
    <p:extLst>
      <p:ext uri="{BB962C8B-B14F-4D97-AF65-F5344CB8AC3E}">
        <p14:creationId xmlns:p14="http://schemas.microsoft.com/office/powerpoint/2010/main" val="2718204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37862</TotalTime>
  <Words>6323</Words>
  <Application>Microsoft Macintosh PowerPoint</Application>
  <PresentationFormat>On-screen Show (4:3)</PresentationFormat>
  <Paragraphs>1024</Paragraphs>
  <Slides>138</Slides>
  <Notes>92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138</vt:i4>
      </vt:variant>
    </vt:vector>
  </HeadingPairs>
  <TitlesOfParts>
    <vt:vector size="153" baseType="lpstr">
      <vt:lpstr>Calibri</vt:lpstr>
      <vt:lpstr>Calibri Light</vt:lpstr>
      <vt:lpstr>Comic Sans MS</vt:lpstr>
      <vt:lpstr>Courier</vt:lpstr>
      <vt:lpstr>Courier New</vt:lpstr>
      <vt:lpstr>ＭＳ Ｐゴシック</vt:lpstr>
      <vt:lpstr>Tahoma</vt:lpstr>
      <vt:lpstr>Times</vt:lpstr>
      <vt:lpstr>Times New Roman</vt:lpstr>
      <vt:lpstr>Wingdings</vt:lpstr>
      <vt:lpstr>宋体</vt:lpstr>
      <vt:lpstr>新細明體</vt:lpstr>
      <vt:lpstr>Arial</vt:lpstr>
      <vt:lpstr>Office Theme</vt:lpstr>
      <vt:lpstr>Clip</vt:lpstr>
      <vt:lpstr>CS 540 Computer Networks II</vt:lpstr>
      <vt:lpstr>PowerPoint Presentation</vt:lpstr>
      <vt:lpstr>Topics</vt:lpstr>
      <vt:lpstr>Reference Books</vt:lpstr>
      <vt:lpstr>Topics:</vt:lpstr>
      <vt:lpstr>PowerPoint Presentation</vt:lpstr>
      <vt:lpstr>Connectionless Internetworking</vt:lpstr>
      <vt:lpstr>IP Design Issues</vt:lpstr>
      <vt:lpstr>Network Layer</vt:lpstr>
      <vt:lpstr>Links between two hosts</vt:lpstr>
      <vt:lpstr>Network layer in an internetwork</vt:lpstr>
      <vt:lpstr>Network Layer</vt:lpstr>
      <vt:lpstr>Network layer at the source, router, and destination</vt:lpstr>
      <vt:lpstr>Internet as an Layer3</vt:lpstr>
      <vt:lpstr>Position of IPv4 in TCP/IP protocol suite</vt:lpstr>
      <vt:lpstr>IPv4 datagram format</vt:lpstr>
      <vt:lpstr>IPv4 Header</vt:lpstr>
      <vt:lpstr>IPv4 Format</vt:lpstr>
      <vt:lpstr>IPv4 Format</vt:lpstr>
      <vt:lpstr>IPv4 Format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Packet Switching </vt:lpstr>
      <vt:lpstr>Use of Packets</vt:lpstr>
      <vt:lpstr>Switching Technique</vt:lpstr>
      <vt:lpstr>Datagram</vt:lpstr>
      <vt:lpstr>Datagram Diagram</vt:lpstr>
      <vt:lpstr>Virtual Circuit</vt:lpstr>
      <vt:lpstr>Virtual Circuit Diagram</vt:lpstr>
      <vt:lpstr>Virtual Circuits v Datagram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Fragmentation</vt:lpstr>
      <vt:lpstr>MTUs for some networks</vt:lpstr>
      <vt:lpstr>Fields Related to Fragmentation</vt:lpstr>
      <vt:lpstr>PowerPoint Presentation</vt:lpstr>
      <vt:lpstr>Fragmentation of IP</vt:lpstr>
      <vt:lpstr>PowerPoint Presentation</vt:lpstr>
      <vt:lpstr>Fragmentation example</vt:lpstr>
      <vt:lpstr>Detailed fragmentation example</vt:lpstr>
      <vt:lpstr>PowerPoint Presentation</vt:lpstr>
      <vt:lpstr>PowerPoint Presentation</vt:lpstr>
      <vt:lpstr>PowerPoint Presentation</vt:lpstr>
      <vt:lpstr>PowerPoint Presentation</vt:lpstr>
      <vt:lpstr>PowerPoint Presentation</vt:lpstr>
      <vt:lpstr>Internet Checksum</vt:lpstr>
      <vt:lpstr>Routing</vt:lpstr>
      <vt:lpstr>Datagram Lifetime</vt:lpstr>
      <vt:lpstr>PowerPoint Presentation</vt:lpstr>
      <vt:lpstr>PowerPoint Presentation</vt:lpstr>
      <vt:lpstr>Example of IP Routing Table</vt:lpstr>
      <vt:lpstr>Longest Prefix Match</vt:lpstr>
      <vt:lpstr>Address Resolution Protocol (ARP)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Reverse Address Resolution Protocol (RARP) </vt:lpstr>
      <vt:lpstr>PowerPoint Presentation</vt:lpstr>
      <vt:lpstr>Internet Control Message Protocol (ICMP)</vt:lpstr>
      <vt:lpstr>Common ICMP Messages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“Real” Internet delays and routes</vt:lpstr>
      <vt:lpstr>First Hop Redundancy</vt:lpstr>
      <vt:lpstr>Introduction</vt:lpstr>
      <vt:lpstr>VRRP</vt:lpstr>
      <vt:lpstr>VRRP Redundancy Features</vt:lpstr>
      <vt:lpstr>VRRP Example</vt:lpstr>
      <vt:lpstr>Relevant fields in the VRRP header</vt:lpstr>
      <vt:lpstr>Relevant fields in the VRRP header</vt:lpstr>
      <vt:lpstr>First Hop Redundancy with VRRP</vt:lpstr>
      <vt:lpstr>The VRRP Operation Process</vt:lpstr>
      <vt:lpstr>The VRRP Operation Process</vt:lpstr>
      <vt:lpstr>VRRP Configuration</vt:lpstr>
      <vt:lpstr>PowerPoint Presentation</vt:lpstr>
      <vt:lpstr>PowerPoint Presentation</vt:lpstr>
      <vt:lpstr>Sample Configuration 1</vt:lpstr>
      <vt:lpstr>Sample Configuration 2</vt:lpstr>
      <vt:lpstr>Elections of master routers</vt:lpstr>
      <vt:lpstr>Policy-Based Routing</vt:lpstr>
      <vt:lpstr>Policy-Based Routing – Action Example</vt:lpstr>
      <vt:lpstr>Policy-Based Routing Example – Cisco </vt:lpstr>
      <vt:lpstr>Policy-Based Routing Example -- Linux</vt:lpstr>
      <vt:lpstr>PowerPoint Presentation</vt:lpstr>
      <vt:lpstr>Virtual Routing and Forwarding (VRF)</vt:lpstr>
    </vt:vector>
  </TitlesOfParts>
  <Company>School of IT&amp;EE, UNSW@ADFA, Australia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15 - William Stallings, Data and Computer Communications, 8/e</dc:title>
  <dc:subject>Lecture Slides</dc:subject>
  <dc:creator>Dr Lawrie Brown</dc:creator>
  <cp:lastModifiedBy>Steven Vo</cp:lastModifiedBy>
  <cp:revision>305</cp:revision>
  <cp:lastPrinted>2006-08-04T05:39:36Z</cp:lastPrinted>
  <dcterms:created xsi:type="dcterms:W3CDTF">2013-09-25T03:36:40Z</dcterms:created>
  <dcterms:modified xsi:type="dcterms:W3CDTF">2015-09-29T22:41:39Z</dcterms:modified>
</cp:coreProperties>
</file>