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154"/>
  </p:notesMasterIdLst>
  <p:handoutMasterIdLst>
    <p:handoutMasterId r:id="rId155"/>
  </p:handoutMasterIdLst>
  <p:sldIdLst>
    <p:sldId id="831" r:id="rId2"/>
    <p:sldId id="369" r:id="rId3"/>
    <p:sldId id="832" r:id="rId4"/>
    <p:sldId id="833" r:id="rId5"/>
    <p:sldId id="631" r:id="rId6"/>
    <p:sldId id="632" r:id="rId7"/>
    <p:sldId id="826" r:id="rId8"/>
    <p:sldId id="712" r:id="rId9"/>
    <p:sldId id="634" r:id="rId10"/>
    <p:sldId id="635" r:id="rId11"/>
    <p:sldId id="636" r:id="rId12"/>
    <p:sldId id="637" r:id="rId13"/>
    <p:sldId id="638" r:id="rId14"/>
    <p:sldId id="820" r:id="rId15"/>
    <p:sldId id="834" r:id="rId16"/>
    <p:sldId id="639" r:id="rId17"/>
    <p:sldId id="642" r:id="rId18"/>
    <p:sldId id="643" r:id="rId19"/>
    <p:sldId id="644" r:id="rId20"/>
    <p:sldId id="645" r:id="rId21"/>
    <p:sldId id="646" r:id="rId22"/>
    <p:sldId id="647" r:id="rId23"/>
    <p:sldId id="835" r:id="rId24"/>
    <p:sldId id="836" r:id="rId25"/>
    <p:sldId id="827" r:id="rId26"/>
    <p:sldId id="648" r:id="rId27"/>
    <p:sldId id="821" r:id="rId28"/>
    <p:sldId id="828" r:id="rId29"/>
    <p:sldId id="829" r:id="rId30"/>
    <p:sldId id="819" r:id="rId31"/>
    <p:sldId id="837" r:id="rId32"/>
    <p:sldId id="649" r:id="rId33"/>
    <p:sldId id="697" r:id="rId34"/>
    <p:sldId id="699" r:id="rId35"/>
    <p:sldId id="701" r:id="rId36"/>
    <p:sldId id="698" r:id="rId37"/>
    <p:sldId id="655" r:id="rId38"/>
    <p:sldId id="703" r:id="rId39"/>
    <p:sldId id="704" r:id="rId40"/>
    <p:sldId id="657" r:id="rId41"/>
    <p:sldId id="658" r:id="rId42"/>
    <p:sldId id="659" r:id="rId43"/>
    <p:sldId id="660" r:id="rId44"/>
    <p:sldId id="661" r:id="rId45"/>
    <p:sldId id="662" r:id="rId46"/>
    <p:sldId id="663" r:id="rId47"/>
    <p:sldId id="664" r:id="rId48"/>
    <p:sldId id="665" r:id="rId49"/>
    <p:sldId id="666" r:id="rId50"/>
    <p:sldId id="667" r:id="rId51"/>
    <p:sldId id="668" r:id="rId52"/>
    <p:sldId id="669" r:id="rId53"/>
    <p:sldId id="670" r:id="rId54"/>
    <p:sldId id="671" r:id="rId55"/>
    <p:sldId id="672" r:id="rId56"/>
    <p:sldId id="673" r:id="rId57"/>
    <p:sldId id="674" r:id="rId58"/>
    <p:sldId id="675" r:id="rId59"/>
    <p:sldId id="676" r:id="rId60"/>
    <p:sldId id="677" r:id="rId61"/>
    <p:sldId id="678" r:id="rId62"/>
    <p:sldId id="679" r:id="rId63"/>
    <p:sldId id="680" r:id="rId64"/>
    <p:sldId id="681" r:id="rId65"/>
    <p:sldId id="682" r:id="rId66"/>
    <p:sldId id="683" r:id="rId67"/>
    <p:sldId id="684" r:id="rId68"/>
    <p:sldId id="685" r:id="rId69"/>
    <p:sldId id="686" r:id="rId70"/>
    <p:sldId id="758" r:id="rId71"/>
    <p:sldId id="759" r:id="rId72"/>
    <p:sldId id="760" r:id="rId73"/>
    <p:sldId id="761" r:id="rId74"/>
    <p:sldId id="762" r:id="rId75"/>
    <p:sldId id="763" r:id="rId76"/>
    <p:sldId id="764" r:id="rId77"/>
    <p:sldId id="765" r:id="rId78"/>
    <p:sldId id="766" r:id="rId79"/>
    <p:sldId id="767" r:id="rId80"/>
    <p:sldId id="769" r:id="rId81"/>
    <p:sldId id="770" r:id="rId82"/>
    <p:sldId id="771" r:id="rId83"/>
    <p:sldId id="772" r:id="rId84"/>
    <p:sldId id="773" r:id="rId85"/>
    <p:sldId id="774" r:id="rId86"/>
    <p:sldId id="775" r:id="rId87"/>
    <p:sldId id="776" r:id="rId88"/>
    <p:sldId id="777" r:id="rId89"/>
    <p:sldId id="778" r:id="rId90"/>
    <p:sldId id="779" r:id="rId91"/>
    <p:sldId id="780" r:id="rId92"/>
    <p:sldId id="781" r:id="rId93"/>
    <p:sldId id="782" r:id="rId94"/>
    <p:sldId id="783" r:id="rId95"/>
    <p:sldId id="784" r:id="rId96"/>
    <p:sldId id="785" r:id="rId97"/>
    <p:sldId id="787" r:id="rId98"/>
    <p:sldId id="788" r:id="rId99"/>
    <p:sldId id="789" r:id="rId100"/>
    <p:sldId id="790" r:id="rId101"/>
    <p:sldId id="791" r:id="rId102"/>
    <p:sldId id="792" r:id="rId103"/>
    <p:sldId id="793" r:id="rId104"/>
    <p:sldId id="794" r:id="rId105"/>
    <p:sldId id="830" r:id="rId106"/>
    <p:sldId id="795" r:id="rId107"/>
    <p:sldId id="796" r:id="rId108"/>
    <p:sldId id="798" r:id="rId109"/>
    <p:sldId id="799" r:id="rId110"/>
    <p:sldId id="800" r:id="rId111"/>
    <p:sldId id="801" r:id="rId112"/>
    <p:sldId id="802" r:id="rId113"/>
    <p:sldId id="803" r:id="rId114"/>
    <p:sldId id="804" r:id="rId115"/>
    <p:sldId id="805" r:id="rId116"/>
    <p:sldId id="806" r:id="rId117"/>
    <p:sldId id="807" r:id="rId118"/>
    <p:sldId id="808" r:id="rId119"/>
    <p:sldId id="809" r:id="rId120"/>
    <p:sldId id="810" r:id="rId121"/>
    <p:sldId id="811" r:id="rId122"/>
    <p:sldId id="812" r:id="rId123"/>
    <p:sldId id="813" r:id="rId124"/>
    <p:sldId id="814" r:id="rId125"/>
    <p:sldId id="815" r:id="rId126"/>
    <p:sldId id="816" r:id="rId127"/>
    <p:sldId id="817" r:id="rId128"/>
    <p:sldId id="818" r:id="rId129"/>
    <p:sldId id="690" r:id="rId130"/>
    <p:sldId id="691" r:id="rId131"/>
    <p:sldId id="692" r:id="rId132"/>
    <p:sldId id="715" r:id="rId133"/>
    <p:sldId id="716" r:id="rId134"/>
    <p:sldId id="720" r:id="rId135"/>
    <p:sldId id="721" r:id="rId136"/>
    <p:sldId id="722" r:id="rId137"/>
    <p:sldId id="723" r:id="rId138"/>
    <p:sldId id="724" r:id="rId139"/>
    <p:sldId id="725" r:id="rId140"/>
    <p:sldId id="726" r:id="rId141"/>
    <p:sldId id="727" r:id="rId142"/>
    <p:sldId id="728" r:id="rId143"/>
    <p:sldId id="729" r:id="rId144"/>
    <p:sldId id="730" r:id="rId145"/>
    <p:sldId id="746" r:id="rId146"/>
    <p:sldId id="747" r:id="rId147"/>
    <p:sldId id="748" r:id="rId148"/>
    <p:sldId id="749" r:id="rId149"/>
    <p:sldId id="823" r:id="rId150"/>
    <p:sldId id="822" r:id="rId151"/>
    <p:sldId id="824" r:id="rId152"/>
    <p:sldId id="825" r:id="rId15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5179" autoAdjust="0"/>
  </p:normalViewPr>
  <p:slideViewPr>
    <p:cSldViewPr>
      <p:cViewPr varScale="1">
        <p:scale>
          <a:sx n="74" d="100"/>
          <a:sy n="74" d="100"/>
        </p:scale>
        <p:origin x="1440"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6678"/>
    </p:cViewPr>
  </p:sorterViewPr>
  <p:notesViewPr>
    <p:cSldViewPr>
      <p:cViewPr varScale="1">
        <p:scale>
          <a:sx n="91" d="100"/>
          <a:sy n="91" d="100"/>
        </p:scale>
        <p:origin x="-116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tcpipguide.com/free/t_IPv6DatagramSizeMaximumTransmissionUnitMTUFragment-4.htm"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tcpipguide.com/free/t_InternetProtocolVersion6IPv6IPNextGenerationIPng.htm" TargetMode="External"/><Relationship Id="rId2" Type="http://schemas.openxmlformats.org/officeDocument/2006/relationships/slide" Target="../slides/slide91.xml"/><Relationship Id="rId1" Type="http://schemas.openxmlformats.org/officeDocument/2006/relationships/notesMaster" Target="../notesMasters/notesMaster1.xml"/><Relationship Id="rId4" Type="http://schemas.openxmlformats.org/officeDocument/2006/relationships/hyperlink" Target="http://www.tcpipguide.com/free/t_TCPIPIPv6NeighborDiscoveryProtocolND.htm"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cpipguide.com/free/t_InternetProtocolVersion4IPIPv4.htm" TargetMode="External"/><Relationship Id="rId2" Type="http://schemas.openxmlformats.org/officeDocument/2006/relationships/slide" Target="../slides/slide70.xml"/><Relationship Id="rId1" Type="http://schemas.openxmlformats.org/officeDocument/2006/relationships/notesMaster" Target="../notesMasters/notesMaster1.xml"/><Relationship Id="rId5" Type="http://schemas.openxmlformats.org/officeDocument/2006/relationships/hyperlink" Target="http://www.tcpipguide.com/free/t_ICMPOverviewHistoryVersionsandStandards-2.htm" TargetMode="External"/><Relationship Id="rId4" Type="http://schemas.openxmlformats.org/officeDocument/2006/relationships/hyperlink" Target="http://www.tcpipguide.com/free/t_InternetProtocolVersion6IPv6IPNextGenerationIPng.htm"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endParaRPr lang="en-US" dirty="0"/>
          </a:p>
        </p:txBody>
      </p:sp>
    </p:spTree>
    <p:extLst>
      <p:ext uri="{BB962C8B-B14F-4D97-AF65-F5344CB8AC3E}">
        <p14:creationId xmlns:p14="http://schemas.microsoft.com/office/powerpoint/2010/main" val="3292795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6906E-1A63-496B-B99B-4390E150AC91}" type="slidenum">
              <a:rPr lang="en-AU" altLang="en-US"/>
              <a:pPr/>
              <a:t>75</a:t>
            </a:fld>
            <a:endParaRPr lang="en-AU"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68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435D7-6730-47E8-81FF-1B8CF584CB83}" type="slidenum">
              <a:rPr lang="en-AU" altLang="en-US"/>
              <a:pPr/>
              <a:t>76</a:t>
            </a:fld>
            <a:endParaRPr lang="en-AU"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794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41277-F6DE-44C5-881F-C16D8C0C417B}" type="slidenum">
              <a:rPr lang="en-AU" altLang="en-US"/>
              <a:pPr/>
              <a:t>77</a:t>
            </a:fld>
            <a:endParaRPr lang="en-AU"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5965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EDD88-D541-4483-9306-029C458DA5B0}" type="slidenum">
              <a:rPr lang="en-AU" altLang="en-US"/>
              <a:pPr/>
              <a:t>78</a:t>
            </a:fld>
            <a:endParaRPr lang="en-AU"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691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A9BDD-5516-4B25-820A-B56B4AE1D4D6}" type="slidenum">
              <a:rPr lang="en-AU" altLang="en-US"/>
              <a:pPr/>
              <a:t>79</a:t>
            </a:fld>
            <a:endParaRPr lang="en-AU"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54881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A128E6-9303-4634-B4DB-F21326F41F4C}" type="slidenum">
              <a:rPr lang="en-AU" altLang="en-US"/>
              <a:pPr/>
              <a:t>80</a:t>
            </a:fld>
            <a:endParaRPr lang="en-AU"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0876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678CB-DACB-4C8D-BE22-B2F9C7ECCC36}" type="slidenum">
              <a:rPr lang="en-AU" altLang="en-US"/>
              <a:pPr/>
              <a:t>81</a:t>
            </a:fld>
            <a:endParaRPr lang="en-AU"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en-AU" altLang="en-US"/>
              <a:t>In order for a datagram to be successfully carried along a route, its size must be small enough to fit within the lower-layer frame at each step on the way. The term </a:t>
            </a:r>
            <a:r>
              <a:rPr lang="en-AU" altLang="en-US" i="1"/>
              <a:t>maximum transmission unit (MTU)</a:t>
            </a:r>
            <a:r>
              <a:rPr lang="en-AU" altLang="en-US"/>
              <a:t> describes the size limit for any given physical network. If a datagram is too large for the MTU of a network, it must be broken into pieces, a process called </a:t>
            </a:r>
            <a:r>
              <a:rPr lang="en-AU" altLang="en-US" i="1"/>
              <a:t>fragmentation</a:t>
            </a:r>
            <a:r>
              <a:rPr lang="en-AU" altLang="en-US"/>
              <a:t>, and then the pieces </a:t>
            </a:r>
            <a:r>
              <a:rPr lang="en-AU" altLang="en-US" i="1"/>
              <a:t>reassembled</a:t>
            </a:r>
            <a:r>
              <a:rPr lang="en-AU" altLang="en-US"/>
              <a:t> at the destination device. T </a:t>
            </a:r>
          </a:p>
          <a:p>
            <a:endParaRPr lang="en-AU" altLang="en-US"/>
          </a:p>
          <a:p>
            <a:r>
              <a:rPr lang="en-AU" altLang="en-US"/>
              <a:t>Every network link has a maximum packet size called the link's </a:t>
            </a:r>
            <a:r>
              <a:rPr lang="en-AU" altLang="en-US" i="1"/>
              <a:t>MTU</a:t>
            </a:r>
            <a:r>
              <a:rPr lang="en-AU" altLang="en-US"/>
              <a:t> (Maximum Transmission Unit).  The full path from one computer to another may travel across many links with different MTUs.  </a:t>
            </a:r>
          </a:p>
          <a:p>
            <a:r>
              <a:rPr lang="en-AU" altLang="en-US"/>
              <a:t>The smallest MTU for all the links in a path is the </a:t>
            </a:r>
            <a:r>
              <a:rPr lang="en-AU" altLang="en-US" b="1" i="1"/>
              <a:t>path MTU</a:t>
            </a:r>
            <a:r>
              <a:rPr lang="en-AU" altLang="en-US" b="1"/>
              <a:t>. </a:t>
            </a:r>
          </a:p>
          <a:p>
            <a:endParaRPr lang="en-AU" altLang="en-US" b="1"/>
          </a:p>
          <a:p>
            <a:r>
              <a:rPr lang="en-AU" altLang="en-US"/>
              <a:t>Fragmentation may occur in intermediary routers when the packet is larger than the link layer’s MTU.  Fragmentation is a harmful and costly operation in terms of CPU cycles for routers.  Moreover, in some circumstances, fragmentation over fragmentation might occur in several intermediate routers along a delivery path, causing a decrease in performance.</a:t>
            </a:r>
          </a:p>
          <a:p>
            <a:r>
              <a:rPr lang="en-AU" altLang="en-US"/>
              <a:t>RFC 2460, </a:t>
            </a:r>
            <a:r>
              <a:rPr lang="en-AU" altLang="en-US" i="1"/>
              <a:t>Internet Protocol, Version 6 (IPv6) Specification, </a:t>
            </a:r>
            <a:r>
              <a:rPr lang="en-AU" altLang="en-US"/>
              <a:t>it is strongly recommended that IPv6 nodes implement PMTUD for IPv6 to avoid fragmentation.</a:t>
            </a:r>
          </a:p>
        </p:txBody>
      </p:sp>
    </p:spTree>
    <p:extLst>
      <p:ext uri="{BB962C8B-B14F-4D97-AF65-F5344CB8AC3E}">
        <p14:creationId xmlns:p14="http://schemas.microsoft.com/office/powerpoint/2010/main" val="792464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028FB-082D-4B5B-A507-25894F38285E}" type="slidenum">
              <a:rPr lang="en-AU" altLang="en-US"/>
              <a:pPr/>
              <a:t>82</a:t>
            </a:fld>
            <a:endParaRPr lang="en-AU"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8399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2D28C-99D7-43FB-A7C4-D5979DA32BFE}" type="slidenum">
              <a:rPr lang="en-AU" altLang="en-US"/>
              <a:pPr/>
              <a:t>83</a:t>
            </a:fld>
            <a:endParaRPr lang="en-AU"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7069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8984B-ED50-4BCA-B63F-348C118011DC}" type="slidenum">
              <a:rPr lang="en-AU" altLang="en-US"/>
              <a:pPr/>
              <a:t>84</a:t>
            </a:fld>
            <a:endParaRPr lang="en-AU"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404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D890F-AA09-4B2D-ADA7-4C81C4925B16}" type="slidenum">
              <a:rPr lang="en-AU" altLang="en-US"/>
              <a:pPr/>
              <a:t>85</a:t>
            </a:fld>
            <a:endParaRPr lang="en-AU" alt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91752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0F68E-52F2-4740-BF41-A90677D03BAB}" type="slidenum">
              <a:rPr lang="en-AU" altLang="en-US"/>
              <a:pPr/>
              <a:t>86</a:t>
            </a:fld>
            <a:endParaRPr lang="en-AU"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AU" altLang="en-US"/>
              <a:t>First, the source node that sends the first IPv6 packet to a destination node uses 1500 bytes as the MTU value (1).</a:t>
            </a:r>
          </a:p>
          <a:p>
            <a:r>
              <a:rPr lang="en-AU" altLang="en-US"/>
              <a:t>the intermediary Router A replies to the source node using an ICMPv6 message Type 2, Packet Too Big, and specifies 1400 bytes as the lower MTU value in the ICMPv6 packet (2). </a:t>
            </a:r>
          </a:p>
          <a:p>
            <a:r>
              <a:rPr lang="en-AU" altLang="en-US"/>
              <a:t>The source node then sends the packet but instead uses 1400 bytes as the MTU value; the packet passes through Router A (3). </a:t>
            </a:r>
          </a:p>
          <a:p>
            <a:r>
              <a:rPr lang="en-AU" altLang="en-US"/>
              <a:t>However, along the path, intermediary Router B replies to the source node using an ICMPv6 message</a:t>
            </a:r>
          </a:p>
          <a:p>
            <a:r>
              <a:rPr lang="en-AU" altLang="en-US"/>
              <a:t>Type 2 and specifies 1300 bytes as the MTU value (4). </a:t>
            </a:r>
          </a:p>
          <a:p>
            <a:r>
              <a:rPr lang="en-AU" altLang="en-US"/>
              <a:t>Finally, the source node resends the packet using 1300 MTU bytes as the MTU value.</a:t>
            </a:r>
          </a:p>
          <a:p>
            <a:endParaRPr lang="en-AU" altLang="en-US"/>
          </a:p>
        </p:txBody>
      </p:sp>
    </p:spTree>
    <p:extLst>
      <p:ext uri="{BB962C8B-B14F-4D97-AF65-F5344CB8AC3E}">
        <p14:creationId xmlns:p14="http://schemas.microsoft.com/office/powerpoint/2010/main" val="2667400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03AD6-F594-452A-B6C4-6E7618594B0E}" type="slidenum">
              <a:rPr lang="en-AU" altLang="en-US"/>
              <a:pPr/>
              <a:t>87</a:t>
            </a:fld>
            <a:endParaRPr lang="en-AU"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00957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65075B-866C-49D2-9AEA-91CDB0FD397E}" type="slidenum">
              <a:rPr lang="en-AU" altLang="en-US"/>
              <a:pPr/>
              <a:t>88</a:t>
            </a:fld>
            <a:endParaRPr lang="en-AU"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07725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32641E-390E-4F2F-B2BB-E7768D012087}" type="slidenum">
              <a:rPr lang="en-AU" altLang="en-US"/>
              <a:pPr/>
              <a:t>89</a:t>
            </a:fld>
            <a:endParaRPr lang="en-AU"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5103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A100D-8A02-4340-9036-154A832DD3E3}" type="slidenum">
              <a:rPr lang="en-AU" altLang="en-US"/>
              <a:pPr/>
              <a:t>90</a:t>
            </a:fld>
            <a:endParaRPr lang="en-AU"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marL="228600" indent="-228600"/>
            <a:r>
              <a:rPr lang="en-AU" altLang="en-US" sz="1000"/>
              <a:t>Let's take an example to illustrate how IPv6 fragmentation works. Suppose we have an IPv6 datagram exactly 370 bytes wide, consisting of a 40-byte IP </a:t>
            </a:r>
            <a:r>
              <a:rPr lang="en-AU" altLang="en-US" sz="1000" u="sng">
                <a:hlinkClick r:id="rId3"/>
              </a:rPr>
              <a:t>header</a:t>
            </a:r>
            <a:r>
              <a:rPr lang="en-AU" altLang="en-US" sz="1000"/>
              <a:t>, four 30-byte extension headers, and 210 bytes of data.</a:t>
            </a:r>
          </a:p>
          <a:p>
            <a:pPr marL="228600" indent="-228600"/>
            <a:r>
              <a:rPr lang="en-AU" altLang="en-US" sz="1000"/>
              <a:t>Two of the extension headers are unfragmentable, while two are fragmentable. (In practice we would never need to fragment such a small datagram but I am trying to keep the numbers simple.) </a:t>
            </a:r>
          </a:p>
          <a:p>
            <a:pPr marL="228600" indent="-228600"/>
            <a:r>
              <a:rPr lang="en-AU" altLang="en-US" sz="1000"/>
              <a:t>Suppose we need to send this over a link with an MTU of only 230 bytes.</a:t>
            </a:r>
          </a:p>
          <a:p>
            <a:pPr marL="228600" indent="-228600"/>
            <a:r>
              <a:rPr lang="en-AU" altLang="en-US" sz="1000"/>
              <a:t> We would actually require three fragments, not the two you might expect, because of the need to put the two 30-byte unfragmentable extension headers in each fragment, and the requirement that each fragment be a length that is a multiple of 8. Here is how the fragments would be structured:</a:t>
            </a:r>
          </a:p>
          <a:p>
            <a:pPr marL="228600" indent="-228600"/>
            <a:endParaRPr lang="en-AU" altLang="en-US" sz="1000"/>
          </a:p>
          <a:p>
            <a:pPr marL="228600" indent="-228600"/>
            <a:r>
              <a:rPr lang="en-AU" altLang="en-US" sz="1000" b="1"/>
              <a:t>First Fragment:</a:t>
            </a:r>
            <a:r>
              <a:rPr lang="en-AU" altLang="en-US" sz="1000"/>
              <a:t> The first fragment would consist of the 100-byte </a:t>
            </a:r>
            <a:r>
              <a:rPr lang="en-AU" altLang="en-US" sz="1000" i="1"/>
              <a:t>Unfragmentable Part</a:t>
            </a:r>
            <a:r>
              <a:rPr lang="en-AU" altLang="en-US" sz="1000"/>
              <a:t>, followed by an 8-byte </a:t>
            </a:r>
            <a:r>
              <a:rPr lang="en-AU" altLang="en-US" sz="1000" i="1"/>
              <a:t>Fragment</a:t>
            </a:r>
            <a:r>
              <a:rPr lang="en-AU" altLang="en-US" sz="1000"/>
              <a:t> header and the first 120 bytes of the </a:t>
            </a:r>
            <a:r>
              <a:rPr lang="en-AU" altLang="en-US" sz="1000" i="1"/>
              <a:t>Fragmentable Part</a:t>
            </a:r>
            <a:r>
              <a:rPr lang="en-AU" altLang="en-US" sz="1000"/>
              <a:t> of the original datagram. This would contain the two fragmentable extension headers and the first 60 bytes of data. This leaves 150 bytes of data to send. </a:t>
            </a:r>
            <a:br>
              <a:rPr lang="en-AU" altLang="en-US" sz="1000"/>
            </a:br>
            <a:r>
              <a:rPr lang="en-AU" altLang="en-US" sz="1000"/>
              <a:t/>
            </a:r>
            <a:br>
              <a:rPr lang="en-AU" altLang="en-US" sz="1000"/>
            </a:br>
            <a:r>
              <a:rPr lang="en-AU" altLang="en-US" sz="1000" b="1"/>
              <a:t>Second Fragment:</a:t>
            </a:r>
            <a:r>
              <a:rPr lang="en-AU" altLang="en-US" sz="1000"/>
              <a:t> This would also contain the 100-byte </a:t>
            </a:r>
            <a:r>
              <a:rPr lang="en-AU" altLang="en-US" sz="1000" i="1"/>
              <a:t>Unfragmentable Part</a:t>
            </a:r>
            <a:r>
              <a:rPr lang="en-AU" altLang="en-US" sz="1000"/>
              <a:t>, followed by a </a:t>
            </a:r>
            <a:r>
              <a:rPr lang="en-AU" altLang="en-US" sz="1000" i="1"/>
              <a:t>Fragment</a:t>
            </a:r>
            <a:r>
              <a:rPr lang="en-AU" altLang="en-US" sz="1000"/>
              <a:t> header and 120 bytes of data (bytes 60 to 179). This would leave 30 bytes of data remaining. </a:t>
            </a:r>
            <a:br>
              <a:rPr lang="en-AU" altLang="en-US" sz="1000"/>
            </a:br>
            <a:r>
              <a:rPr lang="en-AU" altLang="en-US" sz="1000"/>
              <a:t/>
            </a:r>
            <a:br>
              <a:rPr lang="en-AU" altLang="en-US" sz="1000"/>
            </a:br>
            <a:r>
              <a:rPr lang="en-AU" altLang="en-US" sz="1000" b="1"/>
              <a:t>Third Fragment:</a:t>
            </a:r>
            <a:r>
              <a:rPr lang="en-AU" altLang="en-US" sz="1000"/>
              <a:t> The last fragment would contain the 100-byte </a:t>
            </a:r>
            <a:r>
              <a:rPr lang="en-AU" altLang="en-US" sz="1000" i="1"/>
              <a:t>Unfragmentable Part</a:t>
            </a:r>
            <a:r>
              <a:rPr lang="en-AU" altLang="en-US" sz="1000"/>
              <a:t>, a </a:t>
            </a:r>
            <a:r>
              <a:rPr lang="en-AU" altLang="en-US" sz="1000" i="1"/>
              <a:t>Fragment</a:t>
            </a:r>
            <a:r>
              <a:rPr lang="en-AU" altLang="en-US" sz="1000"/>
              <a:t> header and the final 30 bytes of data. </a:t>
            </a:r>
          </a:p>
          <a:p>
            <a:pPr marL="228600" indent="-228600"/>
            <a:endParaRPr lang="en-AU" altLang="en-US" sz="1000"/>
          </a:p>
        </p:txBody>
      </p:sp>
    </p:spTree>
    <p:extLst>
      <p:ext uri="{BB962C8B-B14F-4D97-AF65-F5344CB8AC3E}">
        <p14:creationId xmlns:p14="http://schemas.microsoft.com/office/powerpoint/2010/main" val="1769666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E6975-497A-4E8E-9A07-0FB29F162180}" type="slidenum">
              <a:rPr lang="en-AU" altLang="en-US"/>
              <a:pPr/>
              <a:t>91</a:t>
            </a:fld>
            <a:endParaRPr lang="en-AU"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AU" altLang="en-US"/>
              <a:t>The new </a:t>
            </a:r>
            <a:r>
              <a:rPr lang="en-AU" altLang="en-US">
                <a:hlinkClick r:id="rId3"/>
              </a:rPr>
              <a:t>Internet Protocol version 6 (IPv6)</a:t>
            </a:r>
            <a:r>
              <a:rPr lang="en-AU" altLang="en-US"/>
              <a:t> represents an </a:t>
            </a:r>
            <a:r>
              <a:rPr lang="en-AU" altLang="en-US" u="sng">
                <a:hlinkClick r:id="rId4"/>
              </a:rPr>
              <a:t>evolution</a:t>
            </a:r>
            <a:r>
              <a:rPr lang="en-AU" altLang="en-US"/>
              <a:t> of the venerable Internet Protocol. It maintains the same basic operational principles of IPv4, but makes some important modifications, particularly in the area of addressing. In fact, some of the more significant changes in IPv6 are actually not in the IP protocol itself, but in the protocols that support IP. One of the most interesting of these was the creation of an entirely new support protocol for IPv6. It combines several tasks previously performed by other protocols in IPv4, adds some new functions, and makes numerous improvements to the whole package. This new standard is called the IPv6 </a:t>
            </a:r>
            <a:r>
              <a:rPr lang="en-AU" altLang="en-US" i="1"/>
              <a:t>Neighbor Discovery (ND)</a:t>
            </a:r>
            <a:r>
              <a:rPr lang="en-AU" altLang="en-US"/>
              <a:t> protocol.</a:t>
            </a:r>
          </a:p>
        </p:txBody>
      </p:sp>
    </p:spTree>
    <p:extLst>
      <p:ext uri="{BB962C8B-B14F-4D97-AF65-F5344CB8AC3E}">
        <p14:creationId xmlns:p14="http://schemas.microsoft.com/office/powerpoint/2010/main" val="404886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EC9CD-B85B-454E-9D22-7DD349203BF9}" type="slidenum">
              <a:rPr lang="en-AU" altLang="en-US"/>
              <a:pPr/>
              <a:t>92</a:t>
            </a:fld>
            <a:endParaRPr lang="en-AU" alt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4169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C6937-7C6C-4C53-8BDE-D7F491029CE9}" type="slidenum">
              <a:rPr lang="en-AU" altLang="en-US"/>
              <a:pPr/>
              <a:t>93</a:t>
            </a:fld>
            <a:endParaRPr lang="en-AU"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451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B9B9B-284B-4740-874C-60CB0F19A936}" type="slidenum">
              <a:rPr lang="en-AU" altLang="en-US"/>
              <a:pPr/>
              <a:t>94</a:t>
            </a:fld>
            <a:endParaRPr lang="en-AU"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AU" altLang="en-US"/>
              <a:t>Since a neighbor is a local device, the name of the Neighbor Discovery protocol would seem to indicate that ND is all about how neighbors discover each other's existence. In the context of this protocol, however, the term </a:t>
            </a:r>
            <a:r>
              <a:rPr lang="en-AU" altLang="en-US" i="1"/>
              <a:t>discovery</a:t>
            </a:r>
            <a:r>
              <a:rPr lang="en-AU" altLang="en-US"/>
              <a:t> has a much more generic meaning: it refers to discovering not just who our neighbors are but also important information about them. In addition to letting devices identify their neighbors, ND facilitates all the tasks in the bullet list above, including such functions as address resolution, parameter communication, autoconfiguration and much more as we will see in the next few topics. </a:t>
            </a:r>
          </a:p>
        </p:txBody>
      </p:sp>
    </p:spTree>
    <p:extLst>
      <p:ext uri="{BB962C8B-B14F-4D97-AF65-F5344CB8AC3E}">
        <p14:creationId xmlns:p14="http://schemas.microsoft.com/office/powerpoint/2010/main" val="323248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a:t>
            </a:fld>
            <a:endParaRPr lang="en-US" dirty="0"/>
          </a:p>
        </p:txBody>
      </p:sp>
    </p:spTree>
    <p:extLst>
      <p:ext uri="{BB962C8B-B14F-4D97-AF65-F5344CB8AC3E}">
        <p14:creationId xmlns:p14="http://schemas.microsoft.com/office/powerpoint/2010/main" val="2823208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30442-0F92-4335-B5E8-D92290B4A81E}" type="slidenum">
              <a:rPr lang="en-AU" altLang="en-US"/>
              <a:pPr/>
              <a:t>95</a:t>
            </a:fld>
            <a:endParaRPr lang="en-AU"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94895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FAB04-C5A6-45BF-97D2-64B602F5A5B2}" type="slidenum">
              <a:rPr lang="en-AU" altLang="en-US"/>
              <a:pPr/>
              <a:t>96</a:t>
            </a:fld>
            <a:endParaRPr lang="en-AU"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872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DCB36-5751-4FD6-AEC1-755FB6E746EF}" type="slidenum">
              <a:rPr lang="en-AU" altLang="en-US"/>
              <a:pPr/>
              <a:t>97</a:t>
            </a:fld>
            <a:endParaRPr lang="en-AU"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950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075C3-99EF-4D8D-A723-526CE8ADFC75}" type="slidenum">
              <a:rPr lang="en-AU" altLang="en-US"/>
              <a:pPr/>
              <a:t>98</a:t>
            </a:fld>
            <a:endParaRPr lang="en-AU"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3159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CE0B1C-0C57-4E86-AFBC-2ABE2DFE8D9E}" type="slidenum">
              <a:rPr lang="en-AU" altLang="en-US"/>
              <a:pPr/>
              <a:t>99</a:t>
            </a:fld>
            <a:endParaRPr lang="en-AU"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8275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FC4DB-EFF1-4766-9D20-8C0065B2BD80}" type="slidenum">
              <a:rPr lang="en-AU" altLang="en-US"/>
              <a:pPr/>
              <a:t>100</a:t>
            </a:fld>
            <a:endParaRPr lang="en-AU"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806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E07E0-0214-4AEC-BC4F-E72F5ED4B75A}" type="slidenum">
              <a:rPr lang="en-AU" altLang="en-US"/>
              <a:pPr/>
              <a:t>101</a:t>
            </a:fld>
            <a:endParaRPr lang="en-AU"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2388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347ED5-CC0B-4326-B248-1A55D2FF0BA9}" type="slidenum">
              <a:rPr lang="en-AU" altLang="en-US"/>
              <a:pPr/>
              <a:t>102</a:t>
            </a:fld>
            <a:endParaRPr lang="en-AU"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322863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2342A-D596-4DDF-A2BF-E6E5A40AB0B2}" type="slidenum">
              <a:rPr lang="en-AU" altLang="en-US"/>
              <a:pPr/>
              <a:t>103</a:t>
            </a:fld>
            <a:endParaRPr lang="en-AU" alt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8519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1ABEE-EDE3-4DBA-9971-20432E7F484A}" type="slidenum">
              <a:rPr lang="en-AU" altLang="en-US"/>
              <a:pPr/>
              <a:t>104</a:t>
            </a:fld>
            <a:endParaRPr lang="en-AU" alt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863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42048E1-0D1E-47FE-A625-E40D26456597}" type="slidenum">
              <a:rPr lang="en-US" altLang="en-US" sz="1200" b="0">
                <a:latin typeface="Times New Roman" panose="02020603050405020304" pitchFamily="18" charset="0"/>
              </a:rPr>
              <a:pPr/>
              <a:t>34</a:t>
            </a:fld>
            <a:endParaRPr lang="en-US" altLang="en-US" sz="1200" b="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87401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692DF-D04D-48BD-9F62-4CECFB4B3D85}" type="slidenum">
              <a:rPr lang="en-AU" altLang="en-US"/>
              <a:pPr/>
              <a:t>106</a:t>
            </a:fld>
            <a:endParaRPr lang="en-AU" alt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en-AU" altLang="en-US"/>
              <a:t>Host A has an Ethernet MAC address of 00-AA-00-11-11-11 and a corresponding link-local address of FE80::2AA:FF:FE11:1111. Host B has an Ethernet MAC address of 00-AA-00-22-22-22 and a corresponding link-local address of FE80::2AA:FF:FE22:2222. To send a packet to Host B, Host A must use address resolution to resolve Host B’s link-layer address.</a:t>
            </a:r>
          </a:p>
          <a:p>
            <a:r>
              <a:rPr lang="en-AU" altLang="en-US"/>
              <a:t>Based on Host B’s IP address, Host A sends a solicited-node multicast Neighbor Solicitation to the address of FF02::1:FF22:2222 </a:t>
            </a:r>
          </a:p>
        </p:txBody>
      </p:sp>
    </p:spTree>
    <p:extLst>
      <p:ext uri="{BB962C8B-B14F-4D97-AF65-F5344CB8AC3E}">
        <p14:creationId xmlns:p14="http://schemas.microsoft.com/office/powerpoint/2010/main" val="11151934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F7D4C-F203-4C8E-A6E5-048D3E48A4D4}" type="slidenum">
              <a:rPr lang="en-AU" altLang="en-US"/>
              <a:pPr/>
              <a:t>107</a:t>
            </a:fld>
            <a:endParaRPr lang="en-AU" alt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AU" altLang="en-US"/>
              <a:t>Host B, having registered the solicited-node multicast address of 33-33-FF-22-22-22 with its Ethernet adapter, receives and processes the Neighbor Solicitation. Host B responds with a unicast Neighbor Advertisement message, </a:t>
            </a:r>
          </a:p>
        </p:txBody>
      </p:sp>
    </p:spTree>
    <p:extLst>
      <p:ext uri="{BB962C8B-B14F-4D97-AF65-F5344CB8AC3E}">
        <p14:creationId xmlns:p14="http://schemas.microsoft.com/office/powerpoint/2010/main" val="27941795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CE3E8-076F-48D1-A70F-C9396C7795C5}" type="slidenum">
              <a:rPr lang="en-AU" altLang="en-US"/>
              <a:pPr/>
              <a:t>108</a:t>
            </a:fld>
            <a:endParaRPr lang="en-AU"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4665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06182F-D8D6-4DFC-B2BD-3C0C28600C35}" type="slidenum">
              <a:rPr lang="en-AU" altLang="en-US"/>
              <a:pPr/>
              <a:t>109</a:t>
            </a:fld>
            <a:endParaRPr lang="en-AU"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6820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81B5B-35C7-4A51-A917-3795B1A84D56}" type="slidenum">
              <a:rPr lang="en-AU" altLang="en-US"/>
              <a:pPr/>
              <a:t>110</a:t>
            </a:fld>
            <a:endParaRPr lang="en-AU"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82630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C19E98-F601-493C-87D6-16815439B6DC}" type="slidenum">
              <a:rPr lang="en-AU" altLang="en-US"/>
              <a:pPr/>
              <a:t>111</a:t>
            </a:fld>
            <a:endParaRPr lang="en-AU" alt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22519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F9B26-7581-4B11-8BB0-27806DD9DE07}" type="slidenum">
              <a:rPr lang="en-AU" altLang="en-US"/>
              <a:pPr/>
              <a:t>112</a:t>
            </a:fld>
            <a:endParaRPr lang="en-AU"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86655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680DC-4C77-407F-B8B3-897E8FBC08B3}" type="slidenum">
              <a:rPr lang="en-AU" altLang="en-US"/>
              <a:pPr/>
              <a:t>113</a:t>
            </a:fld>
            <a:endParaRPr lang="en-AU" alt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03288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8038BB-D955-4305-B240-81EB9D5CC957}" type="slidenum">
              <a:rPr lang="en-AU" altLang="en-US"/>
              <a:pPr/>
              <a:t>114</a:t>
            </a:fld>
            <a:endParaRPr lang="en-AU" alt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34147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555AF-9347-40DC-BFF7-E4304FD0CE3C}" type="slidenum">
              <a:rPr lang="en-AU" altLang="en-US"/>
              <a:pPr/>
              <a:t>115</a:t>
            </a:fld>
            <a:endParaRPr lang="en-AU"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752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C7D43-EC69-4657-A933-B4C34A8CEF61}" type="slidenum">
              <a:rPr lang="en-AU" altLang="en-US"/>
              <a:pPr/>
              <a:t>70</a:t>
            </a:fld>
            <a:endParaRPr lang="en-AU"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r>
              <a:rPr lang="en-AU" altLang="en-US"/>
              <a:t>ICMP was developed to be a companion to the </a:t>
            </a:r>
            <a:r>
              <a:rPr lang="en-AU" altLang="en-US">
                <a:hlinkClick r:id="rId3"/>
              </a:rPr>
              <a:t>original Internet Protocol, version 4</a:t>
            </a:r>
            <a:r>
              <a:rPr lang="en-AU" altLang="en-US"/>
              <a:t>. With the creation of </a:t>
            </a:r>
            <a:r>
              <a:rPr lang="en-AU" altLang="en-US">
                <a:hlinkClick r:id="rId4"/>
              </a:rPr>
              <a:t>IP version 6 (IPv6)</a:t>
            </a:r>
            <a:r>
              <a:rPr lang="en-AU" altLang="en-US"/>
              <a:t>, a new version of ICMP called (ta-da) </a:t>
            </a:r>
            <a:r>
              <a:rPr lang="en-AU" altLang="en-US" i="1"/>
              <a:t>ICMP version 6 (ICMPv6)</a:t>
            </a:r>
            <a:r>
              <a:rPr lang="en-AU" altLang="en-US"/>
              <a:t> was created as well, and the original ICMP is now sometimes called </a:t>
            </a:r>
            <a:r>
              <a:rPr lang="en-AU" altLang="en-US" i="1"/>
              <a:t>ICMPv4</a:t>
            </a:r>
            <a:r>
              <a:rPr lang="en-AU" altLang="en-US"/>
              <a:t> to differentiate it, just as the “old” IP is now often called “IPv4”. These two versions have some differences in their specifics, but really are very similar in overall operation. </a:t>
            </a:r>
          </a:p>
          <a:p>
            <a:endParaRPr lang="en-AU" altLang="en-US"/>
          </a:p>
          <a:p>
            <a:r>
              <a:rPr lang="en-AU" altLang="en-US"/>
              <a:t>In TCP/IP, diagnostic, test and error-reporting functions at the internet/network layer are performed by the </a:t>
            </a:r>
            <a:r>
              <a:rPr lang="en-AU" altLang="en-US" i="1"/>
              <a:t>Internet Control Message Protocol (ICMP)</a:t>
            </a:r>
            <a:r>
              <a:rPr lang="en-AU" altLang="en-US"/>
              <a:t>, which is like the </a:t>
            </a:r>
            <a:r>
              <a:rPr lang="en-AU" altLang="en-US" u="sng">
                <a:hlinkClick r:id="rId5"/>
              </a:rPr>
              <a:t>Internet</a:t>
            </a:r>
            <a:r>
              <a:rPr lang="en-AU" altLang="en-US"/>
              <a:t> Protocol’s “administrative assistant”. </a:t>
            </a:r>
          </a:p>
        </p:txBody>
      </p:sp>
    </p:spTree>
    <p:extLst>
      <p:ext uri="{BB962C8B-B14F-4D97-AF65-F5344CB8AC3E}">
        <p14:creationId xmlns:p14="http://schemas.microsoft.com/office/powerpoint/2010/main" val="3705453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296936-4AD9-4D3A-9EF4-2761BA20533F}" type="slidenum">
              <a:rPr lang="en-AU" altLang="en-US"/>
              <a:pPr/>
              <a:t>116</a:t>
            </a:fld>
            <a:endParaRPr lang="en-AU" alt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9566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983966-350B-4FBC-A5D9-B0BEEA59C35B}" type="slidenum">
              <a:rPr lang="en-AU" altLang="en-US"/>
              <a:pPr/>
              <a:t>117</a:t>
            </a:fld>
            <a:endParaRPr lang="en-AU" alt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10213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6DC68-460F-49A8-9C96-269F9C1EF62D}" type="slidenum">
              <a:rPr lang="en-AU" altLang="en-US"/>
              <a:pPr/>
              <a:t>118</a:t>
            </a:fld>
            <a:endParaRPr lang="en-AU"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505845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6383D-A4BE-4C15-BA53-38C137B9E9FA}" type="slidenum">
              <a:rPr lang="en-AU" altLang="en-US"/>
              <a:pPr/>
              <a:t>119</a:t>
            </a:fld>
            <a:endParaRPr lang="en-AU" alt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77968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B4F96-4104-4D09-B07A-5DE88D5B690F}" type="slidenum">
              <a:rPr lang="en-AU" altLang="en-US"/>
              <a:pPr/>
              <a:t>120</a:t>
            </a:fld>
            <a:endParaRPr lang="en-AU" alt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077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877D2C-600D-4AFB-8F25-094D320AB08C}" type="slidenum">
              <a:rPr lang="en-AU" altLang="en-US"/>
              <a:pPr/>
              <a:t>121</a:t>
            </a:fld>
            <a:endParaRPr lang="en-AU" alt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15594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98511-941A-4B27-9B86-D778AB025AE7}" type="slidenum">
              <a:rPr lang="en-AU" altLang="en-US"/>
              <a:pPr/>
              <a:t>122</a:t>
            </a:fld>
            <a:endParaRPr lang="en-AU" alt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95758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C37AA-933E-47C8-BCA4-8522EFFB47B2}" type="slidenum">
              <a:rPr lang="en-AU" altLang="en-US"/>
              <a:pPr/>
              <a:t>123</a:t>
            </a:fld>
            <a:endParaRPr lang="en-AU" alt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09046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51C15-EBA4-4C68-A068-F10F00BA225A}" type="slidenum">
              <a:rPr lang="en-AU" altLang="en-US"/>
              <a:pPr/>
              <a:t>124</a:t>
            </a:fld>
            <a:endParaRPr lang="en-AU"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934717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5E96E-7767-4502-BC19-AD41F0F3D852}" type="slidenum">
              <a:rPr lang="en-AU" altLang="en-US"/>
              <a:pPr/>
              <a:t>125</a:t>
            </a:fld>
            <a:endParaRPr lang="en-AU"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01260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C14A1-8DCC-4D4C-BBF8-3B3CB9398613}" type="slidenum">
              <a:rPr lang="en-AU" altLang="en-US"/>
              <a:pPr/>
              <a:t>71</a:t>
            </a:fld>
            <a:endParaRPr lang="en-AU"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96861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8679C-765A-43B5-8060-2E7B30769D27}" type="slidenum">
              <a:rPr lang="en-AU" altLang="en-US"/>
              <a:pPr/>
              <a:t>126</a:t>
            </a:fld>
            <a:endParaRPr lang="en-AU"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AU" altLang="en-US"/>
              <a:t>Host A has the Ethernet MAC address of 00-AA-00-11-11-11 and a corresponding link-local address of FE80::2AA:FF:FE11:1111. </a:t>
            </a:r>
          </a:p>
          <a:p>
            <a:r>
              <a:rPr lang="en-AU" altLang="en-US"/>
              <a:t>Host A also has the site-local address of FEC0::1:2AA:FF:FE11:1111. </a:t>
            </a:r>
          </a:p>
          <a:p>
            <a:endParaRPr lang="en-AU" altLang="en-US"/>
          </a:p>
          <a:p>
            <a:r>
              <a:rPr lang="en-AU" altLang="en-US"/>
              <a:t>Router 1 has the Ethernet MAC address of 00-AA-00-22-22-22 and a corresponding link-local address of FE80::2AA:FF:FE22:2222. Router 1 also has the site-local address of FEC0::1:2AA:FF:FE22:2222. </a:t>
            </a:r>
          </a:p>
          <a:p>
            <a:endParaRPr lang="en-AU" altLang="en-US"/>
          </a:p>
          <a:p>
            <a:r>
              <a:rPr lang="en-AU" altLang="en-US"/>
              <a:t>Router 2 has the Ethernet MAC address of 00-AA-00-33-33-33 and a corresponding link-local address of FE80::2AA:FF:FE33:3333. Router 2 also has the site-local address of FEC0::1:2AA:FF:FE33:3333.</a:t>
            </a:r>
          </a:p>
          <a:p>
            <a:r>
              <a:rPr lang="en-AU" altLang="en-US"/>
              <a:t> </a:t>
            </a:r>
          </a:p>
        </p:txBody>
      </p:sp>
    </p:spTree>
    <p:extLst>
      <p:ext uri="{BB962C8B-B14F-4D97-AF65-F5344CB8AC3E}">
        <p14:creationId xmlns:p14="http://schemas.microsoft.com/office/powerpoint/2010/main" val="3988016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145F7-85F3-42A4-8D3D-2502CD0E36F4}" type="slidenum">
              <a:rPr lang="en-AU" altLang="en-US"/>
              <a:pPr/>
              <a:t>127</a:t>
            </a:fld>
            <a:endParaRPr lang="en-AU"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25886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2F3E0B-CA45-4477-ADB1-A5B764CD79D4}" type="slidenum">
              <a:rPr lang="en-AU" altLang="en-US"/>
              <a:pPr/>
              <a:t>128</a:t>
            </a:fld>
            <a:endParaRPr lang="en-AU" alt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37776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CE93D-40D9-4A9C-B6A9-311B68881127}" type="slidenum">
              <a:rPr lang="en-US" altLang="en-US"/>
              <a:pPr/>
              <a:t>132</a:t>
            </a:fld>
            <a:endParaRPr lang="en-US" altLang="en-US"/>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08725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D6814-E64D-4921-9020-CBEBAEF6C0CF}" type="slidenum">
              <a:rPr lang="en-US" altLang="en-US"/>
              <a:pPr/>
              <a:t>133</a:t>
            </a:fld>
            <a:endParaRPr lang="en-US" altLang="en-US"/>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93656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1DA3C-432F-47AC-B5DE-7603B82C45C2}" type="slidenum">
              <a:rPr lang="en-US" altLang="en-US"/>
              <a:pPr/>
              <a:t>135</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369872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B1306-4256-468C-A6DF-C90E5CFF0A04}" type="slidenum">
              <a:rPr lang="en-US" altLang="en-US"/>
              <a:pPr/>
              <a:t>143</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en-US"/>
              <a:t>IPv4 routing is aware of ISATAP router (address block allocation)</a:t>
            </a:r>
          </a:p>
          <a:p>
            <a:r>
              <a:rPr lang="en-US" altLang="en-US"/>
              <a:t>Tunnel uses local-link and application can use global-scope address</a:t>
            </a:r>
          </a:p>
        </p:txBody>
      </p:sp>
    </p:spTree>
    <p:extLst>
      <p:ext uri="{BB962C8B-B14F-4D97-AF65-F5344CB8AC3E}">
        <p14:creationId xmlns:p14="http://schemas.microsoft.com/office/powerpoint/2010/main" val="180134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C66979-30EF-43AE-901D-115EE8CFF16F}" type="slidenum">
              <a:rPr lang="en-AU" altLang="en-US"/>
              <a:pPr/>
              <a:t>72</a:t>
            </a:fld>
            <a:endParaRPr lang="en-AU" alt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401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9589D2-939A-45E1-AEDE-EB25A4F85C54}" type="slidenum">
              <a:rPr lang="en-AU" altLang="en-US"/>
              <a:pPr/>
              <a:t>73</a:t>
            </a:fld>
            <a:endParaRPr lang="en-AU" alt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7569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8D542-7657-4252-9B45-25867162A29C}" type="slidenum">
              <a:rPr lang="en-AU" altLang="en-US"/>
              <a:pPr/>
              <a:t>74</a:t>
            </a:fld>
            <a:endParaRPr lang="en-AU"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876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6629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352800" y="6248400"/>
            <a:ext cx="2971800" cy="457200"/>
          </a:xfrm>
        </p:spPr>
        <p:txBody>
          <a:bodyPr/>
          <a:lstStyle>
            <a:lvl1pPr>
              <a:defRPr/>
            </a:lvl1pPr>
          </a:lstStyle>
          <a:p>
            <a:r>
              <a:rPr lang="en-US" altLang="en-US"/>
              <a:t>Pace University</a:t>
            </a:r>
          </a:p>
        </p:txBody>
      </p:sp>
      <p:sp>
        <p:nvSpPr>
          <p:cNvPr id="6" name="Slide Number Placeholder 5"/>
          <p:cNvSpPr>
            <a:spLocks noGrp="1"/>
          </p:cNvSpPr>
          <p:nvPr>
            <p:ph type="sldNum" sz="quarter" idx="11"/>
          </p:nvPr>
        </p:nvSpPr>
        <p:spPr>
          <a:xfrm>
            <a:off x="6781800" y="6248400"/>
            <a:ext cx="1905000" cy="457200"/>
          </a:xfrm>
        </p:spPr>
        <p:txBody>
          <a:bodyPr/>
          <a:lstStyle>
            <a:lvl1pPr>
              <a:defRPr/>
            </a:lvl1pPr>
          </a:lstStyle>
          <a:p>
            <a:fld id="{0231EB60-1AF6-4530-8341-6840211CA19C}" type="slidenum">
              <a:rPr lang="en-US" altLang="en-US"/>
              <a:pPr/>
              <a:t>‹#›</a:t>
            </a:fld>
            <a:endParaRPr lang="en-US" altLang="en-US"/>
          </a:p>
        </p:txBody>
      </p:sp>
    </p:spTree>
    <p:extLst>
      <p:ext uri="{BB962C8B-B14F-4D97-AF65-F5344CB8AC3E}">
        <p14:creationId xmlns:p14="http://schemas.microsoft.com/office/powerpoint/2010/main" val="573609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0366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AU"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AU" altLang="en-US"/>
              <a:t>ICMPv6 and NDP</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4E8F8842-78CE-470B-AED5-EE98FDBA99CC}" type="slidenum">
              <a:rPr lang="en-AU" altLang="en-US"/>
              <a:pPr/>
              <a:t>‹#›</a:t>
            </a:fld>
            <a:endParaRPr lang="en-AU" altLang="en-US"/>
          </a:p>
        </p:txBody>
      </p:sp>
    </p:spTree>
    <p:extLst>
      <p:ext uri="{BB962C8B-B14F-4D97-AF65-F5344CB8AC3E}">
        <p14:creationId xmlns:p14="http://schemas.microsoft.com/office/powerpoint/2010/main" val="150616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0366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AU"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AU" altLang="en-US"/>
              <a:t>ICMPv6 and NDP</a:t>
            </a: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64548D35-8940-44C9-AA18-0D2AD5684D76}" type="slidenum">
              <a:rPr lang="en-AU" altLang="en-US"/>
              <a:pPr/>
              <a:t>‹#›</a:t>
            </a:fld>
            <a:endParaRPr lang="en-AU" altLang="en-US"/>
          </a:p>
        </p:txBody>
      </p:sp>
    </p:spTree>
    <p:extLst>
      <p:ext uri="{BB962C8B-B14F-4D97-AF65-F5344CB8AC3E}">
        <p14:creationId xmlns:p14="http://schemas.microsoft.com/office/powerpoint/2010/main" val="1579222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0366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AU"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AU" altLang="en-US"/>
              <a:t>ICMPv6 and NDP</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8672D7DF-D26D-40D8-823C-A4E7368D9BEE}" type="slidenum">
              <a:rPr lang="en-AU" altLang="en-US"/>
              <a:pPr/>
              <a:t>‹#›</a:t>
            </a:fld>
            <a:endParaRPr lang="en-AU" altLang="en-US"/>
          </a:p>
        </p:txBody>
      </p:sp>
    </p:spTree>
    <p:extLst>
      <p:ext uri="{BB962C8B-B14F-4D97-AF65-F5344CB8AC3E}">
        <p14:creationId xmlns:p14="http://schemas.microsoft.com/office/powerpoint/2010/main" val="375175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4" r:id="rId12"/>
    <p:sldLayoutId id="2147483765" r:id="rId13"/>
    <p:sldLayoutId id="2147483766" r:id="rId14"/>
    <p:sldLayoutId id="2147483767"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5.xml"/><Relationship Id="rId1" Type="http://schemas.openxmlformats.org/officeDocument/2006/relationships/slideLayout" Target="../slideLayouts/slideLayout15.xml"/><Relationship Id="rId4" Type="http://schemas.openxmlformats.org/officeDocument/2006/relationships/image" Target="../media/image71.png"/></Relationships>
</file>

<file path=ppt/slides/_rels/slide1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80.emf"/><Relationship Id="rId4" Type="http://schemas.openxmlformats.org/officeDocument/2006/relationships/image" Target="../media/image79.png"/></Relationships>
</file>

<file path=ppt/slides/_rels/slide1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83.emf"/><Relationship Id="rId4" Type="http://schemas.openxmlformats.org/officeDocument/2006/relationships/image" Target="../media/image82.e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84.emf"/><Relationship Id="rId4" Type="http://schemas.openxmlformats.org/officeDocument/2006/relationships/oleObject" Target="../embeddings/oleObject1.bin"/></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5.png"/></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86.w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7.emf"/></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88.emf"/></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89.emf"/><Relationship Id="rId4" Type="http://schemas.openxmlformats.org/officeDocument/2006/relationships/oleObject" Target="../embeddings/oleObject6.bin"/></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90.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91.e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92.e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hyperlink" Target="http://en.wikipedia.org/wiki/Organizationally_Unique_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hyperlink" Target="http://tools.ietf.org/html/rfc3315" TargetMode="External"/><Relationship Id="rId3" Type="http://schemas.openxmlformats.org/officeDocument/2006/relationships/hyperlink" Target="http://en.wikipedia.org/wiki/EIGRP" TargetMode="External"/><Relationship Id="rId7" Type="http://schemas.openxmlformats.org/officeDocument/2006/relationships/hyperlink" Target="http://en.wikipedia.org/wiki/DHCP" TargetMode="External"/><Relationship Id="rId2" Type="http://schemas.openxmlformats.org/officeDocument/2006/relationships/hyperlink" Target="http://en.wikipedia.org/wiki/Routing_Information_Protocol" TargetMode="External"/><Relationship Id="rId1" Type="http://schemas.openxmlformats.org/officeDocument/2006/relationships/slideLayout" Target="../slideLayouts/slideLayout6.xml"/><Relationship Id="rId6" Type="http://schemas.openxmlformats.org/officeDocument/2006/relationships/hyperlink" Target="http://tools.ietf.org/html/rfc3810" TargetMode="External"/><Relationship Id="rId5" Type="http://schemas.openxmlformats.org/officeDocument/2006/relationships/hyperlink" Target="http://en.wikipedia.org/wiki/Multicast_Listener_Discovery" TargetMode="External"/><Relationship Id="rId4" Type="http://schemas.openxmlformats.org/officeDocument/2006/relationships/hyperlink" Target="http://en.wikipedia.org/wiki/Protocol_Independent_Multicas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tm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Mobile_IPv6" TargetMode="External"/><Relationship Id="rId2" Type="http://schemas.openxmlformats.org/officeDocument/2006/relationships/hyperlink" Target="http://en.wikipedia.org/wiki/List_of_IP_protocol_numbers"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en.wikipedia.org/wiki/List_of_IP_protocol_number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freesoft.org/CIE/Topics/54.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www.ietf.org/rfc/rfc1981.tx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smtClean="0"/>
              <a:t>sandy.w@svuca.edu</a:t>
            </a:r>
            <a:endParaRPr lang="en-US" sz="2800" dirty="0"/>
          </a:p>
          <a:p>
            <a:pPr eaLnBrk="1" hangingPunct="1"/>
            <a:endParaRPr lang="en-US" sz="1800" dirty="0"/>
          </a:p>
        </p:txBody>
      </p:sp>
    </p:spTree>
    <p:extLst>
      <p:ext uri="{BB962C8B-B14F-4D97-AF65-F5344CB8AC3E}">
        <p14:creationId xmlns:p14="http://schemas.microsoft.com/office/powerpoint/2010/main" val="1979631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2"/>
          <p:cNvSpPr txBox="1">
            <a:spLocks noChangeArrowheads="1"/>
          </p:cNvSpPr>
          <p:nvPr/>
        </p:nvSpPr>
        <p:spPr bwMode="auto">
          <a:xfrm>
            <a:off x="408065" y="269229"/>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Times New Roman" panose="02020603050405020304" pitchFamily="18" charset="0"/>
              </a:rPr>
              <a:t>Abbreviated </a:t>
            </a:r>
            <a:r>
              <a:rPr lang="en-US" altLang="en-US" sz="2800" dirty="0">
                <a:latin typeface="Times New Roman" panose="02020603050405020304" pitchFamily="18" charset="0"/>
              </a:rPr>
              <a:t>address</a:t>
            </a:r>
          </a:p>
        </p:txBody>
      </p:sp>
      <p:pic>
        <p:nvPicPr>
          <p:cNvPr id="718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885950"/>
            <a:ext cx="8370887"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7956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AU" altLang="en-US"/>
              <a:t>3. Redirect Function </a:t>
            </a:r>
          </a:p>
        </p:txBody>
      </p:sp>
      <p:sp>
        <p:nvSpPr>
          <p:cNvPr id="76803" name="Rectangle 3"/>
          <p:cNvSpPr>
            <a:spLocks noGrp="1" noChangeArrowheads="1"/>
          </p:cNvSpPr>
          <p:nvPr>
            <p:ph type="body" idx="1"/>
          </p:nvPr>
        </p:nvSpPr>
        <p:spPr/>
        <p:txBody>
          <a:bodyPr/>
          <a:lstStyle/>
          <a:p>
            <a:r>
              <a:rPr lang="en-AU" altLang="en-US"/>
              <a:t>The last functional group contains just one function: </a:t>
            </a:r>
            <a:r>
              <a:rPr lang="en-AU" altLang="en-US" i="1"/>
              <a:t>Redirect</a:t>
            </a:r>
            <a:r>
              <a:rPr lang="en-AU" altLang="en-US"/>
              <a:t>. </a:t>
            </a:r>
          </a:p>
          <a:p>
            <a:r>
              <a:rPr lang="en-AU" altLang="en-US"/>
              <a:t>The technique whereby a router informs a host of a better next-hop node to use for a particular destination. </a:t>
            </a:r>
          </a:p>
        </p:txBody>
      </p:sp>
    </p:spTree>
    <p:extLst>
      <p:ext uri="{BB962C8B-B14F-4D97-AF65-F5344CB8AC3E}">
        <p14:creationId xmlns:p14="http://schemas.microsoft.com/office/powerpoint/2010/main" val="9020170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Rectangle 4"/>
          <p:cNvSpPr>
            <a:spLocks noGrp="1" noChangeArrowheads="1"/>
          </p:cNvSpPr>
          <p:nvPr>
            <p:ph type="title"/>
          </p:nvPr>
        </p:nvSpPr>
        <p:spPr/>
        <p:txBody>
          <a:bodyPr/>
          <a:lstStyle/>
          <a:p>
            <a:r>
              <a:rPr lang="en-AU" altLang="en-US"/>
              <a:t>The Host Sending Algorithm</a:t>
            </a:r>
          </a:p>
        </p:txBody>
      </p:sp>
      <p:pic>
        <p:nvPicPr>
          <p:cNvPr id="209925" name="Picture 5" descr="HostS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3038"/>
            <a:ext cx="66294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1718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AU" altLang="en-US" sz="3100"/>
              <a:t>How Neighbour Solicitation and Neighbour Advertisement Works</a:t>
            </a:r>
          </a:p>
        </p:txBody>
      </p:sp>
      <p:sp>
        <p:nvSpPr>
          <p:cNvPr id="94211" name="Rectangle 3"/>
          <p:cNvSpPr>
            <a:spLocks noGrp="1" noChangeArrowheads="1"/>
          </p:cNvSpPr>
          <p:nvPr>
            <p:ph type="body" idx="1"/>
          </p:nvPr>
        </p:nvSpPr>
        <p:spPr/>
        <p:txBody>
          <a:bodyPr>
            <a:normAutofit/>
          </a:bodyPr>
          <a:lstStyle/>
          <a:p>
            <a:r>
              <a:rPr lang="en-AU" altLang="en-US" sz="2400" dirty="0"/>
              <a:t>A node can use following special addresses:</a:t>
            </a:r>
          </a:p>
          <a:p>
            <a:pPr marL="548640" lvl="1" indent="-365760">
              <a:lnSpc>
                <a:spcPct val="100000"/>
              </a:lnSpc>
              <a:spcBef>
                <a:spcPts val="600"/>
              </a:spcBef>
            </a:pPr>
            <a:r>
              <a:rPr lang="en-AU" altLang="en-US" sz="2000" dirty="0"/>
              <a:t>All-node multicast address (FF02::1, destination)</a:t>
            </a:r>
          </a:p>
          <a:p>
            <a:pPr marL="548640" lvl="1" indent="-365760">
              <a:lnSpc>
                <a:spcPct val="100000"/>
              </a:lnSpc>
              <a:spcBef>
                <a:spcPts val="600"/>
              </a:spcBef>
            </a:pPr>
            <a:r>
              <a:rPr lang="en-AU" altLang="en-US" sz="2000" dirty="0"/>
              <a:t>All-routers multicast address (FF02::2, destination)</a:t>
            </a:r>
          </a:p>
          <a:p>
            <a:pPr marL="548640" lvl="1" indent="-365760">
              <a:lnSpc>
                <a:spcPct val="100000"/>
              </a:lnSpc>
              <a:spcBef>
                <a:spcPts val="600"/>
              </a:spcBef>
            </a:pPr>
            <a:r>
              <a:rPr lang="en-AU" altLang="en-US" sz="2000" dirty="0"/>
              <a:t>Solicited-mode multicast address (destination)</a:t>
            </a:r>
          </a:p>
          <a:p>
            <a:pPr marL="548640" lvl="1" indent="-365760">
              <a:lnSpc>
                <a:spcPct val="100000"/>
              </a:lnSpc>
              <a:spcBef>
                <a:spcPts val="600"/>
              </a:spcBef>
            </a:pPr>
            <a:r>
              <a:rPr lang="en-AU" altLang="en-US" sz="2000" dirty="0"/>
              <a:t>Link-local address (sources or destination)</a:t>
            </a:r>
          </a:p>
          <a:p>
            <a:pPr marL="548640" lvl="1" indent="-365760">
              <a:lnSpc>
                <a:spcPct val="100000"/>
              </a:lnSpc>
              <a:spcBef>
                <a:spcPts val="600"/>
              </a:spcBef>
            </a:pPr>
            <a:r>
              <a:rPr lang="en-AU" altLang="en-US" sz="2000" dirty="0"/>
              <a:t>Unspecified address (::, source)</a:t>
            </a:r>
          </a:p>
          <a:p>
            <a:endParaRPr lang="en-AU" altLang="en-US" sz="2400" dirty="0"/>
          </a:p>
        </p:txBody>
      </p:sp>
    </p:spTree>
    <p:extLst>
      <p:ext uri="{BB962C8B-B14F-4D97-AF65-F5344CB8AC3E}">
        <p14:creationId xmlns:p14="http://schemas.microsoft.com/office/powerpoint/2010/main" val="40560105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AU" altLang="en-US"/>
              <a:t>Address Resolution</a:t>
            </a:r>
          </a:p>
        </p:txBody>
      </p:sp>
      <p:sp>
        <p:nvSpPr>
          <p:cNvPr id="197635" name="Rectangle 3"/>
          <p:cNvSpPr>
            <a:spLocks noGrp="1" noChangeArrowheads="1"/>
          </p:cNvSpPr>
          <p:nvPr>
            <p:ph type="body" idx="1"/>
          </p:nvPr>
        </p:nvSpPr>
        <p:spPr>
          <a:xfrm>
            <a:off x="628650" y="1524000"/>
            <a:ext cx="7886700" cy="4652963"/>
          </a:xfrm>
        </p:spPr>
        <p:txBody>
          <a:bodyPr>
            <a:normAutofit/>
          </a:bodyPr>
          <a:lstStyle/>
          <a:p>
            <a:pPr marL="548640" indent="-365760">
              <a:lnSpc>
                <a:spcPct val="100000"/>
              </a:lnSpc>
              <a:spcBef>
                <a:spcPts val="600"/>
              </a:spcBef>
            </a:pPr>
            <a:r>
              <a:rPr lang="en-AU" altLang="en-US" sz="1900" dirty="0"/>
              <a:t>The address resolution process for IPv6 nodes consists of an exchange of </a:t>
            </a:r>
            <a:r>
              <a:rPr lang="en-AU" altLang="en-US" sz="1900" dirty="0" err="1"/>
              <a:t>Neighbor</a:t>
            </a:r>
            <a:r>
              <a:rPr lang="en-AU" altLang="en-US" sz="1900" dirty="0"/>
              <a:t> Solicitation and </a:t>
            </a:r>
            <a:r>
              <a:rPr lang="en-AU" altLang="en-US" sz="1900" dirty="0" err="1"/>
              <a:t>Neighbor</a:t>
            </a:r>
            <a:r>
              <a:rPr lang="en-AU" altLang="en-US" sz="1900" dirty="0"/>
              <a:t> Advertisement messages to resolve the link-layer address of the on-link next-hop address for a given destination. </a:t>
            </a:r>
          </a:p>
          <a:p>
            <a:pPr marL="548640" indent="-365760">
              <a:lnSpc>
                <a:spcPct val="100000"/>
              </a:lnSpc>
              <a:spcBef>
                <a:spcPts val="600"/>
              </a:spcBef>
            </a:pPr>
            <a:r>
              <a:rPr lang="en-AU" altLang="en-US" sz="1900" dirty="0"/>
              <a:t>The sending host sends a </a:t>
            </a:r>
            <a:r>
              <a:rPr lang="en-AU" altLang="en-US" sz="1900" b="1" dirty="0">
                <a:solidFill>
                  <a:schemeClr val="accent2"/>
                </a:solidFill>
              </a:rPr>
              <a:t>multicast </a:t>
            </a:r>
            <a:r>
              <a:rPr lang="en-AU" altLang="en-US" sz="1900" b="1" dirty="0" err="1">
                <a:solidFill>
                  <a:schemeClr val="accent2"/>
                </a:solidFill>
              </a:rPr>
              <a:t>Neighbor</a:t>
            </a:r>
            <a:r>
              <a:rPr lang="en-AU" altLang="en-US" sz="1900" b="1" dirty="0">
                <a:solidFill>
                  <a:schemeClr val="accent2"/>
                </a:solidFill>
              </a:rPr>
              <a:t> Solicitation message</a:t>
            </a:r>
            <a:r>
              <a:rPr lang="en-AU" altLang="en-US" sz="1900" dirty="0"/>
              <a:t> on the appropriate interface.</a:t>
            </a:r>
          </a:p>
          <a:p>
            <a:pPr marL="548640" indent="-365760">
              <a:lnSpc>
                <a:spcPct val="100000"/>
              </a:lnSpc>
              <a:spcBef>
                <a:spcPts val="600"/>
              </a:spcBef>
            </a:pPr>
            <a:r>
              <a:rPr lang="en-AU" altLang="en-US" sz="1900" dirty="0"/>
              <a:t>The multicast address of the </a:t>
            </a:r>
            <a:r>
              <a:rPr lang="en-AU" altLang="en-US" sz="1900" dirty="0" err="1"/>
              <a:t>Neighbor</a:t>
            </a:r>
            <a:r>
              <a:rPr lang="en-AU" altLang="en-US" sz="1900" dirty="0"/>
              <a:t> Solicitation message is the solicited-node multicast address derived from the target IP address. </a:t>
            </a:r>
          </a:p>
          <a:p>
            <a:pPr marL="548640" indent="-365760">
              <a:lnSpc>
                <a:spcPct val="100000"/>
              </a:lnSpc>
              <a:spcBef>
                <a:spcPts val="600"/>
              </a:spcBef>
            </a:pPr>
            <a:r>
              <a:rPr lang="en-AU" altLang="en-US" sz="1900" dirty="0"/>
              <a:t>The </a:t>
            </a:r>
            <a:r>
              <a:rPr lang="en-AU" altLang="en-US" sz="1900" dirty="0" err="1"/>
              <a:t>Neighbor</a:t>
            </a:r>
            <a:r>
              <a:rPr lang="en-AU" altLang="en-US" sz="1900" dirty="0"/>
              <a:t> Solicitation message includes the link-layer address of the sending host in the Source Link-Layer Address option. </a:t>
            </a:r>
          </a:p>
          <a:p>
            <a:pPr marL="548640" indent="-365760">
              <a:lnSpc>
                <a:spcPct val="100000"/>
              </a:lnSpc>
              <a:spcBef>
                <a:spcPts val="600"/>
              </a:spcBef>
            </a:pPr>
            <a:r>
              <a:rPr lang="en-AU" altLang="en-US" sz="1900" dirty="0"/>
              <a:t>When the target host receives the </a:t>
            </a:r>
            <a:r>
              <a:rPr lang="en-AU" altLang="en-US" sz="1900" dirty="0" err="1"/>
              <a:t>Neighbor</a:t>
            </a:r>
            <a:r>
              <a:rPr lang="en-AU" altLang="en-US" sz="1900" dirty="0"/>
              <a:t> Solicitation message, it updates its own </a:t>
            </a:r>
            <a:r>
              <a:rPr lang="en-AU" altLang="en-US" sz="1900" dirty="0" err="1"/>
              <a:t>neighbor</a:t>
            </a:r>
            <a:r>
              <a:rPr lang="en-AU" altLang="en-US" sz="1900" dirty="0"/>
              <a:t> cache based on the source address of the </a:t>
            </a:r>
            <a:r>
              <a:rPr lang="en-AU" altLang="en-US" sz="1900" dirty="0" err="1"/>
              <a:t>Neighbor</a:t>
            </a:r>
            <a:r>
              <a:rPr lang="en-AU" altLang="en-US" sz="1900" dirty="0"/>
              <a:t> Solicitation message and the link-layer address in the Source Link-Layer Address option. </a:t>
            </a:r>
          </a:p>
          <a:p>
            <a:pPr>
              <a:lnSpc>
                <a:spcPct val="80000"/>
              </a:lnSpc>
            </a:pPr>
            <a:endParaRPr lang="en-AU" altLang="en-US" sz="1900" dirty="0"/>
          </a:p>
        </p:txBody>
      </p:sp>
    </p:spTree>
    <p:extLst>
      <p:ext uri="{BB962C8B-B14F-4D97-AF65-F5344CB8AC3E}">
        <p14:creationId xmlns:p14="http://schemas.microsoft.com/office/powerpoint/2010/main" val="340214873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AU" altLang="en-US"/>
              <a:t>Address Resolution</a:t>
            </a:r>
          </a:p>
        </p:txBody>
      </p:sp>
      <p:sp>
        <p:nvSpPr>
          <p:cNvPr id="199683" name="Rectangle 3"/>
          <p:cNvSpPr>
            <a:spLocks noGrp="1" noChangeArrowheads="1"/>
          </p:cNvSpPr>
          <p:nvPr>
            <p:ph type="body" idx="1"/>
          </p:nvPr>
        </p:nvSpPr>
        <p:spPr/>
        <p:txBody>
          <a:bodyPr/>
          <a:lstStyle/>
          <a:p>
            <a:pPr>
              <a:lnSpc>
                <a:spcPct val="90000"/>
              </a:lnSpc>
            </a:pPr>
            <a:r>
              <a:rPr lang="en-AU" altLang="en-US" sz="2200"/>
              <a:t>Next, the target node sends a </a:t>
            </a:r>
            <a:r>
              <a:rPr lang="en-AU" altLang="en-US" sz="2200" b="1">
                <a:solidFill>
                  <a:schemeClr val="accent2"/>
                </a:solidFill>
              </a:rPr>
              <a:t>unicast Neighbor Advertisement</a:t>
            </a:r>
            <a:r>
              <a:rPr lang="en-AU" altLang="en-US" sz="2200"/>
              <a:t> to the Neighbor Solicitation sender. </a:t>
            </a:r>
          </a:p>
          <a:p>
            <a:pPr>
              <a:lnSpc>
                <a:spcPct val="90000"/>
              </a:lnSpc>
            </a:pPr>
            <a:r>
              <a:rPr lang="en-AU" altLang="en-US" sz="2200"/>
              <a:t>The Neighbor Advertisement includes the Target Link-Layer Address option.</a:t>
            </a:r>
          </a:p>
          <a:p>
            <a:pPr>
              <a:lnSpc>
                <a:spcPct val="90000"/>
              </a:lnSpc>
            </a:pPr>
            <a:r>
              <a:rPr lang="en-AU" altLang="en-US" sz="2200"/>
              <a:t>After receiving the Neighbor Advertisement from the target, the sending host updates its neighbor cache with an entry for the target based upon the information in the Target Link-Layer Address option.</a:t>
            </a:r>
          </a:p>
          <a:p>
            <a:pPr>
              <a:lnSpc>
                <a:spcPct val="90000"/>
              </a:lnSpc>
            </a:pPr>
            <a:r>
              <a:rPr lang="en-AU" altLang="en-US" sz="2200"/>
              <a:t>At this point, unicast IPv6 traffic between the sending host and the target of the Neighbor Solicitation can be sent.</a:t>
            </a:r>
          </a:p>
        </p:txBody>
      </p:sp>
    </p:spTree>
    <p:extLst>
      <p:ext uri="{BB962C8B-B14F-4D97-AF65-F5344CB8AC3E}">
        <p14:creationId xmlns:p14="http://schemas.microsoft.com/office/powerpoint/2010/main" val="25965042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IPv4/IPv6 Multicast Address into Multicast MAC Addresses</a:t>
            </a:r>
            <a:endParaRPr lang="en-US" dirty="0"/>
          </a:p>
        </p:txBody>
      </p:sp>
      <p:sp>
        <p:nvSpPr>
          <p:cNvPr id="3" name="Content Placeholder 2"/>
          <p:cNvSpPr>
            <a:spLocks noGrp="1"/>
          </p:cNvSpPr>
          <p:nvPr>
            <p:ph idx="1"/>
          </p:nvPr>
        </p:nvSpPr>
        <p:spPr>
          <a:xfrm>
            <a:off x="628650" y="1820862"/>
            <a:ext cx="7886700" cy="4351338"/>
          </a:xfrm>
        </p:spPr>
        <p:txBody>
          <a:bodyPr>
            <a:normAutofit/>
          </a:bodyPr>
          <a:lstStyle/>
          <a:p>
            <a:r>
              <a:rPr lang="en-US" sz="2400" dirty="0" smtClean="0"/>
              <a:t>IPv4 01:00:5E:00:00:00 </a:t>
            </a:r>
            <a:r>
              <a:rPr lang="en-US" sz="2400" dirty="0"/>
              <a:t>- </a:t>
            </a:r>
            <a:r>
              <a:rPr lang="en-US" sz="2400" dirty="0" smtClean="0"/>
              <a:t>01:00:5E:7F:FF:FF</a:t>
            </a:r>
          </a:p>
          <a:p>
            <a:pPr lvl="1"/>
            <a:r>
              <a:rPr lang="en-US" sz="2000" dirty="0" smtClean="0"/>
              <a:t>Insert the lower 23 bits of a IPv4 multicast address into the MAC address</a:t>
            </a:r>
          </a:p>
          <a:p>
            <a:r>
              <a:rPr lang="en-US" sz="2400" dirty="0" smtClean="0"/>
              <a:t>IPv6 33:33:XX:XX:XX:XX</a:t>
            </a:r>
          </a:p>
          <a:p>
            <a:pPr lvl="1"/>
            <a:r>
              <a:rPr lang="en-US" sz="2000" dirty="0" smtClean="0"/>
              <a:t>Insert the lower 32 bits of a IPv6 multicast address into the MAC address</a:t>
            </a:r>
            <a:endParaRPr lang="en-US" sz="2000" dirty="0"/>
          </a:p>
        </p:txBody>
      </p:sp>
    </p:spTree>
    <p:extLst>
      <p:ext uri="{BB962C8B-B14F-4D97-AF65-F5344CB8AC3E}">
        <p14:creationId xmlns:p14="http://schemas.microsoft.com/office/powerpoint/2010/main" val="19443561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28650" y="365126"/>
            <a:ext cx="7886700" cy="782339"/>
          </a:xfrm>
        </p:spPr>
        <p:txBody>
          <a:bodyPr/>
          <a:lstStyle/>
          <a:p>
            <a:r>
              <a:rPr lang="en-AU" altLang="en-US" dirty="0"/>
              <a:t>Address Resolution: Example</a:t>
            </a:r>
          </a:p>
        </p:txBody>
      </p:sp>
      <p:pic>
        <p:nvPicPr>
          <p:cNvPr id="201731" name="Picture 3" descr="AddrR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09800"/>
            <a:ext cx="62484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2" name="Text Box 4"/>
          <p:cNvSpPr txBox="1">
            <a:spLocks noChangeArrowheads="1"/>
          </p:cNvSpPr>
          <p:nvPr/>
        </p:nvSpPr>
        <p:spPr bwMode="auto">
          <a:xfrm>
            <a:off x="838200" y="1447800"/>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AU" altLang="en-US" dirty="0"/>
              <a:t> </a:t>
            </a:r>
            <a:r>
              <a:rPr lang="en-AU" altLang="en-US" b="1" dirty="0"/>
              <a:t>The multicast </a:t>
            </a:r>
            <a:r>
              <a:rPr lang="en-AU" altLang="en-US" b="1" dirty="0" err="1"/>
              <a:t>Neighbor</a:t>
            </a:r>
            <a:r>
              <a:rPr lang="en-AU" altLang="en-US" b="1" dirty="0"/>
              <a:t> Solicitation for address resolution </a:t>
            </a:r>
          </a:p>
        </p:txBody>
      </p:sp>
      <p:sp>
        <p:nvSpPr>
          <p:cNvPr id="4" name="TextBox 3"/>
          <p:cNvSpPr txBox="1"/>
          <p:nvPr/>
        </p:nvSpPr>
        <p:spPr>
          <a:xfrm>
            <a:off x="5715000" y="2209800"/>
            <a:ext cx="2464136" cy="923330"/>
          </a:xfrm>
          <a:prstGeom prst="rect">
            <a:avLst/>
          </a:prstGeom>
          <a:noFill/>
        </p:spPr>
        <p:txBody>
          <a:bodyPr wrap="none" rtlCol="0">
            <a:spAutoFit/>
          </a:bodyPr>
          <a:lstStyle/>
          <a:p>
            <a:r>
              <a:rPr lang="en-US" sz="1800" dirty="0" smtClean="0">
                <a:solidFill>
                  <a:srgbClr val="C00000"/>
                </a:solidFill>
                <a:latin typeface="+mn-lt"/>
              </a:rPr>
              <a:t>FE80::</a:t>
            </a:r>
            <a:r>
              <a:rPr lang="en-US" sz="1800" dirty="0" smtClean="0">
                <a:solidFill>
                  <a:srgbClr val="C00000"/>
                </a:solidFill>
                <a:latin typeface="+mn-lt"/>
              </a:rPr>
              <a:t>2AA:FF:FE22:2222</a:t>
            </a:r>
          </a:p>
          <a:p>
            <a:pPr marL="285750" indent="-285750">
              <a:buFont typeface="Wingdings" panose="05000000000000000000" pitchFamily="2" charset="2"/>
              <a:buChar char="à"/>
            </a:pPr>
            <a:r>
              <a:rPr lang="en-US" sz="1800" dirty="0" smtClean="0">
                <a:solidFill>
                  <a:srgbClr val="C00000"/>
                </a:solidFill>
                <a:latin typeface="+mn-lt"/>
                <a:sym typeface="Wingdings" panose="05000000000000000000" pitchFamily="2" charset="2"/>
              </a:rPr>
              <a:t>FF02::1:FF22:2222</a:t>
            </a:r>
          </a:p>
          <a:p>
            <a:pPr marL="285750" indent="-285750">
              <a:buFont typeface="Wingdings" panose="05000000000000000000" pitchFamily="2" charset="2"/>
              <a:buChar char="à"/>
            </a:pPr>
            <a:r>
              <a:rPr lang="en-US" sz="1800" dirty="0" smtClean="0">
                <a:solidFill>
                  <a:srgbClr val="C00000"/>
                </a:solidFill>
                <a:latin typeface="+mn-lt"/>
                <a:sym typeface="Wingdings" panose="05000000000000000000" pitchFamily="2" charset="2"/>
              </a:rPr>
              <a:t>33:33:FF:22:22:22</a:t>
            </a:r>
            <a:endParaRPr lang="en-US" sz="1800" dirty="0">
              <a:solidFill>
                <a:srgbClr val="C00000"/>
              </a:solidFill>
              <a:latin typeface="+mn-lt"/>
            </a:endParaRPr>
          </a:p>
        </p:txBody>
      </p:sp>
    </p:spTree>
    <p:extLst>
      <p:ext uri="{BB962C8B-B14F-4D97-AF65-F5344CB8AC3E}">
        <p14:creationId xmlns:p14="http://schemas.microsoft.com/office/powerpoint/2010/main" val="38768211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28650" y="283367"/>
            <a:ext cx="7886700" cy="928689"/>
          </a:xfrm>
        </p:spPr>
        <p:txBody>
          <a:bodyPr/>
          <a:lstStyle/>
          <a:p>
            <a:r>
              <a:rPr lang="en-AU" altLang="en-US" sz="3500" dirty="0"/>
              <a:t>Address Resolution: Example </a:t>
            </a:r>
            <a:r>
              <a:rPr lang="en-AU" altLang="en-US" sz="3500" dirty="0" smtClean="0"/>
              <a:t>continue</a:t>
            </a:r>
            <a:endParaRPr lang="en-AU" altLang="en-US" sz="3500" dirty="0"/>
          </a:p>
        </p:txBody>
      </p:sp>
      <p:pic>
        <p:nvPicPr>
          <p:cNvPr id="203779" name="Picture 3" descr="AddrR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86000"/>
            <a:ext cx="6553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780" name="Text Box 4"/>
          <p:cNvSpPr txBox="1">
            <a:spLocks noChangeArrowheads="1"/>
          </p:cNvSpPr>
          <p:nvPr/>
        </p:nvSpPr>
        <p:spPr bwMode="auto">
          <a:xfrm>
            <a:off x="304800" y="1447800"/>
            <a:ext cx="845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AU" altLang="en-US" b="1" dirty="0"/>
              <a:t>  </a:t>
            </a:r>
            <a:r>
              <a:rPr lang="en-AU" altLang="en-US" b="1" dirty="0" smtClean="0"/>
              <a:t>The </a:t>
            </a:r>
            <a:r>
              <a:rPr lang="en-AU" altLang="en-US" b="1" dirty="0"/>
              <a:t>unicast </a:t>
            </a:r>
            <a:r>
              <a:rPr lang="en-AU" altLang="en-US" b="1" dirty="0" err="1"/>
              <a:t>Neighbor</a:t>
            </a:r>
            <a:r>
              <a:rPr lang="en-AU" altLang="en-US" b="1" dirty="0"/>
              <a:t> Advertisement for address </a:t>
            </a:r>
            <a:r>
              <a:rPr lang="en-AU" altLang="en-US" b="1" dirty="0" smtClean="0"/>
              <a:t>resolution </a:t>
            </a:r>
            <a:endParaRPr lang="en-AU" altLang="en-US" b="1" dirty="0"/>
          </a:p>
        </p:txBody>
      </p:sp>
    </p:spTree>
    <p:extLst>
      <p:ext uri="{BB962C8B-B14F-4D97-AF65-F5344CB8AC3E}">
        <p14:creationId xmlns:p14="http://schemas.microsoft.com/office/powerpoint/2010/main" val="36005493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3400" y="381000"/>
            <a:ext cx="7886700" cy="854074"/>
          </a:xfrm>
        </p:spPr>
        <p:txBody>
          <a:bodyPr/>
          <a:lstStyle/>
          <a:p>
            <a:r>
              <a:rPr lang="en-AU" altLang="en-US" dirty="0"/>
              <a:t>Prefix advertisement</a:t>
            </a:r>
          </a:p>
        </p:txBody>
      </p:sp>
      <p:sp>
        <p:nvSpPr>
          <p:cNvPr id="101379" name="Rectangle 3"/>
          <p:cNvSpPr>
            <a:spLocks noGrp="1" noChangeArrowheads="1"/>
          </p:cNvSpPr>
          <p:nvPr>
            <p:ph type="body" idx="1"/>
          </p:nvPr>
        </p:nvSpPr>
        <p:spPr>
          <a:xfrm>
            <a:off x="457200" y="1447800"/>
            <a:ext cx="8229600" cy="4170363"/>
          </a:xfrm>
        </p:spPr>
        <p:txBody>
          <a:bodyPr/>
          <a:lstStyle/>
          <a:p>
            <a:pPr marL="0" indent="0">
              <a:buNone/>
            </a:pPr>
            <a:r>
              <a:rPr lang="en-AU" altLang="en-US" sz="2600" dirty="0"/>
              <a:t>It uses</a:t>
            </a:r>
          </a:p>
          <a:p>
            <a:pPr lvl="1"/>
            <a:r>
              <a:rPr lang="en-AU" altLang="en-US" sz="2200" dirty="0"/>
              <a:t>Router Advertisement (RA) message  &amp; </a:t>
            </a:r>
          </a:p>
          <a:p>
            <a:pPr lvl="1"/>
            <a:r>
              <a:rPr lang="en-AU" altLang="en-US" sz="2200" dirty="0"/>
              <a:t>All node </a:t>
            </a:r>
            <a:r>
              <a:rPr lang="en-AU" altLang="en-US" sz="2200" dirty="0" smtClean="0"/>
              <a:t>multicast </a:t>
            </a:r>
            <a:r>
              <a:rPr lang="en-AU" altLang="en-US" sz="2200" dirty="0"/>
              <a:t>address (FF02::1)</a:t>
            </a:r>
          </a:p>
          <a:p>
            <a:pPr lvl="1"/>
            <a:r>
              <a:rPr lang="en-AU" altLang="en-US" sz="2200" dirty="0"/>
              <a:t>RA sent periodically on the local link to all node-multicast address</a:t>
            </a:r>
          </a:p>
          <a:p>
            <a:pPr lvl="1"/>
            <a:endParaRPr lang="en-AU" altLang="en-US" sz="2200" dirty="0"/>
          </a:p>
        </p:txBody>
      </p:sp>
    </p:spTree>
    <p:extLst>
      <p:ext uri="{BB962C8B-B14F-4D97-AF65-F5344CB8AC3E}">
        <p14:creationId xmlns:p14="http://schemas.microsoft.com/office/powerpoint/2010/main" val="337218038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04800" y="228600"/>
            <a:ext cx="7543800" cy="787400"/>
          </a:xfrm>
        </p:spPr>
        <p:txBody>
          <a:bodyPr/>
          <a:lstStyle/>
          <a:p>
            <a:r>
              <a:rPr lang="en-AU" altLang="en-US" sz="2700"/>
              <a:t>Router Advertisement Message Parameters</a:t>
            </a:r>
          </a:p>
        </p:txBody>
      </p:sp>
      <p:sp>
        <p:nvSpPr>
          <p:cNvPr id="103427" name="Rectangle 3"/>
          <p:cNvSpPr>
            <a:spLocks noGrp="1" noChangeArrowheads="1"/>
          </p:cNvSpPr>
          <p:nvPr>
            <p:ph type="body" idx="1"/>
          </p:nvPr>
        </p:nvSpPr>
        <p:spPr>
          <a:xfrm>
            <a:off x="457200" y="1143000"/>
            <a:ext cx="8229600" cy="4475163"/>
          </a:xfrm>
        </p:spPr>
        <p:txBody>
          <a:bodyPr/>
          <a:lstStyle/>
          <a:p>
            <a:r>
              <a:rPr lang="en-AU" altLang="en-US" sz="2600" dirty="0"/>
              <a:t>IPv6 prefix</a:t>
            </a:r>
          </a:p>
          <a:p>
            <a:pPr lvl="1"/>
            <a:r>
              <a:rPr lang="en-AU" altLang="en-US" sz="2200" dirty="0"/>
              <a:t>Multiple ipv6 prefixes can be advertised per local link</a:t>
            </a:r>
          </a:p>
          <a:p>
            <a:pPr lvl="1"/>
            <a:r>
              <a:rPr lang="en-AU" altLang="en-US" sz="2200" dirty="0"/>
              <a:t>By default – prefix length = 64 bits</a:t>
            </a:r>
          </a:p>
          <a:p>
            <a:pPr lvl="1"/>
            <a:r>
              <a:rPr lang="en-AU" altLang="en-US" sz="2200" dirty="0"/>
              <a:t>Nodes gets IPv6 address, they append their link-layer in EUI-format to the prefix received = 128 bit IPv6 node address.</a:t>
            </a:r>
          </a:p>
          <a:p>
            <a:r>
              <a:rPr lang="en-AU" altLang="en-US" sz="2600" dirty="0"/>
              <a:t>Life-time</a:t>
            </a:r>
          </a:p>
          <a:p>
            <a:pPr lvl="1"/>
            <a:r>
              <a:rPr lang="en-AU" altLang="en-US" sz="2200" dirty="0"/>
              <a:t>Lifetime </a:t>
            </a:r>
            <a:r>
              <a:rPr lang="en-AU" altLang="en-US" sz="2200" dirty="0" smtClean="0"/>
              <a:t>may vary </a:t>
            </a:r>
            <a:r>
              <a:rPr lang="en-AU" altLang="en-US" sz="2200" dirty="0"/>
              <a:t>from 0 to infinite.</a:t>
            </a:r>
          </a:p>
          <a:p>
            <a:pPr lvl="1"/>
            <a:r>
              <a:rPr lang="en-AU" altLang="en-US" sz="2200" dirty="0"/>
              <a:t>Two types of lifetime value per prefix:</a:t>
            </a:r>
          </a:p>
          <a:p>
            <a:pPr lvl="2"/>
            <a:r>
              <a:rPr lang="en-AU" altLang="en-US" sz="2100" dirty="0"/>
              <a:t>Valid Lifetime: how long the node’s address remains in valid state</a:t>
            </a:r>
          </a:p>
          <a:p>
            <a:pPr lvl="2"/>
            <a:r>
              <a:rPr lang="en-AU" altLang="en-US" sz="2100" dirty="0"/>
              <a:t>Preferred Lifetime: how long the address configured by a node remains preferred. It must be &lt;= valid lifetime</a:t>
            </a:r>
          </a:p>
        </p:txBody>
      </p:sp>
    </p:spTree>
    <p:extLst>
      <p:ext uri="{BB962C8B-B14F-4D97-AF65-F5344CB8AC3E}">
        <p14:creationId xmlns:p14="http://schemas.microsoft.com/office/powerpoint/2010/main" val="1605378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2"/>
          <p:cNvSpPr txBox="1">
            <a:spLocks noChangeArrowheads="1"/>
          </p:cNvSpPr>
          <p:nvPr/>
        </p:nvSpPr>
        <p:spPr bwMode="auto">
          <a:xfrm>
            <a:off x="533400" y="381000"/>
            <a:ext cx="6858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Abbreviated </a:t>
            </a:r>
            <a:r>
              <a:rPr lang="en-US" altLang="en-US" sz="2800" b="0" dirty="0">
                <a:latin typeface="Times New Roman" panose="02020603050405020304" pitchFamily="18" charset="0"/>
              </a:rPr>
              <a:t>address with consecutive zeros</a:t>
            </a:r>
          </a:p>
        </p:txBody>
      </p:sp>
      <p:pic>
        <p:nvPicPr>
          <p:cNvPr id="820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1995488"/>
            <a:ext cx="5754687"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63320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n-AU" altLang="en-US" sz="2800" dirty="0"/>
              <a:t>Router Advertisement Message Parameters</a:t>
            </a:r>
          </a:p>
        </p:txBody>
      </p:sp>
      <p:sp>
        <p:nvSpPr>
          <p:cNvPr id="105475" name="Rectangle 3"/>
          <p:cNvSpPr>
            <a:spLocks noGrp="1" noChangeArrowheads="1"/>
          </p:cNvSpPr>
          <p:nvPr>
            <p:ph type="body" idx="1"/>
          </p:nvPr>
        </p:nvSpPr>
        <p:spPr>
          <a:xfrm>
            <a:off x="628650" y="1825625"/>
            <a:ext cx="8134350" cy="4351338"/>
          </a:xfrm>
        </p:spPr>
        <p:txBody>
          <a:bodyPr>
            <a:normAutofit/>
          </a:bodyPr>
          <a:lstStyle/>
          <a:p>
            <a:pPr marL="548640" indent="-365760">
              <a:lnSpc>
                <a:spcPct val="100000"/>
              </a:lnSpc>
              <a:spcBef>
                <a:spcPts val="600"/>
              </a:spcBef>
            </a:pPr>
            <a:r>
              <a:rPr lang="en-AU" altLang="en-US" sz="2400" dirty="0"/>
              <a:t>Default router information</a:t>
            </a:r>
          </a:p>
          <a:p>
            <a:pPr marL="548640" lvl="1" indent="-365760">
              <a:lnSpc>
                <a:spcPct val="100000"/>
              </a:lnSpc>
              <a:spcBef>
                <a:spcPts val="600"/>
              </a:spcBef>
            </a:pPr>
            <a:r>
              <a:rPr lang="en-AU" altLang="en-US" sz="2400" dirty="0"/>
              <a:t>Information about the existence and lifetime of the default router’s ipv6 address</a:t>
            </a:r>
          </a:p>
          <a:p>
            <a:pPr marL="548640" lvl="1" indent="-365760">
              <a:lnSpc>
                <a:spcPct val="100000"/>
              </a:lnSpc>
              <a:spcBef>
                <a:spcPts val="600"/>
              </a:spcBef>
            </a:pPr>
            <a:r>
              <a:rPr lang="en-AU" altLang="en-US" sz="2400" dirty="0" smtClean="0"/>
              <a:t>Default </a:t>
            </a:r>
            <a:r>
              <a:rPr lang="en-AU" altLang="en-US" sz="2400" dirty="0"/>
              <a:t>router’s address = router’s link local address</a:t>
            </a:r>
          </a:p>
          <a:p>
            <a:pPr marL="548640" indent="-365760">
              <a:lnSpc>
                <a:spcPct val="100000"/>
              </a:lnSpc>
              <a:spcBef>
                <a:spcPts val="600"/>
              </a:spcBef>
            </a:pPr>
            <a:r>
              <a:rPr lang="en-AU" altLang="en-US" sz="2400" dirty="0"/>
              <a:t>Flags/options</a:t>
            </a:r>
          </a:p>
          <a:p>
            <a:pPr marL="548640" lvl="1" indent="-365760">
              <a:lnSpc>
                <a:spcPct val="100000"/>
              </a:lnSpc>
              <a:spcBef>
                <a:spcPts val="600"/>
              </a:spcBef>
            </a:pPr>
            <a:r>
              <a:rPr lang="en-AU" altLang="en-US" sz="2400" dirty="0"/>
              <a:t>Use flags to instruct nodes to use </a:t>
            </a:r>
            <a:r>
              <a:rPr lang="en-AU" altLang="en-US" sz="2400" dirty="0" err="1"/>
              <a:t>stateful</a:t>
            </a:r>
            <a:r>
              <a:rPr lang="en-AU" altLang="en-US" sz="2400" dirty="0"/>
              <a:t> configuration than stateless</a:t>
            </a:r>
          </a:p>
        </p:txBody>
      </p:sp>
    </p:spTree>
    <p:extLst>
      <p:ext uri="{BB962C8B-B14F-4D97-AF65-F5344CB8AC3E}">
        <p14:creationId xmlns:p14="http://schemas.microsoft.com/office/powerpoint/2010/main" val="28880254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28650" y="365127"/>
            <a:ext cx="7886700" cy="854074"/>
          </a:xfrm>
        </p:spPr>
        <p:txBody>
          <a:bodyPr/>
          <a:lstStyle/>
          <a:p>
            <a:r>
              <a:rPr lang="en-AU" altLang="en-US" dirty="0"/>
              <a:t>Router Discovery</a:t>
            </a:r>
          </a:p>
        </p:txBody>
      </p:sp>
      <p:sp>
        <p:nvSpPr>
          <p:cNvPr id="231427" name="Rectangle 3"/>
          <p:cNvSpPr>
            <a:spLocks noGrp="1" noChangeArrowheads="1"/>
          </p:cNvSpPr>
          <p:nvPr>
            <p:ph type="body" idx="1"/>
          </p:nvPr>
        </p:nvSpPr>
        <p:spPr>
          <a:xfrm>
            <a:off x="628650" y="1371600"/>
            <a:ext cx="7886700" cy="4805363"/>
          </a:xfrm>
        </p:spPr>
        <p:txBody>
          <a:bodyPr>
            <a:normAutofit lnSpcReduction="10000"/>
          </a:bodyPr>
          <a:lstStyle/>
          <a:p>
            <a:pPr marL="548640" indent="-365760">
              <a:lnSpc>
                <a:spcPct val="100000"/>
              </a:lnSpc>
              <a:spcBef>
                <a:spcPts val="600"/>
              </a:spcBef>
            </a:pPr>
            <a:r>
              <a:rPr lang="en-AU" altLang="en-US" sz="2100" dirty="0"/>
              <a:t>Router discovery is the process through which nodes attempt to discover the set of routers on the local link. </a:t>
            </a:r>
          </a:p>
          <a:p>
            <a:pPr marL="548640" indent="-365760">
              <a:lnSpc>
                <a:spcPct val="100000"/>
              </a:lnSpc>
              <a:spcBef>
                <a:spcPts val="600"/>
              </a:spcBef>
            </a:pPr>
            <a:r>
              <a:rPr lang="en-AU" altLang="en-US" sz="2100" dirty="0"/>
              <a:t>Router discovery in IPv6 is similar to ICMP Router Discovery for IPv4 described in RFC 1256. </a:t>
            </a:r>
          </a:p>
          <a:p>
            <a:pPr marL="548640" indent="-365760">
              <a:lnSpc>
                <a:spcPct val="100000"/>
              </a:lnSpc>
              <a:spcBef>
                <a:spcPts val="600"/>
              </a:spcBef>
            </a:pPr>
            <a:r>
              <a:rPr lang="en-AU" altLang="en-US" sz="2100" dirty="0"/>
              <a:t>An important difference between ICMPv4 Router Discovery and IPv6 Router Discovery is the mechanism through which a new default router is selected when the current one becomes unavailable. </a:t>
            </a:r>
          </a:p>
          <a:p>
            <a:pPr marL="548640" indent="-365760">
              <a:lnSpc>
                <a:spcPct val="100000"/>
              </a:lnSpc>
              <a:spcBef>
                <a:spcPts val="600"/>
              </a:spcBef>
            </a:pPr>
            <a:r>
              <a:rPr lang="en-AU" altLang="en-US" sz="2100" b="1" dirty="0">
                <a:solidFill>
                  <a:schemeClr val="accent2"/>
                </a:solidFill>
              </a:rPr>
              <a:t>In ICMPv4 Router Discovery</a:t>
            </a:r>
            <a:r>
              <a:rPr lang="en-AU" altLang="en-US" sz="2100" dirty="0"/>
              <a:t>, the Router Advertisement message includes an </a:t>
            </a:r>
            <a:r>
              <a:rPr lang="en-AU" altLang="en-US" sz="2100" b="1" dirty="0"/>
              <a:t>Advertisement Lifetime field.</a:t>
            </a:r>
            <a:r>
              <a:rPr lang="en-AU" altLang="en-US" sz="2100" dirty="0"/>
              <a:t> </a:t>
            </a:r>
          </a:p>
          <a:p>
            <a:pPr marL="548640" lvl="1" indent="-365760">
              <a:lnSpc>
                <a:spcPct val="100000"/>
              </a:lnSpc>
              <a:spcBef>
                <a:spcPts val="600"/>
              </a:spcBef>
            </a:pPr>
            <a:r>
              <a:rPr lang="en-AU" altLang="en-US" sz="2000" dirty="0"/>
              <a:t>It is the time after which the router, upon receiving its last Router Advertisement message, can be considered unavailable. </a:t>
            </a:r>
          </a:p>
          <a:p>
            <a:pPr marL="548640" lvl="1" indent="-365760">
              <a:lnSpc>
                <a:spcPct val="100000"/>
              </a:lnSpc>
              <a:spcBef>
                <a:spcPts val="600"/>
              </a:spcBef>
            </a:pPr>
            <a:r>
              <a:rPr lang="en-AU" altLang="en-US" sz="2000" dirty="0"/>
              <a:t>In the worst case, a router can become unavailable and hosts will not attempt to discover a new default router until the Router Advertisement time has elapsed.</a:t>
            </a:r>
          </a:p>
        </p:txBody>
      </p:sp>
    </p:spTree>
    <p:extLst>
      <p:ext uri="{BB962C8B-B14F-4D97-AF65-F5344CB8AC3E}">
        <p14:creationId xmlns:p14="http://schemas.microsoft.com/office/powerpoint/2010/main" val="6345762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28650" y="365127"/>
            <a:ext cx="7886700" cy="1006474"/>
          </a:xfrm>
        </p:spPr>
        <p:txBody>
          <a:bodyPr/>
          <a:lstStyle/>
          <a:p>
            <a:r>
              <a:rPr lang="en-AU" altLang="en-US" dirty="0"/>
              <a:t>IPv6 Router Discovery</a:t>
            </a:r>
          </a:p>
        </p:txBody>
      </p:sp>
      <p:sp>
        <p:nvSpPr>
          <p:cNvPr id="233475" name="Rectangle 3"/>
          <p:cNvSpPr>
            <a:spLocks noGrp="1" noChangeArrowheads="1"/>
          </p:cNvSpPr>
          <p:nvPr>
            <p:ph type="body" idx="1"/>
          </p:nvPr>
        </p:nvSpPr>
        <p:spPr>
          <a:xfrm>
            <a:off x="457200" y="1524000"/>
            <a:ext cx="7886700" cy="4351338"/>
          </a:xfrm>
        </p:spPr>
        <p:txBody>
          <a:bodyPr>
            <a:normAutofit/>
          </a:bodyPr>
          <a:lstStyle/>
          <a:p>
            <a:pPr marL="548640" indent="-365760">
              <a:lnSpc>
                <a:spcPct val="100000"/>
              </a:lnSpc>
              <a:spcBef>
                <a:spcPts val="600"/>
              </a:spcBef>
            </a:pPr>
            <a:r>
              <a:rPr lang="en-AU" altLang="en-US" sz="2400" dirty="0"/>
              <a:t>IPv6 has a </a:t>
            </a:r>
            <a:r>
              <a:rPr lang="en-AU" altLang="en-US" sz="2400" dirty="0">
                <a:solidFill>
                  <a:schemeClr val="accent2"/>
                </a:solidFill>
              </a:rPr>
              <a:t>Router Lifetime field</a:t>
            </a:r>
            <a:r>
              <a:rPr lang="en-AU" altLang="en-US" sz="2400" dirty="0"/>
              <a:t> in the Router Advertisement message. </a:t>
            </a:r>
          </a:p>
          <a:p>
            <a:pPr marL="548640" indent="-365760">
              <a:lnSpc>
                <a:spcPct val="100000"/>
              </a:lnSpc>
              <a:spcBef>
                <a:spcPts val="600"/>
              </a:spcBef>
            </a:pPr>
            <a:r>
              <a:rPr lang="en-AU" altLang="en-US" sz="2400" dirty="0"/>
              <a:t>It indicates the length of time that the router can be considered a default router. </a:t>
            </a:r>
          </a:p>
          <a:p>
            <a:pPr marL="548640" indent="-365760">
              <a:lnSpc>
                <a:spcPct val="100000"/>
              </a:lnSpc>
              <a:spcBef>
                <a:spcPts val="600"/>
              </a:spcBef>
            </a:pPr>
            <a:r>
              <a:rPr lang="en-AU" altLang="en-US" sz="2400" dirty="0"/>
              <a:t>If the current default router becomes unavailable, the condition is detected through </a:t>
            </a:r>
            <a:r>
              <a:rPr lang="en-AU" altLang="en-US" sz="2400" b="1" dirty="0" err="1">
                <a:solidFill>
                  <a:schemeClr val="accent2"/>
                </a:solidFill>
              </a:rPr>
              <a:t>neighbor</a:t>
            </a:r>
            <a:r>
              <a:rPr lang="en-AU" altLang="en-US" sz="2400" b="1" dirty="0">
                <a:solidFill>
                  <a:schemeClr val="accent2"/>
                </a:solidFill>
              </a:rPr>
              <a:t> unreachability detection</a:t>
            </a:r>
            <a:r>
              <a:rPr lang="en-AU" altLang="en-US" sz="2400" dirty="0"/>
              <a:t> instead of the Router Lifetime field in the Router Advertisement message.</a:t>
            </a:r>
          </a:p>
          <a:p>
            <a:pPr marL="548640" indent="-365760">
              <a:lnSpc>
                <a:spcPct val="100000"/>
              </a:lnSpc>
              <a:spcBef>
                <a:spcPts val="600"/>
              </a:spcBef>
            </a:pPr>
            <a:r>
              <a:rPr lang="en-AU" altLang="en-US" sz="2400" dirty="0"/>
              <a:t>Because </a:t>
            </a:r>
            <a:r>
              <a:rPr lang="en-AU" altLang="en-US" sz="2400" dirty="0" err="1"/>
              <a:t>neighbor</a:t>
            </a:r>
            <a:r>
              <a:rPr lang="en-AU" altLang="en-US" sz="2400" dirty="0"/>
              <a:t> unreachability detection determines that the router is no longer reachable, a new router is chosen immediately from the default router list. </a:t>
            </a:r>
          </a:p>
        </p:txBody>
      </p:sp>
    </p:spTree>
    <p:extLst>
      <p:ext uri="{BB962C8B-B14F-4D97-AF65-F5344CB8AC3E}">
        <p14:creationId xmlns:p14="http://schemas.microsoft.com/office/powerpoint/2010/main" val="175460638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28650" y="365127"/>
            <a:ext cx="7886700" cy="854074"/>
          </a:xfrm>
        </p:spPr>
        <p:txBody>
          <a:bodyPr/>
          <a:lstStyle/>
          <a:p>
            <a:r>
              <a:rPr lang="en-AU" altLang="en-US" dirty="0"/>
              <a:t>Router Discovery - parameters</a:t>
            </a:r>
          </a:p>
        </p:txBody>
      </p:sp>
      <p:sp>
        <p:nvSpPr>
          <p:cNvPr id="235523" name="Rectangle 3"/>
          <p:cNvSpPr>
            <a:spLocks noGrp="1" noChangeArrowheads="1"/>
          </p:cNvSpPr>
          <p:nvPr>
            <p:ph type="body" idx="1"/>
          </p:nvPr>
        </p:nvSpPr>
        <p:spPr>
          <a:xfrm>
            <a:off x="457200" y="1371600"/>
            <a:ext cx="7886700" cy="5105400"/>
          </a:xfrm>
        </p:spPr>
        <p:txBody>
          <a:bodyPr>
            <a:normAutofit lnSpcReduction="10000"/>
          </a:bodyPr>
          <a:lstStyle/>
          <a:p>
            <a:pPr marL="548640" indent="-365760">
              <a:lnSpc>
                <a:spcPct val="100000"/>
              </a:lnSpc>
              <a:spcBef>
                <a:spcPts val="600"/>
              </a:spcBef>
            </a:pPr>
            <a:r>
              <a:rPr lang="en-AU" altLang="en-US" sz="2100" dirty="0"/>
              <a:t>In addition to configuring a default router, IPv6 router discovery also configures the following:</a:t>
            </a:r>
          </a:p>
          <a:p>
            <a:pPr marL="548640" lvl="1" indent="-365760">
              <a:lnSpc>
                <a:spcPct val="100000"/>
              </a:lnSpc>
              <a:spcBef>
                <a:spcPts val="600"/>
              </a:spcBef>
            </a:pPr>
            <a:r>
              <a:rPr lang="en-AU" altLang="en-US" sz="2000" dirty="0"/>
              <a:t>The default setting for the </a:t>
            </a:r>
            <a:r>
              <a:rPr lang="en-AU" altLang="en-US" sz="2000" b="1" dirty="0"/>
              <a:t>Hop Limit field</a:t>
            </a:r>
            <a:r>
              <a:rPr lang="en-AU" altLang="en-US" sz="2000" dirty="0"/>
              <a:t> in the IPv6 header.</a:t>
            </a:r>
          </a:p>
          <a:p>
            <a:pPr marL="548640" lvl="1" indent="-365760">
              <a:lnSpc>
                <a:spcPct val="100000"/>
              </a:lnSpc>
              <a:spcBef>
                <a:spcPts val="600"/>
              </a:spcBef>
            </a:pPr>
            <a:r>
              <a:rPr lang="en-AU" altLang="en-US" sz="2000" dirty="0"/>
              <a:t>A determination of whether the node should use a </a:t>
            </a:r>
            <a:r>
              <a:rPr lang="en-AU" altLang="en-US" sz="2000" b="1" dirty="0" err="1"/>
              <a:t>stateful</a:t>
            </a:r>
            <a:r>
              <a:rPr lang="en-AU" altLang="en-US" sz="2000" b="1" dirty="0"/>
              <a:t> address protocol, such as DHCPv6</a:t>
            </a:r>
            <a:r>
              <a:rPr lang="en-AU" altLang="en-US" sz="2000" dirty="0"/>
              <a:t>, for addresses and other configuration parameters.</a:t>
            </a:r>
          </a:p>
          <a:p>
            <a:pPr marL="548640" lvl="1" indent="-365760">
              <a:lnSpc>
                <a:spcPct val="100000"/>
              </a:lnSpc>
              <a:spcBef>
                <a:spcPts val="600"/>
              </a:spcBef>
            </a:pPr>
            <a:r>
              <a:rPr lang="en-AU" altLang="en-US" sz="2000" dirty="0"/>
              <a:t>The </a:t>
            </a:r>
            <a:r>
              <a:rPr lang="en-AU" altLang="en-US" sz="2000" b="1" dirty="0"/>
              <a:t>timers </a:t>
            </a:r>
            <a:r>
              <a:rPr lang="en-AU" altLang="en-US" sz="2000" dirty="0"/>
              <a:t>used in reachability detection and the retransmission of </a:t>
            </a:r>
            <a:r>
              <a:rPr lang="en-AU" altLang="en-US" sz="2000" dirty="0" err="1"/>
              <a:t>Neighbor</a:t>
            </a:r>
            <a:r>
              <a:rPr lang="en-AU" altLang="en-US" sz="2000" dirty="0"/>
              <a:t> Solicitations.</a:t>
            </a:r>
          </a:p>
          <a:p>
            <a:pPr marL="548640" lvl="1" indent="-365760">
              <a:lnSpc>
                <a:spcPct val="100000"/>
              </a:lnSpc>
              <a:spcBef>
                <a:spcPts val="600"/>
              </a:spcBef>
            </a:pPr>
            <a:r>
              <a:rPr lang="en-AU" altLang="en-US" sz="2000" dirty="0"/>
              <a:t>The </a:t>
            </a:r>
            <a:r>
              <a:rPr lang="en-AU" altLang="en-US" sz="2000" b="1" dirty="0"/>
              <a:t>list of network prefixes</a:t>
            </a:r>
            <a:r>
              <a:rPr lang="en-AU" altLang="en-US" sz="2000" dirty="0"/>
              <a:t> defined for the link. Each network prefix contains both the IPv6 network prefix and its valid and preferred lifetimes. </a:t>
            </a:r>
          </a:p>
          <a:p>
            <a:pPr marL="548640" lvl="2" indent="-365760">
              <a:lnSpc>
                <a:spcPct val="100000"/>
              </a:lnSpc>
              <a:spcBef>
                <a:spcPts val="600"/>
              </a:spcBef>
            </a:pPr>
            <a:r>
              <a:rPr lang="en-AU" altLang="en-US" sz="2000" dirty="0"/>
              <a:t>If indicated, a network prefix combined with the interface identifier creates a stateless IP address configuration for the receiving interface. A network prefix also defines the range of addresses for nodes on the local link.</a:t>
            </a:r>
          </a:p>
          <a:p>
            <a:pPr marL="548640" lvl="1" indent="-365760">
              <a:lnSpc>
                <a:spcPct val="100000"/>
              </a:lnSpc>
              <a:spcBef>
                <a:spcPts val="600"/>
              </a:spcBef>
            </a:pPr>
            <a:r>
              <a:rPr lang="en-AU" altLang="en-US" sz="2000" dirty="0"/>
              <a:t>The </a:t>
            </a:r>
            <a:r>
              <a:rPr lang="en-AU" altLang="en-US" sz="2000" b="1" dirty="0"/>
              <a:t>MTU</a:t>
            </a:r>
            <a:r>
              <a:rPr lang="en-AU" altLang="en-US" sz="2000" dirty="0"/>
              <a:t> of the local link.</a:t>
            </a:r>
          </a:p>
        </p:txBody>
      </p:sp>
    </p:spTree>
    <p:extLst>
      <p:ext uri="{BB962C8B-B14F-4D97-AF65-F5344CB8AC3E}">
        <p14:creationId xmlns:p14="http://schemas.microsoft.com/office/powerpoint/2010/main" val="30786860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28650" y="365127"/>
            <a:ext cx="7886700" cy="625473"/>
          </a:xfrm>
        </p:spPr>
        <p:txBody>
          <a:bodyPr/>
          <a:lstStyle/>
          <a:p>
            <a:r>
              <a:rPr lang="en-AU" altLang="en-US" sz="3500" dirty="0"/>
              <a:t>IPv6 Router Discovery Processes </a:t>
            </a:r>
          </a:p>
        </p:txBody>
      </p:sp>
      <p:sp>
        <p:nvSpPr>
          <p:cNvPr id="237571" name="Rectangle 3"/>
          <p:cNvSpPr>
            <a:spLocks noGrp="1" noChangeArrowheads="1"/>
          </p:cNvSpPr>
          <p:nvPr>
            <p:ph type="body" idx="1"/>
          </p:nvPr>
        </p:nvSpPr>
        <p:spPr>
          <a:xfrm>
            <a:off x="381000" y="1066800"/>
            <a:ext cx="8534400" cy="4351338"/>
          </a:xfrm>
        </p:spPr>
        <p:txBody>
          <a:bodyPr>
            <a:noAutofit/>
          </a:bodyPr>
          <a:lstStyle/>
          <a:p>
            <a:pPr marL="548640" indent="-365760">
              <a:lnSpc>
                <a:spcPct val="100000"/>
              </a:lnSpc>
              <a:spcBef>
                <a:spcPts val="600"/>
              </a:spcBef>
            </a:pPr>
            <a:r>
              <a:rPr lang="en-AU" altLang="en-US" dirty="0"/>
              <a:t>IPv6 routers periodically send a Router Advertisement message on the local link advertising their existence as routers. </a:t>
            </a:r>
          </a:p>
          <a:p>
            <a:pPr marL="548640" lvl="1" indent="-365760">
              <a:lnSpc>
                <a:spcPct val="100000"/>
              </a:lnSpc>
              <a:spcBef>
                <a:spcPts val="600"/>
              </a:spcBef>
            </a:pPr>
            <a:r>
              <a:rPr lang="en-AU" altLang="en-US" sz="2100" dirty="0"/>
              <a:t>They also provide configuration parameters such as default hop limit, MTU, and prefixes.</a:t>
            </a:r>
          </a:p>
          <a:p>
            <a:pPr marL="548640" indent="-365760">
              <a:lnSpc>
                <a:spcPct val="100000"/>
              </a:lnSpc>
              <a:spcBef>
                <a:spcPts val="600"/>
              </a:spcBef>
            </a:pPr>
            <a:r>
              <a:rPr lang="en-AU" altLang="en-US" dirty="0"/>
              <a:t>Active IPv6 hosts on the local link receive the Router Advertisement messages and use the contents to maintain the default router list, the prefix list, and other configuration parameters. </a:t>
            </a:r>
          </a:p>
          <a:p>
            <a:pPr marL="548640" indent="-365760">
              <a:lnSpc>
                <a:spcPct val="100000"/>
              </a:lnSpc>
              <a:spcBef>
                <a:spcPts val="600"/>
              </a:spcBef>
            </a:pPr>
            <a:r>
              <a:rPr lang="en-AU" altLang="en-US" dirty="0"/>
              <a:t>A host that is starting up sends a Router Solicitation message to the link-local scope all-routers multicast address (FF02::2).</a:t>
            </a:r>
          </a:p>
          <a:p>
            <a:pPr marL="548640" indent="-365760">
              <a:lnSpc>
                <a:spcPct val="100000"/>
              </a:lnSpc>
              <a:spcBef>
                <a:spcPts val="600"/>
              </a:spcBef>
            </a:pPr>
            <a:r>
              <a:rPr lang="en-AU" altLang="en-US" dirty="0"/>
              <a:t>Upon receipt of a Router Solicitation message, all routers on the local link send a unicast Router Advertisement message to the node that sent the Router Solicitation. </a:t>
            </a:r>
          </a:p>
          <a:p>
            <a:pPr marL="548640" indent="-365760">
              <a:lnSpc>
                <a:spcPct val="100000"/>
              </a:lnSpc>
              <a:spcBef>
                <a:spcPts val="600"/>
              </a:spcBef>
            </a:pPr>
            <a:r>
              <a:rPr lang="en-AU" altLang="en-US" dirty="0"/>
              <a:t>The node receives the Router Advertisement messages and uses their contents to build the default router and prefix lists and set other configuration parameters. </a:t>
            </a:r>
          </a:p>
        </p:txBody>
      </p:sp>
    </p:spTree>
    <p:extLst>
      <p:ext uri="{BB962C8B-B14F-4D97-AF65-F5344CB8AC3E}">
        <p14:creationId xmlns:p14="http://schemas.microsoft.com/office/powerpoint/2010/main" val="35264379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228600"/>
            <a:ext cx="8229600" cy="960438"/>
          </a:xfrm>
        </p:spPr>
        <p:txBody>
          <a:bodyPr/>
          <a:lstStyle/>
          <a:p>
            <a:r>
              <a:rPr lang="en-AU" altLang="en-US" sz="3500"/>
              <a:t>IPv6 Router Discovery Processes</a:t>
            </a:r>
          </a:p>
        </p:txBody>
      </p:sp>
      <p:sp>
        <p:nvSpPr>
          <p:cNvPr id="110595" name="Rectangle 3"/>
          <p:cNvSpPr>
            <a:spLocks noGrp="1" noChangeArrowheads="1"/>
          </p:cNvSpPr>
          <p:nvPr>
            <p:ph type="body" idx="1"/>
          </p:nvPr>
        </p:nvSpPr>
        <p:spPr>
          <a:xfrm>
            <a:off x="533400" y="1752600"/>
            <a:ext cx="8229600" cy="3657600"/>
          </a:xfrm>
        </p:spPr>
        <p:txBody>
          <a:bodyPr/>
          <a:lstStyle/>
          <a:p>
            <a:r>
              <a:rPr lang="en-AU" altLang="en-US"/>
              <a:t>Any node can send RS to </a:t>
            </a:r>
            <a:r>
              <a:rPr lang="en-AU" altLang="en-US">
                <a:solidFill>
                  <a:srgbClr val="993300"/>
                </a:solidFill>
              </a:rPr>
              <a:t>all-routers multicast address FF02::2</a:t>
            </a:r>
            <a:r>
              <a:rPr lang="en-AU" altLang="en-US"/>
              <a:t> on the local link</a:t>
            </a:r>
          </a:p>
          <a:p>
            <a:r>
              <a:rPr lang="en-AU" altLang="en-US"/>
              <a:t>When RS is received, a router responds with RA using </a:t>
            </a:r>
            <a:r>
              <a:rPr lang="en-AU" altLang="en-US">
                <a:solidFill>
                  <a:srgbClr val="993300"/>
                </a:solidFill>
              </a:rPr>
              <a:t>all-node multicast FF02::1</a:t>
            </a:r>
          </a:p>
          <a:p>
            <a:r>
              <a:rPr lang="en-AU" altLang="en-US"/>
              <a:t>To avoid flooding of RS on the link, each node can send only three RS at boot time.</a:t>
            </a:r>
          </a:p>
          <a:p>
            <a:endParaRPr lang="en-AU" altLang="en-US"/>
          </a:p>
        </p:txBody>
      </p:sp>
    </p:spTree>
    <p:extLst>
      <p:ext uri="{BB962C8B-B14F-4D97-AF65-F5344CB8AC3E}">
        <p14:creationId xmlns:p14="http://schemas.microsoft.com/office/powerpoint/2010/main" val="195595054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AU" altLang="en-US" sz="3500" dirty="0"/>
              <a:t>IPv6 Router Discovery Processes - </a:t>
            </a:r>
            <a:r>
              <a:rPr lang="en-AU" altLang="en-US" sz="1900" dirty="0"/>
              <a:t/>
            </a:r>
            <a:br>
              <a:rPr lang="en-AU" altLang="en-US" sz="1900" dirty="0"/>
            </a:br>
            <a:r>
              <a:rPr lang="en-AU" altLang="en-US" sz="1900" dirty="0"/>
              <a:t>The multicast Router Solicitation for router and prefix discovery</a:t>
            </a:r>
          </a:p>
        </p:txBody>
      </p:sp>
      <p:sp>
        <p:nvSpPr>
          <p:cNvPr id="239622" name="Rectangle 6"/>
          <p:cNvSpPr>
            <a:spLocks noGrp="1" noChangeArrowheads="1"/>
          </p:cNvSpPr>
          <p:nvPr>
            <p:ph type="body" sz="half" idx="2"/>
          </p:nvPr>
        </p:nvSpPr>
        <p:spPr>
          <a:xfrm>
            <a:off x="457200" y="5181600"/>
            <a:ext cx="8229600" cy="1254125"/>
          </a:xfrm>
        </p:spPr>
        <p:txBody>
          <a:bodyPr/>
          <a:lstStyle/>
          <a:p>
            <a:pPr>
              <a:lnSpc>
                <a:spcPct val="80000"/>
              </a:lnSpc>
            </a:pPr>
            <a:r>
              <a:rPr lang="en-AU" altLang="en-US" sz="2200" dirty="0"/>
              <a:t>To forward packets to off-link destinations, Host A must discover the presence of Router 1.</a:t>
            </a:r>
          </a:p>
          <a:p>
            <a:pPr>
              <a:lnSpc>
                <a:spcPct val="80000"/>
              </a:lnSpc>
            </a:pPr>
            <a:r>
              <a:rPr lang="en-AU" altLang="en-US" sz="2200" dirty="0"/>
              <a:t>Host A sends a multicast Router Solicitation to the address FF02::2 </a:t>
            </a:r>
          </a:p>
        </p:txBody>
      </p:sp>
      <p:pic>
        <p:nvPicPr>
          <p:cNvPr id="239623" name="Picture 7" descr="RtrDisc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219200" y="1724819"/>
            <a:ext cx="5867400" cy="31614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572536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AU" altLang="en-US" sz="3100"/>
              <a:t>IPv6 Router Discovery Processes –</a:t>
            </a:r>
            <a:br>
              <a:rPr lang="en-AU" altLang="en-US" sz="3100"/>
            </a:br>
            <a:r>
              <a:rPr lang="en-AU" altLang="en-US" sz="1700"/>
              <a:t>The unicast Router Advertisement for router and prefix discovery</a:t>
            </a:r>
          </a:p>
        </p:txBody>
      </p:sp>
      <p:sp>
        <p:nvSpPr>
          <p:cNvPr id="243717" name="Rectangle 5"/>
          <p:cNvSpPr>
            <a:spLocks noGrp="1" noChangeArrowheads="1"/>
          </p:cNvSpPr>
          <p:nvPr>
            <p:ph type="body" sz="half" idx="2"/>
          </p:nvPr>
        </p:nvSpPr>
        <p:spPr>
          <a:xfrm>
            <a:off x="457200" y="5029200"/>
            <a:ext cx="8229600" cy="1558925"/>
          </a:xfrm>
        </p:spPr>
        <p:txBody>
          <a:bodyPr/>
          <a:lstStyle/>
          <a:p>
            <a:pPr>
              <a:lnSpc>
                <a:spcPct val="90000"/>
              </a:lnSpc>
            </a:pPr>
            <a:r>
              <a:rPr lang="en-AU" altLang="en-US" sz="2000" dirty="0"/>
              <a:t>Router 1, having registered the multicast address of 33-33-00-00-00-02 with its Ethernet adapter, receives and processes the Router Solicitation. </a:t>
            </a:r>
          </a:p>
          <a:p>
            <a:pPr>
              <a:lnSpc>
                <a:spcPct val="90000"/>
              </a:lnSpc>
            </a:pPr>
            <a:r>
              <a:rPr lang="en-AU" altLang="en-US" sz="2000" dirty="0"/>
              <a:t>Router 1 responds with a unicast Router Advertisement message containing configuration parameters and local link prefixes </a:t>
            </a:r>
          </a:p>
        </p:txBody>
      </p:sp>
      <p:pic>
        <p:nvPicPr>
          <p:cNvPr id="243718" name="Picture 6" descr="RtrDisc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00200" y="1422352"/>
            <a:ext cx="5410200" cy="34377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32916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AU" altLang="en-US" sz="3500"/>
              <a:t>Duplicate Address Detection (DAD) </a:t>
            </a:r>
          </a:p>
        </p:txBody>
      </p:sp>
      <p:sp>
        <p:nvSpPr>
          <p:cNvPr id="112643" name="Rectangle 3"/>
          <p:cNvSpPr>
            <a:spLocks noGrp="1" noChangeArrowheads="1"/>
          </p:cNvSpPr>
          <p:nvPr>
            <p:ph type="body" idx="1"/>
          </p:nvPr>
        </p:nvSpPr>
        <p:spPr/>
        <p:txBody>
          <a:bodyPr/>
          <a:lstStyle/>
          <a:p>
            <a:pPr>
              <a:lnSpc>
                <a:spcPct val="90000"/>
              </a:lnSpc>
            </a:pPr>
            <a:r>
              <a:rPr lang="en-AU" altLang="en-US" sz="2100"/>
              <a:t>IPv4 nodes use ARP Request messages and a method called gratuitous ARP to detect a duplicate IP address on the local link. </a:t>
            </a:r>
          </a:p>
          <a:p>
            <a:pPr>
              <a:lnSpc>
                <a:spcPct val="90000"/>
              </a:lnSpc>
            </a:pPr>
            <a:r>
              <a:rPr lang="en-AU" altLang="en-US" sz="2100"/>
              <a:t>Similarly, IPv6 nodes use the </a:t>
            </a:r>
            <a:r>
              <a:rPr lang="en-AU" altLang="en-US" sz="2100" b="1">
                <a:solidFill>
                  <a:schemeClr val="accent2"/>
                </a:solidFill>
              </a:rPr>
              <a:t>Neighbor Solicitation message</a:t>
            </a:r>
            <a:r>
              <a:rPr lang="en-AU" altLang="en-US" sz="2100"/>
              <a:t> to detect duplicate address use on the local link.</a:t>
            </a:r>
          </a:p>
          <a:p>
            <a:pPr>
              <a:lnSpc>
                <a:spcPct val="90000"/>
              </a:lnSpc>
            </a:pPr>
            <a:r>
              <a:rPr lang="en-AU" altLang="en-US" sz="2100"/>
              <a:t>Before a node can configure its IPv6 address using stateless autoconfiguration, it must verify on the local link that the tentative address it wants to use is unique and not already in use by another mode.</a:t>
            </a:r>
          </a:p>
          <a:p>
            <a:pPr>
              <a:lnSpc>
                <a:spcPct val="90000"/>
              </a:lnSpc>
            </a:pPr>
            <a:r>
              <a:rPr lang="en-AU" altLang="en-US" sz="2100"/>
              <a:t>Node sending a Neighbour Solicitation (NS) on the local link using </a:t>
            </a:r>
            <a:r>
              <a:rPr lang="en-AU" altLang="en-US" sz="2100" b="1">
                <a:solidFill>
                  <a:schemeClr val="accent2"/>
                </a:solidFill>
              </a:rPr>
              <a:t>unspecified address (::)</a:t>
            </a:r>
            <a:r>
              <a:rPr lang="en-AU" altLang="en-US" sz="2100">
                <a:sym typeface="Wingdings" panose="05000000000000000000" pitchFamily="2" charset="2"/>
              </a:rPr>
              <a:t> as its source address and </a:t>
            </a:r>
            <a:r>
              <a:rPr lang="en-AU" altLang="en-US" sz="2100" b="1">
                <a:solidFill>
                  <a:schemeClr val="accent2"/>
                </a:solidFill>
                <a:sym typeface="Wingdings" panose="05000000000000000000" pitchFamily="2" charset="2"/>
              </a:rPr>
              <a:t>solicited-node multicast</a:t>
            </a:r>
            <a:r>
              <a:rPr lang="en-AU" altLang="en-US" sz="2100">
                <a:sym typeface="Wingdings" panose="05000000000000000000" pitchFamily="2" charset="2"/>
              </a:rPr>
              <a:t> of the tentative unicast address as the destination address.</a:t>
            </a:r>
          </a:p>
          <a:p>
            <a:pPr>
              <a:lnSpc>
                <a:spcPct val="90000"/>
              </a:lnSpc>
            </a:pPr>
            <a:r>
              <a:rPr lang="en-AU" altLang="en-US" sz="2100"/>
              <a:t>If a duplicate address – no assignment of this unicast address</a:t>
            </a:r>
          </a:p>
        </p:txBody>
      </p:sp>
    </p:spTree>
    <p:extLst>
      <p:ext uri="{BB962C8B-B14F-4D97-AF65-F5344CB8AC3E}">
        <p14:creationId xmlns:p14="http://schemas.microsoft.com/office/powerpoint/2010/main" val="118911970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9" name="Rectangle 5"/>
          <p:cNvSpPr>
            <a:spLocks noGrp="1" noChangeArrowheads="1"/>
          </p:cNvSpPr>
          <p:nvPr>
            <p:ph type="title"/>
          </p:nvPr>
        </p:nvSpPr>
        <p:spPr/>
        <p:txBody>
          <a:bodyPr>
            <a:normAutofit fontScale="90000"/>
          </a:bodyPr>
          <a:lstStyle/>
          <a:p>
            <a:r>
              <a:rPr lang="en-AU" altLang="en-US" sz="3500"/>
              <a:t>DAD – Example</a:t>
            </a:r>
            <a:br>
              <a:rPr lang="en-AU" altLang="en-US" sz="3500"/>
            </a:br>
            <a:r>
              <a:rPr lang="en-AU" altLang="en-US" sz="1700"/>
              <a:t>The multicast Neighbor Solicitation for duplicate address detection</a:t>
            </a:r>
            <a:r>
              <a:rPr lang="en-AU" altLang="en-US" sz="3500"/>
              <a:t> </a:t>
            </a:r>
          </a:p>
        </p:txBody>
      </p:sp>
      <p:sp>
        <p:nvSpPr>
          <p:cNvPr id="246791" name="Rectangle 7"/>
          <p:cNvSpPr>
            <a:spLocks noGrp="1" noChangeArrowheads="1"/>
          </p:cNvSpPr>
          <p:nvPr>
            <p:ph type="body" sz="half" idx="2"/>
          </p:nvPr>
        </p:nvSpPr>
        <p:spPr>
          <a:xfrm>
            <a:off x="457200" y="1676400"/>
            <a:ext cx="8229600" cy="1295400"/>
          </a:xfrm>
        </p:spPr>
        <p:txBody>
          <a:bodyPr/>
          <a:lstStyle/>
          <a:p>
            <a:pPr>
              <a:lnSpc>
                <a:spcPct val="80000"/>
              </a:lnSpc>
            </a:pPr>
            <a:r>
              <a:rPr lang="en-AU" altLang="en-US" sz="1700"/>
              <a:t>Host B has a link-local address of FE80::2AA:FF:FE22:2222. </a:t>
            </a:r>
          </a:p>
          <a:p>
            <a:pPr>
              <a:lnSpc>
                <a:spcPct val="80000"/>
              </a:lnSpc>
            </a:pPr>
            <a:r>
              <a:rPr lang="en-AU" altLang="en-US" sz="1700"/>
              <a:t>Host A is attempting to use the link-local address of FE80::2AA:FF:FE22:2222. </a:t>
            </a:r>
          </a:p>
          <a:p>
            <a:pPr>
              <a:lnSpc>
                <a:spcPct val="80000"/>
              </a:lnSpc>
            </a:pPr>
            <a:r>
              <a:rPr lang="en-AU" altLang="en-US" sz="1700"/>
              <a:t>Before Host A can use this link-local address, it must verify its uniqueness through duplicate address detection.</a:t>
            </a:r>
          </a:p>
        </p:txBody>
      </p:sp>
      <p:pic>
        <p:nvPicPr>
          <p:cNvPr id="246792" name="Picture 8" descr="DupAddr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143000" y="3352800"/>
            <a:ext cx="5075238" cy="2767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6793" name="Text Box 9"/>
          <p:cNvSpPr txBox="1">
            <a:spLocks noChangeArrowheads="1"/>
          </p:cNvSpPr>
          <p:nvPr/>
        </p:nvSpPr>
        <p:spPr bwMode="auto">
          <a:xfrm>
            <a:off x="4267200" y="2819400"/>
            <a:ext cx="449580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tx2"/>
              </a:buClr>
              <a:buSzPct val="70000"/>
              <a:buFont typeface="Wingdings" panose="05000000000000000000" pitchFamily="2" charset="2"/>
              <a:buNone/>
            </a:pPr>
            <a:r>
              <a:rPr lang="en-AU" altLang="en-US" sz="1600"/>
              <a:t>Host A sends a solicited-node multicast Neighbor Solicitation to the address FF02::1:FF22:2222 </a:t>
            </a:r>
          </a:p>
        </p:txBody>
      </p:sp>
    </p:spTree>
    <p:extLst>
      <p:ext uri="{BB962C8B-B14F-4D97-AF65-F5344CB8AC3E}">
        <p14:creationId xmlns:p14="http://schemas.microsoft.com/office/powerpoint/2010/main" val="2231771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2"/>
          <p:cNvSpPr txBox="1">
            <a:spLocks noChangeArrowheads="1"/>
          </p:cNvSpPr>
          <p:nvPr/>
        </p:nvSpPr>
        <p:spPr bwMode="auto">
          <a:xfrm>
            <a:off x="292564" y="381000"/>
            <a:ext cx="7251235"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CIDR address – Classless Inter-Domain Routing</a:t>
            </a:r>
            <a:endParaRPr lang="en-US" altLang="en-US" sz="2800" b="0" dirty="0">
              <a:latin typeface="Times New Roman" panose="02020603050405020304" pitchFamily="18" charset="0"/>
            </a:endParaRPr>
          </a:p>
        </p:txBody>
      </p:sp>
      <p:pic>
        <p:nvPicPr>
          <p:cNvPr id="922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644775"/>
            <a:ext cx="85217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13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p:cNvSpPr>
            <a:spLocks noGrp="1" noChangeArrowheads="1"/>
          </p:cNvSpPr>
          <p:nvPr>
            <p:ph type="title"/>
          </p:nvPr>
        </p:nvSpPr>
        <p:spPr/>
        <p:txBody>
          <a:bodyPr>
            <a:normAutofit fontScale="90000"/>
          </a:bodyPr>
          <a:lstStyle/>
          <a:p>
            <a:r>
              <a:rPr lang="en-AU" altLang="en-US" sz="3500"/>
              <a:t>DAD – Example</a:t>
            </a:r>
            <a:br>
              <a:rPr lang="en-AU" altLang="en-US" sz="3500"/>
            </a:br>
            <a:r>
              <a:rPr lang="en-AU" altLang="en-US" sz="1700"/>
              <a:t>The multicast Neighbor Advertisement for duplicate address detection</a:t>
            </a:r>
            <a:r>
              <a:rPr lang="en-AU" altLang="en-US" sz="3500"/>
              <a:t> </a:t>
            </a:r>
          </a:p>
        </p:txBody>
      </p:sp>
      <p:sp>
        <p:nvSpPr>
          <p:cNvPr id="250887" name="Rectangle 7"/>
          <p:cNvSpPr>
            <a:spLocks noGrp="1" noChangeArrowheads="1"/>
          </p:cNvSpPr>
          <p:nvPr>
            <p:ph type="body" sz="half" idx="2"/>
          </p:nvPr>
        </p:nvSpPr>
        <p:spPr>
          <a:xfrm>
            <a:off x="457200" y="4800600"/>
            <a:ext cx="8229600" cy="1330325"/>
          </a:xfrm>
        </p:spPr>
        <p:txBody>
          <a:bodyPr/>
          <a:lstStyle/>
          <a:p>
            <a:pPr>
              <a:lnSpc>
                <a:spcPct val="80000"/>
              </a:lnSpc>
            </a:pPr>
            <a:r>
              <a:rPr lang="en-AU" altLang="en-US" sz="1700"/>
              <a:t>Host B, having registered the solicited-node multicast address of 33-33-FF-22-22-22 with its Ethernet adapter, receives and processes the Neighbor Solicitation. </a:t>
            </a:r>
          </a:p>
          <a:p>
            <a:pPr>
              <a:lnSpc>
                <a:spcPct val="80000"/>
              </a:lnSpc>
            </a:pPr>
            <a:r>
              <a:rPr lang="en-AU" altLang="en-US" sz="1700"/>
              <a:t>Host B notes that the source address is the unspecified address. </a:t>
            </a:r>
          </a:p>
          <a:p>
            <a:pPr>
              <a:lnSpc>
                <a:spcPct val="80000"/>
              </a:lnSpc>
            </a:pPr>
            <a:r>
              <a:rPr lang="en-AU" altLang="en-US" sz="1700"/>
              <a:t>Host B then responds with a multicast Neighbor Advertisement message </a:t>
            </a:r>
          </a:p>
        </p:txBody>
      </p:sp>
      <p:pic>
        <p:nvPicPr>
          <p:cNvPr id="250888" name="Picture 8" descr="DupAddr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00200" y="1525588"/>
            <a:ext cx="5029200" cy="3076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45073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a:xfrm>
            <a:off x="457200" y="228600"/>
            <a:ext cx="8229600" cy="609600"/>
          </a:xfrm>
        </p:spPr>
        <p:txBody>
          <a:bodyPr/>
          <a:lstStyle/>
          <a:p>
            <a:r>
              <a:rPr lang="en-AU" altLang="en-US"/>
              <a:t>Duplicate Address Detection</a:t>
            </a:r>
          </a:p>
        </p:txBody>
      </p:sp>
      <p:pic>
        <p:nvPicPr>
          <p:cNvPr id="121861" name="Picture 5"/>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90600" y="1143000"/>
            <a:ext cx="7010400" cy="2401888"/>
          </a:xfrm>
        </p:spPr>
      </p:pic>
      <p:sp>
        <p:nvSpPr>
          <p:cNvPr id="121862" name="Rectangle 6"/>
          <p:cNvSpPr>
            <a:spLocks noGrp="1" noChangeArrowheads="1"/>
          </p:cNvSpPr>
          <p:nvPr>
            <p:ph type="body" sz="half" idx="2"/>
          </p:nvPr>
        </p:nvSpPr>
        <p:spPr>
          <a:xfrm>
            <a:off x="381000" y="914400"/>
            <a:ext cx="8229600" cy="304800"/>
          </a:xfrm>
        </p:spPr>
        <p:txBody>
          <a:bodyPr/>
          <a:lstStyle/>
          <a:p>
            <a:pPr>
              <a:lnSpc>
                <a:spcPct val="80000"/>
              </a:lnSpc>
            </a:pPr>
            <a:r>
              <a:rPr lang="en-AU" altLang="en-US" sz="1700"/>
              <a:t>By default, DAD is enabled on Cisco routers</a:t>
            </a:r>
          </a:p>
          <a:p>
            <a:pPr>
              <a:lnSpc>
                <a:spcPct val="80000"/>
              </a:lnSpc>
            </a:pPr>
            <a:endParaRPr lang="en-AU" altLang="en-US" sz="1700"/>
          </a:p>
        </p:txBody>
      </p:sp>
      <p:pic>
        <p:nvPicPr>
          <p:cNvPr id="1218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425825"/>
            <a:ext cx="79248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6908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04800" y="228600"/>
            <a:ext cx="7543800" cy="685800"/>
          </a:xfrm>
        </p:spPr>
        <p:txBody>
          <a:bodyPr/>
          <a:lstStyle/>
          <a:p>
            <a:r>
              <a:rPr lang="en-AU" altLang="en-US"/>
              <a:t>Router Redirect</a:t>
            </a:r>
          </a:p>
        </p:txBody>
      </p:sp>
      <p:sp>
        <p:nvSpPr>
          <p:cNvPr id="124931" name="Rectangle 3"/>
          <p:cNvSpPr>
            <a:spLocks noGrp="1" noChangeArrowheads="1"/>
          </p:cNvSpPr>
          <p:nvPr>
            <p:ph type="body" idx="1"/>
          </p:nvPr>
        </p:nvSpPr>
        <p:spPr>
          <a:xfrm>
            <a:off x="457200" y="1371600"/>
            <a:ext cx="8229600" cy="1752600"/>
          </a:xfrm>
        </p:spPr>
        <p:txBody>
          <a:bodyPr/>
          <a:lstStyle/>
          <a:p>
            <a:pPr>
              <a:lnSpc>
                <a:spcPct val="90000"/>
              </a:lnSpc>
            </a:pPr>
            <a:r>
              <a:rPr lang="en-AU" altLang="en-US" sz="2100"/>
              <a:t>Routers use the redirect function to inform originating hosts of a better first-hop neighbor to which traffic should be forwarded for a specific destination. </a:t>
            </a:r>
          </a:p>
          <a:p>
            <a:pPr>
              <a:lnSpc>
                <a:spcPct val="90000"/>
              </a:lnSpc>
            </a:pPr>
            <a:r>
              <a:rPr lang="en-AU" altLang="en-US" sz="2100"/>
              <a:t>Nodes receiving it may modify its routing table according to the new router address.</a:t>
            </a:r>
          </a:p>
        </p:txBody>
      </p:sp>
      <p:pic>
        <p:nvPicPr>
          <p:cNvPr id="124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48038"/>
            <a:ext cx="5857875" cy="289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9378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AU" altLang="en-US"/>
              <a:t>Router Redirect</a:t>
            </a:r>
          </a:p>
        </p:txBody>
      </p:sp>
      <p:sp>
        <p:nvSpPr>
          <p:cNvPr id="212995" name="Rectangle 3"/>
          <p:cNvSpPr>
            <a:spLocks noGrp="1" noChangeArrowheads="1"/>
          </p:cNvSpPr>
          <p:nvPr>
            <p:ph type="body" idx="1"/>
          </p:nvPr>
        </p:nvSpPr>
        <p:spPr/>
        <p:txBody>
          <a:bodyPr/>
          <a:lstStyle/>
          <a:p>
            <a:pPr marL="361950" indent="-361950">
              <a:lnSpc>
                <a:spcPct val="80000"/>
              </a:lnSpc>
            </a:pPr>
            <a:r>
              <a:rPr lang="en-AU" altLang="en-US" sz="2100"/>
              <a:t>There are two instances where redirect is used:</a:t>
            </a:r>
          </a:p>
          <a:p>
            <a:pPr marL="361950" indent="-361950">
              <a:lnSpc>
                <a:spcPct val="80000"/>
              </a:lnSpc>
              <a:buFont typeface="Wingdings" panose="05000000000000000000" pitchFamily="2" charset="2"/>
              <a:buAutoNum type="arabicPeriod"/>
            </a:pPr>
            <a:r>
              <a:rPr lang="en-AU" altLang="en-US" sz="2100" b="1"/>
              <a:t>A router informs an originating host of the IP address of a router available on the local link that is “closer” to the destination. </a:t>
            </a:r>
          </a:p>
          <a:p>
            <a:pPr lvl="1">
              <a:lnSpc>
                <a:spcPct val="80000"/>
              </a:lnSpc>
            </a:pPr>
            <a:r>
              <a:rPr lang="en-AU" altLang="en-US" sz="2000"/>
              <a:t>“Closer” is routing metric function used to reach the destination network segment. </a:t>
            </a:r>
          </a:p>
          <a:p>
            <a:pPr lvl="1">
              <a:lnSpc>
                <a:spcPct val="80000"/>
              </a:lnSpc>
            </a:pPr>
            <a:r>
              <a:rPr lang="en-AU" altLang="en-US" sz="2000"/>
              <a:t>This condition can occur when there are multiple routers on a network segment and the originating host chooses a default router and it is not the best one to use to reach the destination.</a:t>
            </a:r>
          </a:p>
          <a:p>
            <a:pPr marL="361950" indent="-361950">
              <a:lnSpc>
                <a:spcPct val="80000"/>
              </a:lnSpc>
              <a:buFont typeface="Wingdings" panose="05000000000000000000" pitchFamily="2" charset="2"/>
              <a:buAutoNum type="arabicPeriod"/>
            </a:pPr>
            <a:r>
              <a:rPr lang="en-AU" altLang="en-US" sz="2100" b="1"/>
              <a:t>A router informs an originating host that the destination is a neighbor (it is on the same link as the originating host). </a:t>
            </a:r>
          </a:p>
          <a:p>
            <a:pPr lvl="1">
              <a:lnSpc>
                <a:spcPct val="80000"/>
              </a:lnSpc>
            </a:pPr>
            <a:r>
              <a:rPr lang="en-AU" altLang="en-US" sz="2000"/>
              <a:t>This condition can occur when the prefix list of a host does not include the prefix of the destination. </a:t>
            </a:r>
          </a:p>
          <a:p>
            <a:pPr lvl="1">
              <a:lnSpc>
                <a:spcPct val="80000"/>
              </a:lnSpc>
            </a:pPr>
            <a:r>
              <a:rPr lang="en-AU" altLang="en-US" sz="2000"/>
              <a:t>Because the destination does not match a prefix in the list, the originating host forwards the packet to its default router.</a:t>
            </a:r>
          </a:p>
        </p:txBody>
      </p:sp>
    </p:spTree>
    <p:extLst>
      <p:ext uri="{BB962C8B-B14F-4D97-AF65-F5344CB8AC3E}">
        <p14:creationId xmlns:p14="http://schemas.microsoft.com/office/powerpoint/2010/main" val="27881786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AU" altLang="en-US"/>
              <a:t>Router Redirect Process</a:t>
            </a:r>
          </a:p>
        </p:txBody>
      </p:sp>
      <p:sp>
        <p:nvSpPr>
          <p:cNvPr id="215043" name="Rectangle 3"/>
          <p:cNvSpPr>
            <a:spLocks noGrp="1" noChangeArrowheads="1"/>
          </p:cNvSpPr>
          <p:nvPr>
            <p:ph type="body" idx="1"/>
          </p:nvPr>
        </p:nvSpPr>
        <p:spPr/>
        <p:txBody>
          <a:bodyPr>
            <a:normAutofit lnSpcReduction="10000"/>
          </a:bodyPr>
          <a:lstStyle/>
          <a:p>
            <a:pPr marL="571500" indent="-571500">
              <a:lnSpc>
                <a:spcPct val="80000"/>
              </a:lnSpc>
              <a:buFont typeface="Wingdings" panose="05000000000000000000" pitchFamily="2" charset="2"/>
              <a:buAutoNum type="arabicPeriod"/>
            </a:pPr>
            <a:r>
              <a:rPr lang="en-AU" altLang="en-US" sz="2600"/>
              <a:t>The originating host forwards a unicast packet to its default router.</a:t>
            </a:r>
          </a:p>
          <a:p>
            <a:pPr marL="571500" indent="-571500">
              <a:lnSpc>
                <a:spcPct val="80000"/>
              </a:lnSpc>
              <a:buFont typeface="Wingdings" panose="05000000000000000000" pitchFamily="2" charset="2"/>
              <a:buAutoNum type="arabicPeriod"/>
            </a:pPr>
            <a:r>
              <a:rPr lang="en-AU" altLang="en-US" sz="2600"/>
              <a:t>The router processes the packet and notes that the address of the originating host is a neighbor.</a:t>
            </a:r>
          </a:p>
          <a:p>
            <a:pPr marL="839788" lvl="1" indent="-495300">
              <a:lnSpc>
                <a:spcPct val="80000"/>
              </a:lnSpc>
            </a:pPr>
            <a:r>
              <a:rPr lang="en-AU" altLang="en-US" sz="2200"/>
              <a:t>Additionally, it notes that the addresses of both the originating host and the next-hop are on the same link.</a:t>
            </a:r>
          </a:p>
          <a:p>
            <a:pPr marL="571500" indent="-571500">
              <a:lnSpc>
                <a:spcPct val="80000"/>
              </a:lnSpc>
              <a:buFont typeface="Wingdings" panose="05000000000000000000" pitchFamily="2" charset="2"/>
              <a:buAutoNum type="arabicPeriod"/>
            </a:pPr>
            <a:r>
              <a:rPr lang="en-AU" altLang="en-US" sz="2600"/>
              <a:t>The router forwards the packet to the appropriate next-hop address.</a:t>
            </a:r>
          </a:p>
          <a:p>
            <a:pPr marL="571500" indent="-571500">
              <a:lnSpc>
                <a:spcPct val="80000"/>
              </a:lnSpc>
              <a:buFont typeface="Wingdings" panose="05000000000000000000" pitchFamily="2" charset="2"/>
              <a:buAutoNum type="arabicPeriod"/>
            </a:pPr>
            <a:r>
              <a:rPr lang="en-AU" altLang="en-US" sz="2600"/>
              <a:t>The router sends the originating host a Redirect message. </a:t>
            </a:r>
          </a:p>
          <a:p>
            <a:pPr marL="839788" lvl="1" indent="-495300">
              <a:lnSpc>
                <a:spcPct val="80000"/>
              </a:lnSpc>
            </a:pPr>
            <a:r>
              <a:rPr lang="en-AU" altLang="en-US" sz="2200"/>
              <a:t>In the Target Address field of the Redirect message is the next-hop address of the node to which the originating host should send packets addressed to the destination.</a:t>
            </a:r>
          </a:p>
        </p:txBody>
      </p:sp>
    </p:spTree>
    <p:extLst>
      <p:ext uri="{BB962C8B-B14F-4D97-AF65-F5344CB8AC3E}">
        <p14:creationId xmlns:p14="http://schemas.microsoft.com/office/powerpoint/2010/main" val="223681996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AU" altLang="en-US"/>
              <a:t>Router Redirect Process</a:t>
            </a:r>
          </a:p>
        </p:txBody>
      </p:sp>
      <p:sp>
        <p:nvSpPr>
          <p:cNvPr id="217091" name="Rectangle 3"/>
          <p:cNvSpPr>
            <a:spLocks noGrp="1" noChangeArrowheads="1"/>
          </p:cNvSpPr>
          <p:nvPr>
            <p:ph type="body" idx="1"/>
          </p:nvPr>
        </p:nvSpPr>
        <p:spPr/>
        <p:txBody>
          <a:bodyPr/>
          <a:lstStyle/>
          <a:p>
            <a:pPr>
              <a:lnSpc>
                <a:spcPct val="90000"/>
              </a:lnSpc>
            </a:pPr>
            <a:r>
              <a:rPr lang="en-AU" altLang="en-US" sz="2100" b="1">
                <a:solidFill>
                  <a:schemeClr val="accent2"/>
                </a:solidFill>
              </a:rPr>
              <a:t>For packets redirected to a router</a:t>
            </a:r>
            <a:r>
              <a:rPr lang="en-AU" altLang="en-US" sz="2100"/>
              <a:t>, the Target Address field is set to the link-local address of the router. </a:t>
            </a:r>
          </a:p>
          <a:p>
            <a:pPr>
              <a:lnSpc>
                <a:spcPct val="90000"/>
              </a:lnSpc>
            </a:pPr>
            <a:r>
              <a:rPr lang="en-AU" altLang="en-US" sz="2100" b="1">
                <a:solidFill>
                  <a:schemeClr val="accent2"/>
                </a:solidFill>
              </a:rPr>
              <a:t>For packets redirected to a host</a:t>
            </a:r>
            <a:r>
              <a:rPr lang="en-AU" altLang="en-US" sz="2100"/>
              <a:t>, the Target Address field is set to the destination address of the packet originally sent.</a:t>
            </a:r>
          </a:p>
          <a:p>
            <a:pPr>
              <a:lnSpc>
                <a:spcPct val="90000"/>
              </a:lnSpc>
            </a:pPr>
            <a:r>
              <a:rPr lang="en-AU" altLang="en-US" sz="2100"/>
              <a:t>The Redirect message includes the Redirected Header option. It might also include the Target Link-Layer Address option.</a:t>
            </a:r>
          </a:p>
          <a:p>
            <a:pPr>
              <a:lnSpc>
                <a:spcPct val="90000"/>
              </a:lnSpc>
            </a:pPr>
            <a:r>
              <a:rPr lang="en-AU" altLang="en-US" sz="2100"/>
              <a:t>Upon receipt of the Redirect message, the originating host updates the destination address entry in the destination cache with the address in the Target Address field. </a:t>
            </a:r>
          </a:p>
          <a:p>
            <a:pPr lvl="1">
              <a:lnSpc>
                <a:spcPct val="90000"/>
              </a:lnSpc>
            </a:pPr>
            <a:r>
              <a:rPr lang="en-AU" altLang="en-US" sz="2000"/>
              <a:t>If the Target Link-Layer Address option is included in the Redirect message, its contents are used to create or update the corresponding neighbor cache entry.</a:t>
            </a:r>
          </a:p>
        </p:txBody>
      </p:sp>
    </p:spTree>
    <p:extLst>
      <p:ext uri="{BB962C8B-B14F-4D97-AF65-F5344CB8AC3E}">
        <p14:creationId xmlns:p14="http://schemas.microsoft.com/office/powerpoint/2010/main" val="1920543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r>
              <a:rPr lang="en-AU" altLang="en-US" sz="3500"/>
              <a:t>Router Redirect Process</a:t>
            </a:r>
            <a:r>
              <a:rPr lang="en-AU" altLang="en-US" sz="2100"/>
              <a:t> - Example</a:t>
            </a:r>
            <a:br>
              <a:rPr lang="en-AU" altLang="en-US" sz="2100"/>
            </a:br>
            <a:r>
              <a:rPr lang="en-AU" altLang="en-US" sz="2100"/>
              <a:t>The unicast packet forwarded by the originating node</a:t>
            </a:r>
          </a:p>
        </p:txBody>
      </p:sp>
      <p:pic>
        <p:nvPicPr>
          <p:cNvPr id="219144" name="Picture 8" descr="RedirEx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1905000"/>
            <a:ext cx="7086600" cy="3308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9145" name="Text Box 9"/>
          <p:cNvSpPr txBox="1">
            <a:spLocks noChangeArrowheads="1"/>
          </p:cNvSpPr>
          <p:nvPr/>
        </p:nvSpPr>
        <p:spPr bwMode="auto">
          <a:xfrm>
            <a:off x="6858000" y="1676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a:t>Link-local &amp; site-local addresses</a:t>
            </a:r>
          </a:p>
        </p:txBody>
      </p:sp>
      <p:sp>
        <p:nvSpPr>
          <p:cNvPr id="219146" name="Line 10"/>
          <p:cNvSpPr>
            <a:spLocks noChangeShapeType="1"/>
          </p:cNvSpPr>
          <p:nvPr/>
        </p:nvSpPr>
        <p:spPr bwMode="auto">
          <a:xfrm flipH="1">
            <a:off x="6553200" y="2362200"/>
            <a:ext cx="457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7" name="Line 11"/>
          <p:cNvSpPr>
            <a:spLocks noChangeShapeType="1"/>
          </p:cNvSpPr>
          <p:nvPr/>
        </p:nvSpPr>
        <p:spPr bwMode="auto">
          <a:xfrm flipH="1">
            <a:off x="6629400" y="2362200"/>
            <a:ext cx="457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8" name="Text Box 12"/>
          <p:cNvSpPr txBox="1">
            <a:spLocks noChangeArrowheads="1"/>
          </p:cNvSpPr>
          <p:nvPr/>
        </p:nvSpPr>
        <p:spPr bwMode="auto">
          <a:xfrm>
            <a:off x="457200" y="5334000"/>
            <a:ext cx="83058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AU" altLang="en-US" sz="1600"/>
              <a:t>Host A is sending a packet to an off-link host at FEC0::2:2AA:FF:FE99:9999 (not shown) and is using Router 1 as its current default router. </a:t>
            </a:r>
          </a:p>
          <a:p>
            <a:r>
              <a:rPr lang="en-AU" altLang="en-US" sz="1600"/>
              <a:t>However, Router 2 is the better router to use to reach this destination. </a:t>
            </a:r>
          </a:p>
          <a:p>
            <a:r>
              <a:rPr lang="en-AU" altLang="en-US" sz="1600"/>
              <a:t>Host A sends the packet destined to FEC0::2:2AA:FF:FE99:9999 to Router 1 </a:t>
            </a:r>
          </a:p>
        </p:txBody>
      </p:sp>
    </p:spTree>
    <p:extLst>
      <p:ext uri="{BB962C8B-B14F-4D97-AF65-F5344CB8AC3E}">
        <p14:creationId xmlns:p14="http://schemas.microsoft.com/office/powerpoint/2010/main" val="330978885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Rectangle 4"/>
          <p:cNvSpPr>
            <a:spLocks noGrp="1" noChangeArrowheads="1"/>
          </p:cNvSpPr>
          <p:nvPr>
            <p:ph type="title"/>
          </p:nvPr>
        </p:nvSpPr>
        <p:spPr/>
        <p:txBody>
          <a:bodyPr>
            <a:normAutofit fontScale="90000"/>
          </a:bodyPr>
          <a:lstStyle/>
          <a:p>
            <a:r>
              <a:rPr lang="en-AU" altLang="en-US" sz="3500"/>
              <a:t>Router Redirect Process</a:t>
            </a:r>
            <a:r>
              <a:rPr lang="en-AU" altLang="en-US" sz="2100"/>
              <a:t> - Example</a:t>
            </a:r>
            <a:br>
              <a:rPr lang="en-AU" altLang="en-US" sz="2100"/>
            </a:br>
            <a:r>
              <a:rPr lang="en-AU" altLang="en-US" sz="3500"/>
              <a:t> </a:t>
            </a:r>
            <a:r>
              <a:rPr lang="en-AU" altLang="en-US" sz="2300" b="0"/>
              <a:t>The unicast packet forwarded by the router</a:t>
            </a:r>
          </a:p>
        </p:txBody>
      </p:sp>
      <p:sp>
        <p:nvSpPr>
          <p:cNvPr id="223239" name="Rectangle 7"/>
          <p:cNvSpPr>
            <a:spLocks noGrp="1" noChangeArrowheads="1"/>
          </p:cNvSpPr>
          <p:nvPr>
            <p:ph type="body" sz="half" idx="2"/>
          </p:nvPr>
        </p:nvSpPr>
        <p:spPr>
          <a:xfrm>
            <a:off x="457200" y="5029200"/>
            <a:ext cx="8229600" cy="1143000"/>
          </a:xfrm>
        </p:spPr>
        <p:txBody>
          <a:bodyPr/>
          <a:lstStyle/>
          <a:p>
            <a:pPr>
              <a:lnSpc>
                <a:spcPct val="80000"/>
              </a:lnSpc>
            </a:pPr>
            <a:r>
              <a:rPr lang="en-AU" altLang="en-US" sz="1700"/>
              <a:t>Router 1 receives the packet from Host A and notes that Host A is a neighbor. </a:t>
            </a:r>
          </a:p>
          <a:p>
            <a:pPr>
              <a:lnSpc>
                <a:spcPct val="80000"/>
              </a:lnSpc>
            </a:pPr>
            <a:r>
              <a:rPr lang="en-AU" altLang="en-US" sz="1700"/>
              <a:t>It also notes that Host A and the next-hop address for the destination are on the same link. Based on the contents of its local routing table, Router 1 forwards the unicast packet received from Host A to Router 2</a:t>
            </a:r>
          </a:p>
        </p:txBody>
      </p:sp>
      <p:pic>
        <p:nvPicPr>
          <p:cNvPr id="223240" name="Picture 8" descr="RedirEx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447800" y="1752600"/>
            <a:ext cx="6054725" cy="2776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0543492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Grp="1" noChangeArrowheads="1"/>
          </p:cNvSpPr>
          <p:nvPr>
            <p:ph type="title"/>
          </p:nvPr>
        </p:nvSpPr>
        <p:spPr/>
        <p:txBody>
          <a:bodyPr>
            <a:normAutofit fontScale="90000"/>
          </a:bodyPr>
          <a:lstStyle/>
          <a:p>
            <a:r>
              <a:rPr lang="en-AU" altLang="en-US" sz="3500"/>
              <a:t>Router Redirect Process</a:t>
            </a:r>
            <a:r>
              <a:rPr lang="en-AU" altLang="en-US" sz="2100"/>
              <a:t> - Example</a:t>
            </a:r>
            <a:br>
              <a:rPr lang="en-AU" altLang="en-US" sz="2100"/>
            </a:br>
            <a:r>
              <a:rPr lang="en-AU" altLang="en-US" sz="2300" b="0"/>
              <a:t>The Redirect message sent by the router</a:t>
            </a:r>
            <a:r>
              <a:rPr lang="en-AU" altLang="en-US" sz="3500"/>
              <a:t> </a:t>
            </a:r>
          </a:p>
        </p:txBody>
      </p:sp>
      <p:sp>
        <p:nvSpPr>
          <p:cNvPr id="227335" name="Rectangle 7"/>
          <p:cNvSpPr>
            <a:spLocks noGrp="1" noChangeArrowheads="1"/>
          </p:cNvSpPr>
          <p:nvPr>
            <p:ph type="body" sz="half" idx="2"/>
          </p:nvPr>
        </p:nvSpPr>
        <p:spPr>
          <a:xfrm>
            <a:off x="457200" y="5029200"/>
            <a:ext cx="8229600" cy="1101725"/>
          </a:xfrm>
        </p:spPr>
        <p:txBody>
          <a:bodyPr/>
          <a:lstStyle/>
          <a:p>
            <a:r>
              <a:rPr lang="en-AU" altLang="en-US" sz="2200"/>
              <a:t>To inform Host A that subsequent packets to the destination of FEC0::2:2AA:EE:FE99:9999 should be sent to Router 2, Router 1 sends a Redirect message to Host A</a:t>
            </a:r>
          </a:p>
        </p:txBody>
      </p:sp>
      <p:pic>
        <p:nvPicPr>
          <p:cNvPr id="227336" name="Picture 8" descr="RedirEx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00200" y="1306513"/>
            <a:ext cx="5334000" cy="333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712867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3" name="Text Box 6"/>
          <p:cNvSpPr txBox="1">
            <a:spLocks noChangeArrowheads="1"/>
          </p:cNvSpPr>
          <p:nvPr/>
        </p:nvSpPr>
        <p:spPr bwMode="auto">
          <a:xfrm>
            <a:off x="228600" y="0"/>
            <a:ext cx="6915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27.3   TRANSITION FROM IPv4 </a:t>
            </a:r>
            <a:br>
              <a:rPr lang="en-US" altLang="en-US" sz="3600">
                <a:solidFill>
                  <a:schemeClr val="bg1"/>
                </a:solidFill>
                <a:latin typeface="Arial" panose="020B0604020202020204" pitchFamily="34" charset="0"/>
              </a:rPr>
            </a:br>
            <a:r>
              <a:rPr lang="en-US" altLang="en-US" sz="3600">
                <a:solidFill>
                  <a:schemeClr val="bg1"/>
                </a:solidFill>
                <a:latin typeface="Arial" panose="020B0604020202020204" pitchFamily="34" charset="0"/>
              </a:rPr>
              <a:t>          TO IPv6</a:t>
            </a:r>
          </a:p>
        </p:txBody>
      </p:sp>
      <p:sp>
        <p:nvSpPr>
          <p:cNvPr id="475143" name="Rectangle 7"/>
          <p:cNvSpPr>
            <a:spLocks noChangeArrowheads="1"/>
          </p:cNvSpPr>
          <p:nvPr/>
        </p:nvSpPr>
        <p:spPr bwMode="auto">
          <a:xfrm>
            <a:off x="533400" y="13716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sz="2000" i="1">
                <a:effectLst>
                  <a:outerShdw blurRad="38100" dist="38100" dir="2700000" algn="tl">
                    <a:srgbClr val="C0C0C0"/>
                  </a:outerShdw>
                </a:effectLst>
                <a:latin typeface="Times New Roman" panose="02020603050405020304" pitchFamily="18" charset="0"/>
              </a:rPr>
              <a:t>Three strategies have been devised by the IETF to provide for a smooth transition from IPv4 to IPv6.</a:t>
            </a:r>
          </a:p>
        </p:txBody>
      </p:sp>
      <p:sp>
        <p:nvSpPr>
          <p:cNvPr id="475144" name="Rectangle 8"/>
          <p:cNvSpPr>
            <a:spLocks noChangeArrowheads="1"/>
          </p:cNvSpPr>
          <p:nvPr/>
        </p:nvSpPr>
        <p:spPr bwMode="auto">
          <a:xfrm>
            <a:off x="685800" y="38703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475145" name="Rectangle 9"/>
          <p:cNvSpPr>
            <a:spLocks noChangeArrowheads="1"/>
          </p:cNvSpPr>
          <p:nvPr/>
        </p:nvSpPr>
        <p:spPr bwMode="auto">
          <a:xfrm>
            <a:off x="685800" y="4403725"/>
            <a:ext cx="7315200" cy="1006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effectLst>
                  <a:outerShdw blurRad="38100" dist="38100" dir="2700000" algn="tl">
                    <a:srgbClr val="C0C0C0"/>
                  </a:outerShdw>
                </a:effectLst>
                <a:latin typeface="Times New Roman" panose="02020603050405020304" pitchFamily="18" charset="0"/>
              </a:rPr>
              <a:t>Dual Stack </a:t>
            </a:r>
          </a:p>
          <a:p>
            <a:pPr>
              <a:defRPr/>
            </a:pPr>
            <a:r>
              <a:rPr lang="en-US" altLang="en-US" sz="2000" i="1">
                <a:effectLst>
                  <a:outerShdw blurRad="38100" dist="38100" dir="2700000" algn="tl">
                    <a:srgbClr val="C0C0C0"/>
                  </a:outerShdw>
                </a:effectLst>
                <a:latin typeface="Times New Roman" panose="02020603050405020304" pitchFamily="18" charset="0"/>
              </a:rPr>
              <a:t>Tunneling </a:t>
            </a:r>
          </a:p>
          <a:p>
            <a:pPr>
              <a:defRPr/>
            </a:pPr>
            <a:r>
              <a:rPr lang="en-US" altLang="en-US" sz="2000" i="1">
                <a:effectLst>
                  <a:outerShdw blurRad="38100" dist="38100" dir="2700000" algn="tl">
                    <a:srgbClr val="C0C0C0"/>
                  </a:outerShdw>
                </a:effectLst>
                <a:latin typeface="Times New Roman" panose="02020603050405020304" pitchFamily="18" charset="0"/>
              </a:rPr>
              <a:t>Header Translation </a:t>
            </a:r>
          </a:p>
        </p:txBody>
      </p:sp>
      <p:sp>
        <p:nvSpPr>
          <p:cNvPr id="2" name="Title 1"/>
          <p:cNvSpPr>
            <a:spLocks noGrp="1"/>
          </p:cNvSpPr>
          <p:nvPr>
            <p:ph type="title"/>
          </p:nvPr>
        </p:nvSpPr>
        <p:spPr>
          <a:xfrm>
            <a:off x="628650" y="365127"/>
            <a:ext cx="7886700" cy="1006474"/>
          </a:xfrm>
        </p:spPr>
        <p:txBody>
          <a:bodyPr/>
          <a:lstStyle/>
          <a:p>
            <a:r>
              <a:rPr lang="en-US" dirty="0" smtClean="0"/>
              <a:t>Transformation From IPv4 to IPv6</a:t>
            </a:r>
            <a:endParaRPr lang="en-US" dirty="0"/>
          </a:p>
        </p:txBody>
      </p:sp>
    </p:spTree>
    <p:extLst>
      <p:ext uri="{BB962C8B-B14F-4D97-AF65-F5344CB8AC3E}">
        <p14:creationId xmlns:p14="http://schemas.microsoft.com/office/powerpoint/2010/main" val="231831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2"/>
          <p:cNvSpPr txBox="1">
            <a:spLocks noChangeArrowheads="1"/>
          </p:cNvSpPr>
          <p:nvPr/>
        </p:nvSpPr>
        <p:spPr bwMode="auto">
          <a:xfrm>
            <a:off x="2286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Address </a:t>
            </a:r>
            <a:r>
              <a:rPr lang="en-US" altLang="en-US" sz="2800" b="0" dirty="0">
                <a:latin typeface="Times New Roman" panose="02020603050405020304" pitchFamily="18" charset="0"/>
              </a:rPr>
              <a:t>structure</a:t>
            </a:r>
          </a:p>
        </p:txBody>
      </p:sp>
      <p:pic>
        <p:nvPicPr>
          <p:cNvPr id="1025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2643188"/>
            <a:ext cx="8748712"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10995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2"/>
          <p:cNvSpPr txBox="1">
            <a:spLocks noChangeArrowheads="1"/>
          </p:cNvSpPr>
          <p:nvPr/>
        </p:nvSpPr>
        <p:spPr bwMode="auto">
          <a:xfrm>
            <a:off x="455613" y="381000"/>
            <a:ext cx="5715000" cy="549381"/>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defTabSz="685800">
              <a:lnSpc>
                <a:spcPct val="90000"/>
              </a:lnSpc>
            </a:pPr>
            <a:r>
              <a:rPr lang="en-US" altLang="en-US" sz="3300" b="0" dirty="0">
                <a:latin typeface="+mj-lt"/>
                <a:ea typeface="+mj-ea"/>
                <a:cs typeface="+mj-cs"/>
              </a:rPr>
              <a:t>Three transition strategies</a:t>
            </a:r>
          </a:p>
        </p:txBody>
      </p:sp>
      <p:pic>
        <p:nvPicPr>
          <p:cNvPr id="6452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2159000"/>
            <a:ext cx="8232775"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34008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2"/>
          <p:cNvSpPr txBox="1">
            <a:spLocks noChangeArrowheads="1"/>
          </p:cNvSpPr>
          <p:nvPr/>
        </p:nvSpPr>
        <p:spPr bwMode="auto">
          <a:xfrm>
            <a:off x="685800" y="152400"/>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dirty="0" smtClean="0">
                <a:latin typeface="+mj-lt"/>
              </a:rPr>
              <a:t>Dual </a:t>
            </a:r>
            <a:r>
              <a:rPr lang="en-US" altLang="en-US" b="0" dirty="0">
                <a:latin typeface="+mj-lt"/>
              </a:rPr>
              <a:t>stack</a:t>
            </a:r>
          </a:p>
        </p:txBody>
      </p:sp>
      <p:pic>
        <p:nvPicPr>
          <p:cNvPr id="6554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758825"/>
            <a:ext cx="5694362"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26883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ext Box 2"/>
          <p:cNvSpPr txBox="1">
            <a:spLocks noChangeArrowheads="1"/>
          </p:cNvSpPr>
          <p:nvPr/>
        </p:nvSpPr>
        <p:spPr bwMode="auto">
          <a:xfrm>
            <a:off x="730876"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dirty="0">
                <a:latin typeface="+mj-lt"/>
              </a:rPr>
              <a:t>Tunneling strategy</a:t>
            </a:r>
          </a:p>
        </p:txBody>
      </p:sp>
      <p:pic>
        <p:nvPicPr>
          <p:cNvPr id="64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8" y="3352800"/>
            <a:ext cx="8126412" cy="123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4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25" y="2286000"/>
            <a:ext cx="11334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153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1038"/>
                                        </p:tgtEl>
                                        <p:attrNameLst>
                                          <p:attrName>style.visibility</p:attrName>
                                        </p:attrNameLst>
                                      </p:cBhvr>
                                      <p:to>
                                        <p:strVal val="visible"/>
                                      </p:to>
                                    </p:set>
                                    <p:anim calcmode="lin" valueType="num">
                                      <p:cBhvr>
                                        <p:cTn id="11" dur="500" fill="hold"/>
                                        <p:tgtEl>
                                          <p:spTgt spid="641038"/>
                                        </p:tgtEl>
                                        <p:attrNameLst>
                                          <p:attrName>ppt_w</p:attrName>
                                        </p:attrNameLst>
                                      </p:cBhvr>
                                      <p:tavLst>
                                        <p:tav tm="0">
                                          <p:val>
                                            <p:fltVal val="0"/>
                                          </p:val>
                                        </p:tav>
                                        <p:tav tm="100000">
                                          <p:val>
                                            <p:strVal val="#ppt_w"/>
                                          </p:val>
                                        </p:tav>
                                      </p:tavLst>
                                    </p:anim>
                                    <p:anim calcmode="lin" valueType="num">
                                      <p:cBhvr>
                                        <p:cTn id="12" dur="500" fill="hold"/>
                                        <p:tgtEl>
                                          <p:spTgt spid="641038"/>
                                        </p:tgtEl>
                                        <p:attrNameLst>
                                          <p:attrName>ppt_h</p:attrName>
                                        </p:attrNameLst>
                                      </p:cBhvr>
                                      <p:tavLst>
                                        <p:tav tm="0">
                                          <p:val>
                                            <p:fltVal val="0"/>
                                          </p:val>
                                        </p:tav>
                                        <p:tav tm="100000">
                                          <p:val>
                                            <p:strVal val="#ppt_h"/>
                                          </p:val>
                                        </p:tav>
                                      </p:tavLst>
                                    </p:anim>
                                    <p:animEffect transition="in" filter="fade">
                                      <p:cBhvr>
                                        <p:cTn id="13" dur="500"/>
                                        <p:tgtEl>
                                          <p:spTgt spid="6410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nodeType="clickEffect">
                                  <p:stCondLst>
                                    <p:cond delay="0"/>
                                  </p:stCondLst>
                                  <p:childTnLst>
                                    <p:animEffect transition="out" filter="blinds(horizontal)">
                                      <p:cBhvr>
                                        <p:cTn id="17" dur="500"/>
                                        <p:tgtEl>
                                          <p:spTgt spid="641038"/>
                                        </p:tgtEl>
                                      </p:cBhvr>
                                    </p:animEffect>
                                    <p:set>
                                      <p:cBhvr>
                                        <p:cTn id="18" dur="1" fill="hold">
                                          <p:stCondLst>
                                            <p:cond delay="499"/>
                                          </p:stCondLst>
                                        </p:cTn>
                                        <p:tgtEl>
                                          <p:spTgt spid="641038"/>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641040"/>
                                        </p:tgtEl>
                                        <p:attrNameLst>
                                          <p:attrName>style.visibility</p:attrName>
                                        </p:attrNameLst>
                                      </p:cBhvr>
                                      <p:to>
                                        <p:strVal val="visible"/>
                                      </p:to>
                                    </p:set>
                                    <p:anim calcmode="lin" valueType="num">
                                      <p:cBhvr>
                                        <p:cTn id="23" dur="500" fill="hold"/>
                                        <p:tgtEl>
                                          <p:spTgt spid="641040"/>
                                        </p:tgtEl>
                                        <p:attrNameLst>
                                          <p:attrName>ppt_w</p:attrName>
                                        </p:attrNameLst>
                                      </p:cBhvr>
                                      <p:tavLst>
                                        <p:tav tm="0">
                                          <p:val>
                                            <p:fltVal val="0"/>
                                          </p:val>
                                        </p:tav>
                                        <p:tav tm="100000">
                                          <p:val>
                                            <p:strVal val="#ppt_w"/>
                                          </p:val>
                                        </p:tav>
                                      </p:tavLst>
                                    </p:anim>
                                    <p:anim calcmode="lin" valueType="num">
                                      <p:cBhvr>
                                        <p:cTn id="24" dur="500" fill="hold"/>
                                        <p:tgtEl>
                                          <p:spTgt spid="641040"/>
                                        </p:tgtEl>
                                        <p:attrNameLst>
                                          <p:attrName>ppt_h</p:attrName>
                                        </p:attrNameLst>
                                      </p:cBhvr>
                                      <p:tavLst>
                                        <p:tav tm="0">
                                          <p:val>
                                            <p:fltVal val="0"/>
                                          </p:val>
                                        </p:tav>
                                        <p:tav tm="100000">
                                          <p:val>
                                            <p:strVal val="#ppt_h"/>
                                          </p:val>
                                        </p:tav>
                                      </p:tavLst>
                                    </p:anim>
                                    <p:animEffect transition="in" filter="fade">
                                      <p:cBhvr>
                                        <p:cTn id="25" dur="500"/>
                                        <p:tgtEl>
                                          <p:spTgt spid="6410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xit" presetSubtype="10" fill="hold" nodeType="clickEffect">
                                  <p:stCondLst>
                                    <p:cond delay="0"/>
                                  </p:stCondLst>
                                  <p:childTnLst>
                                    <p:animEffect transition="out" filter="blinds(horizontal)">
                                      <p:cBhvr>
                                        <p:cTn id="29" dur="500"/>
                                        <p:tgtEl>
                                          <p:spTgt spid="641040"/>
                                        </p:tgtEl>
                                      </p:cBhvr>
                                    </p:animEffect>
                                    <p:set>
                                      <p:cBhvr>
                                        <p:cTn id="30" dur="1" fill="hold">
                                          <p:stCondLst>
                                            <p:cond delay="499"/>
                                          </p:stCondLst>
                                        </p:cTn>
                                        <p:tgtEl>
                                          <p:spTgt spid="64104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41039"/>
                                        </p:tgtEl>
                                        <p:attrNameLst>
                                          <p:attrName>style.visibility</p:attrName>
                                        </p:attrNameLst>
                                      </p:cBhvr>
                                      <p:to>
                                        <p:strVal val="visible"/>
                                      </p:to>
                                    </p:set>
                                    <p:anim calcmode="lin" valueType="num">
                                      <p:cBhvr>
                                        <p:cTn id="35" dur="500" fill="hold"/>
                                        <p:tgtEl>
                                          <p:spTgt spid="641039"/>
                                        </p:tgtEl>
                                        <p:attrNameLst>
                                          <p:attrName>ppt_w</p:attrName>
                                        </p:attrNameLst>
                                      </p:cBhvr>
                                      <p:tavLst>
                                        <p:tav tm="0">
                                          <p:val>
                                            <p:fltVal val="0"/>
                                          </p:val>
                                        </p:tav>
                                        <p:tav tm="100000">
                                          <p:val>
                                            <p:strVal val="#ppt_w"/>
                                          </p:val>
                                        </p:tav>
                                      </p:tavLst>
                                    </p:anim>
                                    <p:anim calcmode="lin" valueType="num">
                                      <p:cBhvr>
                                        <p:cTn id="36" dur="500" fill="hold"/>
                                        <p:tgtEl>
                                          <p:spTgt spid="641039"/>
                                        </p:tgtEl>
                                        <p:attrNameLst>
                                          <p:attrName>ppt_h</p:attrName>
                                        </p:attrNameLst>
                                      </p:cBhvr>
                                      <p:tavLst>
                                        <p:tav tm="0">
                                          <p:val>
                                            <p:fltVal val="0"/>
                                          </p:val>
                                        </p:tav>
                                        <p:tav tm="100000">
                                          <p:val>
                                            <p:strVal val="#ppt_h"/>
                                          </p:val>
                                        </p:tav>
                                      </p:tavLst>
                                    </p:anim>
                                    <p:animEffect transition="in" filter="fade">
                                      <p:cBhvr>
                                        <p:cTn id="37" dur="500"/>
                                        <p:tgtEl>
                                          <p:spTgt spid="6410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nodeType="clickEffect">
                                  <p:stCondLst>
                                    <p:cond delay="0"/>
                                  </p:stCondLst>
                                  <p:childTnLst>
                                    <p:animEffect transition="out" filter="blinds(horizontal)">
                                      <p:cBhvr>
                                        <p:cTn id="41" dur="500"/>
                                        <p:tgtEl>
                                          <p:spTgt spid="641039"/>
                                        </p:tgtEl>
                                      </p:cBhvr>
                                    </p:animEffect>
                                    <p:set>
                                      <p:cBhvr>
                                        <p:cTn id="42" dur="1" fill="hold">
                                          <p:stCondLst>
                                            <p:cond delay="499"/>
                                          </p:stCondLst>
                                        </p:cTn>
                                        <p:tgtEl>
                                          <p:spTgt spid="641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ext Box 2"/>
          <p:cNvSpPr txBox="1">
            <a:spLocks noChangeArrowheads="1"/>
          </p:cNvSpPr>
          <p:nvPr/>
        </p:nvSpPr>
        <p:spPr bwMode="auto">
          <a:xfrm>
            <a:off x="5588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dirty="0" smtClean="0">
                <a:solidFill>
                  <a:schemeClr val="accent2"/>
                </a:solidFill>
                <a:latin typeface="+mj-lt"/>
              </a:rPr>
              <a:t> </a:t>
            </a:r>
            <a:r>
              <a:rPr lang="en-US" altLang="en-US" sz="2800" dirty="0">
                <a:latin typeface="+mj-lt"/>
              </a:rPr>
              <a:t>Header translation strategy</a:t>
            </a:r>
          </a:p>
        </p:txBody>
      </p:sp>
      <p:pic>
        <p:nvPicPr>
          <p:cNvPr id="64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2590800"/>
            <a:ext cx="811688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03538"/>
            <a:ext cx="104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895600"/>
            <a:ext cx="106045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601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3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3084"/>
                                        </p:tgtEl>
                                        <p:attrNameLst>
                                          <p:attrName>style.visibility</p:attrName>
                                        </p:attrNameLst>
                                      </p:cBhvr>
                                      <p:to>
                                        <p:strVal val="visible"/>
                                      </p:to>
                                    </p:set>
                                    <p:anim calcmode="lin" valueType="num">
                                      <p:cBhvr>
                                        <p:cTn id="11" dur="500" fill="hold"/>
                                        <p:tgtEl>
                                          <p:spTgt spid="643084"/>
                                        </p:tgtEl>
                                        <p:attrNameLst>
                                          <p:attrName>ppt_w</p:attrName>
                                        </p:attrNameLst>
                                      </p:cBhvr>
                                      <p:tavLst>
                                        <p:tav tm="0">
                                          <p:val>
                                            <p:fltVal val="0"/>
                                          </p:val>
                                        </p:tav>
                                        <p:tav tm="100000">
                                          <p:val>
                                            <p:strVal val="#ppt_w"/>
                                          </p:val>
                                        </p:tav>
                                      </p:tavLst>
                                    </p:anim>
                                    <p:anim calcmode="lin" valueType="num">
                                      <p:cBhvr>
                                        <p:cTn id="12" dur="500" fill="hold"/>
                                        <p:tgtEl>
                                          <p:spTgt spid="643084"/>
                                        </p:tgtEl>
                                        <p:attrNameLst>
                                          <p:attrName>ppt_h</p:attrName>
                                        </p:attrNameLst>
                                      </p:cBhvr>
                                      <p:tavLst>
                                        <p:tav tm="0">
                                          <p:val>
                                            <p:fltVal val="0"/>
                                          </p:val>
                                        </p:tav>
                                        <p:tav tm="100000">
                                          <p:val>
                                            <p:strVal val="#ppt_h"/>
                                          </p:val>
                                        </p:tav>
                                      </p:tavLst>
                                    </p:anim>
                                    <p:animEffect transition="in" filter="fade">
                                      <p:cBhvr>
                                        <p:cTn id="13" dur="500"/>
                                        <p:tgtEl>
                                          <p:spTgt spid="6430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xit" presetSubtype="32" fill="hold" nodeType="clickEffect">
                                  <p:stCondLst>
                                    <p:cond delay="0"/>
                                  </p:stCondLst>
                                  <p:childTnLst>
                                    <p:anim calcmode="lin" valueType="num">
                                      <p:cBhvr>
                                        <p:cTn id="17" dur="500"/>
                                        <p:tgtEl>
                                          <p:spTgt spid="643084"/>
                                        </p:tgtEl>
                                        <p:attrNameLst>
                                          <p:attrName>ppt_w</p:attrName>
                                        </p:attrNameLst>
                                      </p:cBhvr>
                                      <p:tavLst>
                                        <p:tav tm="0">
                                          <p:val>
                                            <p:strVal val="ppt_w"/>
                                          </p:val>
                                        </p:tav>
                                        <p:tav tm="100000">
                                          <p:val>
                                            <p:fltVal val="0"/>
                                          </p:val>
                                        </p:tav>
                                      </p:tavLst>
                                    </p:anim>
                                    <p:anim calcmode="lin" valueType="num">
                                      <p:cBhvr>
                                        <p:cTn id="18" dur="500"/>
                                        <p:tgtEl>
                                          <p:spTgt spid="643084"/>
                                        </p:tgtEl>
                                        <p:attrNameLst>
                                          <p:attrName>ppt_h</p:attrName>
                                        </p:attrNameLst>
                                      </p:cBhvr>
                                      <p:tavLst>
                                        <p:tav tm="0">
                                          <p:val>
                                            <p:strVal val="ppt_h"/>
                                          </p:val>
                                        </p:tav>
                                        <p:tav tm="100000">
                                          <p:val>
                                            <p:fltVal val="0"/>
                                          </p:val>
                                        </p:tav>
                                      </p:tavLst>
                                    </p:anim>
                                    <p:set>
                                      <p:cBhvr>
                                        <p:cTn id="19" dur="1" fill="hold">
                                          <p:stCondLst>
                                            <p:cond delay="499"/>
                                          </p:stCondLst>
                                        </p:cTn>
                                        <p:tgtEl>
                                          <p:spTgt spid="643084"/>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643085"/>
                                        </p:tgtEl>
                                        <p:attrNameLst>
                                          <p:attrName>style.visibility</p:attrName>
                                        </p:attrNameLst>
                                      </p:cBhvr>
                                      <p:to>
                                        <p:strVal val="visible"/>
                                      </p:to>
                                    </p:set>
                                    <p:anim calcmode="lin" valueType="num">
                                      <p:cBhvr>
                                        <p:cTn id="24" dur="500" fill="hold"/>
                                        <p:tgtEl>
                                          <p:spTgt spid="643085"/>
                                        </p:tgtEl>
                                        <p:attrNameLst>
                                          <p:attrName>ppt_w</p:attrName>
                                        </p:attrNameLst>
                                      </p:cBhvr>
                                      <p:tavLst>
                                        <p:tav tm="0">
                                          <p:val>
                                            <p:fltVal val="0"/>
                                          </p:val>
                                        </p:tav>
                                        <p:tav tm="100000">
                                          <p:val>
                                            <p:strVal val="#ppt_w"/>
                                          </p:val>
                                        </p:tav>
                                      </p:tavLst>
                                    </p:anim>
                                    <p:anim calcmode="lin" valueType="num">
                                      <p:cBhvr>
                                        <p:cTn id="25" dur="500" fill="hold"/>
                                        <p:tgtEl>
                                          <p:spTgt spid="643085"/>
                                        </p:tgtEl>
                                        <p:attrNameLst>
                                          <p:attrName>ppt_h</p:attrName>
                                        </p:attrNameLst>
                                      </p:cBhvr>
                                      <p:tavLst>
                                        <p:tav tm="0">
                                          <p:val>
                                            <p:fltVal val="0"/>
                                          </p:val>
                                        </p:tav>
                                        <p:tav tm="100000">
                                          <p:val>
                                            <p:strVal val="#ppt_h"/>
                                          </p:val>
                                        </p:tav>
                                      </p:tavLst>
                                    </p:anim>
                                    <p:animEffect transition="in" filter="fade">
                                      <p:cBhvr>
                                        <p:cTn id="26" dur="500"/>
                                        <p:tgtEl>
                                          <p:spTgt spid="6430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xit" presetSubtype="32" fill="hold" nodeType="clickEffect">
                                  <p:stCondLst>
                                    <p:cond delay="0"/>
                                  </p:stCondLst>
                                  <p:childTnLst>
                                    <p:anim calcmode="lin" valueType="num">
                                      <p:cBhvr>
                                        <p:cTn id="30" dur="500"/>
                                        <p:tgtEl>
                                          <p:spTgt spid="643085"/>
                                        </p:tgtEl>
                                        <p:attrNameLst>
                                          <p:attrName>ppt_w</p:attrName>
                                        </p:attrNameLst>
                                      </p:cBhvr>
                                      <p:tavLst>
                                        <p:tav tm="0">
                                          <p:val>
                                            <p:strVal val="ppt_w"/>
                                          </p:val>
                                        </p:tav>
                                        <p:tav tm="100000">
                                          <p:val>
                                            <p:fltVal val="0"/>
                                          </p:val>
                                        </p:tav>
                                      </p:tavLst>
                                    </p:anim>
                                    <p:anim calcmode="lin" valueType="num">
                                      <p:cBhvr>
                                        <p:cTn id="31" dur="500"/>
                                        <p:tgtEl>
                                          <p:spTgt spid="643085"/>
                                        </p:tgtEl>
                                        <p:attrNameLst>
                                          <p:attrName>ppt_h</p:attrName>
                                        </p:attrNameLst>
                                      </p:cBhvr>
                                      <p:tavLst>
                                        <p:tav tm="0">
                                          <p:val>
                                            <p:strVal val="ppt_h"/>
                                          </p:val>
                                        </p:tav>
                                        <p:tav tm="100000">
                                          <p:val>
                                            <p:fltVal val="0"/>
                                          </p:val>
                                        </p:tav>
                                      </p:tavLst>
                                    </p:anim>
                                    <p:set>
                                      <p:cBhvr>
                                        <p:cTn id="32" dur="1" fill="hold">
                                          <p:stCondLst>
                                            <p:cond delay="499"/>
                                          </p:stCondLst>
                                        </p:cTn>
                                        <p:tgtEl>
                                          <p:spTgt spid="6430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sz="3200"/>
              <a:t>Naming Services</a:t>
            </a:r>
          </a:p>
        </p:txBody>
      </p:sp>
      <p:sp>
        <p:nvSpPr>
          <p:cNvPr id="99331" name="Rectangle 3"/>
          <p:cNvSpPr>
            <a:spLocks noGrp="1" noChangeArrowheads="1"/>
          </p:cNvSpPr>
          <p:nvPr>
            <p:ph type="body" idx="1"/>
          </p:nvPr>
        </p:nvSpPr>
        <p:spPr/>
        <p:txBody>
          <a:bodyPr/>
          <a:lstStyle/>
          <a:p>
            <a:r>
              <a:rPr lang="en-US" altLang="en-US"/>
              <a:t>DNS must be included in transition strategy</a:t>
            </a:r>
          </a:p>
          <a:p>
            <a:r>
              <a:rPr lang="en-US" altLang="en-US"/>
              <a:t>Resolving Names:</a:t>
            </a:r>
          </a:p>
          <a:p>
            <a:pPr lvl="1"/>
            <a:r>
              <a:rPr lang="en-US" altLang="en-US"/>
              <a:t>IPv4 specifies “A” records</a:t>
            </a:r>
          </a:p>
          <a:p>
            <a:pPr lvl="1"/>
            <a:r>
              <a:rPr lang="en-US" altLang="en-US"/>
              <a:t>IPv6 specifies “AAAA” records </a:t>
            </a:r>
            <a:endParaRPr lang="en-US" altLang="en-US" b="1">
              <a:solidFill>
                <a:srgbClr val="FF0000"/>
              </a:solidFill>
            </a:endParaRPr>
          </a:p>
          <a:p>
            <a:r>
              <a:rPr lang="en-US" altLang="en-US"/>
              <a:t>Applications should be aware of both records</a:t>
            </a:r>
          </a:p>
          <a:p>
            <a:r>
              <a:rPr lang="en-US" altLang="en-US"/>
              <a:t>Will require development update and thorough testing</a:t>
            </a:r>
          </a:p>
          <a:p>
            <a:r>
              <a:rPr lang="en-US" altLang="en-US"/>
              <a:t>Tools like “Scrubber” by Sun make it easy</a:t>
            </a:r>
          </a:p>
        </p:txBody>
      </p:sp>
    </p:spTree>
    <p:extLst>
      <p:ext uri="{BB962C8B-B14F-4D97-AF65-F5344CB8AC3E}">
        <p14:creationId xmlns:p14="http://schemas.microsoft.com/office/powerpoint/2010/main" val="232070700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3200"/>
              <a:t>Naming Services</a:t>
            </a:r>
          </a:p>
        </p:txBody>
      </p:sp>
      <p:sp>
        <p:nvSpPr>
          <p:cNvPr id="26627" name="Rectangle 3"/>
          <p:cNvSpPr>
            <a:spLocks noGrp="1" noChangeArrowheads="1"/>
          </p:cNvSpPr>
          <p:nvPr>
            <p:ph type="body" sz="half" idx="1"/>
          </p:nvPr>
        </p:nvSpPr>
        <p:spPr>
          <a:xfrm>
            <a:off x="914400" y="1600200"/>
            <a:ext cx="3810000" cy="762000"/>
          </a:xfrm>
        </p:spPr>
        <p:txBody>
          <a:bodyPr/>
          <a:lstStyle/>
          <a:p>
            <a:pPr>
              <a:buFont typeface="Wingdings" panose="05000000000000000000" pitchFamily="2" charset="2"/>
              <a:buNone/>
            </a:pPr>
            <a:r>
              <a:rPr lang="en-US" altLang="en-US" sz="2400"/>
              <a:t>Querying DNS server</a:t>
            </a:r>
          </a:p>
        </p:txBody>
      </p:sp>
      <p:graphicFrame>
        <p:nvGraphicFramePr>
          <p:cNvPr id="26635" name="Object 11"/>
          <p:cNvGraphicFramePr>
            <a:graphicFrameLocks noGrp="1" noChangeAspect="1"/>
          </p:cNvGraphicFramePr>
          <p:nvPr>
            <p:ph sz="half" idx="2"/>
          </p:nvPr>
        </p:nvGraphicFramePr>
        <p:xfrm>
          <a:off x="990600" y="2209800"/>
          <a:ext cx="7391400" cy="3502025"/>
        </p:xfrm>
        <a:graphic>
          <a:graphicData uri="http://schemas.openxmlformats.org/presentationml/2006/ole">
            <mc:AlternateContent xmlns:mc="http://schemas.openxmlformats.org/markup-compatibility/2006">
              <mc:Choice xmlns:v="urn:schemas-microsoft-com:vml" Requires="v">
                <p:oleObj spid="_x0000_s310354" name="Visio" r:id="rId4" imgW="7149394" imgH="3387090" progId="Visio.Drawing.6">
                  <p:embed/>
                </p:oleObj>
              </mc:Choice>
              <mc:Fallback>
                <p:oleObj name="Visio" r:id="rId4" imgW="7149394" imgH="338709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7391400"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36870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3200"/>
              <a:t>Manually Configured Tunnels</a:t>
            </a:r>
          </a:p>
        </p:txBody>
      </p:sp>
      <p:sp>
        <p:nvSpPr>
          <p:cNvPr id="29699" name="Rectangle 3"/>
          <p:cNvSpPr>
            <a:spLocks noGrp="1" noChangeArrowheads="1"/>
          </p:cNvSpPr>
          <p:nvPr>
            <p:ph type="body" sz="half" idx="1"/>
          </p:nvPr>
        </p:nvSpPr>
        <p:spPr>
          <a:xfrm>
            <a:off x="914400" y="1600200"/>
            <a:ext cx="7924800" cy="2362200"/>
          </a:xfrm>
        </p:spPr>
        <p:txBody>
          <a:bodyPr/>
          <a:lstStyle/>
          <a:p>
            <a:r>
              <a:rPr lang="en-US" altLang="en-US"/>
              <a:t>Manually configured tunnels are logical tunnels formed when one protocol version packet is encapsulated in the payload of another version packet </a:t>
            </a:r>
          </a:p>
          <a:p>
            <a:r>
              <a:rPr lang="en-US" altLang="en-US"/>
              <a:t>e.g. IPv4 encapsulated in IPv6 or IPv6 encapsulated in IPv4</a:t>
            </a:r>
          </a:p>
        </p:txBody>
      </p:sp>
      <p:graphicFrame>
        <p:nvGraphicFramePr>
          <p:cNvPr id="29700" name="Object 4"/>
          <p:cNvGraphicFramePr>
            <a:graphicFrameLocks noGrp="1" noChangeAspect="1"/>
          </p:cNvGraphicFramePr>
          <p:nvPr>
            <p:ph sz="half" idx="2"/>
          </p:nvPr>
        </p:nvGraphicFramePr>
        <p:xfrm>
          <a:off x="1752600" y="4495800"/>
          <a:ext cx="5943600" cy="1538288"/>
        </p:xfrm>
        <a:graphic>
          <a:graphicData uri="http://schemas.openxmlformats.org/presentationml/2006/ole">
            <mc:AlternateContent xmlns:mc="http://schemas.openxmlformats.org/markup-compatibility/2006">
              <mc:Choice xmlns:v="urn:schemas-microsoft-com:vml" Requires="v">
                <p:oleObj spid="_x0000_s311378" name="Visio" r:id="rId3" imgW="5485714" imgH="1419048" progId="Visio.Drawing.11">
                  <p:embed/>
                </p:oleObj>
              </mc:Choice>
              <mc:Fallback>
                <p:oleObj name="Visio" r:id="rId3" imgW="5485714" imgH="141904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495800"/>
                        <a:ext cx="5943600"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8012371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z="3200"/>
              <a:t>Configured Tunnel-building</a:t>
            </a:r>
          </a:p>
        </p:txBody>
      </p:sp>
      <p:sp>
        <p:nvSpPr>
          <p:cNvPr id="30723" name="Rectangle 3"/>
          <p:cNvSpPr>
            <a:spLocks noGrp="1" noChangeArrowheads="1"/>
          </p:cNvSpPr>
          <p:nvPr>
            <p:ph type="body" sz="half" idx="1"/>
          </p:nvPr>
        </p:nvSpPr>
        <p:spPr>
          <a:xfrm>
            <a:off x="914400" y="1600200"/>
            <a:ext cx="7848600" cy="2057400"/>
          </a:xfrm>
        </p:spPr>
        <p:txBody>
          <a:bodyPr/>
          <a:lstStyle/>
          <a:p>
            <a:pPr>
              <a:lnSpc>
                <a:spcPct val="90000"/>
              </a:lnSpc>
            </a:pPr>
            <a:r>
              <a:rPr lang="en-US" altLang="en-US" sz="2400"/>
              <a:t>Configured tunnels require static IPv4 addresses</a:t>
            </a:r>
          </a:p>
          <a:p>
            <a:pPr>
              <a:lnSpc>
                <a:spcPct val="90000"/>
              </a:lnSpc>
            </a:pPr>
            <a:r>
              <a:rPr lang="en-US" altLang="en-US" sz="2400"/>
              <a:t>Configured tunnels are generally setup and maintained by a network administrator</a:t>
            </a:r>
          </a:p>
          <a:p>
            <a:pPr>
              <a:lnSpc>
                <a:spcPct val="90000"/>
              </a:lnSpc>
            </a:pPr>
            <a:r>
              <a:rPr lang="en-US" altLang="en-US" sz="2400"/>
              <a:t>Configured tunnels are a proven IPv6 deployment technique and provide stable links</a:t>
            </a:r>
          </a:p>
        </p:txBody>
      </p:sp>
      <p:graphicFrame>
        <p:nvGraphicFramePr>
          <p:cNvPr id="30724" name="Object 4"/>
          <p:cNvGraphicFramePr>
            <a:graphicFrameLocks noGrp="1" noChangeAspect="1"/>
          </p:cNvGraphicFramePr>
          <p:nvPr>
            <p:ph sz="half" idx="2"/>
          </p:nvPr>
        </p:nvGraphicFramePr>
        <p:xfrm>
          <a:off x="1219200" y="3581400"/>
          <a:ext cx="6400800" cy="2047875"/>
        </p:xfrm>
        <a:graphic>
          <a:graphicData uri="http://schemas.openxmlformats.org/presentationml/2006/ole">
            <mc:AlternateContent xmlns:mc="http://schemas.openxmlformats.org/markup-compatibility/2006">
              <mc:Choice xmlns:v="urn:schemas-microsoft-com:vml" Requires="v">
                <p:oleObj spid="_x0000_s312402" name="Visio" r:id="rId3" imgW="5676120" imgH="1818360" progId="Visio.Drawing.6">
                  <p:embed/>
                </p:oleObj>
              </mc:Choice>
              <mc:Fallback>
                <p:oleObj name="Visio" r:id="rId3" imgW="5676120" imgH="18183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581400"/>
                        <a:ext cx="64008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3177719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3200"/>
              <a:t>Potential Tunnel Issues</a:t>
            </a:r>
          </a:p>
        </p:txBody>
      </p:sp>
      <p:sp>
        <p:nvSpPr>
          <p:cNvPr id="32771" name="Rectangle 3"/>
          <p:cNvSpPr>
            <a:spLocks noGrp="1" noChangeArrowheads="1"/>
          </p:cNvSpPr>
          <p:nvPr>
            <p:ph type="body" idx="1"/>
          </p:nvPr>
        </p:nvSpPr>
        <p:spPr/>
        <p:txBody>
          <a:bodyPr/>
          <a:lstStyle/>
          <a:p>
            <a:r>
              <a:rPr lang="en-US" altLang="en-US"/>
              <a:t>MTU fragmentation</a:t>
            </a:r>
          </a:p>
          <a:p>
            <a:r>
              <a:rPr lang="en-US" altLang="en-US"/>
              <a:t>ICMPv4 error handling</a:t>
            </a:r>
          </a:p>
          <a:p>
            <a:r>
              <a:rPr lang="en-US" altLang="en-US"/>
              <a:t>Filtering protocol 41</a:t>
            </a:r>
          </a:p>
          <a:p>
            <a:r>
              <a:rPr lang="en-US" altLang="en-US"/>
              <a:t>NAT (Network Address Translation)</a:t>
            </a:r>
          </a:p>
        </p:txBody>
      </p:sp>
    </p:spTree>
    <p:extLst>
      <p:ext uri="{BB962C8B-B14F-4D97-AF65-F5344CB8AC3E}">
        <p14:creationId xmlns:p14="http://schemas.microsoft.com/office/powerpoint/2010/main" val="194323294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3200"/>
              <a:t>ISATAP</a:t>
            </a:r>
          </a:p>
        </p:txBody>
      </p:sp>
      <p:sp>
        <p:nvSpPr>
          <p:cNvPr id="34819" name="Rectangle 3"/>
          <p:cNvSpPr>
            <a:spLocks noGrp="1" noChangeArrowheads="1"/>
          </p:cNvSpPr>
          <p:nvPr>
            <p:ph type="body" idx="1"/>
          </p:nvPr>
        </p:nvSpPr>
        <p:spPr/>
        <p:txBody>
          <a:bodyPr/>
          <a:lstStyle/>
          <a:p>
            <a:r>
              <a:rPr lang="en-US" altLang="en-US" b="1"/>
              <a:t>ISATAP</a:t>
            </a:r>
            <a:r>
              <a:rPr lang="en-US" altLang="en-US"/>
              <a:t> (Intra-Site Automatic Tunneling Addressing Protocol) an automatic tunneling mechanism used inside an organization that has an IPv4-dominant backbone, but has selected users that need IPv6 capability</a:t>
            </a:r>
          </a:p>
        </p:txBody>
      </p:sp>
    </p:spTree>
    <p:extLst>
      <p:ext uri="{BB962C8B-B14F-4D97-AF65-F5344CB8AC3E}">
        <p14:creationId xmlns:p14="http://schemas.microsoft.com/office/powerpoint/2010/main" val="364169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Type </a:t>
            </a:r>
            <a:r>
              <a:rPr lang="en-US" dirty="0" smtClean="0"/>
              <a:t>Identification – RFC 4291</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55616113"/>
              </p:ext>
            </p:extLst>
          </p:nvPr>
        </p:nvGraphicFramePr>
        <p:xfrm>
          <a:off x="990600" y="2286000"/>
          <a:ext cx="7391400" cy="2743200"/>
        </p:xfrm>
        <a:graphic>
          <a:graphicData uri="http://schemas.openxmlformats.org/drawingml/2006/table">
            <a:tbl>
              <a:tblPr firstRow="1" bandRow="1">
                <a:tableStyleId>{5C22544A-7EE6-4342-B048-85BDC9FD1C3A}</a:tableStyleId>
              </a:tblPr>
              <a:tblGrid>
                <a:gridCol w="2463800"/>
                <a:gridCol w="2463800"/>
                <a:gridCol w="2463800"/>
              </a:tblGrid>
              <a:tr h="457200">
                <a:tc>
                  <a:txBody>
                    <a:bodyPr/>
                    <a:lstStyle/>
                    <a:p>
                      <a:r>
                        <a:rPr lang="en-US" sz="1800" dirty="0" smtClean="0"/>
                        <a:t>Address type</a:t>
                      </a:r>
                      <a:endParaRPr lang="en-US" sz="1800" dirty="0"/>
                    </a:p>
                  </a:txBody>
                  <a:tcPr/>
                </a:tc>
                <a:tc>
                  <a:txBody>
                    <a:bodyPr/>
                    <a:lstStyle/>
                    <a:p>
                      <a:r>
                        <a:rPr lang="en-US" sz="1800" dirty="0" smtClean="0"/>
                        <a:t>Binary Prefix</a:t>
                      </a:r>
                      <a:endParaRPr lang="en-US" sz="1800" dirty="0"/>
                    </a:p>
                  </a:txBody>
                  <a:tcPr/>
                </a:tc>
                <a:tc>
                  <a:txBody>
                    <a:bodyPr/>
                    <a:lstStyle/>
                    <a:p>
                      <a:r>
                        <a:rPr lang="en-US" sz="1800" dirty="0" smtClean="0"/>
                        <a:t>IPv6 Notation</a:t>
                      </a:r>
                      <a:endParaRPr lang="en-US" sz="1800" dirty="0"/>
                    </a:p>
                  </a:txBody>
                  <a:tcPr/>
                </a:tc>
              </a:tr>
              <a:tr h="457200">
                <a:tc>
                  <a:txBody>
                    <a:bodyPr/>
                    <a:lstStyle/>
                    <a:p>
                      <a:r>
                        <a:rPr lang="en-US" sz="1800" dirty="0" smtClean="0"/>
                        <a:t>Unspecified</a:t>
                      </a:r>
                      <a:endParaRPr lang="en-US" sz="1800" dirty="0"/>
                    </a:p>
                  </a:txBody>
                  <a:tcPr/>
                </a:tc>
                <a:tc>
                  <a:txBody>
                    <a:bodyPr/>
                    <a:lstStyle/>
                    <a:p>
                      <a:r>
                        <a:rPr lang="en-US" sz="1800" dirty="0" smtClean="0"/>
                        <a:t>00...0 (128 bits)</a:t>
                      </a:r>
                      <a:endParaRPr lang="en-US" sz="1800" dirty="0"/>
                    </a:p>
                  </a:txBody>
                  <a:tcPr/>
                </a:tc>
                <a:tc>
                  <a:txBody>
                    <a:bodyPr/>
                    <a:lstStyle/>
                    <a:p>
                      <a:r>
                        <a:rPr lang="en-US" sz="1800" dirty="0" smtClean="0"/>
                        <a:t>::/128</a:t>
                      </a:r>
                      <a:endParaRPr lang="en-US" sz="1800" dirty="0"/>
                    </a:p>
                  </a:txBody>
                  <a:tcPr/>
                </a:tc>
              </a:tr>
              <a:tr h="457200">
                <a:tc>
                  <a:txBody>
                    <a:bodyPr/>
                    <a:lstStyle/>
                    <a:p>
                      <a:r>
                        <a:rPr lang="en-US" sz="1800" dirty="0" smtClean="0"/>
                        <a:t>Loopback</a:t>
                      </a:r>
                      <a:endParaRPr lang="en-US"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00...1 (128 bits)</a:t>
                      </a:r>
                    </a:p>
                  </a:txBody>
                  <a:tcPr/>
                </a:tc>
                <a:tc>
                  <a:txBody>
                    <a:bodyPr/>
                    <a:lstStyle/>
                    <a:p>
                      <a:r>
                        <a:rPr lang="en-US" sz="1800" dirty="0" smtClean="0"/>
                        <a:t>::1/128</a:t>
                      </a:r>
                      <a:endParaRPr lang="en-US" sz="1800" dirty="0"/>
                    </a:p>
                  </a:txBody>
                  <a:tcPr/>
                </a:tc>
              </a:tr>
              <a:tr h="457200">
                <a:tc>
                  <a:txBody>
                    <a:bodyPr/>
                    <a:lstStyle/>
                    <a:p>
                      <a:r>
                        <a:rPr lang="en-US" sz="1800" dirty="0" smtClean="0"/>
                        <a:t>Multicast</a:t>
                      </a:r>
                      <a:endParaRPr lang="en-US" sz="1800" dirty="0"/>
                    </a:p>
                  </a:txBody>
                  <a:tcPr/>
                </a:tc>
                <a:tc>
                  <a:txBody>
                    <a:bodyPr/>
                    <a:lstStyle/>
                    <a:p>
                      <a:r>
                        <a:rPr lang="en-US" sz="1800" dirty="0" smtClean="0"/>
                        <a:t>1111 1111</a:t>
                      </a:r>
                      <a:endParaRPr lang="en-US" sz="1800" dirty="0"/>
                    </a:p>
                  </a:txBody>
                  <a:tcPr/>
                </a:tc>
                <a:tc>
                  <a:txBody>
                    <a:bodyPr/>
                    <a:lstStyle/>
                    <a:p>
                      <a:r>
                        <a:rPr lang="en-US" sz="1800" dirty="0" smtClean="0"/>
                        <a:t>FF00::/8   </a:t>
                      </a:r>
                      <a:r>
                        <a:rPr lang="en-US" sz="1800" dirty="0" smtClean="0">
                          <a:solidFill>
                            <a:schemeClr val="accent1">
                              <a:lumMod val="75000"/>
                            </a:schemeClr>
                          </a:solidFill>
                        </a:rPr>
                        <a:t>224.0.0.0/4</a:t>
                      </a:r>
                      <a:endParaRPr lang="en-US" sz="1800" dirty="0">
                        <a:solidFill>
                          <a:schemeClr val="accent1">
                            <a:lumMod val="75000"/>
                          </a:schemeClr>
                        </a:solidFill>
                      </a:endParaRPr>
                    </a:p>
                  </a:txBody>
                  <a:tcPr/>
                </a:tc>
              </a:tr>
              <a:tr h="457200">
                <a:tc>
                  <a:txBody>
                    <a:bodyPr/>
                    <a:lstStyle/>
                    <a:p>
                      <a:r>
                        <a:rPr lang="en-US" sz="1800" dirty="0" smtClean="0"/>
                        <a:t>Link Local Unicast</a:t>
                      </a:r>
                      <a:endParaRPr lang="en-US" sz="1800" dirty="0"/>
                    </a:p>
                  </a:txBody>
                  <a:tcPr/>
                </a:tc>
                <a:tc>
                  <a:txBody>
                    <a:bodyPr/>
                    <a:lstStyle/>
                    <a:p>
                      <a:r>
                        <a:rPr lang="en-US" sz="1800" dirty="0" smtClean="0"/>
                        <a:t>1111 1110 10</a:t>
                      </a:r>
                      <a:endParaRPr lang="en-US" sz="1800" dirty="0"/>
                    </a:p>
                  </a:txBody>
                  <a:tcPr/>
                </a:tc>
                <a:tc>
                  <a:txBody>
                    <a:bodyPr/>
                    <a:lstStyle/>
                    <a:p>
                      <a:r>
                        <a:rPr lang="en-US" sz="1800" dirty="0" smtClean="0"/>
                        <a:t>FE80::/10</a:t>
                      </a:r>
                      <a:endParaRPr lang="en-US" sz="1800" dirty="0"/>
                    </a:p>
                  </a:txBody>
                  <a:tcPr/>
                </a:tc>
              </a:tr>
              <a:tr h="457200">
                <a:tc>
                  <a:txBody>
                    <a:bodyPr/>
                    <a:lstStyle/>
                    <a:p>
                      <a:r>
                        <a:rPr lang="en-US" sz="1800" dirty="0" smtClean="0"/>
                        <a:t>Global Unicast</a:t>
                      </a:r>
                      <a:endParaRPr lang="en-US" sz="1800" dirty="0"/>
                    </a:p>
                  </a:txBody>
                  <a:tcPr/>
                </a:tc>
                <a:tc>
                  <a:txBody>
                    <a:bodyPr/>
                    <a:lstStyle/>
                    <a:p>
                      <a:endParaRPr lang="en-US" sz="1800"/>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294932027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z="3200"/>
              <a:t>ISATAP Functions</a:t>
            </a:r>
          </a:p>
        </p:txBody>
      </p:sp>
      <p:sp>
        <p:nvSpPr>
          <p:cNvPr id="35843" name="Rectangle 3"/>
          <p:cNvSpPr>
            <a:spLocks noGrp="1" noChangeArrowheads="1"/>
          </p:cNvSpPr>
          <p:nvPr>
            <p:ph type="body" idx="1"/>
          </p:nvPr>
        </p:nvSpPr>
        <p:spPr/>
        <p:txBody>
          <a:bodyPr/>
          <a:lstStyle/>
          <a:p>
            <a:r>
              <a:rPr lang="en-US" altLang="en-US" sz="2400"/>
              <a:t>ISATAP connects dual-stack nodes, isolated within an IPv4-only network</a:t>
            </a:r>
          </a:p>
          <a:p>
            <a:pPr lvl="1"/>
            <a:r>
              <a:rPr lang="en-US" altLang="en-US" sz="2200"/>
              <a:t>To exchange IPv6 traffic with each other (host ISATAP)</a:t>
            </a:r>
          </a:p>
          <a:p>
            <a:pPr lvl="1"/>
            <a:r>
              <a:rPr lang="en-US" altLang="en-US" sz="2200"/>
              <a:t>To exchange traffic with the global IPv6 Internet</a:t>
            </a:r>
          </a:p>
          <a:p>
            <a:r>
              <a:rPr lang="en-US" altLang="en-US" sz="2400"/>
              <a:t>ISATAP is a mechanism with minimal configuration required</a:t>
            </a:r>
          </a:p>
          <a:p>
            <a:r>
              <a:rPr lang="en-US" altLang="en-US" sz="2400"/>
              <a:t>ISATAP is ideal when there are relatively few, relatively scattered individual nodes that need service</a:t>
            </a:r>
          </a:p>
        </p:txBody>
      </p:sp>
    </p:spTree>
    <p:extLst>
      <p:ext uri="{BB962C8B-B14F-4D97-AF65-F5344CB8AC3E}">
        <p14:creationId xmlns:p14="http://schemas.microsoft.com/office/powerpoint/2010/main" val="21805910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z="3200"/>
              <a:t>Link-Local ISATAP</a:t>
            </a:r>
          </a:p>
        </p:txBody>
      </p:sp>
      <p:graphicFrame>
        <p:nvGraphicFramePr>
          <p:cNvPr id="36871" name="Object 7"/>
          <p:cNvGraphicFramePr>
            <a:graphicFrameLocks noGrp="1" noChangeAspect="1"/>
          </p:cNvGraphicFramePr>
          <p:nvPr>
            <p:ph idx="1"/>
          </p:nvPr>
        </p:nvGraphicFramePr>
        <p:xfrm>
          <a:off x="2133600" y="1600200"/>
          <a:ext cx="5181599" cy="4530725"/>
        </p:xfrm>
        <a:graphic>
          <a:graphicData uri="http://schemas.openxmlformats.org/presentationml/2006/ole">
            <mc:AlternateContent xmlns:mc="http://schemas.openxmlformats.org/markup-compatibility/2006">
              <mc:Choice xmlns:v="urn:schemas-microsoft-com:vml" Requires="v">
                <p:oleObj spid="_x0000_s313426" name="Visio" r:id="rId3" imgW="5123993" imgH="5295595" progId="Visio.Drawing.11">
                  <p:embed/>
                </p:oleObj>
              </mc:Choice>
              <mc:Fallback>
                <p:oleObj name="Visio" r:id="rId3" imgW="5123993" imgH="529559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00200"/>
                        <a:ext cx="5181599" cy="4530725"/>
                      </a:xfrm>
                      <a:prstGeom prst="rect">
                        <a:avLst/>
                      </a:prstGeom>
                    </p:spPr>
                  </p:pic>
                </p:oleObj>
              </mc:Fallback>
            </mc:AlternateContent>
          </a:graphicData>
        </a:graphic>
      </p:graphicFrame>
    </p:spTree>
    <p:extLst>
      <p:ext uri="{BB962C8B-B14F-4D97-AF65-F5344CB8AC3E}">
        <p14:creationId xmlns:p14="http://schemas.microsoft.com/office/powerpoint/2010/main" val="84756682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z="3200"/>
              <a:t>Link-local ISATAP example</a:t>
            </a:r>
          </a:p>
        </p:txBody>
      </p:sp>
      <p:sp>
        <p:nvSpPr>
          <p:cNvPr id="37891" name="Rectangle 3"/>
          <p:cNvSpPr>
            <a:spLocks noGrp="1" noChangeArrowheads="1"/>
          </p:cNvSpPr>
          <p:nvPr>
            <p:ph type="body" sz="half" idx="1"/>
          </p:nvPr>
        </p:nvSpPr>
        <p:spPr>
          <a:xfrm>
            <a:off x="914400" y="1600200"/>
            <a:ext cx="7543800" cy="2286000"/>
          </a:xfrm>
        </p:spPr>
        <p:txBody>
          <a:bodyPr/>
          <a:lstStyle/>
          <a:p>
            <a:pPr>
              <a:lnSpc>
                <a:spcPct val="90000"/>
              </a:lnSpc>
            </a:pPr>
            <a:r>
              <a:rPr lang="en-US" altLang="en-US" sz="2400"/>
              <a:t>Two ISATAP hosts exchanging packets using link-local addresses</a:t>
            </a:r>
          </a:p>
          <a:p>
            <a:pPr>
              <a:lnSpc>
                <a:spcPct val="90000"/>
              </a:lnSpc>
            </a:pPr>
            <a:r>
              <a:rPr lang="en-US" altLang="en-US" sz="2400"/>
              <a:t>Only route on ISATAP hosts is “send all IPv6 traffic via ISATAP pseudo-IF”</a:t>
            </a:r>
          </a:p>
          <a:p>
            <a:pPr>
              <a:lnSpc>
                <a:spcPct val="90000"/>
              </a:lnSpc>
            </a:pPr>
            <a:r>
              <a:rPr lang="en-US" altLang="en-US" sz="2400"/>
              <a:t>Hosts are many IPv4 hops away which appear link-local to IPv6</a:t>
            </a:r>
          </a:p>
        </p:txBody>
      </p:sp>
      <p:graphicFrame>
        <p:nvGraphicFramePr>
          <p:cNvPr id="37892" name="Object 4"/>
          <p:cNvGraphicFramePr>
            <a:graphicFrameLocks noGrp="1" noChangeAspect="1"/>
          </p:cNvGraphicFramePr>
          <p:nvPr>
            <p:ph sz="half" idx="2"/>
          </p:nvPr>
        </p:nvGraphicFramePr>
        <p:xfrm>
          <a:off x="1524000" y="3886200"/>
          <a:ext cx="6629400" cy="1598613"/>
        </p:xfrm>
        <a:graphic>
          <a:graphicData uri="http://schemas.openxmlformats.org/presentationml/2006/ole">
            <mc:AlternateContent xmlns:mc="http://schemas.openxmlformats.org/markup-compatibility/2006">
              <mc:Choice xmlns:v="urn:schemas-microsoft-com:vml" Requires="v">
                <p:oleObj spid="_x0000_s314450" name="Visio" r:id="rId3" imgW="7387923" imgH="1782306" progId="Visio.Drawing.6">
                  <p:embed/>
                </p:oleObj>
              </mc:Choice>
              <mc:Fallback>
                <p:oleObj name="Visio" r:id="rId3" imgW="7387923" imgH="17823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86200"/>
                        <a:ext cx="6629400" cy="15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0022357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z="3200"/>
              <a:t>Globally-routable ISATAP</a:t>
            </a:r>
          </a:p>
        </p:txBody>
      </p:sp>
      <p:sp>
        <p:nvSpPr>
          <p:cNvPr id="38915" name="Rectangle 3"/>
          <p:cNvSpPr>
            <a:spLocks noGrp="1" noChangeArrowheads="1"/>
          </p:cNvSpPr>
          <p:nvPr>
            <p:ph type="body" sz="half" idx="1"/>
          </p:nvPr>
        </p:nvSpPr>
        <p:spPr>
          <a:xfrm>
            <a:off x="914400" y="1600200"/>
            <a:ext cx="7772400" cy="1905000"/>
          </a:xfrm>
        </p:spPr>
        <p:txBody>
          <a:bodyPr/>
          <a:lstStyle/>
          <a:p>
            <a:pPr>
              <a:lnSpc>
                <a:spcPct val="90000"/>
              </a:lnSpc>
            </a:pPr>
            <a:r>
              <a:rPr lang="en-US" altLang="en-US" sz="2400"/>
              <a:t>ISATAP more flexible when using an ISATAP router</a:t>
            </a:r>
          </a:p>
          <a:p>
            <a:pPr>
              <a:lnSpc>
                <a:spcPct val="90000"/>
              </a:lnSpc>
            </a:pPr>
            <a:r>
              <a:rPr lang="en-US" altLang="en-US" sz="2400"/>
              <a:t>ISATAP hosts are configured with ISATAP router IPv4 address</a:t>
            </a:r>
          </a:p>
          <a:p>
            <a:pPr>
              <a:lnSpc>
                <a:spcPct val="90000"/>
              </a:lnSpc>
            </a:pPr>
            <a:r>
              <a:rPr lang="en-US" altLang="en-US" sz="2400"/>
              <a:t>Hosts sends router solicitation, inside tunnel, and ISATAP router responds</a:t>
            </a:r>
          </a:p>
        </p:txBody>
      </p:sp>
      <p:graphicFrame>
        <p:nvGraphicFramePr>
          <p:cNvPr id="38920" name="Object 8"/>
          <p:cNvGraphicFramePr>
            <a:graphicFrameLocks noGrp="1" noChangeAspect="1"/>
          </p:cNvGraphicFramePr>
          <p:nvPr>
            <p:ph sz="half" idx="2"/>
          </p:nvPr>
        </p:nvGraphicFramePr>
        <p:xfrm>
          <a:off x="1676400" y="3657600"/>
          <a:ext cx="6019800" cy="2146300"/>
        </p:xfrm>
        <a:graphic>
          <a:graphicData uri="http://schemas.openxmlformats.org/presentationml/2006/ole">
            <mc:AlternateContent xmlns:mc="http://schemas.openxmlformats.org/markup-compatibility/2006">
              <mc:Choice xmlns:v="urn:schemas-microsoft-com:vml" Requires="v">
                <p:oleObj spid="_x0000_s315474" name="Visio" r:id="rId4" imgW="8604575" imgH="3068717" progId="Visio.Drawing.6">
                  <p:embed/>
                </p:oleObj>
              </mc:Choice>
              <mc:Fallback>
                <p:oleObj name="Visio" r:id="rId4" imgW="8604575" imgH="3068717"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657600"/>
                        <a:ext cx="6019800" cy="2146300"/>
                      </a:xfrm>
                      <a:prstGeom prst="rect">
                        <a:avLst/>
                      </a:prstGeom>
                    </p:spPr>
                  </p:pic>
                </p:oleObj>
              </mc:Fallback>
            </mc:AlternateContent>
          </a:graphicData>
        </a:graphic>
      </p:graphicFrame>
    </p:spTree>
    <p:extLst>
      <p:ext uri="{BB962C8B-B14F-4D97-AF65-F5344CB8AC3E}">
        <p14:creationId xmlns:p14="http://schemas.microsoft.com/office/powerpoint/2010/main" val="217309587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ISATAP Summary</a:t>
            </a:r>
          </a:p>
        </p:txBody>
      </p:sp>
      <p:sp>
        <p:nvSpPr>
          <p:cNvPr id="39939" name="Rectangle 3"/>
          <p:cNvSpPr>
            <a:spLocks noGrp="1" noChangeArrowheads="1"/>
          </p:cNvSpPr>
          <p:nvPr>
            <p:ph type="body" idx="1"/>
          </p:nvPr>
        </p:nvSpPr>
        <p:spPr/>
        <p:txBody>
          <a:bodyPr/>
          <a:lstStyle/>
          <a:p>
            <a:r>
              <a:rPr lang="en-US" altLang="en-US"/>
              <a:t>ISATAP scales better than manually configured tunnels inside the enterprise</a:t>
            </a:r>
          </a:p>
          <a:p>
            <a:r>
              <a:rPr lang="en-US" altLang="en-US"/>
              <a:t>Decapsulate-from-anywhere issues (like 6to4) mitigated by internal deployment</a:t>
            </a:r>
          </a:p>
          <a:p>
            <a:r>
              <a:rPr lang="en-US" altLang="en-US"/>
              <a:t>No authentication provided – any dual stack node that knows ISATAP router address can obtain services</a:t>
            </a:r>
          </a:p>
          <a:p>
            <a:r>
              <a:rPr lang="en-US" altLang="en-US"/>
              <a:t>May need to look at other alternatives if security is required</a:t>
            </a:r>
          </a:p>
        </p:txBody>
      </p:sp>
    </p:spTree>
    <p:extLst>
      <p:ext uri="{BB962C8B-B14F-4D97-AF65-F5344CB8AC3E}">
        <p14:creationId xmlns:p14="http://schemas.microsoft.com/office/powerpoint/2010/main" val="289171996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3200"/>
              <a:t>IPv6 6to4 Transition Mechanism</a:t>
            </a:r>
          </a:p>
        </p:txBody>
      </p:sp>
      <p:sp>
        <p:nvSpPr>
          <p:cNvPr id="45059" name="Rectangle 3"/>
          <p:cNvSpPr>
            <a:spLocks noGrp="1" noChangeArrowheads="1"/>
          </p:cNvSpPr>
          <p:nvPr>
            <p:ph type="body" idx="1"/>
          </p:nvPr>
        </p:nvSpPr>
        <p:spPr/>
        <p:txBody>
          <a:bodyPr/>
          <a:lstStyle/>
          <a:p>
            <a:r>
              <a:rPr lang="en-US" altLang="en-US"/>
              <a:t>6to4 is an automatic tunneling mechanism that provides v6 capability to a dual-stack node or v6-capable site that has only IPv4 connectivity to the site</a:t>
            </a:r>
          </a:p>
        </p:txBody>
      </p:sp>
    </p:spTree>
    <p:extLst>
      <p:ext uri="{BB962C8B-B14F-4D97-AF65-F5344CB8AC3E}">
        <p14:creationId xmlns:p14="http://schemas.microsoft.com/office/powerpoint/2010/main" val="109883581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6to4 Basics</a:t>
            </a:r>
          </a:p>
        </p:txBody>
      </p:sp>
      <p:sp>
        <p:nvSpPr>
          <p:cNvPr id="46083" name="Rectangle 3"/>
          <p:cNvSpPr>
            <a:spLocks noGrp="1" noChangeArrowheads="1"/>
          </p:cNvSpPr>
          <p:nvPr>
            <p:ph type="body" sz="half" idx="1"/>
          </p:nvPr>
        </p:nvSpPr>
        <p:spPr>
          <a:xfrm>
            <a:off x="914400" y="1600200"/>
            <a:ext cx="7696200" cy="1981200"/>
          </a:xfrm>
        </p:spPr>
        <p:txBody>
          <a:bodyPr/>
          <a:lstStyle/>
          <a:p>
            <a:pPr>
              <a:lnSpc>
                <a:spcPct val="90000"/>
              </a:lnSpc>
            </a:pPr>
            <a:r>
              <a:rPr lang="en-US" altLang="en-US" sz="2400"/>
              <a:t>6to4 is an automatic tunnel mechanism</a:t>
            </a:r>
          </a:p>
          <a:p>
            <a:pPr>
              <a:lnSpc>
                <a:spcPct val="90000"/>
              </a:lnSpc>
            </a:pPr>
            <a:r>
              <a:rPr lang="en-US" altLang="en-US" sz="2400"/>
              <a:t>Provides v6 upstream for v6-capable site over v4-only Internet connection</a:t>
            </a:r>
          </a:p>
          <a:p>
            <a:pPr>
              <a:lnSpc>
                <a:spcPct val="90000"/>
              </a:lnSpc>
            </a:pPr>
            <a:r>
              <a:rPr lang="en-US" altLang="en-US" sz="2400"/>
              <a:t>Uses embedded addressing (v4addr embedded in v6addr) as do other automatic mechanisms</a:t>
            </a:r>
          </a:p>
        </p:txBody>
      </p:sp>
      <p:graphicFrame>
        <p:nvGraphicFramePr>
          <p:cNvPr id="46084" name="Object 4"/>
          <p:cNvGraphicFramePr>
            <a:graphicFrameLocks noGrp="1" noChangeAspect="1"/>
          </p:cNvGraphicFramePr>
          <p:nvPr>
            <p:ph sz="half" idx="2"/>
          </p:nvPr>
        </p:nvGraphicFramePr>
        <p:xfrm>
          <a:off x="1295400" y="3657600"/>
          <a:ext cx="6781800" cy="2163763"/>
        </p:xfrm>
        <a:graphic>
          <a:graphicData uri="http://schemas.openxmlformats.org/presentationml/2006/ole">
            <mc:AlternateContent xmlns:mc="http://schemas.openxmlformats.org/markup-compatibility/2006">
              <mc:Choice xmlns:v="urn:schemas-microsoft-com:vml" Requires="v">
                <p:oleObj spid="_x0000_s323665" name="Visio" r:id="rId3" imgW="7904988" imgH="2524482" progId="Visio.Drawing.6">
                  <p:embed/>
                </p:oleObj>
              </mc:Choice>
              <mc:Fallback>
                <p:oleObj name="Visio" r:id="rId3" imgW="7904988" imgH="252448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657600"/>
                        <a:ext cx="6781800"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20697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z="3200"/>
              <a:t>6to4 Address Construction</a:t>
            </a:r>
          </a:p>
        </p:txBody>
      </p:sp>
      <p:sp>
        <p:nvSpPr>
          <p:cNvPr id="47107" name="Rectangle 3"/>
          <p:cNvSpPr>
            <a:spLocks noGrp="1" noChangeArrowheads="1"/>
          </p:cNvSpPr>
          <p:nvPr>
            <p:ph type="body" sz="half" idx="1"/>
          </p:nvPr>
        </p:nvSpPr>
        <p:spPr>
          <a:xfrm>
            <a:off x="914400" y="1600200"/>
            <a:ext cx="7696200" cy="990600"/>
          </a:xfrm>
        </p:spPr>
        <p:txBody>
          <a:bodyPr/>
          <a:lstStyle/>
          <a:p>
            <a:r>
              <a:rPr lang="en-US" altLang="en-US" sz="2400"/>
              <a:t>6to4 setups a valid, unique /48 IPv6 prefix from the outside IPv4 address of the site router</a:t>
            </a:r>
          </a:p>
        </p:txBody>
      </p:sp>
      <p:graphicFrame>
        <p:nvGraphicFramePr>
          <p:cNvPr id="47108" name="Object 4"/>
          <p:cNvGraphicFramePr>
            <a:graphicFrameLocks noGrp="1" noChangeAspect="1"/>
          </p:cNvGraphicFramePr>
          <p:nvPr>
            <p:ph sz="half" idx="2"/>
          </p:nvPr>
        </p:nvGraphicFramePr>
        <p:xfrm>
          <a:off x="2209800" y="2362200"/>
          <a:ext cx="5562600" cy="3487738"/>
        </p:xfrm>
        <a:graphic>
          <a:graphicData uri="http://schemas.openxmlformats.org/presentationml/2006/ole">
            <mc:AlternateContent xmlns:mc="http://schemas.openxmlformats.org/markup-compatibility/2006">
              <mc:Choice xmlns:v="urn:schemas-microsoft-com:vml" Requires="v">
                <p:oleObj spid="_x0000_s324689" name="Visio" r:id="rId3" imgW="8522065" imgH="5345251" progId="Visio.Drawing.6">
                  <p:embed/>
                </p:oleObj>
              </mc:Choice>
              <mc:Fallback>
                <p:oleObj name="Visio" r:id="rId3" imgW="8522065" imgH="534525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362200"/>
                        <a:ext cx="5562600" cy="34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265834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z="3200"/>
              <a:t>6to4 Site-to-Site Example</a:t>
            </a:r>
          </a:p>
        </p:txBody>
      </p:sp>
      <p:sp>
        <p:nvSpPr>
          <p:cNvPr id="48131" name="Rectangle 3"/>
          <p:cNvSpPr>
            <a:spLocks noGrp="1" noChangeArrowheads="1"/>
          </p:cNvSpPr>
          <p:nvPr>
            <p:ph type="body" sz="half" idx="1"/>
          </p:nvPr>
        </p:nvSpPr>
        <p:spPr>
          <a:xfrm>
            <a:off x="914400" y="1600200"/>
            <a:ext cx="7696200" cy="1219200"/>
          </a:xfrm>
        </p:spPr>
        <p:txBody>
          <a:bodyPr/>
          <a:lstStyle/>
          <a:p>
            <a:pPr>
              <a:lnSpc>
                <a:spcPct val="80000"/>
              </a:lnSpc>
            </a:pPr>
            <a:r>
              <a:rPr lang="en-US" altLang="en-US" sz="2000"/>
              <a:t>6to4 edge devices are called “6to4 site routers”</a:t>
            </a:r>
          </a:p>
          <a:p>
            <a:pPr>
              <a:lnSpc>
                <a:spcPct val="80000"/>
              </a:lnSpc>
            </a:pPr>
            <a:r>
              <a:rPr lang="en-US" altLang="en-US" sz="2000"/>
              <a:t>IPv4-only between sites, full IPv6 within sites</a:t>
            </a:r>
          </a:p>
          <a:p>
            <a:pPr>
              <a:lnSpc>
                <a:spcPct val="80000"/>
              </a:lnSpc>
            </a:pPr>
            <a:r>
              <a:rPr lang="en-US" altLang="en-US" sz="2000"/>
              <a:t>Host A packet tunneled through IPv4 network to destination 6to4 site</a:t>
            </a:r>
          </a:p>
          <a:p>
            <a:pPr>
              <a:lnSpc>
                <a:spcPct val="80000"/>
              </a:lnSpc>
            </a:pPr>
            <a:endParaRPr lang="en-US" altLang="en-US" sz="2000"/>
          </a:p>
        </p:txBody>
      </p:sp>
      <p:graphicFrame>
        <p:nvGraphicFramePr>
          <p:cNvPr id="48132" name="Object 4"/>
          <p:cNvGraphicFramePr>
            <a:graphicFrameLocks noGrp="1" noChangeAspect="1"/>
          </p:cNvGraphicFramePr>
          <p:nvPr>
            <p:ph sz="half" idx="2"/>
          </p:nvPr>
        </p:nvGraphicFramePr>
        <p:xfrm>
          <a:off x="457200" y="3048000"/>
          <a:ext cx="8229600" cy="2663825"/>
        </p:xfrm>
        <a:graphic>
          <a:graphicData uri="http://schemas.openxmlformats.org/presentationml/2006/ole">
            <mc:AlternateContent xmlns:mc="http://schemas.openxmlformats.org/markup-compatibility/2006">
              <mc:Choice xmlns:v="urn:schemas-microsoft-com:vml" Requires="v">
                <p:oleObj spid="_x0000_s325713" name="Visio" r:id="rId3" imgW="12597074" imgH="4079260" progId="Visio.Drawing.6">
                  <p:embed/>
                </p:oleObj>
              </mc:Choice>
              <mc:Fallback>
                <p:oleObj name="Visio" r:id="rId3" imgW="12597074" imgH="4079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48000"/>
                        <a:ext cx="822960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6149152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6RD Tunnel</a:t>
            </a:r>
            <a:endParaRPr lang="en-US" dirty="0"/>
          </a:p>
        </p:txBody>
      </p:sp>
      <p:sp>
        <p:nvSpPr>
          <p:cNvPr id="3" name="Content Placeholder 2"/>
          <p:cNvSpPr>
            <a:spLocks noGrp="1"/>
          </p:cNvSpPr>
          <p:nvPr>
            <p:ph idx="1"/>
          </p:nvPr>
        </p:nvSpPr>
        <p:spPr>
          <a:xfrm>
            <a:off x="628650" y="1828800"/>
            <a:ext cx="7886700" cy="4351338"/>
          </a:xfrm>
        </p:spPr>
        <p:txBody>
          <a:bodyPr/>
          <a:lstStyle/>
          <a:p>
            <a:r>
              <a:rPr lang="en-US" dirty="0"/>
              <a:t> IPv6 Rapid Deployment on IPv4 Infrastructures (6rd</a:t>
            </a:r>
            <a:r>
              <a:rPr lang="en-US" dirty="0" smtClean="0"/>
              <a:t>) – RFC 5969</a:t>
            </a:r>
          </a:p>
          <a:p>
            <a:r>
              <a:rPr lang="en-US" dirty="0" smtClean="0"/>
              <a:t>Utilize an </a:t>
            </a:r>
            <a:r>
              <a:rPr lang="en-US" dirty="0"/>
              <a:t>SP's own IPv6 </a:t>
            </a:r>
            <a:r>
              <a:rPr lang="en-US" dirty="0" smtClean="0"/>
              <a:t>address prefix </a:t>
            </a:r>
            <a:r>
              <a:rPr lang="en-US" dirty="0"/>
              <a:t>rather than a well-known prefix (2002::/16)</a:t>
            </a:r>
            <a:endParaRPr lang="en-US" dirty="0" smtClean="0"/>
          </a:p>
          <a:p>
            <a:endParaRPr lang="en-US" dirty="0"/>
          </a:p>
        </p:txBody>
      </p:sp>
    </p:spTree>
    <p:extLst>
      <p:ext uri="{BB962C8B-B14F-4D97-AF65-F5344CB8AC3E}">
        <p14:creationId xmlns:p14="http://schemas.microsoft.com/office/powerpoint/2010/main" val="38115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Use IPv4 Addresses – RFC 5735</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8907765"/>
              </p:ext>
            </p:extLst>
          </p:nvPr>
        </p:nvGraphicFramePr>
        <p:xfrm>
          <a:off x="990600" y="2286000"/>
          <a:ext cx="7391400" cy="3200400"/>
        </p:xfrm>
        <a:graphic>
          <a:graphicData uri="http://schemas.openxmlformats.org/drawingml/2006/table">
            <a:tbl>
              <a:tblPr firstRow="1" bandRow="1">
                <a:tableStyleId>{5C22544A-7EE6-4342-B048-85BDC9FD1C3A}</a:tableStyleId>
              </a:tblPr>
              <a:tblGrid>
                <a:gridCol w="2463800"/>
                <a:gridCol w="2463800"/>
                <a:gridCol w="2463800"/>
              </a:tblGrid>
              <a:tr h="457200">
                <a:tc>
                  <a:txBody>
                    <a:bodyPr/>
                    <a:lstStyle/>
                    <a:p>
                      <a:r>
                        <a:rPr lang="en-US" sz="1800" dirty="0" smtClean="0"/>
                        <a:t>Address type</a:t>
                      </a:r>
                      <a:endParaRPr lang="en-US" sz="1800" dirty="0"/>
                    </a:p>
                  </a:txBody>
                  <a:tcPr/>
                </a:tc>
                <a:tc>
                  <a:txBody>
                    <a:bodyPr/>
                    <a:lstStyle/>
                    <a:p>
                      <a:r>
                        <a:rPr lang="en-US" sz="1800" dirty="0" smtClean="0"/>
                        <a:t>Address</a:t>
                      </a:r>
                      <a:endParaRPr lang="en-US" sz="1800" dirty="0"/>
                    </a:p>
                  </a:txBody>
                  <a:tcPr/>
                </a:tc>
                <a:tc>
                  <a:txBody>
                    <a:bodyPr/>
                    <a:lstStyle/>
                    <a:p>
                      <a:r>
                        <a:rPr lang="en-US" sz="1800" dirty="0" smtClean="0"/>
                        <a:t>Description</a:t>
                      </a:r>
                      <a:endParaRPr lang="en-US" sz="1800" dirty="0"/>
                    </a:p>
                  </a:txBody>
                  <a:tcPr/>
                </a:tc>
              </a:tr>
              <a:tr h="457200">
                <a:tc>
                  <a:txBody>
                    <a:bodyPr/>
                    <a:lstStyle/>
                    <a:p>
                      <a:endParaRPr lang="en-US" sz="1800" dirty="0"/>
                    </a:p>
                  </a:txBody>
                  <a:tcPr/>
                </a:tc>
                <a:tc>
                  <a:txBody>
                    <a:bodyPr/>
                    <a:lstStyle/>
                    <a:p>
                      <a:r>
                        <a:rPr lang="en-US" sz="1800" dirty="0" smtClean="0"/>
                        <a:t>0.0.0.0/8</a:t>
                      </a:r>
                      <a:endParaRPr lang="en-US" sz="1800" dirty="0"/>
                    </a:p>
                  </a:txBody>
                  <a:tcPr/>
                </a:tc>
                <a:tc>
                  <a:txBody>
                    <a:bodyPr/>
                    <a:lstStyle/>
                    <a:p>
                      <a:r>
                        <a:rPr lang="en-US" sz="1800" dirty="0" smtClean="0"/>
                        <a:t>“this network”</a:t>
                      </a:r>
                      <a:endParaRPr lang="en-US" sz="1800" dirty="0"/>
                    </a:p>
                  </a:txBody>
                  <a:tcPr/>
                </a:tc>
              </a:tr>
              <a:tr h="457200">
                <a:tc>
                  <a:txBody>
                    <a:bodyPr/>
                    <a:lstStyle/>
                    <a:p>
                      <a:r>
                        <a:rPr lang="en-US" sz="1800" dirty="0" smtClean="0"/>
                        <a:t>Loopback</a:t>
                      </a:r>
                      <a:endParaRPr lang="en-US" sz="1800" dirty="0"/>
                    </a:p>
                  </a:txBody>
                  <a:tcPr/>
                </a:tc>
                <a:tc>
                  <a:txBody>
                    <a:bodyPr/>
                    <a:lstStyle/>
                    <a:p>
                      <a:r>
                        <a:rPr lang="en-US" sz="1800" dirty="0" smtClean="0"/>
                        <a:t>127.0.0.0/8</a:t>
                      </a:r>
                      <a:endParaRPr lang="en-US" sz="1800" dirty="0"/>
                    </a:p>
                  </a:txBody>
                  <a:tcPr/>
                </a:tc>
                <a:tc>
                  <a:txBody>
                    <a:bodyPr/>
                    <a:lstStyle/>
                    <a:p>
                      <a:r>
                        <a:rPr lang="en-US" sz="1800" dirty="0" smtClean="0"/>
                        <a:t>127.0.0.0/8</a:t>
                      </a:r>
                      <a:endParaRPr lang="en-US" sz="1800" dirty="0"/>
                    </a:p>
                  </a:txBody>
                  <a:tcPr/>
                </a:tc>
              </a:tr>
              <a:tr h="457200">
                <a:tc>
                  <a:txBody>
                    <a:bodyPr/>
                    <a:lstStyle/>
                    <a:p>
                      <a:r>
                        <a:rPr lang="en-US" sz="1800" dirty="0" smtClean="0"/>
                        <a:t>Private Address</a:t>
                      </a:r>
                      <a:endParaRPr lang="en-US" sz="1800" dirty="0"/>
                    </a:p>
                  </a:txBody>
                  <a:tcPr/>
                </a:tc>
                <a:tc>
                  <a:txBody>
                    <a:bodyPr/>
                    <a:lstStyle/>
                    <a:p>
                      <a:r>
                        <a:rPr lang="en-US" sz="1800" dirty="0" smtClean="0"/>
                        <a:t>10.0.0.0/8</a:t>
                      </a:r>
                      <a:endParaRPr lang="en-US"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2</a:t>
                      </a:r>
                      <a:r>
                        <a:rPr lang="en-US" sz="1800" baseline="30000" dirty="0" smtClean="0"/>
                        <a:t>24</a:t>
                      </a:r>
                      <a:r>
                        <a:rPr lang="en-US" sz="1800" baseline="0" dirty="0" smtClean="0"/>
                        <a:t> </a:t>
                      </a:r>
                      <a:r>
                        <a:rPr lang="en-US" sz="1800" baseline="0" dirty="0" smtClean="0">
                          <a:sym typeface="Wingdings" panose="05000000000000000000" pitchFamily="2" charset="2"/>
                        </a:rPr>
                        <a:t> 16 M</a:t>
                      </a:r>
                      <a:endParaRPr lang="en-US" sz="1800" dirty="0" smtClean="0"/>
                    </a:p>
                  </a:txBody>
                  <a:tcPr/>
                </a:tc>
              </a:tr>
              <a:tr h="457200">
                <a:tc>
                  <a:txBody>
                    <a:bodyPr/>
                    <a:lstStyle/>
                    <a:p>
                      <a:endParaRPr lang="en-US" sz="1800" dirty="0"/>
                    </a:p>
                  </a:txBody>
                  <a:tcPr/>
                </a:tc>
                <a:tc>
                  <a:txBody>
                    <a:bodyPr/>
                    <a:lstStyle/>
                    <a:p>
                      <a:r>
                        <a:rPr lang="en-US" sz="1800" dirty="0" smtClean="0"/>
                        <a:t>172.16.0.0/12</a:t>
                      </a:r>
                      <a:endParaRPr lang="en-US" sz="1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smtClean="0"/>
                        <a:t>2</a:t>
                      </a:r>
                      <a:r>
                        <a:rPr lang="en-US" sz="1800" baseline="30000" dirty="0" smtClean="0"/>
                        <a:t>20 </a:t>
                      </a:r>
                      <a:r>
                        <a:rPr lang="en-US" sz="1800" baseline="0" dirty="0" smtClean="0"/>
                        <a:t> </a:t>
                      </a:r>
                      <a:r>
                        <a:rPr lang="en-US" sz="1800" baseline="0" dirty="0" smtClean="0">
                          <a:sym typeface="Wingdings" panose="05000000000000000000" pitchFamily="2" charset="2"/>
                        </a:rPr>
                        <a:t>  1 M</a:t>
                      </a:r>
                      <a:endParaRPr lang="en-US" sz="1800" dirty="0" smtClean="0"/>
                    </a:p>
                  </a:txBody>
                  <a:tcPr/>
                </a:tc>
              </a:tr>
              <a:tr h="457200">
                <a:tc>
                  <a:txBody>
                    <a:bodyPr/>
                    <a:lstStyle/>
                    <a:p>
                      <a:endParaRPr lang="en-US" sz="1800" dirty="0"/>
                    </a:p>
                  </a:txBody>
                  <a:tcPr/>
                </a:tc>
                <a:tc>
                  <a:txBody>
                    <a:bodyPr/>
                    <a:lstStyle/>
                    <a:p>
                      <a:r>
                        <a:rPr lang="en-US" sz="1800" dirty="0" smtClean="0"/>
                        <a:t>192.168.0.0/16</a:t>
                      </a:r>
                      <a:endParaRPr lang="en-US" sz="1800" dirty="0"/>
                    </a:p>
                  </a:txBody>
                  <a:tcPr/>
                </a:tc>
                <a:tc>
                  <a:txBody>
                    <a:bodyPr/>
                    <a:lstStyle/>
                    <a:p>
                      <a:r>
                        <a:rPr lang="en-US" sz="1800" dirty="0" smtClean="0"/>
                        <a:t>2</a:t>
                      </a:r>
                      <a:r>
                        <a:rPr lang="en-US" sz="1800" baseline="30000" dirty="0" smtClean="0"/>
                        <a:t>16 </a:t>
                      </a:r>
                      <a:r>
                        <a:rPr lang="en-US" sz="1800" baseline="0" dirty="0" smtClean="0"/>
                        <a:t> </a:t>
                      </a:r>
                      <a:r>
                        <a:rPr lang="en-US" sz="1800" baseline="0" dirty="0" smtClean="0">
                          <a:sym typeface="Wingdings" panose="05000000000000000000" pitchFamily="2" charset="2"/>
                        </a:rPr>
                        <a:t> 64 K</a:t>
                      </a:r>
                      <a:endParaRPr lang="en-US" sz="1800" dirty="0"/>
                    </a:p>
                  </a:txBody>
                  <a:tcPr/>
                </a:tc>
              </a:tr>
              <a:tr h="457200">
                <a:tc>
                  <a:txBody>
                    <a:bodyPr/>
                    <a:lstStyle/>
                    <a:p>
                      <a:endParaRPr lang="en-US" sz="1800" dirty="0"/>
                    </a:p>
                  </a:txBody>
                  <a:tcPr/>
                </a:tc>
                <a:tc>
                  <a:txBody>
                    <a:bodyPr/>
                    <a:lstStyle/>
                    <a:p>
                      <a:endParaRPr lang="en-US" sz="1800" dirty="0"/>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68103723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6RD Address Format</a:t>
            </a:r>
            <a:endParaRPr lang="en-US" dirty="0"/>
          </a:p>
        </p:txBody>
      </p:sp>
      <p:sp>
        <p:nvSpPr>
          <p:cNvPr id="3" name="Rectangle 2"/>
          <p:cNvSpPr/>
          <p:nvPr/>
        </p:nvSpPr>
        <p:spPr>
          <a:xfrm>
            <a:off x="533400" y="1447800"/>
            <a:ext cx="2133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6rd delegated prefix</a:t>
            </a:r>
            <a:endParaRPr lang="en-US" sz="1800" dirty="0">
              <a:solidFill>
                <a:schemeClr val="tx1"/>
              </a:solidFill>
            </a:endParaRPr>
          </a:p>
        </p:txBody>
      </p:sp>
      <p:sp>
        <p:nvSpPr>
          <p:cNvPr id="5" name="Rectangle 4"/>
          <p:cNvSpPr/>
          <p:nvPr/>
        </p:nvSpPr>
        <p:spPr>
          <a:xfrm>
            <a:off x="2667000" y="1447800"/>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addr</a:t>
            </a:r>
            <a:r>
              <a:rPr lang="en-US" sz="1800" dirty="0" smtClean="0">
                <a:solidFill>
                  <a:schemeClr val="tx1"/>
                </a:solidFill>
              </a:rPr>
              <a:t> bits</a:t>
            </a:r>
            <a:endParaRPr lang="en-US" sz="1800" dirty="0">
              <a:solidFill>
                <a:schemeClr val="tx1"/>
              </a:solidFill>
            </a:endParaRPr>
          </a:p>
        </p:txBody>
      </p:sp>
      <p:sp>
        <p:nvSpPr>
          <p:cNvPr id="6" name="Rectangle 5"/>
          <p:cNvSpPr/>
          <p:nvPr/>
        </p:nvSpPr>
        <p:spPr>
          <a:xfrm>
            <a:off x="4191000" y="1447800"/>
            <a:ext cx="1143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Subnet ID</a:t>
            </a:r>
            <a:endParaRPr lang="en-US" sz="1800" dirty="0">
              <a:solidFill>
                <a:schemeClr val="tx1"/>
              </a:solidFill>
            </a:endParaRPr>
          </a:p>
        </p:txBody>
      </p:sp>
      <p:sp>
        <p:nvSpPr>
          <p:cNvPr id="7" name="Rectangle 6"/>
          <p:cNvSpPr/>
          <p:nvPr/>
        </p:nvSpPr>
        <p:spPr>
          <a:xfrm>
            <a:off x="5334000" y="1447800"/>
            <a:ext cx="3429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Intf</a:t>
            </a:r>
            <a:r>
              <a:rPr lang="en-US" sz="1800" dirty="0" smtClean="0">
                <a:solidFill>
                  <a:schemeClr val="tx1"/>
                </a:solidFill>
              </a:rPr>
              <a:t> ID</a:t>
            </a:r>
            <a:endParaRPr lang="en-US" sz="1800" dirty="0">
              <a:solidFill>
                <a:schemeClr val="tx1"/>
              </a:solidFill>
            </a:endParaRPr>
          </a:p>
        </p:txBody>
      </p:sp>
      <p:sp>
        <p:nvSpPr>
          <p:cNvPr id="8" name="Left Brace 7"/>
          <p:cNvSpPr/>
          <p:nvPr/>
        </p:nvSpPr>
        <p:spPr>
          <a:xfrm rot="16200000">
            <a:off x="6934200" y="457200"/>
            <a:ext cx="228600"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629400" y="2438399"/>
            <a:ext cx="806631" cy="369332"/>
          </a:xfrm>
          <a:prstGeom prst="rect">
            <a:avLst/>
          </a:prstGeom>
          <a:noFill/>
        </p:spPr>
        <p:txBody>
          <a:bodyPr wrap="none" rtlCol="0">
            <a:spAutoFit/>
          </a:bodyPr>
          <a:lstStyle/>
          <a:p>
            <a:r>
              <a:rPr lang="en-US" sz="1800" dirty="0" smtClean="0">
                <a:latin typeface="+mj-lt"/>
              </a:rPr>
              <a:t>64 bits</a:t>
            </a:r>
            <a:endParaRPr lang="en-US" sz="1800" dirty="0">
              <a:latin typeface="+mj-lt"/>
            </a:endParaRPr>
          </a:p>
        </p:txBody>
      </p:sp>
      <p:sp>
        <p:nvSpPr>
          <p:cNvPr id="10" name="Left Brace 9"/>
          <p:cNvSpPr/>
          <p:nvPr/>
        </p:nvSpPr>
        <p:spPr>
          <a:xfrm rot="16200000">
            <a:off x="1497050" y="1116050"/>
            <a:ext cx="228601" cy="21112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a:off x="3332355" y="1427355"/>
            <a:ext cx="228602" cy="1488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6200000">
            <a:off x="4665856" y="1617856"/>
            <a:ext cx="228600" cy="1107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196884" y="2432822"/>
            <a:ext cx="721672" cy="369332"/>
          </a:xfrm>
          <a:prstGeom prst="rect">
            <a:avLst/>
          </a:prstGeom>
          <a:noFill/>
        </p:spPr>
        <p:txBody>
          <a:bodyPr wrap="none" rtlCol="0">
            <a:spAutoFit/>
          </a:bodyPr>
          <a:lstStyle/>
          <a:p>
            <a:r>
              <a:rPr lang="en-US" sz="1800" dirty="0" smtClean="0">
                <a:latin typeface="+mj-lt"/>
              </a:rPr>
              <a:t>N bits</a:t>
            </a:r>
            <a:endParaRPr lang="en-US" sz="1800" dirty="0">
              <a:latin typeface="+mj-lt"/>
            </a:endParaRPr>
          </a:p>
        </p:txBody>
      </p:sp>
      <p:sp>
        <p:nvSpPr>
          <p:cNvPr id="14" name="TextBox 13"/>
          <p:cNvSpPr txBox="1"/>
          <p:nvPr/>
        </p:nvSpPr>
        <p:spPr>
          <a:xfrm>
            <a:off x="3043340" y="2465086"/>
            <a:ext cx="769763" cy="369332"/>
          </a:xfrm>
          <a:prstGeom prst="rect">
            <a:avLst/>
          </a:prstGeom>
          <a:noFill/>
        </p:spPr>
        <p:txBody>
          <a:bodyPr wrap="none" rtlCol="0">
            <a:spAutoFit/>
          </a:bodyPr>
          <a:lstStyle/>
          <a:p>
            <a:r>
              <a:rPr lang="en-US" sz="1800" dirty="0" smtClean="0">
                <a:latin typeface="+mj-lt"/>
              </a:rPr>
              <a:t>M bits</a:t>
            </a:r>
            <a:endParaRPr lang="en-US" sz="1800" dirty="0">
              <a:latin typeface="+mj-lt"/>
            </a:endParaRPr>
          </a:p>
        </p:txBody>
      </p:sp>
      <p:sp>
        <p:nvSpPr>
          <p:cNvPr id="15" name="TextBox 14"/>
          <p:cNvSpPr txBox="1"/>
          <p:nvPr/>
        </p:nvSpPr>
        <p:spPr>
          <a:xfrm>
            <a:off x="4492083" y="2432822"/>
            <a:ext cx="681597" cy="369332"/>
          </a:xfrm>
          <a:prstGeom prst="rect">
            <a:avLst/>
          </a:prstGeom>
          <a:noFill/>
        </p:spPr>
        <p:txBody>
          <a:bodyPr wrap="none" rtlCol="0">
            <a:spAutoFit/>
          </a:bodyPr>
          <a:lstStyle/>
          <a:p>
            <a:r>
              <a:rPr lang="en-US" sz="1800" dirty="0" smtClean="0">
                <a:latin typeface="+mj-lt"/>
              </a:rPr>
              <a:t>Z bits</a:t>
            </a:r>
            <a:endParaRPr lang="en-US" sz="1800" dirty="0">
              <a:latin typeface="+mj-lt"/>
            </a:endParaRPr>
          </a:p>
        </p:txBody>
      </p:sp>
      <p:sp>
        <p:nvSpPr>
          <p:cNvPr id="16" name="TextBox 15"/>
          <p:cNvSpPr txBox="1"/>
          <p:nvPr/>
        </p:nvSpPr>
        <p:spPr>
          <a:xfrm>
            <a:off x="2303991" y="2834418"/>
            <a:ext cx="1922321" cy="369332"/>
          </a:xfrm>
          <a:prstGeom prst="rect">
            <a:avLst/>
          </a:prstGeom>
          <a:noFill/>
        </p:spPr>
        <p:txBody>
          <a:bodyPr wrap="none" rtlCol="0">
            <a:spAutoFit/>
          </a:bodyPr>
          <a:lstStyle/>
          <a:p>
            <a:r>
              <a:rPr lang="en-US" sz="1800" dirty="0" smtClean="0">
                <a:latin typeface="+mj-lt"/>
              </a:rPr>
              <a:t>N + M + Z = 64 bits</a:t>
            </a:r>
            <a:endParaRPr lang="en-US" sz="1800" dirty="0">
              <a:latin typeface="+mj-lt"/>
            </a:endParaRPr>
          </a:p>
        </p:txBody>
      </p:sp>
      <p:graphicFrame>
        <p:nvGraphicFramePr>
          <p:cNvPr id="18" name="Table 17"/>
          <p:cNvGraphicFramePr>
            <a:graphicFrameLocks noGrp="1"/>
          </p:cNvGraphicFramePr>
          <p:nvPr>
            <p:extLst>
              <p:ext uri="{D42A27DB-BD31-4B8C-83A1-F6EECF244321}">
                <p14:modId xmlns:p14="http://schemas.microsoft.com/office/powerpoint/2010/main" val="117491136"/>
              </p:ext>
            </p:extLst>
          </p:nvPr>
        </p:nvGraphicFramePr>
        <p:xfrm>
          <a:off x="765103" y="46482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Parameter</a:t>
                      </a:r>
                      <a:endParaRPr lang="en-US" dirty="0"/>
                    </a:p>
                  </a:txBody>
                  <a:tcPr/>
                </a:tc>
                <a:tc>
                  <a:txBody>
                    <a:bodyPr/>
                    <a:lstStyle/>
                    <a:p>
                      <a:r>
                        <a:rPr lang="en-US" dirty="0" smtClean="0"/>
                        <a:t>Value</a:t>
                      </a:r>
                      <a:endParaRPr lang="en-US" dirty="0"/>
                    </a:p>
                  </a:txBody>
                  <a:tcPr/>
                </a:tc>
              </a:tr>
              <a:tr h="370840">
                <a:tc>
                  <a:txBody>
                    <a:bodyPr/>
                    <a:lstStyle/>
                    <a:p>
                      <a:r>
                        <a:rPr lang="en-US" dirty="0" smtClean="0"/>
                        <a:t>6rd Prefix/length</a:t>
                      </a:r>
                      <a:endParaRPr lang="en-US" dirty="0"/>
                    </a:p>
                  </a:txBody>
                  <a:tcPr/>
                </a:tc>
                <a:tc>
                  <a:txBody>
                    <a:bodyPr/>
                    <a:lstStyle/>
                    <a:p>
                      <a:r>
                        <a:rPr lang="en-US" dirty="0" smtClean="0"/>
                        <a:t>2001:DB8::/32</a:t>
                      </a:r>
                      <a:endParaRPr lang="en-US" dirty="0"/>
                    </a:p>
                  </a:txBody>
                  <a:tcPr/>
                </a:tc>
              </a:tr>
              <a:tr h="370840">
                <a:tc>
                  <a:txBody>
                    <a:bodyPr/>
                    <a:lstStyle/>
                    <a:p>
                      <a:r>
                        <a:rPr lang="en-US" dirty="0" smtClean="0"/>
                        <a:t>IPv4 Common prefix/length</a:t>
                      </a:r>
                      <a:endParaRPr lang="en-US" dirty="0"/>
                    </a:p>
                  </a:txBody>
                  <a:tcPr/>
                </a:tc>
                <a:tc>
                  <a:txBody>
                    <a:bodyPr/>
                    <a:lstStyle/>
                    <a:p>
                      <a:r>
                        <a:rPr lang="en-US" dirty="0" smtClean="0"/>
                        <a:t>10.1.0.0/16</a:t>
                      </a:r>
                      <a:endParaRPr lang="en-US" dirty="0"/>
                    </a:p>
                  </a:txBody>
                  <a:tcPr/>
                </a:tc>
              </a:tr>
              <a:tr h="370840">
                <a:tc>
                  <a:txBody>
                    <a:bodyPr/>
                    <a:lstStyle/>
                    <a:p>
                      <a:r>
                        <a:rPr lang="en-US" dirty="0" smtClean="0"/>
                        <a:t>IPv4</a:t>
                      </a:r>
                      <a:r>
                        <a:rPr lang="en-US" baseline="0" dirty="0" smtClean="0"/>
                        <a:t> Common suffix/length</a:t>
                      </a:r>
                      <a:endParaRPr lang="en-US" dirty="0"/>
                    </a:p>
                  </a:txBody>
                  <a:tcPr/>
                </a:tc>
                <a:tc>
                  <a:txBody>
                    <a:bodyPr/>
                    <a:lstStyle/>
                    <a:p>
                      <a:r>
                        <a:rPr lang="en-US" dirty="0" smtClean="0"/>
                        <a:t>0.0.0.1/8</a:t>
                      </a:r>
                      <a:endParaRPr lang="en-US" dirty="0"/>
                    </a:p>
                  </a:txBody>
                  <a:tcPr/>
                </a:tc>
              </a:tr>
            </a:tbl>
          </a:graphicData>
        </a:graphic>
      </p:graphicFrame>
      <p:sp>
        <p:nvSpPr>
          <p:cNvPr id="19" name="Rectangle 18"/>
          <p:cNvSpPr/>
          <p:nvPr/>
        </p:nvSpPr>
        <p:spPr>
          <a:xfrm>
            <a:off x="2713463"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addr</a:t>
            </a:r>
            <a:r>
              <a:rPr lang="en-US" sz="1800" dirty="0" smtClean="0">
                <a:solidFill>
                  <a:schemeClr val="tx1"/>
                </a:solidFill>
              </a:rPr>
              <a:t> bits</a:t>
            </a:r>
            <a:endParaRPr lang="en-US" sz="1800" dirty="0">
              <a:solidFill>
                <a:schemeClr val="tx1"/>
              </a:solidFill>
            </a:endParaRPr>
          </a:p>
        </p:txBody>
      </p:sp>
      <p:sp>
        <p:nvSpPr>
          <p:cNvPr id="20" name="Rectangle 19"/>
          <p:cNvSpPr/>
          <p:nvPr/>
        </p:nvSpPr>
        <p:spPr>
          <a:xfrm>
            <a:off x="1178312"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Common prefix</a:t>
            </a:r>
            <a:endParaRPr lang="en-US" sz="1800" dirty="0">
              <a:solidFill>
                <a:schemeClr val="tx1"/>
              </a:solidFill>
            </a:endParaRPr>
          </a:p>
        </p:txBody>
      </p:sp>
      <p:sp>
        <p:nvSpPr>
          <p:cNvPr id="21" name="Rectangle 20"/>
          <p:cNvSpPr/>
          <p:nvPr/>
        </p:nvSpPr>
        <p:spPr>
          <a:xfrm>
            <a:off x="4226312"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Common Suffix</a:t>
            </a:r>
            <a:endParaRPr lang="en-US" sz="1800" dirty="0">
              <a:solidFill>
                <a:schemeClr val="tx1"/>
              </a:solidFill>
            </a:endParaRPr>
          </a:p>
        </p:txBody>
      </p:sp>
    </p:spTree>
    <p:extLst>
      <p:ext uri="{BB962C8B-B14F-4D97-AF65-F5344CB8AC3E}">
        <p14:creationId xmlns:p14="http://schemas.microsoft.com/office/powerpoint/2010/main" val="6506277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19400" y="1817935"/>
            <a:ext cx="3810000" cy="1066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IPv4 Network</a:t>
            </a:r>
            <a:endParaRPr lang="en-US" dirty="0">
              <a:solidFill>
                <a:schemeClr val="tx1"/>
              </a:solidFill>
            </a:endParaRPr>
          </a:p>
        </p:txBody>
      </p:sp>
      <p:sp>
        <p:nvSpPr>
          <p:cNvPr id="3" name="Can 2"/>
          <p:cNvSpPr/>
          <p:nvPr/>
        </p:nvSpPr>
        <p:spPr>
          <a:xfrm>
            <a:off x="24384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CE1</a:t>
            </a:r>
            <a:endParaRPr lang="en-US" dirty="0">
              <a:solidFill>
                <a:schemeClr val="tx1"/>
              </a:solidFill>
            </a:endParaRPr>
          </a:p>
        </p:txBody>
      </p:sp>
      <p:sp>
        <p:nvSpPr>
          <p:cNvPr id="4" name="Can 3"/>
          <p:cNvSpPr/>
          <p:nvPr/>
        </p:nvSpPr>
        <p:spPr>
          <a:xfrm>
            <a:off x="4701696" y="27704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CE2</a:t>
            </a:r>
            <a:endParaRPr lang="en-US" dirty="0">
              <a:solidFill>
                <a:schemeClr val="tx1"/>
              </a:solidFill>
            </a:endParaRPr>
          </a:p>
        </p:txBody>
      </p:sp>
      <p:sp>
        <p:nvSpPr>
          <p:cNvPr id="5" name="Can 4"/>
          <p:cNvSpPr/>
          <p:nvPr/>
        </p:nvSpPr>
        <p:spPr>
          <a:xfrm>
            <a:off x="61722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t>
            </a:r>
            <a:endParaRPr lang="en-US" dirty="0">
              <a:solidFill>
                <a:schemeClr val="tx1"/>
              </a:solidFill>
            </a:endParaRPr>
          </a:p>
        </p:txBody>
      </p:sp>
      <p:sp>
        <p:nvSpPr>
          <p:cNvPr id="6" name="TextBox 5"/>
          <p:cNvSpPr txBox="1"/>
          <p:nvPr/>
        </p:nvSpPr>
        <p:spPr>
          <a:xfrm>
            <a:off x="3048000" y="1365081"/>
            <a:ext cx="1165704" cy="338554"/>
          </a:xfrm>
          <a:prstGeom prst="rect">
            <a:avLst/>
          </a:prstGeom>
          <a:noFill/>
        </p:spPr>
        <p:txBody>
          <a:bodyPr wrap="none" rtlCol="0">
            <a:spAutoFit/>
          </a:bodyPr>
          <a:lstStyle/>
          <a:p>
            <a:r>
              <a:rPr lang="en-US" sz="1600" b="1" dirty="0" smtClean="0">
                <a:latin typeface="+mn-lt"/>
              </a:rPr>
              <a:t>10.1.1.1/16</a:t>
            </a:r>
            <a:endParaRPr lang="en-US" sz="1600" b="1" dirty="0">
              <a:latin typeface="+mn-lt"/>
            </a:endParaRPr>
          </a:p>
        </p:txBody>
      </p:sp>
      <p:sp>
        <p:nvSpPr>
          <p:cNvPr id="7" name="TextBox 6"/>
          <p:cNvSpPr txBox="1"/>
          <p:nvPr/>
        </p:nvSpPr>
        <p:spPr>
          <a:xfrm>
            <a:off x="4701696" y="3265735"/>
            <a:ext cx="1165704" cy="338554"/>
          </a:xfrm>
          <a:prstGeom prst="rect">
            <a:avLst/>
          </a:prstGeom>
          <a:noFill/>
        </p:spPr>
        <p:txBody>
          <a:bodyPr wrap="none" rtlCol="0">
            <a:spAutoFit/>
          </a:bodyPr>
          <a:lstStyle/>
          <a:p>
            <a:r>
              <a:rPr lang="en-US" sz="1600" b="1" dirty="0" smtClean="0">
                <a:latin typeface="+mn-lt"/>
              </a:rPr>
              <a:t>10.1.2.1/16</a:t>
            </a:r>
            <a:endParaRPr lang="en-US" sz="1600" b="1" dirty="0">
              <a:latin typeface="+mn-lt"/>
            </a:endParaRPr>
          </a:p>
        </p:txBody>
      </p:sp>
      <p:sp>
        <p:nvSpPr>
          <p:cNvPr id="8" name="TextBox 7"/>
          <p:cNvSpPr txBox="1"/>
          <p:nvPr/>
        </p:nvSpPr>
        <p:spPr>
          <a:xfrm>
            <a:off x="5589348" y="1365081"/>
            <a:ext cx="1165704" cy="338554"/>
          </a:xfrm>
          <a:prstGeom prst="rect">
            <a:avLst/>
          </a:prstGeom>
          <a:noFill/>
        </p:spPr>
        <p:txBody>
          <a:bodyPr wrap="none" rtlCol="0">
            <a:spAutoFit/>
          </a:bodyPr>
          <a:lstStyle/>
          <a:p>
            <a:r>
              <a:rPr lang="en-US" sz="1600" b="1" dirty="0" smtClean="0">
                <a:latin typeface="+mn-lt"/>
              </a:rPr>
              <a:t>10.1.3.1/16</a:t>
            </a:r>
            <a:endParaRPr lang="en-US" sz="1600" b="1" dirty="0">
              <a:latin typeface="+mn-lt"/>
            </a:endParaRPr>
          </a:p>
        </p:txBody>
      </p:sp>
      <p:sp>
        <p:nvSpPr>
          <p:cNvPr id="9" name="TextBox 8"/>
          <p:cNvSpPr txBox="1"/>
          <p:nvPr/>
        </p:nvSpPr>
        <p:spPr>
          <a:xfrm>
            <a:off x="3014546" y="212468"/>
            <a:ext cx="3310393" cy="923330"/>
          </a:xfrm>
          <a:prstGeom prst="rect">
            <a:avLst/>
          </a:prstGeom>
          <a:noFill/>
        </p:spPr>
        <p:txBody>
          <a:bodyPr wrap="none" rtlCol="0">
            <a:spAutoFit/>
          </a:bodyPr>
          <a:lstStyle/>
          <a:p>
            <a:r>
              <a:rPr lang="en-US" sz="1800" b="1" dirty="0" smtClean="0">
                <a:solidFill>
                  <a:schemeClr val="accent5">
                    <a:lumMod val="75000"/>
                  </a:schemeClr>
                </a:solidFill>
                <a:latin typeface="+mn-lt"/>
              </a:rPr>
              <a:t>6rd Prefix 2001:DB8::/32</a:t>
            </a:r>
          </a:p>
          <a:p>
            <a:r>
              <a:rPr lang="en-US" sz="1800" b="1" dirty="0" smtClean="0">
                <a:solidFill>
                  <a:schemeClr val="accent5">
                    <a:lumMod val="75000"/>
                  </a:schemeClr>
                </a:solidFill>
                <a:latin typeface="+mn-lt"/>
              </a:rPr>
              <a:t>Ipv4 common prefix: 10.1.0.0/16</a:t>
            </a:r>
          </a:p>
          <a:p>
            <a:r>
              <a:rPr lang="en-US" sz="1800" b="1" dirty="0" smtClean="0">
                <a:solidFill>
                  <a:schemeClr val="accent5">
                    <a:lumMod val="75000"/>
                  </a:schemeClr>
                </a:solidFill>
                <a:latin typeface="+mn-lt"/>
              </a:rPr>
              <a:t>Ipv4 common suffix: 0.0.0.1/8</a:t>
            </a:r>
            <a:endParaRPr lang="en-US" sz="1800" b="1" dirty="0">
              <a:solidFill>
                <a:schemeClr val="accent5">
                  <a:lumMod val="75000"/>
                </a:schemeClr>
              </a:solidFill>
              <a:latin typeface="+mn-lt"/>
            </a:endParaRPr>
          </a:p>
        </p:txBody>
      </p:sp>
      <p:sp>
        <p:nvSpPr>
          <p:cNvPr id="10" name="TextBox 9"/>
          <p:cNvSpPr txBox="1"/>
          <p:nvPr/>
        </p:nvSpPr>
        <p:spPr>
          <a:xfrm>
            <a:off x="1164172" y="1105703"/>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01</a:t>
            </a:r>
            <a:r>
              <a:rPr lang="en-US" sz="1800" b="1" dirty="0" smtClean="0">
                <a:solidFill>
                  <a:srgbClr val="C00000"/>
                </a:solidFill>
                <a:latin typeface="+mn-lt"/>
              </a:rPr>
              <a:t>00:/40</a:t>
            </a:r>
            <a:endParaRPr lang="en-US" sz="1800" b="1" dirty="0">
              <a:solidFill>
                <a:srgbClr val="C00000"/>
              </a:solidFill>
              <a:latin typeface="+mn-lt"/>
            </a:endParaRPr>
          </a:p>
        </p:txBody>
      </p:sp>
      <p:sp>
        <p:nvSpPr>
          <p:cNvPr id="11" name="TextBox 10"/>
          <p:cNvSpPr txBox="1"/>
          <p:nvPr/>
        </p:nvSpPr>
        <p:spPr>
          <a:xfrm>
            <a:off x="3301025" y="3596002"/>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02</a:t>
            </a:r>
            <a:r>
              <a:rPr lang="en-US" sz="1800" b="1" dirty="0" smtClean="0">
                <a:solidFill>
                  <a:srgbClr val="C00000"/>
                </a:solidFill>
                <a:latin typeface="+mn-lt"/>
              </a:rPr>
              <a:t>00:/40</a:t>
            </a:r>
            <a:endParaRPr lang="en-US" sz="1800" b="1" dirty="0">
              <a:solidFill>
                <a:srgbClr val="C00000"/>
              </a:solidFill>
              <a:latin typeface="+mn-lt"/>
            </a:endParaRPr>
          </a:p>
        </p:txBody>
      </p:sp>
      <p:sp>
        <p:nvSpPr>
          <p:cNvPr id="12" name="TextBox 11"/>
          <p:cNvSpPr txBox="1"/>
          <p:nvPr/>
        </p:nvSpPr>
        <p:spPr>
          <a:xfrm>
            <a:off x="6066929" y="1023268"/>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03</a:t>
            </a:r>
            <a:r>
              <a:rPr lang="en-US" sz="1800" b="1" dirty="0" smtClean="0">
                <a:solidFill>
                  <a:srgbClr val="C00000"/>
                </a:solidFill>
                <a:latin typeface="+mn-lt"/>
              </a:rPr>
              <a:t>00:/40</a:t>
            </a:r>
            <a:endParaRPr lang="en-US" sz="1800" b="1" dirty="0">
              <a:solidFill>
                <a:srgbClr val="C00000"/>
              </a:solidFill>
              <a:latin typeface="+mn-lt"/>
            </a:endParaRPr>
          </a:p>
        </p:txBody>
      </p:sp>
      <p:sp>
        <p:nvSpPr>
          <p:cNvPr id="13" name="TextBox 12"/>
          <p:cNvSpPr txBox="1"/>
          <p:nvPr/>
        </p:nvSpPr>
        <p:spPr>
          <a:xfrm>
            <a:off x="1066800" y="4648200"/>
            <a:ext cx="7391399" cy="1015663"/>
          </a:xfrm>
          <a:prstGeom prst="rect">
            <a:avLst/>
          </a:prstGeom>
          <a:noFill/>
        </p:spPr>
        <p:txBody>
          <a:bodyPr wrap="square" rtlCol="0">
            <a:spAutoFit/>
          </a:bodyPr>
          <a:lstStyle/>
          <a:p>
            <a:r>
              <a:rPr lang="en-US" sz="2000" dirty="0" smtClean="0">
                <a:latin typeface="+mn-lt"/>
              </a:rPr>
              <a:t>IPv6:  2001:DB8:0100::C15C:0 </a:t>
            </a:r>
            <a:r>
              <a:rPr lang="en-US" sz="2000" dirty="0" smtClean="0">
                <a:latin typeface="+mn-lt"/>
                <a:sym typeface="Wingdings" panose="05000000000000000000" pitchFamily="2" charset="2"/>
              </a:rPr>
              <a:t> 2001:DB8:0200::C26B:0</a:t>
            </a:r>
          </a:p>
          <a:p>
            <a:r>
              <a:rPr lang="en-US" sz="2000" dirty="0" smtClean="0">
                <a:latin typeface="+mn-lt"/>
                <a:sym typeface="Wingdings" panose="05000000000000000000" pitchFamily="2" charset="2"/>
              </a:rPr>
              <a:t>IPv4: 10.1.1.1   10.2.1.1</a:t>
            </a:r>
          </a:p>
          <a:p>
            <a:endParaRPr lang="en-US" sz="2000" dirty="0">
              <a:latin typeface="+mn-lt"/>
            </a:endParaRPr>
          </a:p>
        </p:txBody>
      </p:sp>
      <p:sp>
        <p:nvSpPr>
          <p:cNvPr id="14" name="Right Arrow 13"/>
          <p:cNvSpPr/>
          <p:nvPr/>
        </p:nvSpPr>
        <p:spPr>
          <a:xfrm>
            <a:off x="474856" y="1748051"/>
            <a:ext cx="1828800" cy="368367"/>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ight Arrow 14"/>
          <p:cNvSpPr/>
          <p:nvPr/>
        </p:nvSpPr>
        <p:spPr>
          <a:xfrm>
            <a:off x="990600" y="3124200"/>
            <a:ext cx="1219200" cy="368367"/>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Right Arrow 15"/>
          <p:cNvSpPr/>
          <p:nvPr/>
        </p:nvSpPr>
        <p:spPr>
          <a:xfrm>
            <a:off x="2057400" y="3136833"/>
            <a:ext cx="1828800" cy="368367"/>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IPv4</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849559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19400" y="1817935"/>
            <a:ext cx="3810000" cy="1066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IPv4 Network</a:t>
            </a:r>
            <a:endParaRPr lang="en-US" dirty="0">
              <a:solidFill>
                <a:schemeClr val="tx1"/>
              </a:solidFill>
            </a:endParaRPr>
          </a:p>
        </p:txBody>
      </p:sp>
      <p:sp>
        <p:nvSpPr>
          <p:cNvPr id="3" name="Can 2"/>
          <p:cNvSpPr/>
          <p:nvPr/>
        </p:nvSpPr>
        <p:spPr>
          <a:xfrm>
            <a:off x="24384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CE1</a:t>
            </a:r>
            <a:endParaRPr lang="en-US" dirty="0">
              <a:solidFill>
                <a:schemeClr val="tx1"/>
              </a:solidFill>
            </a:endParaRPr>
          </a:p>
        </p:txBody>
      </p:sp>
      <p:sp>
        <p:nvSpPr>
          <p:cNvPr id="4" name="Can 3"/>
          <p:cNvSpPr/>
          <p:nvPr/>
        </p:nvSpPr>
        <p:spPr>
          <a:xfrm>
            <a:off x="4701696" y="27704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CE2</a:t>
            </a:r>
            <a:endParaRPr lang="en-US" dirty="0">
              <a:solidFill>
                <a:schemeClr val="tx1"/>
              </a:solidFill>
            </a:endParaRPr>
          </a:p>
        </p:txBody>
      </p:sp>
      <p:sp>
        <p:nvSpPr>
          <p:cNvPr id="5" name="Can 4"/>
          <p:cNvSpPr/>
          <p:nvPr/>
        </p:nvSpPr>
        <p:spPr>
          <a:xfrm>
            <a:off x="61722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t>
            </a:r>
            <a:endParaRPr lang="en-US" dirty="0">
              <a:solidFill>
                <a:schemeClr val="tx1"/>
              </a:solidFill>
            </a:endParaRPr>
          </a:p>
        </p:txBody>
      </p:sp>
      <p:sp>
        <p:nvSpPr>
          <p:cNvPr id="6" name="TextBox 5"/>
          <p:cNvSpPr txBox="1"/>
          <p:nvPr/>
        </p:nvSpPr>
        <p:spPr>
          <a:xfrm>
            <a:off x="3048000" y="1365081"/>
            <a:ext cx="1165704" cy="338554"/>
          </a:xfrm>
          <a:prstGeom prst="rect">
            <a:avLst/>
          </a:prstGeom>
          <a:noFill/>
        </p:spPr>
        <p:txBody>
          <a:bodyPr wrap="none" rtlCol="0">
            <a:spAutoFit/>
          </a:bodyPr>
          <a:lstStyle/>
          <a:p>
            <a:r>
              <a:rPr lang="en-US" sz="1600" b="1" dirty="0" smtClean="0">
                <a:latin typeface="+mn-lt"/>
              </a:rPr>
              <a:t>10.1.1.1/16</a:t>
            </a:r>
            <a:endParaRPr lang="en-US" sz="1600" b="1" dirty="0">
              <a:latin typeface="+mn-lt"/>
            </a:endParaRPr>
          </a:p>
        </p:txBody>
      </p:sp>
      <p:sp>
        <p:nvSpPr>
          <p:cNvPr id="7" name="TextBox 6"/>
          <p:cNvSpPr txBox="1"/>
          <p:nvPr/>
        </p:nvSpPr>
        <p:spPr>
          <a:xfrm>
            <a:off x="4701696" y="3265735"/>
            <a:ext cx="1165704" cy="338554"/>
          </a:xfrm>
          <a:prstGeom prst="rect">
            <a:avLst/>
          </a:prstGeom>
          <a:noFill/>
        </p:spPr>
        <p:txBody>
          <a:bodyPr wrap="none" rtlCol="0">
            <a:spAutoFit/>
          </a:bodyPr>
          <a:lstStyle/>
          <a:p>
            <a:r>
              <a:rPr lang="en-US" sz="1600" b="1" dirty="0" smtClean="0">
                <a:latin typeface="+mn-lt"/>
              </a:rPr>
              <a:t>10.1.2.1/16</a:t>
            </a:r>
            <a:endParaRPr lang="en-US" sz="1600" b="1" dirty="0">
              <a:latin typeface="+mn-lt"/>
            </a:endParaRPr>
          </a:p>
        </p:txBody>
      </p:sp>
      <p:sp>
        <p:nvSpPr>
          <p:cNvPr id="8" name="TextBox 7"/>
          <p:cNvSpPr txBox="1"/>
          <p:nvPr/>
        </p:nvSpPr>
        <p:spPr>
          <a:xfrm>
            <a:off x="5589348" y="1365081"/>
            <a:ext cx="1165704" cy="338554"/>
          </a:xfrm>
          <a:prstGeom prst="rect">
            <a:avLst/>
          </a:prstGeom>
          <a:noFill/>
        </p:spPr>
        <p:txBody>
          <a:bodyPr wrap="none" rtlCol="0">
            <a:spAutoFit/>
          </a:bodyPr>
          <a:lstStyle/>
          <a:p>
            <a:r>
              <a:rPr lang="en-US" sz="1600" b="1" dirty="0" smtClean="0">
                <a:latin typeface="+mn-lt"/>
              </a:rPr>
              <a:t>10.1.3.1/16</a:t>
            </a:r>
            <a:endParaRPr lang="en-US" sz="1600" b="1" dirty="0">
              <a:latin typeface="+mn-lt"/>
            </a:endParaRPr>
          </a:p>
        </p:txBody>
      </p:sp>
      <p:sp>
        <p:nvSpPr>
          <p:cNvPr id="9" name="TextBox 8"/>
          <p:cNvSpPr txBox="1"/>
          <p:nvPr/>
        </p:nvSpPr>
        <p:spPr>
          <a:xfrm>
            <a:off x="3014546" y="212468"/>
            <a:ext cx="3310393" cy="923330"/>
          </a:xfrm>
          <a:prstGeom prst="rect">
            <a:avLst/>
          </a:prstGeom>
          <a:noFill/>
        </p:spPr>
        <p:txBody>
          <a:bodyPr wrap="none" rtlCol="0">
            <a:spAutoFit/>
          </a:bodyPr>
          <a:lstStyle/>
          <a:p>
            <a:r>
              <a:rPr lang="en-US" sz="1800" b="1" dirty="0" smtClean="0">
                <a:solidFill>
                  <a:schemeClr val="accent5">
                    <a:lumMod val="75000"/>
                  </a:schemeClr>
                </a:solidFill>
                <a:latin typeface="+mn-lt"/>
              </a:rPr>
              <a:t>6rd Prefix 2001:DB8::/32</a:t>
            </a:r>
          </a:p>
          <a:p>
            <a:r>
              <a:rPr lang="en-US" sz="1800" b="1" dirty="0" smtClean="0">
                <a:solidFill>
                  <a:schemeClr val="accent5">
                    <a:lumMod val="75000"/>
                  </a:schemeClr>
                </a:solidFill>
                <a:latin typeface="+mn-lt"/>
              </a:rPr>
              <a:t>Ipv4 common prefix: 10.1.0.0/16</a:t>
            </a:r>
          </a:p>
          <a:p>
            <a:r>
              <a:rPr lang="en-US" sz="1800" b="1" dirty="0" smtClean="0">
                <a:solidFill>
                  <a:schemeClr val="accent5">
                    <a:lumMod val="75000"/>
                  </a:schemeClr>
                </a:solidFill>
                <a:latin typeface="+mn-lt"/>
              </a:rPr>
              <a:t>Ipv4 common suffix: 0.0.0.1/8</a:t>
            </a:r>
            <a:endParaRPr lang="en-US" sz="1800" b="1" dirty="0">
              <a:solidFill>
                <a:schemeClr val="accent5">
                  <a:lumMod val="75000"/>
                </a:schemeClr>
              </a:solidFill>
              <a:latin typeface="+mn-lt"/>
            </a:endParaRPr>
          </a:p>
        </p:txBody>
      </p:sp>
      <p:sp>
        <p:nvSpPr>
          <p:cNvPr id="10" name="TextBox 9"/>
          <p:cNvSpPr txBox="1"/>
          <p:nvPr/>
        </p:nvSpPr>
        <p:spPr>
          <a:xfrm>
            <a:off x="1164172" y="1105703"/>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01</a:t>
            </a:r>
            <a:r>
              <a:rPr lang="en-US" sz="1800" b="1" dirty="0" smtClean="0">
                <a:solidFill>
                  <a:srgbClr val="C00000"/>
                </a:solidFill>
                <a:latin typeface="+mn-lt"/>
              </a:rPr>
              <a:t>00:/40</a:t>
            </a:r>
            <a:endParaRPr lang="en-US" sz="1800" b="1" dirty="0">
              <a:solidFill>
                <a:srgbClr val="C00000"/>
              </a:solidFill>
              <a:latin typeface="+mn-lt"/>
            </a:endParaRPr>
          </a:p>
        </p:txBody>
      </p:sp>
      <p:sp>
        <p:nvSpPr>
          <p:cNvPr id="11" name="TextBox 10"/>
          <p:cNvSpPr txBox="1"/>
          <p:nvPr/>
        </p:nvSpPr>
        <p:spPr>
          <a:xfrm>
            <a:off x="3301025" y="3596002"/>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02</a:t>
            </a:r>
            <a:r>
              <a:rPr lang="en-US" sz="1800" b="1" dirty="0" smtClean="0">
                <a:solidFill>
                  <a:srgbClr val="C00000"/>
                </a:solidFill>
                <a:latin typeface="+mn-lt"/>
              </a:rPr>
              <a:t>00:/40</a:t>
            </a:r>
            <a:endParaRPr lang="en-US" sz="1800" b="1" dirty="0">
              <a:solidFill>
                <a:srgbClr val="C00000"/>
              </a:solidFill>
              <a:latin typeface="+mn-lt"/>
            </a:endParaRPr>
          </a:p>
        </p:txBody>
      </p:sp>
      <p:sp>
        <p:nvSpPr>
          <p:cNvPr id="12" name="TextBox 11"/>
          <p:cNvSpPr txBox="1"/>
          <p:nvPr/>
        </p:nvSpPr>
        <p:spPr>
          <a:xfrm>
            <a:off x="6066929" y="1023268"/>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03</a:t>
            </a:r>
            <a:r>
              <a:rPr lang="en-US" sz="1800" b="1" dirty="0" smtClean="0">
                <a:solidFill>
                  <a:srgbClr val="C00000"/>
                </a:solidFill>
                <a:latin typeface="+mn-lt"/>
              </a:rPr>
              <a:t>00:/40</a:t>
            </a:r>
            <a:endParaRPr lang="en-US" sz="1800" b="1" dirty="0">
              <a:solidFill>
                <a:srgbClr val="C00000"/>
              </a:solidFill>
              <a:latin typeface="+mn-lt"/>
            </a:endParaRPr>
          </a:p>
        </p:txBody>
      </p:sp>
      <p:sp>
        <p:nvSpPr>
          <p:cNvPr id="17" name="Rounded Rectangular Callout 16"/>
          <p:cNvSpPr/>
          <p:nvPr/>
        </p:nvSpPr>
        <p:spPr>
          <a:xfrm>
            <a:off x="800100" y="4315556"/>
            <a:ext cx="4191000" cy="1247044"/>
          </a:xfrm>
          <a:prstGeom prst="wedgeRoundRectCallout">
            <a:avLst>
              <a:gd name="adj1" fmla="val -4603"/>
              <a:gd name="adj2" fmla="val -169013"/>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2001:DB8::/32 	Tunnel0</a:t>
            </a:r>
          </a:p>
          <a:p>
            <a:r>
              <a:rPr lang="en-US" sz="1600" dirty="0" smtClean="0">
                <a:ln w="0"/>
                <a:solidFill>
                  <a:schemeClr val="tx1"/>
                </a:solidFill>
                <a:effectLst>
                  <a:outerShdw blurRad="38100" dist="19050" dir="2700000" algn="tl" rotWithShape="0">
                    <a:schemeClr val="dk1">
                      <a:alpha val="40000"/>
                    </a:schemeClr>
                  </a:outerShdw>
                </a:effectLst>
              </a:rPr>
              <a:t>::/0  		Tunnel0 or</a:t>
            </a:r>
          </a:p>
          <a:p>
            <a:r>
              <a:rPr lang="en-US" sz="1600" dirty="0" smtClean="0">
                <a:ln w="0"/>
                <a:solidFill>
                  <a:schemeClr val="tx1"/>
                </a:solidFill>
                <a:effectLst>
                  <a:outerShdw blurRad="38100" dist="19050" dir="2700000" algn="tl" rotWithShape="0">
                    <a:schemeClr val="dk1">
                      <a:alpha val="40000"/>
                    </a:schemeClr>
                  </a:outerShdw>
                </a:effectLst>
              </a:rPr>
              <a:t>::/0 		2001:DB8:0300::D55C:3</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8" name="Rounded Rectangular Callout 17"/>
          <p:cNvSpPr/>
          <p:nvPr/>
        </p:nvSpPr>
        <p:spPr>
          <a:xfrm>
            <a:off x="5552177" y="3596002"/>
            <a:ext cx="3352800" cy="1247044"/>
          </a:xfrm>
          <a:prstGeom prst="wedgeRoundRectCallout">
            <a:avLst>
              <a:gd name="adj1" fmla="val -13250"/>
              <a:gd name="adj2" fmla="val -162754"/>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2001:DB8::/32 	Tunnel0</a:t>
            </a:r>
          </a:p>
          <a:p>
            <a:r>
              <a:rPr lang="en-US" sz="1600" dirty="0" smtClean="0">
                <a:ln w="0"/>
                <a:solidFill>
                  <a:schemeClr val="tx1"/>
                </a:solidFill>
                <a:effectLst>
                  <a:outerShdw blurRad="38100" dist="19050" dir="2700000" algn="tl" rotWithShape="0">
                    <a:schemeClr val="dk1">
                      <a:alpha val="40000"/>
                    </a:schemeClr>
                  </a:outerShdw>
                </a:effectLst>
              </a:rPr>
              <a:t>::/0 		2001:BABE::1</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9" name="Oval 18"/>
          <p:cNvSpPr/>
          <p:nvPr/>
        </p:nvSpPr>
        <p:spPr>
          <a:xfrm>
            <a:off x="7108902" y="1475035"/>
            <a:ext cx="1818377" cy="816977"/>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185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Text Box 3"/>
          <p:cNvSpPr txBox="1">
            <a:spLocks noChangeArrowheads="1"/>
          </p:cNvSpPr>
          <p:nvPr/>
        </p:nvSpPr>
        <p:spPr bwMode="auto">
          <a:xfrm>
            <a:off x="1233488" y="543223"/>
            <a:ext cx="41721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dirty="0" smtClean="0">
                <a:effectLst>
                  <a:outerShdw blurRad="38100" dist="38100" dir="2700000" algn="tl">
                    <a:srgbClr val="C0C0C0"/>
                  </a:outerShdw>
                </a:effectLst>
                <a:latin typeface="Times New Roman" panose="02020603050405020304" pitchFamily="18" charset="0"/>
              </a:rPr>
              <a:t>Type </a:t>
            </a:r>
            <a:r>
              <a:rPr lang="en-US" altLang="en-US" sz="2400" i="1" dirty="0">
                <a:effectLst>
                  <a:outerShdw blurRad="38100" dist="38100" dir="2700000" algn="tl">
                    <a:srgbClr val="C0C0C0"/>
                  </a:outerShdw>
                </a:effectLst>
                <a:latin typeface="Times New Roman" panose="02020603050405020304" pitchFamily="18" charset="0"/>
              </a:rPr>
              <a:t>prefixes for IPv6 addresses</a:t>
            </a:r>
          </a:p>
        </p:txBody>
      </p:sp>
      <p:pic>
        <p:nvPicPr>
          <p:cNvPr id="11269"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004888"/>
            <a:ext cx="6462712" cy="524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836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5334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Unspecified </a:t>
            </a:r>
            <a:r>
              <a:rPr lang="en-US" altLang="en-US" sz="2800" b="0" dirty="0">
                <a:latin typeface="Times New Roman" panose="02020603050405020304" pitchFamily="18" charset="0"/>
              </a:rPr>
              <a:t>address</a:t>
            </a:r>
          </a:p>
        </p:txBody>
      </p:sp>
      <p:pic>
        <p:nvPicPr>
          <p:cNvPr id="1434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2801938"/>
            <a:ext cx="8556625"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920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2"/>
          <p:cNvSpPr txBox="1">
            <a:spLocks noChangeArrowheads="1"/>
          </p:cNvSpPr>
          <p:nvPr/>
        </p:nvSpPr>
        <p:spPr bwMode="auto">
          <a:xfrm>
            <a:off x="40005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Loopback </a:t>
            </a:r>
            <a:r>
              <a:rPr lang="en-US" altLang="en-US" sz="2800" b="0" dirty="0">
                <a:latin typeface="Times New Roman" panose="02020603050405020304" pitchFamily="18" charset="0"/>
              </a:rPr>
              <a:t>address</a:t>
            </a:r>
          </a:p>
        </p:txBody>
      </p:sp>
      <p:pic>
        <p:nvPicPr>
          <p:cNvPr id="1537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3035300"/>
            <a:ext cx="8537575"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257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2"/>
          <p:cNvSpPr txBox="1">
            <a:spLocks noChangeArrowheads="1"/>
          </p:cNvSpPr>
          <p:nvPr/>
        </p:nvSpPr>
        <p:spPr bwMode="auto">
          <a:xfrm>
            <a:off x="304800" y="378831"/>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Compatible </a:t>
            </a:r>
            <a:r>
              <a:rPr lang="en-US" altLang="en-US" sz="2800" b="0" dirty="0">
                <a:latin typeface="Times New Roman" panose="02020603050405020304" pitchFamily="18" charset="0"/>
              </a:rPr>
              <a:t>address</a:t>
            </a:r>
          </a:p>
        </p:txBody>
      </p:sp>
      <p:pic>
        <p:nvPicPr>
          <p:cNvPr id="1639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78050"/>
            <a:ext cx="8802688"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259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4</a:t>
            </a:r>
            <a:r>
              <a:rPr kumimoji="1" lang="en-US" sz="4000" b="1" cap="all" dirty="0" smtClean="0">
                <a:solidFill>
                  <a:schemeClr val="tx2"/>
                </a:solidFill>
                <a:latin typeface="Arial" pitchFamily="-110" charset="0"/>
              </a:rPr>
              <a:t>. IPv6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2"/>
          <p:cNvSpPr txBox="1">
            <a:spLocks noChangeArrowheads="1"/>
          </p:cNvSpPr>
          <p:nvPr/>
        </p:nvSpPr>
        <p:spPr bwMode="auto">
          <a:xfrm>
            <a:off x="368455"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Mapped </a:t>
            </a:r>
            <a:r>
              <a:rPr lang="en-US" altLang="en-US" sz="2800" b="0" dirty="0">
                <a:latin typeface="Times New Roman" panose="02020603050405020304" pitchFamily="18" charset="0"/>
              </a:rPr>
              <a:t>address</a:t>
            </a:r>
          </a:p>
        </p:txBody>
      </p:sp>
      <p:pic>
        <p:nvPicPr>
          <p:cNvPr id="1742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2549525"/>
            <a:ext cx="854710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019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2"/>
          <p:cNvSpPr txBox="1">
            <a:spLocks noChangeArrowheads="1"/>
          </p:cNvSpPr>
          <p:nvPr/>
        </p:nvSpPr>
        <p:spPr bwMode="auto">
          <a:xfrm>
            <a:off x="366596"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Link </a:t>
            </a:r>
            <a:r>
              <a:rPr lang="en-US" altLang="en-US" sz="2800" b="0" dirty="0">
                <a:latin typeface="Times New Roman" panose="02020603050405020304" pitchFamily="18" charset="0"/>
              </a:rPr>
              <a:t>local address</a:t>
            </a:r>
          </a:p>
        </p:txBody>
      </p:sp>
      <p:pic>
        <p:nvPicPr>
          <p:cNvPr id="1844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1650"/>
            <a:ext cx="8812213"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962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71450" y="457200"/>
            <a:ext cx="752475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Site </a:t>
            </a:r>
            <a:r>
              <a:rPr lang="en-US" altLang="en-US" sz="2800" b="0" dirty="0">
                <a:latin typeface="Times New Roman" panose="02020603050405020304" pitchFamily="18" charset="0"/>
              </a:rPr>
              <a:t>local </a:t>
            </a:r>
            <a:r>
              <a:rPr lang="en-US" altLang="en-US" sz="2800" b="0" dirty="0" smtClean="0">
                <a:latin typeface="Times New Roman" panose="02020603050405020304" pitchFamily="18" charset="0"/>
              </a:rPr>
              <a:t>address – Deprecated in RFC 3879</a:t>
            </a:r>
            <a:endParaRPr lang="en-US" altLang="en-US" sz="2800" b="0" dirty="0">
              <a:latin typeface="Times New Roman" panose="02020603050405020304" pitchFamily="18" charset="0"/>
            </a:endParaRPr>
          </a:p>
        </p:txBody>
      </p:sp>
      <p:pic>
        <p:nvPicPr>
          <p:cNvPr id="1946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06700"/>
            <a:ext cx="881221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258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480059" y="381000"/>
            <a:ext cx="7524750" cy="954107"/>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mj-lt"/>
              </a:rPr>
              <a:t>Unique Local Unicast Address – RFC 4193</a:t>
            </a:r>
          </a:p>
          <a:p>
            <a:r>
              <a:rPr lang="en-US" altLang="en-US" sz="2800" b="0" dirty="0" smtClean="0">
                <a:latin typeface="+mj-lt"/>
              </a:rPr>
              <a:t>FC00::/7</a:t>
            </a:r>
            <a:endParaRPr lang="en-US" altLang="en-US" sz="2800" b="0" dirty="0">
              <a:latin typeface="+mj-lt"/>
            </a:endParaRPr>
          </a:p>
        </p:txBody>
      </p:sp>
      <p:sp>
        <p:nvSpPr>
          <p:cNvPr id="2" name="TextBox 1"/>
          <p:cNvSpPr txBox="1"/>
          <p:nvPr/>
        </p:nvSpPr>
        <p:spPr>
          <a:xfrm>
            <a:off x="228600" y="2762311"/>
            <a:ext cx="1196340" cy="400110"/>
          </a:xfrm>
          <a:prstGeom prst="rect">
            <a:avLst/>
          </a:prstGeom>
          <a:solidFill>
            <a:schemeClr val="accent2">
              <a:lumMod val="40000"/>
              <a:lumOff val="60000"/>
            </a:schemeClr>
          </a:solidFill>
          <a:ln>
            <a:solidFill>
              <a:schemeClr val="tx1"/>
            </a:solidFill>
          </a:ln>
        </p:spPr>
        <p:txBody>
          <a:bodyPr wrap="square" rtlCol="0">
            <a:spAutoFit/>
          </a:bodyPr>
          <a:lstStyle/>
          <a:p>
            <a:r>
              <a:rPr lang="en-US" sz="2000" dirty="0" smtClean="0"/>
              <a:t>1111110</a:t>
            </a:r>
            <a:endParaRPr lang="en-US" sz="2000" dirty="0"/>
          </a:p>
        </p:txBody>
      </p:sp>
      <p:sp>
        <p:nvSpPr>
          <p:cNvPr id="5" name="TextBox 4"/>
          <p:cNvSpPr txBox="1"/>
          <p:nvPr/>
        </p:nvSpPr>
        <p:spPr>
          <a:xfrm>
            <a:off x="1424941" y="2762310"/>
            <a:ext cx="7566660" cy="400110"/>
          </a:xfrm>
          <a:prstGeom prst="rect">
            <a:avLst/>
          </a:prstGeom>
          <a:noFill/>
          <a:ln>
            <a:solidFill>
              <a:schemeClr val="tx1"/>
            </a:solidFill>
          </a:ln>
        </p:spPr>
        <p:txBody>
          <a:bodyPr wrap="square" rtlCol="0">
            <a:spAutoFit/>
          </a:bodyPr>
          <a:lstStyle/>
          <a:p>
            <a:endParaRPr lang="en-US" sz="2000" dirty="0"/>
          </a:p>
        </p:txBody>
      </p:sp>
      <p:sp>
        <p:nvSpPr>
          <p:cNvPr id="3" name="TextBox 2"/>
          <p:cNvSpPr txBox="1"/>
          <p:nvPr/>
        </p:nvSpPr>
        <p:spPr>
          <a:xfrm flipH="1">
            <a:off x="480059" y="2362200"/>
            <a:ext cx="944881" cy="400110"/>
          </a:xfrm>
          <a:prstGeom prst="rect">
            <a:avLst/>
          </a:prstGeom>
          <a:noFill/>
        </p:spPr>
        <p:txBody>
          <a:bodyPr wrap="square" rtlCol="0">
            <a:spAutoFit/>
          </a:bodyPr>
          <a:lstStyle/>
          <a:p>
            <a:r>
              <a:rPr lang="en-US" sz="2000" dirty="0" smtClean="0"/>
              <a:t>7 bits</a:t>
            </a:r>
            <a:endParaRPr lang="en-US" sz="2000" dirty="0"/>
          </a:p>
        </p:txBody>
      </p:sp>
      <p:sp>
        <p:nvSpPr>
          <p:cNvPr id="7" name="TextBox 6"/>
          <p:cNvSpPr txBox="1"/>
          <p:nvPr/>
        </p:nvSpPr>
        <p:spPr>
          <a:xfrm>
            <a:off x="5052811" y="2762309"/>
            <a:ext cx="3938789"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Interface ID</a:t>
            </a:r>
            <a:endParaRPr lang="en-US" sz="2000" dirty="0">
              <a:latin typeface="+mn-lt"/>
            </a:endParaRPr>
          </a:p>
        </p:txBody>
      </p:sp>
      <p:sp>
        <p:nvSpPr>
          <p:cNvPr id="8" name="TextBox 7"/>
          <p:cNvSpPr txBox="1"/>
          <p:nvPr/>
        </p:nvSpPr>
        <p:spPr>
          <a:xfrm>
            <a:off x="3817832" y="2762309"/>
            <a:ext cx="1234979"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Subnet ID</a:t>
            </a:r>
            <a:endParaRPr lang="en-US" sz="2000" dirty="0">
              <a:latin typeface="+mn-lt"/>
            </a:endParaRPr>
          </a:p>
        </p:txBody>
      </p:sp>
      <p:sp>
        <p:nvSpPr>
          <p:cNvPr id="9" name="TextBox 8"/>
          <p:cNvSpPr txBox="1"/>
          <p:nvPr/>
        </p:nvSpPr>
        <p:spPr>
          <a:xfrm>
            <a:off x="1752600" y="2762309"/>
            <a:ext cx="2065231"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Global ID</a:t>
            </a:r>
            <a:endParaRPr lang="en-US" sz="2000" dirty="0">
              <a:latin typeface="+mn-lt"/>
            </a:endParaRPr>
          </a:p>
        </p:txBody>
      </p:sp>
      <p:sp>
        <p:nvSpPr>
          <p:cNvPr id="10" name="TextBox 9"/>
          <p:cNvSpPr txBox="1"/>
          <p:nvPr/>
        </p:nvSpPr>
        <p:spPr>
          <a:xfrm>
            <a:off x="1371600" y="2762309"/>
            <a:ext cx="381000"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L</a:t>
            </a:r>
            <a:endParaRPr lang="en-US" sz="2000" dirty="0">
              <a:latin typeface="+mn-lt"/>
            </a:endParaRPr>
          </a:p>
        </p:txBody>
      </p:sp>
      <p:sp>
        <p:nvSpPr>
          <p:cNvPr id="11" name="TextBox 10"/>
          <p:cNvSpPr txBox="1"/>
          <p:nvPr/>
        </p:nvSpPr>
        <p:spPr>
          <a:xfrm flipH="1">
            <a:off x="2373840" y="2362200"/>
            <a:ext cx="944881" cy="400110"/>
          </a:xfrm>
          <a:prstGeom prst="rect">
            <a:avLst/>
          </a:prstGeom>
          <a:noFill/>
        </p:spPr>
        <p:txBody>
          <a:bodyPr wrap="square" rtlCol="0">
            <a:spAutoFit/>
          </a:bodyPr>
          <a:lstStyle/>
          <a:p>
            <a:r>
              <a:rPr lang="en-US" sz="2000" dirty="0" smtClean="0"/>
              <a:t>40 bits</a:t>
            </a:r>
            <a:endParaRPr lang="en-US" sz="2000" dirty="0"/>
          </a:p>
        </p:txBody>
      </p:sp>
      <p:sp>
        <p:nvSpPr>
          <p:cNvPr id="12" name="TextBox 11"/>
          <p:cNvSpPr txBox="1"/>
          <p:nvPr/>
        </p:nvSpPr>
        <p:spPr>
          <a:xfrm flipH="1">
            <a:off x="4081259" y="2362200"/>
            <a:ext cx="944881" cy="400110"/>
          </a:xfrm>
          <a:prstGeom prst="rect">
            <a:avLst/>
          </a:prstGeom>
          <a:noFill/>
        </p:spPr>
        <p:txBody>
          <a:bodyPr wrap="square" rtlCol="0">
            <a:spAutoFit/>
          </a:bodyPr>
          <a:lstStyle/>
          <a:p>
            <a:r>
              <a:rPr lang="en-US" sz="2000" dirty="0" smtClean="0"/>
              <a:t>16 bits</a:t>
            </a:r>
            <a:endParaRPr lang="en-US" sz="2000" dirty="0"/>
          </a:p>
        </p:txBody>
      </p:sp>
      <p:sp>
        <p:nvSpPr>
          <p:cNvPr id="13" name="TextBox 12"/>
          <p:cNvSpPr txBox="1"/>
          <p:nvPr/>
        </p:nvSpPr>
        <p:spPr>
          <a:xfrm flipH="1">
            <a:off x="6568627" y="2362200"/>
            <a:ext cx="944881" cy="400110"/>
          </a:xfrm>
          <a:prstGeom prst="rect">
            <a:avLst/>
          </a:prstGeom>
          <a:noFill/>
        </p:spPr>
        <p:txBody>
          <a:bodyPr wrap="square" rtlCol="0">
            <a:spAutoFit/>
          </a:bodyPr>
          <a:lstStyle/>
          <a:p>
            <a:r>
              <a:rPr lang="en-US" sz="2000" dirty="0" smtClean="0"/>
              <a:t>64 bits</a:t>
            </a:r>
            <a:endParaRPr lang="en-US" sz="2000" dirty="0"/>
          </a:p>
        </p:txBody>
      </p:sp>
      <p:sp>
        <p:nvSpPr>
          <p:cNvPr id="14" name="TextBox 13"/>
          <p:cNvSpPr txBox="1"/>
          <p:nvPr/>
        </p:nvSpPr>
        <p:spPr>
          <a:xfrm flipH="1">
            <a:off x="1430002" y="2366866"/>
            <a:ext cx="658382" cy="400110"/>
          </a:xfrm>
          <a:prstGeom prst="rect">
            <a:avLst/>
          </a:prstGeom>
          <a:noFill/>
        </p:spPr>
        <p:txBody>
          <a:bodyPr wrap="square" rtlCol="0">
            <a:spAutoFit/>
          </a:bodyPr>
          <a:lstStyle/>
          <a:p>
            <a:r>
              <a:rPr lang="en-US" sz="2000" dirty="0" smtClean="0"/>
              <a:t>1 bit</a:t>
            </a:r>
            <a:endParaRPr lang="en-US" sz="2000" dirty="0"/>
          </a:p>
        </p:txBody>
      </p:sp>
    </p:spTree>
    <p:extLst>
      <p:ext uri="{BB962C8B-B14F-4D97-AF65-F5344CB8AC3E}">
        <p14:creationId xmlns:p14="http://schemas.microsoft.com/office/powerpoint/2010/main" val="434248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71450" y="304800"/>
            <a:ext cx="752475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mj-lt"/>
              </a:rPr>
              <a:t>IPv6 Global Unicast Address – RFC 3587</a:t>
            </a:r>
          </a:p>
        </p:txBody>
      </p:sp>
      <p:sp>
        <p:nvSpPr>
          <p:cNvPr id="5" name="TextBox 4"/>
          <p:cNvSpPr txBox="1"/>
          <p:nvPr/>
        </p:nvSpPr>
        <p:spPr>
          <a:xfrm>
            <a:off x="304800" y="2038290"/>
            <a:ext cx="8686801" cy="400110"/>
          </a:xfrm>
          <a:prstGeom prst="rect">
            <a:avLst/>
          </a:prstGeom>
          <a:noFill/>
          <a:ln>
            <a:solidFill>
              <a:schemeClr val="tx1"/>
            </a:solidFill>
          </a:ln>
        </p:spPr>
        <p:txBody>
          <a:bodyPr wrap="square" rtlCol="0">
            <a:spAutoFit/>
          </a:bodyPr>
          <a:lstStyle/>
          <a:p>
            <a:endParaRPr lang="en-US" sz="2000" dirty="0"/>
          </a:p>
        </p:txBody>
      </p:sp>
      <p:sp>
        <p:nvSpPr>
          <p:cNvPr id="7" name="TextBox 6"/>
          <p:cNvSpPr txBox="1"/>
          <p:nvPr/>
        </p:nvSpPr>
        <p:spPr>
          <a:xfrm>
            <a:off x="5052811" y="2038289"/>
            <a:ext cx="3938789"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Interface ID</a:t>
            </a:r>
            <a:endParaRPr lang="en-US" sz="2000" dirty="0">
              <a:latin typeface="+mn-lt"/>
            </a:endParaRPr>
          </a:p>
        </p:txBody>
      </p:sp>
      <p:sp>
        <p:nvSpPr>
          <p:cNvPr id="8" name="TextBox 7"/>
          <p:cNvSpPr txBox="1"/>
          <p:nvPr/>
        </p:nvSpPr>
        <p:spPr>
          <a:xfrm>
            <a:off x="3817832" y="2038289"/>
            <a:ext cx="1234979"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Subnet ID</a:t>
            </a:r>
            <a:endParaRPr lang="en-US" sz="2000" dirty="0">
              <a:latin typeface="+mn-lt"/>
            </a:endParaRPr>
          </a:p>
        </p:txBody>
      </p:sp>
      <p:sp>
        <p:nvSpPr>
          <p:cNvPr id="9" name="TextBox 8"/>
          <p:cNvSpPr txBox="1"/>
          <p:nvPr/>
        </p:nvSpPr>
        <p:spPr>
          <a:xfrm>
            <a:off x="304800" y="2038289"/>
            <a:ext cx="3513031"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Global Routing Prefix</a:t>
            </a:r>
            <a:endParaRPr lang="en-US" sz="2000" dirty="0">
              <a:latin typeface="+mn-lt"/>
            </a:endParaRPr>
          </a:p>
        </p:txBody>
      </p:sp>
      <p:sp>
        <p:nvSpPr>
          <p:cNvPr id="11" name="TextBox 10"/>
          <p:cNvSpPr txBox="1"/>
          <p:nvPr/>
        </p:nvSpPr>
        <p:spPr>
          <a:xfrm flipH="1">
            <a:off x="2373840" y="1638180"/>
            <a:ext cx="944881" cy="400110"/>
          </a:xfrm>
          <a:prstGeom prst="rect">
            <a:avLst/>
          </a:prstGeom>
          <a:noFill/>
        </p:spPr>
        <p:txBody>
          <a:bodyPr wrap="square" rtlCol="0">
            <a:spAutoFit/>
          </a:bodyPr>
          <a:lstStyle/>
          <a:p>
            <a:r>
              <a:rPr lang="en-US" sz="2000" dirty="0"/>
              <a:t>n</a:t>
            </a:r>
            <a:r>
              <a:rPr lang="en-US" sz="2000" dirty="0" smtClean="0"/>
              <a:t> bits</a:t>
            </a:r>
            <a:endParaRPr lang="en-US" sz="2000" dirty="0"/>
          </a:p>
        </p:txBody>
      </p:sp>
      <p:sp>
        <p:nvSpPr>
          <p:cNvPr id="12" name="TextBox 11"/>
          <p:cNvSpPr txBox="1"/>
          <p:nvPr/>
        </p:nvSpPr>
        <p:spPr>
          <a:xfrm flipH="1">
            <a:off x="4081259" y="1638180"/>
            <a:ext cx="944881" cy="400110"/>
          </a:xfrm>
          <a:prstGeom prst="rect">
            <a:avLst/>
          </a:prstGeom>
          <a:noFill/>
        </p:spPr>
        <p:txBody>
          <a:bodyPr wrap="square" rtlCol="0">
            <a:spAutoFit/>
          </a:bodyPr>
          <a:lstStyle/>
          <a:p>
            <a:r>
              <a:rPr lang="en-US" sz="2000" dirty="0"/>
              <a:t>m</a:t>
            </a:r>
            <a:r>
              <a:rPr lang="en-US" sz="2000" dirty="0" smtClean="0"/>
              <a:t> bits</a:t>
            </a:r>
            <a:endParaRPr lang="en-US" sz="2000" dirty="0"/>
          </a:p>
        </p:txBody>
      </p:sp>
      <p:sp>
        <p:nvSpPr>
          <p:cNvPr id="13" name="TextBox 12"/>
          <p:cNvSpPr txBox="1"/>
          <p:nvPr/>
        </p:nvSpPr>
        <p:spPr>
          <a:xfrm flipH="1">
            <a:off x="6179539" y="1638178"/>
            <a:ext cx="1874708" cy="400110"/>
          </a:xfrm>
          <a:prstGeom prst="rect">
            <a:avLst/>
          </a:prstGeom>
          <a:noFill/>
        </p:spPr>
        <p:txBody>
          <a:bodyPr wrap="square" rtlCol="0">
            <a:spAutoFit/>
          </a:bodyPr>
          <a:lstStyle/>
          <a:p>
            <a:r>
              <a:rPr lang="en-US" sz="2000" dirty="0" smtClean="0"/>
              <a:t>128-n-m bits</a:t>
            </a:r>
            <a:endParaRPr lang="en-US" sz="2000" dirty="0"/>
          </a:p>
        </p:txBody>
      </p:sp>
      <p:sp>
        <p:nvSpPr>
          <p:cNvPr id="15" name="TextBox 14"/>
          <p:cNvSpPr txBox="1"/>
          <p:nvPr/>
        </p:nvSpPr>
        <p:spPr>
          <a:xfrm>
            <a:off x="228600" y="4335210"/>
            <a:ext cx="8686801" cy="400110"/>
          </a:xfrm>
          <a:prstGeom prst="rect">
            <a:avLst/>
          </a:prstGeom>
          <a:noFill/>
          <a:ln>
            <a:solidFill>
              <a:schemeClr val="tx1"/>
            </a:solidFill>
          </a:ln>
        </p:spPr>
        <p:txBody>
          <a:bodyPr wrap="square" rtlCol="0">
            <a:spAutoFit/>
          </a:bodyPr>
          <a:lstStyle/>
          <a:p>
            <a:endParaRPr lang="en-US" sz="2000" dirty="0"/>
          </a:p>
        </p:txBody>
      </p:sp>
      <p:sp>
        <p:nvSpPr>
          <p:cNvPr id="16" name="TextBox 15"/>
          <p:cNvSpPr txBox="1"/>
          <p:nvPr/>
        </p:nvSpPr>
        <p:spPr>
          <a:xfrm>
            <a:off x="4976611" y="4335209"/>
            <a:ext cx="3938789"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Interface ID</a:t>
            </a:r>
            <a:endParaRPr lang="en-US" sz="2000" dirty="0">
              <a:latin typeface="+mn-lt"/>
            </a:endParaRPr>
          </a:p>
        </p:txBody>
      </p:sp>
      <p:sp>
        <p:nvSpPr>
          <p:cNvPr id="17" name="TextBox 16"/>
          <p:cNvSpPr txBox="1"/>
          <p:nvPr/>
        </p:nvSpPr>
        <p:spPr>
          <a:xfrm>
            <a:off x="3741632" y="4335209"/>
            <a:ext cx="1234979"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Subnet ID</a:t>
            </a:r>
            <a:endParaRPr lang="en-US" sz="2000" dirty="0">
              <a:latin typeface="+mn-lt"/>
            </a:endParaRPr>
          </a:p>
        </p:txBody>
      </p:sp>
      <p:sp>
        <p:nvSpPr>
          <p:cNvPr id="18" name="TextBox 17"/>
          <p:cNvSpPr txBox="1"/>
          <p:nvPr/>
        </p:nvSpPr>
        <p:spPr>
          <a:xfrm>
            <a:off x="228600" y="4335209"/>
            <a:ext cx="3513031"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Global Routing Prefix</a:t>
            </a:r>
            <a:endParaRPr lang="en-US" sz="2000" dirty="0">
              <a:latin typeface="+mn-lt"/>
            </a:endParaRPr>
          </a:p>
        </p:txBody>
      </p:sp>
      <p:sp>
        <p:nvSpPr>
          <p:cNvPr id="19" name="TextBox 18"/>
          <p:cNvSpPr txBox="1"/>
          <p:nvPr/>
        </p:nvSpPr>
        <p:spPr>
          <a:xfrm flipH="1">
            <a:off x="1663051" y="3879505"/>
            <a:ext cx="944881" cy="400110"/>
          </a:xfrm>
          <a:prstGeom prst="rect">
            <a:avLst/>
          </a:prstGeom>
          <a:noFill/>
        </p:spPr>
        <p:txBody>
          <a:bodyPr wrap="square" rtlCol="0">
            <a:spAutoFit/>
          </a:bodyPr>
          <a:lstStyle/>
          <a:p>
            <a:r>
              <a:rPr lang="en-US" sz="2000" dirty="0"/>
              <a:t>n</a:t>
            </a:r>
            <a:r>
              <a:rPr lang="en-US" sz="2000" dirty="0" smtClean="0"/>
              <a:t> bits</a:t>
            </a:r>
            <a:endParaRPr lang="en-US" sz="2000" dirty="0"/>
          </a:p>
        </p:txBody>
      </p:sp>
      <p:sp>
        <p:nvSpPr>
          <p:cNvPr id="20" name="TextBox 19"/>
          <p:cNvSpPr txBox="1"/>
          <p:nvPr/>
        </p:nvSpPr>
        <p:spPr>
          <a:xfrm flipH="1">
            <a:off x="3788786" y="3935098"/>
            <a:ext cx="1160926" cy="400110"/>
          </a:xfrm>
          <a:prstGeom prst="rect">
            <a:avLst/>
          </a:prstGeom>
          <a:noFill/>
        </p:spPr>
        <p:txBody>
          <a:bodyPr wrap="square" rtlCol="0">
            <a:spAutoFit/>
          </a:bodyPr>
          <a:lstStyle/>
          <a:p>
            <a:r>
              <a:rPr lang="en-US" sz="2000" dirty="0" smtClean="0"/>
              <a:t>64-n bits</a:t>
            </a:r>
            <a:endParaRPr lang="en-US" sz="2000" dirty="0"/>
          </a:p>
        </p:txBody>
      </p:sp>
      <p:sp>
        <p:nvSpPr>
          <p:cNvPr id="21" name="TextBox 20"/>
          <p:cNvSpPr txBox="1"/>
          <p:nvPr/>
        </p:nvSpPr>
        <p:spPr>
          <a:xfrm flipH="1">
            <a:off x="6418589" y="3935098"/>
            <a:ext cx="1874708" cy="400110"/>
          </a:xfrm>
          <a:prstGeom prst="rect">
            <a:avLst/>
          </a:prstGeom>
          <a:noFill/>
        </p:spPr>
        <p:txBody>
          <a:bodyPr wrap="square" rtlCol="0">
            <a:spAutoFit/>
          </a:bodyPr>
          <a:lstStyle/>
          <a:p>
            <a:r>
              <a:rPr lang="en-US" sz="2000" dirty="0" smtClean="0"/>
              <a:t>64 bits</a:t>
            </a:r>
            <a:endParaRPr lang="en-US" sz="2000" dirty="0"/>
          </a:p>
        </p:txBody>
      </p:sp>
      <p:sp>
        <p:nvSpPr>
          <p:cNvPr id="4" name="TextBox 3"/>
          <p:cNvSpPr txBox="1"/>
          <p:nvPr/>
        </p:nvSpPr>
        <p:spPr>
          <a:xfrm>
            <a:off x="187549" y="3200400"/>
            <a:ext cx="6336606" cy="461665"/>
          </a:xfrm>
          <a:prstGeom prst="rect">
            <a:avLst/>
          </a:prstGeom>
          <a:noFill/>
        </p:spPr>
        <p:txBody>
          <a:bodyPr wrap="none" rtlCol="0">
            <a:spAutoFit/>
          </a:bodyPr>
          <a:lstStyle/>
          <a:p>
            <a:r>
              <a:rPr lang="en-US" dirty="0" smtClean="0">
                <a:solidFill>
                  <a:srgbClr val="002060"/>
                </a:solidFill>
                <a:latin typeface="+mn-lt"/>
              </a:rPr>
              <a:t>For prefix not starting with binary value 000 (::/3)</a:t>
            </a:r>
            <a:endParaRPr lang="en-US" dirty="0">
              <a:solidFill>
                <a:srgbClr val="002060"/>
              </a:solidFill>
              <a:latin typeface="+mn-lt"/>
            </a:endParaRPr>
          </a:p>
        </p:txBody>
      </p:sp>
      <p:sp>
        <p:nvSpPr>
          <p:cNvPr id="22" name="TextBox 21"/>
          <p:cNvSpPr txBox="1"/>
          <p:nvPr/>
        </p:nvSpPr>
        <p:spPr>
          <a:xfrm>
            <a:off x="228600" y="1007238"/>
            <a:ext cx="2134943" cy="461665"/>
          </a:xfrm>
          <a:prstGeom prst="rect">
            <a:avLst/>
          </a:prstGeom>
          <a:noFill/>
        </p:spPr>
        <p:txBody>
          <a:bodyPr wrap="none" rtlCol="0">
            <a:spAutoFit/>
          </a:bodyPr>
          <a:lstStyle/>
          <a:p>
            <a:r>
              <a:rPr lang="en-US" dirty="0" smtClean="0">
                <a:solidFill>
                  <a:srgbClr val="002060"/>
                </a:solidFill>
                <a:latin typeface="+mn-lt"/>
              </a:rPr>
              <a:t>General Format</a:t>
            </a:r>
            <a:endParaRPr lang="en-US" dirty="0">
              <a:solidFill>
                <a:srgbClr val="002060"/>
              </a:solidFill>
              <a:latin typeface="+mn-lt"/>
            </a:endParaRPr>
          </a:p>
        </p:txBody>
      </p:sp>
      <p:sp>
        <p:nvSpPr>
          <p:cNvPr id="23" name="TextBox 22"/>
          <p:cNvSpPr txBox="1"/>
          <p:nvPr/>
        </p:nvSpPr>
        <p:spPr>
          <a:xfrm>
            <a:off x="259309" y="6070398"/>
            <a:ext cx="8686801" cy="400110"/>
          </a:xfrm>
          <a:prstGeom prst="rect">
            <a:avLst/>
          </a:prstGeom>
          <a:noFill/>
          <a:ln>
            <a:solidFill>
              <a:schemeClr val="tx1"/>
            </a:solidFill>
          </a:ln>
        </p:spPr>
        <p:txBody>
          <a:bodyPr wrap="square" rtlCol="0">
            <a:spAutoFit/>
          </a:bodyPr>
          <a:lstStyle/>
          <a:p>
            <a:endParaRPr lang="en-US" sz="2000" dirty="0"/>
          </a:p>
        </p:txBody>
      </p:sp>
      <p:sp>
        <p:nvSpPr>
          <p:cNvPr id="24" name="TextBox 23"/>
          <p:cNvSpPr txBox="1"/>
          <p:nvPr/>
        </p:nvSpPr>
        <p:spPr>
          <a:xfrm>
            <a:off x="5007320" y="6070397"/>
            <a:ext cx="3938789"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Interface ID</a:t>
            </a:r>
            <a:endParaRPr lang="en-US" sz="2000" dirty="0">
              <a:latin typeface="+mn-lt"/>
            </a:endParaRPr>
          </a:p>
        </p:txBody>
      </p:sp>
      <p:sp>
        <p:nvSpPr>
          <p:cNvPr id="25" name="TextBox 24"/>
          <p:cNvSpPr txBox="1"/>
          <p:nvPr/>
        </p:nvSpPr>
        <p:spPr>
          <a:xfrm>
            <a:off x="3772341" y="6070397"/>
            <a:ext cx="1234979"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Subnet ID</a:t>
            </a:r>
            <a:endParaRPr lang="en-US" sz="2000" dirty="0">
              <a:latin typeface="+mn-lt"/>
            </a:endParaRPr>
          </a:p>
        </p:txBody>
      </p:sp>
      <p:sp>
        <p:nvSpPr>
          <p:cNvPr id="26" name="TextBox 25"/>
          <p:cNvSpPr txBox="1"/>
          <p:nvPr/>
        </p:nvSpPr>
        <p:spPr>
          <a:xfrm>
            <a:off x="854299" y="6070397"/>
            <a:ext cx="2918041"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Global Routing Prefix</a:t>
            </a:r>
            <a:endParaRPr lang="en-US" sz="2000" dirty="0">
              <a:latin typeface="+mn-lt"/>
            </a:endParaRPr>
          </a:p>
        </p:txBody>
      </p:sp>
      <p:sp>
        <p:nvSpPr>
          <p:cNvPr id="27" name="TextBox 26"/>
          <p:cNvSpPr txBox="1"/>
          <p:nvPr/>
        </p:nvSpPr>
        <p:spPr>
          <a:xfrm flipH="1">
            <a:off x="1693760" y="5614693"/>
            <a:ext cx="944881" cy="400110"/>
          </a:xfrm>
          <a:prstGeom prst="rect">
            <a:avLst/>
          </a:prstGeom>
          <a:noFill/>
        </p:spPr>
        <p:txBody>
          <a:bodyPr wrap="square" rtlCol="0">
            <a:spAutoFit/>
          </a:bodyPr>
          <a:lstStyle/>
          <a:p>
            <a:r>
              <a:rPr lang="en-US" sz="2000" dirty="0" smtClean="0"/>
              <a:t>45 bits</a:t>
            </a:r>
            <a:endParaRPr lang="en-US" sz="2000" dirty="0"/>
          </a:p>
        </p:txBody>
      </p:sp>
      <p:sp>
        <p:nvSpPr>
          <p:cNvPr id="28" name="TextBox 27"/>
          <p:cNvSpPr txBox="1"/>
          <p:nvPr/>
        </p:nvSpPr>
        <p:spPr>
          <a:xfrm flipH="1">
            <a:off x="3819495" y="5670286"/>
            <a:ext cx="1160926" cy="400110"/>
          </a:xfrm>
          <a:prstGeom prst="rect">
            <a:avLst/>
          </a:prstGeom>
          <a:noFill/>
        </p:spPr>
        <p:txBody>
          <a:bodyPr wrap="square" rtlCol="0">
            <a:spAutoFit/>
          </a:bodyPr>
          <a:lstStyle/>
          <a:p>
            <a:r>
              <a:rPr lang="en-US" sz="2000" dirty="0" smtClean="0"/>
              <a:t>16 bits</a:t>
            </a:r>
            <a:endParaRPr lang="en-US" sz="2000" dirty="0"/>
          </a:p>
        </p:txBody>
      </p:sp>
      <p:sp>
        <p:nvSpPr>
          <p:cNvPr id="29" name="TextBox 28"/>
          <p:cNvSpPr txBox="1"/>
          <p:nvPr/>
        </p:nvSpPr>
        <p:spPr>
          <a:xfrm flipH="1">
            <a:off x="6449298" y="5670286"/>
            <a:ext cx="1874708" cy="400110"/>
          </a:xfrm>
          <a:prstGeom prst="rect">
            <a:avLst/>
          </a:prstGeom>
          <a:noFill/>
        </p:spPr>
        <p:txBody>
          <a:bodyPr wrap="square" rtlCol="0">
            <a:spAutoFit/>
          </a:bodyPr>
          <a:lstStyle/>
          <a:p>
            <a:r>
              <a:rPr lang="en-US" sz="2000" dirty="0" smtClean="0"/>
              <a:t>64 bits</a:t>
            </a:r>
            <a:endParaRPr lang="en-US" sz="2000" dirty="0"/>
          </a:p>
        </p:txBody>
      </p:sp>
      <p:sp>
        <p:nvSpPr>
          <p:cNvPr id="30" name="TextBox 29"/>
          <p:cNvSpPr txBox="1"/>
          <p:nvPr/>
        </p:nvSpPr>
        <p:spPr>
          <a:xfrm>
            <a:off x="228600" y="5097210"/>
            <a:ext cx="1392561" cy="461665"/>
          </a:xfrm>
          <a:prstGeom prst="rect">
            <a:avLst/>
          </a:prstGeom>
          <a:noFill/>
        </p:spPr>
        <p:txBody>
          <a:bodyPr wrap="none" rtlCol="0">
            <a:spAutoFit/>
          </a:bodyPr>
          <a:lstStyle/>
          <a:p>
            <a:r>
              <a:rPr lang="en-US" dirty="0" smtClean="0">
                <a:solidFill>
                  <a:srgbClr val="002060"/>
                </a:solidFill>
                <a:latin typeface="+mn-lt"/>
              </a:rPr>
              <a:t>Example: </a:t>
            </a:r>
            <a:endParaRPr lang="en-US" dirty="0">
              <a:solidFill>
                <a:srgbClr val="002060"/>
              </a:solidFill>
              <a:latin typeface="+mn-lt"/>
            </a:endParaRPr>
          </a:p>
        </p:txBody>
      </p:sp>
      <p:sp>
        <p:nvSpPr>
          <p:cNvPr id="31" name="TextBox 30"/>
          <p:cNvSpPr txBox="1"/>
          <p:nvPr/>
        </p:nvSpPr>
        <p:spPr>
          <a:xfrm>
            <a:off x="244699" y="6070397"/>
            <a:ext cx="609600" cy="400110"/>
          </a:xfrm>
          <a:prstGeom prst="rect">
            <a:avLst/>
          </a:prstGeom>
          <a:solidFill>
            <a:schemeClr val="accent2">
              <a:lumMod val="40000"/>
              <a:lumOff val="60000"/>
            </a:schemeClr>
          </a:solidFill>
          <a:ln>
            <a:solidFill>
              <a:schemeClr val="tx1"/>
            </a:solidFill>
          </a:ln>
        </p:spPr>
        <p:txBody>
          <a:bodyPr wrap="square" rtlCol="0">
            <a:spAutoFit/>
          </a:bodyPr>
          <a:lstStyle/>
          <a:p>
            <a:r>
              <a:rPr lang="en-US" sz="2000" dirty="0" smtClean="0"/>
              <a:t>001</a:t>
            </a:r>
            <a:endParaRPr lang="en-US" sz="2000" dirty="0"/>
          </a:p>
        </p:txBody>
      </p:sp>
      <p:sp>
        <p:nvSpPr>
          <p:cNvPr id="32" name="TextBox 31"/>
          <p:cNvSpPr txBox="1"/>
          <p:nvPr/>
        </p:nvSpPr>
        <p:spPr>
          <a:xfrm flipH="1">
            <a:off x="224883" y="5670286"/>
            <a:ext cx="944881" cy="400110"/>
          </a:xfrm>
          <a:prstGeom prst="rect">
            <a:avLst/>
          </a:prstGeom>
          <a:noFill/>
        </p:spPr>
        <p:txBody>
          <a:bodyPr wrap="square" rtlCol="0">
            <a:spAutoFit/>
          </a:bodyPr>
          <a:lstStyle/>
          <a:p>
            <a:r>
              <a:rPr lang="en-US" sz="2000" dirty="0" smtClean="0"/>
              <a:t>3 bits</a:t>
            </a:r>
            <a:endParaRPr lang="en-US" sz="2000" dirty="0"/>
          </a:p>
        </p:txBody>
      </p:sp>
    </p:spTree>
    <p:extLst>
      <p:ext uri="{BB962C8B-B14F-4D97-AF65-F5344CB8AC3E}">
        <p14:creationId xmlns:p14="http://schemas.microsoft.com/office/powerpoint/2010/main" val="928837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86700" cy="930274"/>
          </a:xfrm>
        </p:spPr>
        <p:txBody>
          <a:bodyPr>
            <a:normAutofit fontScale="90000"/>
          </a:bodyPr>
          <a:lstStyle/>
          <a:p>
            <a:r>
              <a:rPr lang="en-US" dirty="0" smtClean="0"/>
              <a:t>EUI-64 in IPv6</a:t>
            </a:r>
            <a:br>
              <a:rPr lang="en-US" dirty="0" smtClean="0"/>
            </a:br>
            <a:endParaRPr lang="en-US" dirty="0"/>
          </a:p>
        </p:txBody>
      </p:sp>
      <p:pic>
        <p:nvPicPr>
          <p:cNvPr id="539650" name="Picture 2" descr="eui64_step1.png"/>
          <p:cNvPicPr>
            <a:picLocks noChangeAspect="1" noChangeArrowheads="1"/>
          </p:cNvPicPr>
          <p:nvPr/>
        </p:nvPicPr>
        <p:blipFill>
          <a:blip r:embed="rId2" cstate="print"/>
          <a:srcRect/>
          <a:stretch>
            <a:fillRect/>
          </a:stretch>
        </p:blipFill>
        <p:spPr bwMode="auto">
          <a:xfrm>
            <a:off x="1219200" y="2819400"/>
            <a:ext cx="3362325" cy="1419226"/>
          </a:xfrm>
          <a:prstGeom prst="rect">
            <a:avLst/>
          </a:prstGeom>
          <a:noFill/>
        </p:spPr>
      </p:pic>
      <p:pic>
        <p:nvPicPr>
          <p:cNvPr id="539652" name="Picture 4" descr="eui64_step2.png"/>
          <p:cNvPicPr>
            <a:picLocks noChangeAspect="1" noChangeArrowheads="1"/>
          </p:cNvPicPr>
          <p:nvPr/>
        </p:nvPicPr>
        <p:blipFill>
          <a:blip r:embed="rId3" cstate="print"/>
          <a:srcRect/>
          <a:stretch>
            <a:fillRect/>
          </a:stretch>
        </p:blipFill>
        <p:spPr bwMode="auto">
          <a:xfrm>
            <a:off x="1219200" y="4953000"/>
            <a:ext cx="3495675" cy="1552576"/>
          </a:xfrm>
          <a:prstGeom prst="rect">
            <a:avLst/>
          </a:prstGeom>
          <a:noFill/>
        </p:spPr>
      </p:pic>
      <p:sp>
        <p:nvSpPr>
          <p:cNvPr id="5" name="TextBox 4"/>
          <p:cNvSpPr txBox="1"/>
          <p:nvPr/>
        </p:nvSpPr>
        <p:spPr>
          <a:xfrm>
            <a:off x="457200" y="1066800"/>
            <a:ext cx="7378943" cy="461665"/>
          </a:xfrm>
          <a:prstGeom prst="rect">
            <a:avLst/>
          </a:prstGeom>
          <a:noFill/>
        </p:spPr>
        <p:txBody>
          <a:bodyPr wrap="none" rtlCol="0">
            <a:spAutoFit/>
          </a:bodyPr>
          <a:lstStyle/>
          <a:p>
            <a:r>
              <a:rPr lang="fr-FR" dirty="0" err="1" smtClean="0"/>
              <a:t>IEEE's</a:t>
            </a:r>
            <a:r>
              <a:rPr lang="fr-FR" dirty="0" smtClean="0"/>
              <a:t> 64-bit </a:t>
            </a:r>
            <a:r>
              <a:rPr lang="fr-FR" dirty="0" err="1" smtClean="0"/>
              <a:t>Extended</a:t>
            </a:r>
            <a:r>
              <a:rPr lang="fr-FR" dirty="0" smtClean="0"/>
              <a:t> Unique Identifier (EUI-64) format</a:t>
            </a:r>
            <a:endParaRPr lang="en-US" dirty="0"/>
          </a:p>
        </p:txBody>
      </p:sp>
      <p:sp>
        <p:nvSpPr>
          <p:cNvPr id="6" name="TextBox 5"/>
          <p:cNvSpPr txBox="1"/>
          <p:nvPr/>
        </p:nvSpPr>
        <p:spPr>
          <a:xfrm>
            <a:off x="457200" y="4419600"/>
            <a:ext cx="7202613" cy="461665"/>
          </a:xfrm>
          <a:prstGeom prst="rect">
            <a:avLst/>
          </a:prstGeom>
          <a:noFill/>
        </p:spPr>
        <p:txBody>
          <a:bodyPr wrap="none" rtlCol="0">
            <a:spAutoFit/>
          </a:bodyPr>
          <a:lstStyle/>
          <a:p>
            <a:r>
              <a:rPr lang="en-US" dirty="0" smtClean="0"/>
              <a:t>2. Invert the universal/local (U/L) flag (bit 7) in the OUI </a:t>
            </a:r>
            <a:endParaRPr lang="en-US" dirty="0"/>
          </a:p>
        </p:txBody>
      </p:sp>
      <p:sp>
        <p:nvSpPr>
          <p:cNvPr id="7" name="TextBox 6"/>
          <p:cNvSpPr txBox="1"/>
          <p:nvPr/>
        </p:nvSpPr>
        <p:spPr>
          <a:xfrm>
            <a:off x="457200" y="1600200"/>
            <a:ext cx="7772512" cy="830997"/>
          </a:xfrm>
          <a:prstGeom prst="rect">
            <a:avLst/>
          </a:prstGeom>
          <a:noFill/>
        </p:spPr>
        <p:txBody>
          <a:bodyPr wrap="none" rtlCol="0">
            <a:spAutoFit/>
          </a:bodyPr>
          <a:lstStyle/>
          <a:p>
            <a:pPr marL="457200" indent="-457200"/>
            <a:r>
              <a:rPr lang="en-US" dirty="0" smtClean="0"/>
              <a:t>1. Break MAC </a:t>
            </a:r>
            <a:r>
              <a:rPr lang="en-US" dirty="0" smtClean="0">
                <a:hlinkClick r:id="rId4"/>
              </a:rPr>
              <a:t>Organizationally Unique Identifier (OUI)</a:t>
            </a:r>
            <a:r>
              <a:rPr lang="en-US" dirty="0" smtClean="0"/>
              <a:t> and </a:t>
            </a:r>
          </a:p>
          <a:p>
            <a:pPr marL="457200" indent="-457200"/>
            <a:r>
              <a:rPr lang="en-US" dirty="0" smtClean="0"/>
              <a:t>the NIC specific part.</a:t>
            </a:r>
            <a:endParaRPr lang="en-US" dirty="0"/>
          </a:p>
        </p:txBody>
      </p:sp>
    </p:spTree>
    <p:extLst>
      <p:ext uri="{BB962C8B-B14F-4D97-AF65-F5344CB8AC3E}">
        <p14:creationId xmlns:p14="http://schemas.microsoft.com/office/powerpoint/2010/main" val="2364138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171450" y="98082"/>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mj-lt"/>
              </a:rPr>
              <a:t>Multicast </a:t>
            </a:r>
            <a:r>
              <a:rPr lang="en-US" altLang="en-US" sz="2800" b="0" dirty="0">
                <a:latin typeface="+mj-lt"/>
              </a:rPr>
              <a:t>address</a:t>
            </a:r>
          </a:p>
        </p:txBody>
      </p:sp>
      <p:sp>
        <p:nvSpPr>
          <p:cNvPr id="5" name="TextBox 4"/>
          <p:cNvSpPr txBox="1"/>
          <p:nvPr/>
        </p:nvSpPr>
        <p:spPr>
          <a:xfrm>
            <a:off x="197208" y="1364572"/>
            <a:ext cx="1196340" cy="400110"/>
          </a:xfrm>
          <a:prstGeom prst="rect">
            <a:avLst/>
          </a:prstGeom>
          <a:solidFill>
            <a:schemeClr val="accent2">
              <a:lumMod val="40000"/>
              <a:lumOff val="60000"/>
            </a:schemeClr>
          </a:solidFill>
          <a:ln>
            <a:solidFill>
              <a:schemeClr val="tx1"/>
            </a:solidFill>
          </a:ln>
        </p:spPr>
        <p:txBody>
          <a:bodyPr wrap="square" rtlCol="0">
            <a:spAutoFit/>
          </a:bodyPr>
          <a:lstStyle/>
          <a:p>
            <a:r>
              <a:rPr lang="en-US" sz="2000" dirty="0" smtClean="0"/>
              <a:t>11111111</a:t>
            </a:r>
            <a:endParaRPr lang="en-US" sz="2000" dirty="0"/>
          </a:p>
        </p:txBody>
      </p:sp>
      <p:sp>
        <p:nvSpPr>
          <p:cNvPr id="6" name="TextBox 5"/>
          <p:cNvSpPr txBox="1"/>
          <p:nvPr/>
        </p:nvSpPr>
        <p:spPr>
          <a:xfrm>
            <a:off x="1393549" y="1364571"/>
            <a:ext cx="7566660" cy="400110"/>
          </a:xfrm>
          <a:prstGeom prst="rect">
            <a:avLst/>
          </a:prstGeom>
          <a:noFill/>
          <a:ln>
            <a:solidFill>
              <a:schemeClr val="tx1"/>
            </a:solidFill>
          </a:ln>
        </p:spPr>
        <p:txBody>
          <a:bodyPr wrap="square" rtlCol="0">
            <a:spAutoFit/>
          </a:bodyPr>
          <a:lstStyle/>
          <a:p>
            <a:endParaRPr lang="en-US" sz="2000" dirty="0"/>
          </a:p>
        </p:txBody>
      </p:sp>
      <p:sp>
        <p:nvSpPr>
          <p:cNvPr id="7" name="TextBox 6"/>
          <p:cNvSpPr txBox="1"/>
          <p:nvPr/>
        </p:nvSpPr>
        <p:spPr>
          <a:xfrm flipH="1">
            <a:off x="448667" y="964461"/>
            <a:ext cx="944881" cy="400110"/>
          </a:xfrm>
          <a:prstGeom prst="rect">
            <a:avLst/>
          </a:prstGeom>
          <a:noFill/>
        </p:spPr>
        <p:txBody>
          <a:bodyPr wrap="square" rtlCol="0">
            <a:spAutoFit/>
          </a:bodyPr>
          <a:lstStyle/>
          <a:p>
            <a:r>
              <a:rPr lang="en-US" sz="2000" dirty="0" smtClean="0"/>
              <a:t>8 bits</a:t>
            </a:r>
            <a:endParaRPr lang="en-US" sz="2000" dirty="0"/>
          </a:p>
        </p:txBody>
      </p:sp>
      <p:sp>
        <p:nvSpPr>
          <p:cNvPr id="8" name="TextBox 7"/>
          <p:cNvSpPr txBox="1"/>
          <p:nvPr/>
        </p:nvSpPr>
        <p:spPr>
          <a:xfrm>
            <a:off x="3032373" y="1364570"/>
            <a:ext cx="5927835"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Group ID</a:t>
            </a:r>
            <a:endParaRPr lang="en-US" sz="2000" dirty="0">
              <a:latin typeface="+mn-lt"/>
            </a:endParaRPr>
          </a:p>
        </p:txBody>
      </p:sp>
      <p:sp>
        <p:nvSpPr>
          <p:cNvPr id="9" name="TextBox 8"/>
          <p:cNvSpPr txBox="1"/>
          <p:nvPr/>
        </p:nvSpPr>
        <p:spPr>
          <a:xfrm>
            <a:off x="2227855" y="1364570"/>
            <a:ext cx="804518"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scope</a:t>
            </a:r>
            <a:endParaRPr lang="en-US" sz="2000" dirty="0">
              <a:latin typeface="+mn-lt"/>
            </a:endParaRPr>
          </a:p>
        </p:txBody>
      </p:sp>
      <p:sp>
        <p:nvSpPr>
          <p:cNvPr id="10" name="TextBox 9"/>
          <p:cNvSpPr txBox="1"/>
          <p:nvPr/>
        </p:nvSpPr>
        <p:spPr>
          <a:xfrm>
            <a:off x="1393548" y="1364570"/>
            <a:ext cx="850405"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Flags</a:t>
            </a:r>
            <a:endParaRPr lang="en-US" sz="2000" dirty="0">
              <a:latin typeface="+mn-lt"/>
            </a:endParaRPr>
          </a:p>
        </p:txBody>
      </p:sp>
      <p:sp>
        <p:nvSpPr>
          <p:cNvPr id="12" name="TextBox 11"/>
          <p:cNvSpPr txBox="1"/>
          <p:nvPr/>
        </p:nvSpPr>
        <p:spPr>
          <a:xfrm flipH="1">
            <a:off x="1466162" y="964461"/>
            <a:ext cx="944881" cy="400110"/>
          </a:xfrm>
          <a:prstGeom prst="rect">
            <a:avLst/>
          </a:prstGeom>
          <a:noFill/>
        </p:spPr>
        <p:txBody>
          <a:bodyPr wrap="square" rtlCol="0">
            <a:spAutoFit/>
          </a:bodyPr>
          <a:lstStyle/>
          <a:p>
            <a:r>
              <a:rPr lang="en-US" sz="2000" dirty="0" smtClean="0"/>
              <a:t>4 bits</a:t>
            </a:r>
            <a:endParaRPr lang="en-US" sz="2000" dirty="0"/>
          </a:p>
        </p:txBody>
      </p:sp>
      <p:sp>
        <p:nvSpPr>
          <p:cNvPr id="13" name="TextBox 12"/>
          <p:cNvSpPr txBox="1"/>
          <p:nvPr/>
        </p:nvSpPr>
        <p:spPr>
          <a:xfrm flipH="1">
            <a:off x="2226295" y="964461"/>
            <a:ext cx="944881" cy="400110"/>
          </a:xfrm>
          <a:prstGeom prst="rect">
            <a:avLst/>
          </a:prstGeom>
          <a:noFill/>
        </p:spPr>
        <p:txBody>
          <a:bodyPr wrap="square" rtlCol="0">
            <a:spAutoFit/>
          </a:bodyPr>
          <a:lstStyle/>
          <a:p>
            <a:r>
              <a:rPr lang="en-US" sz="2000" dirty="0"/>
              <a:t>4</a:t>
            </a:r>
            <a:r>
              <a:rPr lang="en-US" sz="2000" dirty="0" smtClean="0"/>
              <a:t> bits</a:t>
            </a:r>
            <a:endParaRPr lang="en-US" sz="2000" dirty="0"/>
          </a:p>
        </p:txBody>
      </p:sp>
      <p:sp>
        <p:nvSpPr>
          <p:cNvPr id="14" name="TextBox 13"/>
          <p:cNvSpPr txBox="1"/>
          <p:nvPr/>
        </p:nvSpPr>
        <p:spPr>
          <a:xfrm flipH="1">
            <a:off x="5403211" y="964459"/>
            <a:ext cx="1463765" cy="400110"/>
          </a:xfrm>
          <a:prstGeom prst="rect">
            <a:avLst/>
          </a:prstGeom>
          <a:noFill/>
        </p:spPr>
        <p:txBody>
          <a:bodyPr wrap="square" rtlCol="0">
            <a:spAutoFit/>
          </a:bodyPr>
          <a:lstStyle/>
          <a:p>
            <a:r>
              <a:rPr lang="en-US" sz="2000" dirty="0" smtClean="0"/>
              <a:t>112 bits</a:t>
            </a:r>
            <a:endParaRPr lang="en-US" sz="2000" dirty="0"/>
          </a:p>
        </p:txBody>
      </p:sp>
      <p:sp>
        <p:nvSpPr>
          <p:cNvPr id="3" name="Rounded Rectangular Callout 2"/>
          <p:cNvSpPr/>
          <p:nvPr/>
        </p:nvSpPr>
        <p:spPr>
          <a:xfrm>
            <a:off x="4112474" y="2362200"/>
            <a:ext cx="2669325" cy="4191000"/>
          </a:xfrm>
          <a:prstGeom prst="wedgeRoundRectCallout">
            <a:avLst>
              <a:gd name="adj1" fmla="val -102217"/>
              <a:gd name="adj2" fmla="val -6390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62346" y="2441763"/>
            <a:ext cx="2919454" cy="4031873"/>
          </a:xfrm>
          <a:prstGeom prst="rect">
            <a:avLst/>
          </a:prstGeom>
          <a:noFill/>
        </p:spPr>
        <p:txBody>
          <a:bodyPr wrap="none" rtlCol="0">
            <a:spAutoFit/>
          </a:bodyPr>
          <a:lstStyle/>
          <a:p>
            <a:r>
              <a:rPr lang="en-US" sz="1600" dirty="0" smtClean="0">
                <a:latin typeface="+mn-lt"/>
              </a:rPr>
              <a:t>         0  </a:t>
            </a:r>
            <a:r>
              <a:rPr lang="en-US" sz="1600" dirty="0">
                <a:latin typeface="+mn-lt"/>
              </a:rPr>
              <a:t>reserved</a:t>
            </a:r>
          </a:p>
          <a:p>
            <a:r>
              <a:rPr lang="en-US" sz="1600" b="1" dirty="0">
                <a:latin typeface="+mn-lt"/>
              </a:rPr>
              <a:t>         1  Interface-Local scope</a:t>
            </a:r>
          </a:p>
          <a:p>
            <a:r>
              <a:rPr lang="en-US" sz="1600" b="1" dirty="0">
                <a:latin typeface="+mn-lt"/>
              </a:rPr>
              <a:t>         2  Link-Local scope</a:t>
            </a:r>
          </a:p>
          <a:p>
            <a:r>
              <a:rPr lang="en-US" sz="1600" dirty="0">
                <a:latin typeface="+mn-lt"/>
              </a:rPr>
              <a:t>         3  reserved</a:t>
            </a:r>
          </a:p>
          <a:p>
            <a:r>
              <a:rPr lang="en-US" sz="1600" dirty="0">
                <a:latin typeface="+mn-lt"/>
              </a:rPr>
              <a:t>         </a:t>
            </a:r>
            <a:r>
              <a:rPr lang="en-US" sz="1600" b="1" dirty="0">
                <a:latin typeface="+mn-lt"/>
              </a:rPr>
              <a:t>4  Admin-Local scope</a:t>
            </a:r>
          </a:p>
          <a:p>
            <a:r>
              <a:rPr lang="en-US" sz="1600" b="1" dirty="0">
                <a:latin typeface="+mn-lt"/>
              </a:rPr>
              <a:t>         5  Site-Local scope</a:t>
            </a:r>
          </a:p>
          <a:p>
            <a:r>
              <a:rPr lang="en-US" sz="1600" dirty="0">
                <a:latin typeface="+mn-lt"/>
              </a:rPr>
              <a:t>         6  (unassigned)</a:t>
            </a:r>
          </a:p>
          <a:p>
            <a:r>
              <a:rPr lang="en-US" sz="1600" dirty="0">
                <a:latin typeface="+mn-lt"/>
              </a:rPr>
              <a:t>         7  (unassigned)</a:t>
            </a:r>
          </a:p>
          <a:p>
            <a:r>
              <a:rPr lang="en-US" sz="1600" dirty="0">
                <a:latin typeface="+mn-lt"/>
              </a:rPr>
              <a:t>         </a:t>
            </a:r>
            <a:r>
              <a:rPr lang="en-US" sz="1600" b="1" dirty="0">
                <a:latin typeface="+mn-lt"/>
              </a:rPr>
              <a:t>8  Organization-Local scope</a:t>
            </a:r>
          </a:p>
          <a:p>
            <a:r>
              <a:rPr lang="en-US" sz="1600" dirty="0">
                <a:latin typeface="+mn-lt"/>
              </a:rPr>
              <a:t>         9  (unassigned)</a:t>
            </a:r>
          </a:p>
          <a:p>
            <a:r>
              <a:rPr lang="en-US" sz="1600" dirty="0">
                <a:latin typeface="+mn-lt"/>
              </a:rPr>
              <a:t>         A  (unassigned)</a:t>
            </a:r>
          </a:p>
          <a:p>
            <a:r>
              <a:rPr lang="en-US" sz="1600" dirty="0">
                <a:latin typeface="+mn-lt"/>
              </a:rPr>
              <a:t>         B  (unassigned)</a:t>
            </a:r>
          </a:p>
          <a:p>
            <a:r>
              <a:rPr lang="en-US" sz="1600" dirty="0">
                <a:latin typeface="+mn-lt"/>
              </a:rPr>
              <a:t>         C  (unassigned)</a:t>
            </a:r>
          </a:p>
          <a:p>
            <a:r>
              <a:rPr lang="en-US" sz="1600" dirty="0">
                <a:latin typeface="+mn-lt"/>
              </a:rPr>
              <a:t>         D  (unassigned)</a:t>
            </a:r>
          </a:p>
          <a:p>
            <a:r>
              <a:rPr lang="en-US" sz="1600" dirty="0">
                <a:latin typeface="+mn-lt"/>
              </a:rPr>
              <a:t>         </a:t>
            </a:r>
            <a:r>
              <a:rPr lang="en-US" sz="1600" b="1" dirty="0">
                <a:latin typeface="+mn-lt"/>
              </a:rPr>
              <a:t>E  Global scope</a:t>
            </a:r>
          </a:p>
          <a:p>
            <a:r>
              <a:rPr lang="en-US" sz="1600" dirty="0">
                <a:latin typeface="+mn-lt"/>
              </a:rPr>
              <a:t>         F  reserved</a:t>
            </a:r>
          </a:p>
        </p:txBody>
      </p:sp>
      <p:sp>
        <p:nvSpPr>
          <p:cNvPr id="17" name="TextBox 16"/>
          <p:cNvSpPr txBox="1"/>
          <p:nvPr/>
        </p:nvSpPr>
        <p:spPr>
          <a:xfrm>
            <a:off x="655777" y="2307893"/>
            <a:ext cx="1135069"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0 R P T</a:t>
            </a:r>
            <a:endParaRPr lang="en-US" sz="2000" dirty="0">
              <a:latin typeface="+mn-lt"/>
            </a:endParaRPr>
          </a:p>
        </p:txBody>
      </p:sp>
      <p:sp>
        <p:nvSpPr>
          <p:cNvPr id="16" name="TextBox 15"/>
          <p:cNvSpPr txBox="1"/>
          <p:nvPr/>
        </p:nvSpPr>
        <p:spPr>
          <a:xfrm>
            <a:off x="546651" y="2877253"/>
            <a:ext cx="3187149" cy="1292662"/>
          </a:xfrm>
          <a:prstGeom prst="rect">
            <a:avLst/>
          </a:prstGeom>
          <a:noFill/>
        </p:spPr>
        <p:txBody>
          <a:bodyPr wrap="square" rtlCol="0">
            <a:spAutoFit/>
          </a:bodyPr>
          <a:lstStyle/>
          <a:p>
            <a:r>
              <a:rPr lang="en-US" sz="1800" dirty="0" smtClean="0">
                <a:latin typeface="+mn-lt"/>
              </a:rPr>
              <a:t>T: Transient</a:t>
            </a:r>
          </a:p>
          <a:p>
            <a:r>
              <a:rPr lang="en-US" sz="1800" dirty="0" smtClean="0">
                <a:latin typeface="+mn-lt"/>
              </a:rPr>
              <a:t>R: Embedded RP </a:t>
            </a:r>
            <a:r>
              <a:rPr lang="en-US" sz="1800" dirty="0" err="1" smtClean="0">
                <a:latin typeface="+mn-lt"/>
              </a:rPr>
              <a:t>Addr</a:t>
            </a:r>
            <a:r>
              <a:rPr lang="en-US" sz="1800" dirty="0" smtClean="0">
                <a:latin typeface="+mn-lt"/>
              </a:rPr>
              <a:t> RFC 3956</a:t>
            </a:r>
          </a:p>
          <a:p>
            <a:r>
              <a:rPr lang="en-US" sz="1800" dirty="0" smtClean="0">
                <a:latin typeface="+mn-lt"/>
              </a:rPr>
              <a:t>P: derived from unicast prefix RFC 330</a:t>
            </a:r>
            <a:r>
              <a:rPr lang="en-US" dirty="0" smtClean="0"/>
              <a:t>6</a:t>
            </a:r>
            <a:endParaRPr lang="en-US" dirty="0"/>
          </a:p>
        </p:txBody>
      </p:sp>
      <p:cxnSp>
        <p:nvCxnSpPr>
          <p:cNvPr id="19" name="Straight Arrow Connector 18"/>
          <p:cNvCxnSpPr>
            <a:stCxn id="17" idx="0"/>
          </p:cNvCxnSpPr>
          <p:nvPr/>
        </p:nvCxnSpPr>
        <p:spPr>
          <a:xfrm flipV="1">
            <a:off x="1223312" y="1764680"/>
            <a:ext cx="567534" cy="543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673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dirty="0"/>
              <a:t>Well-known IPv6 multicast addresses</a:t>
            </a:r>
          </a:p>
        </p:txBody>
      </p:sp>
      <p:graphicFrame>
        <p:nvGraphicFramePr>
          <p:cNvPr id="3" name="Table 2"/>
          <p:cNvGraphicFramePr>
            <a:graphicFrameLocks noGrp="1"/>
          </p:cNvGraphicFramePr>
          <p:nvPr>
            <p:extLst>
              <p:ext uri="{D42A27DB-BD31-4B8C-83A1-F6EECF244321}">
                <p14:modId xmlns:p14="http://schemas.microsoft.com/office/powerpoint/2010/main" val="3680363896"/>
              </p:ext>
            </p:extLst>
          </p:nvPr>
        </p:nvGraphicFramePr>
        <p:xfrm>
          <a:off x="628650" y="1295401"/>
          <a:ext cx="7753350" cy="4658360"/>
        </p:xfrm>
        <a:graphic>
          <a:graphicData uri="http://schemas.openxmlformats.org/drawingml/2006/table">
            <a:tbl>
              <a:tblPr firstRow="1" bandRow="1">
                <a:tableStyleId>{5C22544A-7EE6-4342-B048-85BDC9FD1C3A}</a:tableStyleId>
              </a:tblPr>
              <a:tblGrid>
                <a:gridCol w="2038350"/>
                <a:gridCol w="5715000"/>
              </a:tblGrid>
              <a:tr h="370840">
                <a:tc>
                  <a:txBody>
                    <a:bodyPr/>
                    <a:lstStyle/>
                    <a:p>
                      <a:r>
                        <a:rPr lang="en-US" sz="1600" dirty="0"/>
                        <a:t>Address</a:t>
                      </a:r>
                    </a:p>
                  </a:txBody>
                  <a:tcPr anchor="ctr"/>
                </a:tc>
                <a:tc>
                  <a:txBody>
                    <a:bodyPr/>
                    <a:lstStyle/>
                    <a:p>
                      <a:r>
                        <a:rPr lang="en-US" sz="1600" dirty="0"/>
                        <a:t>Description</a:t>
                      </a:r>
                    </a:p>
                  </a:txBody>
                  <a:tcPr anchor="ctr"/>
                </a:tc>
              </a:tr>
              <a:tr h="370840">
                <a:tc>
                  <a:txBody>
                    <a:bodyPr/>
                    <a:lstStyle/>
                    <a:p>
                      <a:r>
                        <a:rPr lang="en-US" sz="1600" dirty="0" smtClean="0">
                          <a:latin typeface="+mn-lt"/>
                        </a:rPr>
                        <a:t>FF02::1</a:t>
                      </a:r>
                      <a:endParaRPr lang="en-US" sz="1600" dirty="0">
                        <a:latin typeface="+mn-lt"/>
                      </a:endParaRPr>
                    </a:p>
                  </a:txBody>
                  <a:tcPr anchor="ctr"/>
                </a:tc>
                <a:tc>
                  <a:txBody>
                    <a:bodyPr/>
                    <a:lstStyle/>
                    <a:p>
                      <a:r>
                        <a:rPr lang="en-US" sz="1600" dirty="0"/>
                        <a:t>All nodes on the local network segment</a:t>
                      </a:r>
                    </a:p>
                  </a:txBody>
                  <a:tcPr anchor="ctr"/>
                </a:tc>
              </a:tr>
              <a:tr h="370840">
                <a:tc>
                  <a:txBody>
                    <a:bodyPr/>
                    <a:lstStyle/>
                    <a:p>
                      <a:r>
                        <a:rPr lang="en-US" sz="1600" dirty="0" smtClean="0">
                          <a:latin typeface="+mn-lt"/>
                        </a:rPr>
                        <a:t>FF02::2</a:t>
                      </a:r>
                      <a:endParaRPr lang="en-US" sz="1600" dirty="0">
                        <a:latin typeface="+mn-lt"/>
                      </a:endParaRPr>
                    </a:p>
                  </a:txBody>
                  <a:tcPr anchor="ctr"/>
                </a:tc>
                <a:tc>
                  <a:txBody>
                    <a:bodyPr/>
                    <a:lstStyle/>
                    <a:p>
                      <a:r>
                        <a:rPr lang="en-US" sz="1600" dirty="0"/>
                        <a:t>All routers on the local network segment</a:t>
                      </a:r>
                    </a:p>
                  </a:txBody>
                  <a:tcPr anchor="ctr"/>
                </a:tc>
              </a:tr>
              <a:tr h="370840">
                <a:tc>
                  <a:txBody>
                    <a:bodyPr/>
                    <a:lstStyle/>
                    <a:p>
                      <a:r>
                        <a:rPr lang="en-US" sz="1600" dirty="0" smtClean="0">
                          <a:latin typeface="+mn-lt"/>
                        </a:rPr>
                        <a:t>FF02::5</a:t>
                      </a:r>
                      <a:endParaRPr lang="en-US" sz="1600" dirty="0">
                        <a:latin typeface="+mn-lt"/>
                      </a:endParaRPr>
                    </a:p>
                  </a:txBody>
                  <a:tcPr anchor="ctr"/>
                </a:tc>
                <a:tc>
                  <a:txBody>
                    <a:bodyPr/>
                    <a:lstStyle/>
                    <a:p>
                      <a:r>
                        <a:rPr lang="en-US" sz="1600" dirty="0"/>
                        <a:t>OSPFv3 All SPF routers</a:t>
                      </a:r>
                    </a:p>
                  </a:txBody>
                  <a:tcPr anchor="ctr"/>
                </a:tc>
              </a:tr>
              <a:tr h="370840">
                <a:tc>
                  <a:txBody>
                    <a:bodyPr/>
                    <a:lstStyle/>
                    <a:p>
                      <a:r>
                        <a:rPr lang="en-US" sz="1600" dirty="0" smtClean="0">
                          <a:latin typeface="+mn-lt"/>
                        </a:rPr>
                        <a:t>FF02::6</a:t>
                      </a:r>
                      <a:endParaRPr lang="en-US" sz="1600" dirty="0">
                        <a:latin typeface="+mn-lt"/>
                      </a:endParaRPr>
                    </a:p>
                  </a:txBody>
                  <a:tcPr anchor="ctr"/>
                </a:tc>
                <a:tc>
                  <a:txBody>
                    <a:bodyPr/>
                    <a:lstStyle/>
                    <a:p>
                      <a:r>
                        <a:rPr lang="en-US" sz="1600" dirty="0"/>
                        <a:t>OSPFv3 All DR routers</a:t>
                      </a:r>
                    </a:p>
                  </a:txBody>
                  <a:tcPr anchor="ctr"/>
                </a:tc>
              </a:tr>
              <a:tr h="370840">
                <a:tc>
                  <a:txBody>
                    <a:bodyPr/>
                    <a:lstStyle/>
                    <a:p>
                      <a:r>
                        <a:rPr lang="en-US" sz="1600" dirty="0" smtClean="0">
                          <a:latin typeface="+mn-lt"/>
                        </a:rPr>
                        <a:t>FF02::8</a:t>
                      </a:r>
                      <a:endParaRPr lang="en-US" sz="1600" dirty="0">
                        <a:latin typeface="+mn-lt"/>
                      </a:endParaRPr>
                    </a:p>
                  </a:txBody>
                  <a:tcPr anchor="ctr"/>
                </a:tc>
                <a:tc>
                  <a:txBody>
                    <a:bodyPr/>
                    <a:lstStyle/>
                    <a:p>
                      <a:r>
                        <a:rPr lang="en-US" sz="1600" dirty="0"/>
                        <a:t>IS-IS for IPv6 routers</a:t>
                      </a:r>
                    </a:p>
                  </a:txBody>
                  <a:tcPr anchor="ctr"/>
                </a:tc>
              </a:tr>
              <a:tr h="370840">
                <a:tc>
                  <a:txBody>
                    <a:bodyPr/>
                    <a:lstStyle/>
                    <a:p>
                      <a:r>
                        <a:rPr lang="en-US" sz="1600" dirty="0" smtClean="0">
                          <a:latin typeface="+mn-lt"/>
                        </a:rPr>
                        <a:t>FF02::9</a:t>
                      </a:r>
                      <a:endParaRPr lang="en-US" sz="1600" dirty="0">
                        <a:latin typeface="+mn-lt"/>
                      </a:endParaRPr>
                    </a:p>
                  </a:txBody>
                  <a:tcPr anchor="ctr"/>
                </a:tc>
                <a:tc>
                  <a:txBody>
                    <a:bodyPr/>
                    <a:lstStyle/>
                    <a:p>
                      <a:r>
                        <a:rPr lang="en-US" sz="1600" dirty="0">
                          <a:hlinkClick r:id="rId2" tooltip="Routing Information Protocol"/>
                        </a:rPr>
                        <a:t>RIP</a:t>
                      </a:r>
                      <a:r>
                        <a:rPr lang="en-US" sz="1600" dirty="0"/>
                        <a:t> routers</a:t>
                      </a:r>
                    </a:p>
                  </a:txBody>
                  <a:tcPr anchor="ctr"/>
                </a:tc>
              </a:tr>
              <a:tr h="370840">
                <a:tc>
                  <a:txBody>
                    <a:bodyPr/>
                    <a:lstStyle/>
                    <a:p>
                      <a:r>
                        <a:rPr lang="en-US" sz="1600" dirty="0" smtClean="0">
                          <a:latin typeface="+mn-lt"/>
                        </a:rPr>
                        <a:t>FF02::A</a:t>
                      </a:r>
                      <a:endParaRPr lang="en-US" sz="1600" dirty="0">
                        <a:latin typeface="+mn-lt"/>
                      </a:endParaRPr>
                    </a:p>
                  </a:txBody>
                  <a:tcPr anchor="ctr"/>
                </a:tc>
                <a:tc>
                  <a:txBody>
                    <a:bodyPr/>
                    <a:lstStyle/>
                    <a:p>
                      <a:r>
                        <a:rPr lang="en-US" sz="1600" dirty="0">
                          <a:hlinkClick r:id="rId3" tooltip="EIGRP"/>
                        </a:rPr>
                        <a:t>EIGRP</a:t>
                      </a:r>
                      <a:r>
                        <a:rPr lang="en-US" sz="1600" dirty="0"/>
                        <a:t> routers</a:t>
                      </a:r>
                    </a:p>
                  </a:txBody>
                  <a:tcPr anchor="ctr"/>
                </a:tc>
              </a:tr>
              <a:tr h="370840">
                <a:tc>
                  <a:txBody>
                    <a:bodyPr/>
                    <a:lstStyle/>
                    <a:p>
                      <a:r>
                        <a:rPr lang="en-US" sz="1600" dirty="0" smtClean="0">
                          <a:latin typeface="+mn-lt"/>
                        </a:rPr>
                        <a:t>FF02::D</a:t>
                      </a:r>
                      <a:endParaRPr lang="en-US" sz="1600" dirty="0">
                        <a:latin typeface="+mn-lt"/>
                      </a:endParaRPr>
                    </a:p>
                  </a:txBody>
                  <a:tcPr anchor="ctr"/>
                </a:tc>
                <a:tc>
                  <a:txBody>
                    <a:bodyPr/>
                    <a:lstStyle/>
                    <a:p>
                      <a:r>
                        <a:rPr lang="en-US" sz="1600" dirty="0">
                          <a:hlinkClick r:id="rId4" tooltip="Protocol Independent Multicast"/>
                        </a:rPr>
                        <a:t>PIM</a:t>
                      </a:r>
                      <a:r>
                        <a:rPr lang="en-US" sz="1600" dirty="0"/>
                        <a:t> routers</a:t>
                      </a:r>
                    </a:p>
                  </a:txBody>
                  <a:tcPr anchor="ctr"/>
                </a:tc>
              </a:tr>
              <a:tr h="370840">
                <a:tc>
                  <a:txBody>
                    <a:bodyPr/>
                    <a:lstStyle/>
                    <a:p>
                      <a:r>
                        <a:rPr lang="en-US" sz="1600" dirty="0" smtClean="0">
                          <a:latin typeface="+mn-lt"/>
                        </a:rPr>
                        <a:t>FF02::16</a:t>
                      </a:r>
                      <a:endParaRPr lang="en-US" sz="1600" dirty="0">
                        <a:latin typeface="+mn-lt"/>
                      </a:endParaRPr>
                    </a:p>
                  </a:txBody>
                  <a:tcPr anchor="ctr"/>
                </a:tc>
                <a:tc>
                  <a:txBody>
                    <a:bodyPr/>
                    <a:lstStyle/>
                    <a:p>
                      <a:r>
                        <a:rPr lang="en-US" sz="1600" dirty="0">
                          <a:hlinkClick r:id="rId5" tooltip="Multicast Listener Discovery"/>
                        </a:rPr>
                        <a:t>MLDv2</a:t>
                      </a:r>
                      <a:r>
                        <a:rPr lang="en-US" sz="1600" dirty="0"/>
                        <a:t> reports (defined in </a:t>
                      </a:r>
                      <a:r>
                        <a:rPr lang="en-US" sz="1600" dirty="0">
                          <a:hlinkClick r:id="rId6"/>
                        </a:rPr>
                        <a:t>RFC 3810</a:t>
                      </a:r>
                      <a:r>
                        <a:rPr lang="en-US" sz="1600" dirty="0"/>
                        <a:t>)</a:t>
                      </a:r>
                    </a:p>
                  </a:txBody>
                  <a:tcPr anchor="ctr"/>
                </a:tc>
              </a:tr>
              <a:tr h="370840">
                <a:tc>
                  <a:txBody>
                    <a:bodyPr/>
                    <a:lstStyle/>
                    <a:p>
                      <a:r>
                        <a:rPr lang="en-US" sz="1600" dirty="0" smtClean="0">
                          <a:latin typeface="+mn-lt"/>
                        </a:rPr>
                        <a:t>FF02::1:2</a:t>
                      </a:r>
                      <a:endParaRPr lang="en-US" sz="1600" dirty="0">
                        <a:latin typeface="+mn-lt"/>
                      </a:endParaRPr>
                    </a:p>
                  </a:txBody>
                  <a:tcPr anchor="ctr"/>
                </a:tc>
                <a:tc>
                  <a:txBody>
                    <a:bodyPr/>
                    <a:lstStyle/>
                    <a:p>
                      <a:r>
                        <a:rPr lang="en-US" sz="1600" dirty="0"/>
                        <a:t>All </a:t>
                      </a:r>
                      <a:r>
                        <a:rPr lang="en-US" sz="1600" dirty="0">
                          <a:hlinkClick r:id="rId7" tooltip="DHCP"/>
                        </a:rPr>
                        <a:t>DHCP</a:t>
                      </a:r>
                      <a:r>
                        <a:rPr lang="en-US" sz="1600" dirty="0"/>
                        <a:t> servers and relay agents on the local network segment (defined in </a:t>
                      </a:r>
                      <a:r>
                        <a:rPr lang="en-US" sz="1600" dirty="0">
                          <a:hlinkClick r:id="rId8"/>
                        </a:rPr>
                        <a:t>RFC 3315</a:t>
                      </a:r>
                      <a:r>
                        <a:rPr lang="en-US" sz="1600" dirty="0"/>
                        <a:t>)</a:t>
                      </a:r>
                    </a:p>
                  </a:txBody>
                  <a:tcPr anchor="ctr"/>
                </a:tc>
              </a:tr>
              <a:tr h="370840">
                <a:tc>
                  <a:txBody>
                    <a:bodyPr/>
                    <a:lstStyle/>
                    <a:p>
                      <a:r>
                        <a:rPr lang="en-US" sz="1600" dirty="0" smtClean="0">
                          <a:latin typeface="+mn-lt"/>
                        </a:rPr>
                        <a:t>FF05::1:3</a:t>
                      </a:r>
                      <a:endParaRPr lang="en-US" sz="1600" dirty="0">
                        <a:latin typeface="+mn-lt"/>
                      </a:endParaRPr>
                    </a:p>
                  </a:txBody>
                  <a:tcPr anchor="ctr"/>
                </a:tc>
                <a:tc>
                  <a:txBody>
                    <a:bodyPr/>
                    <a:lstStyle/>
                    <a:p>
                      <a:r>
                        <a:rPr lang="en-US" sz="1600" dirty="0"/>
                        <a:t>All DHCP servers on the local network site (defined in </a:t>
                      </a:r>
                      <a:r>
                        <a:rPr lang="en-US" sz="1600" dirty="0">
                          <a:hlinkClick r:id="rId8"/>
                        </a:rPr>
                        <a:t>RFC 3315</a:t>
                      </a:r>
                      <a:r>
                        <a:rPr lang="en-US" sz="1600" dirty="0"/>
                        <a:t>)</a:t>
                      </a:r>
                    </a:p>
                  </a:txBody>
                  <a:tcPr anchor="ctr"/>
                </a:tc>
              </a:tr>
            </a:tbl>
          </a:graphicData>
        </a:graphic>
      </p:graphicFrame>
    </p:spTree>
    <p:extLst>
      <p:ext uri="{BB962C8B-B14F-4D97-AF65-F5344CB8AC3E}">
        <p14:creationId xmlns:p14="http://schemas.microsoft.com/office/powerpoint/2010/main" val="2315379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190"/>
            <a:ext cx="7886700" cy="617875"/>
          </a:xfrm>
        </p:spPr>
        <p:txBody>
          <a:bodyPr>
            <a:normAutofit/>
          </a:bodyPr>
          <a:lstStyle/>
          <a:p>
            <a:r>
              <a:rPr lang="en-US" dirty="0"/>
              <a:t>Solicited-Node </a:t>
            </a:r>
            <a:r>
              <a:rPr lang="en-US" dirty="0" smtClean="0"/>
              <a:t>Multicast Address</a:t>
            </a:r>
            <a:endParaRPr lang="en-US" dirty="0"/>
          </a:p>
        </p:txBody>
      </p:sp>
      <p:sp>
        <p:nvSpPr>
          <p:cNvPr id="11" name="TextBox 10"/>
          <p:cNvSpPr txBox="1"/>
          <p:nvPr/>
        </p:nvSpPr>
        <p:spPr>
          <a:xfrm>
            <a:off x="685800" y="1199346"/>
            <a:ext cx="8178202" cy="707886"/>
          </a:xfrm>
          <a:prstGeom prst="rect">
            <a:avLst/>
          </a:prstGeom>
          <a:noFill/>
        </p:spPr>
        <p:txBody>
          <a:bodyPr wrap="square" rtlCol="0">
            <a:spAutoFit/>
          </a:bodyPr>
          <a:lstStyle/>
          <a:p>
            <a:r>
              <a:rPr lang="en-US" sz="2000" dirty="0" smtClean="0">
                <a:latin typeface="+mn-lt"/>
              </a:rPr>
              <a:t>Taking the last 24 bits of IPv6 Unicast or </a:t>
            </a:r>
            <a:r>
              <a:rPr lang="en-US" sz="2000" dirty="0" err="1" smtClean="0">
                <a:latin typeface="+mn-lt"/>
              </a:rPr>
              <a:t>Anycast</a:t>
            </a:r>
            <a:r>
              <a:rPr lang="en-US" sz="2000" dirty="0" smtClean="0">
                <a:latin typeface="+mn-lt"/>
              </a:rPr>
              <a:t> address and append to FF02::1:FF00:0/104</a:t>
            </a:r>
            <a:endParaRPr lang="en-US" sz="2000" dirty="0">
              <a:latin typeface="+mn-lt"/>
            </a:endParaRPr>
          </a:p>
        </p:txBody>
      </p:sp>
      <p:sp>
        <p:nvSpPr>
          <p:cNvPr id="15" name="Rectangle 14"/>
          <p:cNvSpPr/>
          <p:nvPr/>
        </p:nvSpPr>
        <p:spPr>
          <a:xfrm>
            <a:off x="4419600" y="23622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0212:7FFF:FE </a:t>
            </a:r>
            <a:r>
              <a:rPr lang="en-US" u="sng" dirty="0" smtClean="0">
                <a:ln w="0"/>
                <a:solidFill>
                  <a:schemeClr val="bg1"/>
                </a:solidFill>
                <a:effectLst>
                  <a:outerShdw blurRad="38100" dist="19050" dir="2700000" algn="tl" rotWithShape="0">
                    <a:schemeClr val="dk1">
                      <a:alpha val="40000"/>
                    </a:schemeClr>
                  </a:outerShdw>
                </a:effectLst>
              </a:rPr>
              <a:t>EB:6B40</a:t>
            </a:r>
            <a:endParaRPr lang="en-US" u="sng" dirty="0">
              <a:ln w="0"/>
              <a:solidFill>
                <a:schemeClr val="bg1"/>
              </a:solidFill>
              <a:effectLst>
                <a:outerShdw blurRad="38100" dist="19050" dir="2700000" algn="tl" rotWithShape="0">
                  <a:schemeClr val="dk1">
                    <a:alpha val="40000"/>
                  </a:schemeClr>
                </a:outerShdw>
              </a:effectLst>
            </a:endParaRPr>
          </a:p>
        </p:txBody>
      </p:sp>
      <p:sp>
        <p:nvSpPr>
          <p:cNvPr id="18" name="Rectangle 17"/>
          <p:cNvSpPr/>
          <p:nvPr/>
        </p:nvSpPr>
        <p:spPr>
          <a:xfrm>
            <a:off x="838200" y="23622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2601:9:7181:15F1</a:t>
            </a:r>
            <a:endParaRPr lang="en-US" dirty="0"/>
          </a:p>
        </p:txBody>
      </p:sp>
      <p:sp>
        <p:nvSpPr>
          <p:cNvPr id="19" name="Rectangle 18"/>
          <p:cNvSpPr/>
          <p:nvPr/>
        </p:nvSpPr>
        <p:spPr>
          <a:xfrm>
            <a:off x="6172200" y="3581400"/>
            <a:ext cx="1828800" cy="533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EB:6B40</a:t>
            </a:r>
            <a:endParaRPr lang="en-US"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838200" y="3581400"/>
            <a:ext cx="3581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FF0</a:t>
            </a:r>
            <a:r>
              <a:rPr lang="en-US" b="1" u="sng" dirty="0" smtClean="0">
                <a:solidFill>
                  <a:schemeClr val="bg1"/>
                </a:solidFill>
              </a:rPr>
              <a:t>2</a:t>
            </a:r>
            <a:r>
              <a:rPr lang="en-US" dirty="0" smtClean="0"/>
              <a:t>::1</a:t>
            </a:r>
            <a:endParaRPr lang="en-US" dirty="0"/>
          </a:p>
        </p:txBody>
      </p:sp>
      <p:sp>
        <p:nvSpPr>
          <p:cNvPr id="21" name="Rectangle 20"/>
          <p:cNvSpPr/>
          <p:nvPr/>
        </p:nvSpPr>
        <p:spPr>
          <a:xfrm>
            <a:off x="4419600" y="3581400"/>
            <a:ext cx="18288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FF00:00</a:t>
            </a:r>
            <a:endParaRPr lang="en-US" dirty="0"/>
          </a:p>
        </p:txBody>
      </p:sp>
      <p:sp>
        <p:nvSpPr>
          <p:cNvPr id="16" name="Trapezoid 15"/>
          <p:cNvSpPr/>
          <p:nvPr/>
        </p:nvSpPr>
        <p:spPr>
          <a:xfrm>
            <a:off x="6324600" y="2895600"/>
            <a:ext cx="1600200" cy="685800"/>
          </a:xfrm>
          <a:prstGeom prst="trapezoid">
            <a:avLst>
              <a:gd name="adj" fmla="val 4432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34402" y="4572000"/>
            <a:ext cx="8229600" cy="707886"/>
          </a:xfrm>
          <a:prstGeom prst="rect">
            <a:avLst/>
          </a:prstGeom>
          <a:noFill/>
        </p:spPr>
        <p:txBody>
          <a:bodyPr wrap="square" rtlCol="0">
            <a:spAutoFit/>
          </a:bodyPr>
          <a:lstStyle/>
          <a:p>
            <a:r>
              <a:rPr lang="en-US" sz="2000" b="1" dirty="0">
                <a:solidFill>
                  <a:schemeClr val="accent1">
                    <a:lumMod val="50000"/>
                  </a:schemeClr>
                </a:solidFill>
                <a:latin typeface="+mn-lt"/>
              </a:rPr>
              <a:t>A host is required to join a Solicited-Node multicast group for each of its configured unicast or </a:t>
            </a:r>
            <a:r>
              <a:rPr lang="en-US" sz="2000" b="1" dirty="0" err="1">
                <a:solidFill>
                  <a:schemeClr val="accent1">
                    <a:lumMod val="50000"/>
                  </a:schemeClr>
                </a:solidFill>
                <a:latin typeface="+mn-lt"/>
              </a:rPr>
              <a:t>anycast</a:t>
            </a:r>
            <a:r>
              <a:rPr lang="en-US" sz="2000" b="1" dirty="0">
                <a:solidFill>
                  <a:schemeClr val="accent1">
                    <a:lumMod val="50000"/>
                  </a:schemeClr>
                </a:solidFill>
                <a:latin typeface="+mn-lt"/>
              </a:rPr>
              <a:t> addresses</a:t>
            </a:r>
          </a:p>
        </p:txBody>
      </p:sp>
    </p:spTree>
    <p:extLst>
      <p:ext uri="{BB962C8B-B14F-4D97-AF65-F5344CB8AC3E}">
        <p14:creationId xmlns:p14="http://schemas.microsoft.com/office/powerpoint/2010/main" val="3827433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190"/>
            <a:ext cx="7886700" cy="617875"/>
          </a:xfrm>
        </p:spPr>
        <p:txBody>
          <a:bodyPr>
            <a:normAutofit/>
          </a:bodyPr>
          <a:lstStyle/>
          <a:p>
            <a:r>
              <a:rPr lang="en-US" dirty="0"/>
              <a:t>Solicited-Node </a:t>
            </a:r>
            <a:r>
              <a:rPr lang="en-US" dirty="0" smtClean="0"/>
              <a:t>Multicast Group</a:t>
            </a:r>
            <a:endParaRPr lang="en-US" dirty="0"/>
          </a:p>
        </p:txBody>
      </p:sp>
      <p:sp>
        <p:nvSpPr>
          <p:cNvPr id="15" name="Rectangle 14"/>
          <p:cNvSpPr/>
          <p:nvPr/>
        </p:nvSpPr>
        <p:spPr>
          <a:xfrm>
            <a:off x="4419600" y="43434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0212:7F FF:FE </a:t>
            </a:r>
            <a:r>
              <a:rPr lang="en-US" dirty="0" smtClean="0">
                <a:ln w="0"/>
                <a:solidFill>
                  <a:schemeClr val="tx1"/>
                </a:solidFill>
                <a:effectLst>
                  <a:outerShdw blurRad="38100" dist="19050" dir="2700000" algn="tl" rotWithShape="0">
                    <a:schemeClr val="dk1">
                      <a:alpha val="40000"/>
                    </a:schemeClr>
                  </a:outerShdw>
                </a:effectLst>
              </a:rPr>
              <a:t>EB:6B40</a:t>
            </a:r>
            <a:endParaRPr lang="en-US"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838200" y="43434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2601:9:7181:15F1</a:t>
            </a:r>
            <a:endParaRPr lang="en-US" dirty="0"/>
          </a:p>
        </p:txBody>
      </p:sp>
      <p:sp>
        <p:nvSpPr>
          <p:cNvPr id="19" name="Rectangle 18"/>
          <p:cNvSpPr/>
          <p:nvPr/>
        </p:nvSpPr>
        <p:spPr>
          <a:xfrm>
            <a:off x="6172200" y="5562600"/>
            <a:ext cx="1828800" cy="533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EB:6B40</a:t>
            </a:r>
            <a:endParaRPr lang="en-US"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838200" y="5562600"/>
            <a:ext cx="3581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FF02::1</a:t>
            </a:r>
            <a:endParaRPr lang="en-US" dirty="0"/>
          </a:p>
        </p:txBody>
      </p:sp>
      <p:sp>
        <p:nvSpPr>
          <p:cNvPr id="21" name="Rectangle 20"/>
          <p:cNvSpPr/>
          <p:nvPr/>
        </p:nvSpPr>
        <p:spPr>
          <a:xfrm>
            <a:off x="4419600" y="5562600"/>
            <a:ext cx="18288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FF00:00</a:t>
            </a:r>
            <a:endParaRPr lang="en-US" dirty="0"/>
          </a:p>
        </p:txBody>
      </p:sp>
      <p:sp>
        <p:nvSpPr>
          <p:cNvPr id="16" name="Trapezoid 15"/>
          <p:cNvSpPr/>
          <p:nvPr/>
        </p:nvSpPr>
        <p:spPr>
          <a:xfrm>
            <a:off x="6324600" y="4876800"/>
            <a:ext cx="1600200" cy="685800"/>
          </a:xfrm>
          <a:prstGeom prst="trapezoid">
            <a:avLst>
              <a:gd name="adj" fmla="val 4432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9600" y="34290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0212:7F FF:FE </a:t>
            </a:r>
            <a:r>
              <a:rPr lang="en-US" dirty="0" smtClean="0">
                <a:ln w="0"/>
                <a:solidFill>
                  <a:schemeClr val="tx1"/>
                </a:solidFill>
                <a:effectLst>
                  <a:outerShdw blurRad="38100" dist="19050" dir="2700000" algn="tl" rotWithShape="0">
                    <a:schemeClr val="dk1">
                      <a:alpha val="40000"/>
                    </a:schemeClr>
                  </a:outerShdw>
                </a:effectLst>
              </a:rPr>
              <a:t>EB:6B40</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838200" y="3429000"/>
            <a:ext cx="3581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FE80::                     </a:t>
            </a:r>
            <a:endParaRPr lang="en-US" dirty="0"/>
          </a:p>
        </p:txBody>
      </p:sp>
    </p:spTree>
    <p:extLst>
      <p:ext uri="{BB962C8B-B14F-4D97-AF65-F5344CB8AC3E}">
        <p14:creationId xmlns:p14="http://schemas.microsoft.com/office/powerpoint/2010/main" val="193923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b="1" dirty="0" smtClean="0"/>
              <a:t>IPv6</a:t>
            </a:r>
          </a:p>
          <a:p>
            <a:pPr marL="800100" lvl="1" indent="-457200">
              <a:buFont typeface="+mj-lt"/>
              <a:buAutoNum type="arabicPeriod"/>
            </a:pPr>
            <a:r>
              <a:rPr lang="en-US" sz="2000" dirty="0" smtClean="0"/>
              <a:t>Tunnels</a:t>
            </a:r>
          </a:p>
          <a:p>
            <a:pPr marL="800100" lvl="1" indent="-457200">
              <a:buFont typeface="+mj-lt"/>
              <a:buAutoNum type="arabicPeriod"/>
            </a:pPr>
            <a:r>
              <a:rPr lang="en-US" sz="2000" dirty="0" smtClean="0"/>
              <a:t>Routing Protocols -- RIP, </a:t>
            </a:r>
            <a:r>
              <a:rPr lang="en-US" sz="2000" dirty="0" err="1" smtClean="0"/>
              <a:t>RIPng</a:t>
            </a:r>
            <a:endParaRPr lang="en-US" sz="2000" dirty="0" smtClean="0"/>
          </a:p>
          <a:p>
            <a:pPr marL="800100" lvl="1" indent="-457200">
              <a:buFont typeface="+mj-lt"/>
              <a:buAutoNum type="arabicPeriod"/>
            </a:pPr>
            <a:r>
              <a:rPr lang="en-US" sz="2000" dirty="0" smtClean="0"/>
              <a:t>Routing Protocols -- OSPF</a:t>
            </a:r>
          </a:p>
          <a:p>
            <a:pPr marL="800100" lvl="1" indent="-457200">
              <a:buFont typeface="+mj-lt"/>
              <a:buAutoNum type="arabicPeriod"/>
            </a:pPr>
            <a:r>
              <a:rPr lang="en-US" sz="2000" dirty="0" smtClean="0"/>
              <a:t>IS-IS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2235062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IPv6 Addresses</a:t>
            </a:r>
            <a:endParaRPr lang="en-US" dirty="0"/>
          </a:p>
        </p:txBody>
      </p:sp>
      <p:sp>
        <p:nvSpPr>
          <p:cNvPr id="3" name="Content Placeholder 2"/>
          <p:cNvSpPr>
            <a:spLocks noGrp="1"/>
          </p:cNvSpPr>
          <p:nvPr>
            <p:ph idx="1"/>
          </p:nvPr>
        </p:nvSpPr>
        <p:spPr>
          <a:xfrm>
            <a:off x="628650" y="1371600"/>
            <a:ext cx="7886700" cy="4351338"/>
          </a:xfrm>
        </p:spPr>
        <p:txBody>
          <a:bodyPr>
            <a:normAutofit/>
          </a:bodyPr>
          <a:lstStyle/>
          <a:p>
            <a:endParaRPr lang="en-US" dirty="0"/>
          </a:p>
          <a:p>
            <a:pPr>
              <a:buFont typeface="Wingdings" panose="05000000000000000000" pitchFamily="2" charset="2"/>
              <a:buChar char="q"/>
            </a:pPr>
            <a:r>
              <a:rPr lang="en-US" dirty="0"/>
              <a:t> </a:t>
            </a:r>
            <a:r>
              <a:rPr lang="en-US" b="1" dirty="0"/>
              <a:t>Unicast</a:t>
            </a:r>
          </a:p>
          <a:p>
            <a:pPr lvl="1">
              <a:buFont typeface="Wingdings" panose="05000000000000000000" pitchFamily="2" charset="2"/>
              <a:buChar char="Ø"/>
            </a:pPr>
            <a:r>
              <a:rPr lang="en-US" sz="1900" dirty="0" smtClean="0"/>
              <a:t>An </a:t>
            </a:r>
            <a:r>
              <a:rPr lang="en-US" sz="1900" dirty="0"/>
              <a:t>identifier for a single interface.  A packet sent to </a:t>
            </a:r>
            <a:r>
              <a:rPr lang="en-US" sz="1900" dirty="0" smtClean="0"/>
              <a:t>a unicast </a:t>
            </a:r>
            <a:r>
              <a:rPr lang="en-US" sz="1900" dirty="0"/>
              <a:t>address is delivered to the interface </a:t>
            </a:r>
            <a:r>
              <a:rPr lang="en-US" sz="1900" dirty="0" smtClean="0"/>
              <a:t>identified by </a:t>
            </a:r>
            <a:r>
              <a:rPr lang="en-US" sz="1900" dirty="0"/>
              <a:t>that address.</a:t>
            </a:r>
          </a:p>
          <a:p>
            <a:pPr>
              <a:buFont typeface="Wingdings" panose="05000000000000000000" pitchFamily="2" charset="2"/>
              <a:buChar char="q"/>
            </a:pPr>
            <a:r>
              <a:rPr lang="en-US" dirty="0" smtClean="0"/>
              <a:t>   </a:t>
            </a:r>
            <a:r>
              <a:rPr lang="en-US" b="1" dirty="0" err="1"/>
              <a:t>Anycast</a:t>
            </a:r>
            <a:endParaRPr lang="en-US" b="1" dirty="0"/>
          </a:p>
          <a:p>
            <a:pPr lvl="1">
              <a:buFont typeface="Wingdings" panose="05000000000000000000" pitchFamily="2" charset="2"/>
              <a:buChar char="Ø"/>
            </a:pPr>
            <a:r>
              <a:rPr lang="en-US" sz="2100" dirty="0"/>
              <a:t>An identifier </a:t>
            </a:r>
            <a:r>
              <a:rPr lang="en-US" sz="1900" dirty="0"/>
              <a:t>for a set of interfaces (</a:t>
            </a:r>
            <a:r>
              <a:rPr lang="en-US" sz="1900" dirty="0" smtClean="0"/>
              <a:t>typically belonging </a:t>
            </a:r>
            <a:r>
              <a:rPr lang="en-US" sz="1900" dirty="0"/>
              <a:t>to different nodes).  A packet sent to </a:t>
            </a:r>
            <a:r>
              <a:rPr lang="en-US" sz="1900" dirty="0" smtClean="0"/>
              <a:t>an </a:t>
            </a:r>
            <a:r>
              <a:rPr lang="en-US" sz="1900" dirty="0" err="1" smtClean="0"/>
              <a:t>anycast</a:t>
            </a:r>
            <a:r>
              <a:rPr lang="en-US" sz="1900" dirty="0" smtClean="0"/>
              <a:t> </a:t>
            </a:r>
            <a:r>
              <a:rPr lang="en-US" sz="1900" dirty="0"/>
              <a:t>address is delivered to one of the </a:t>
            </a:r>
            <a:r>
              <a:rPr lang="en-US" sz="1900" dirty="0" smtClean="0"/>
              <a:t>interfaces identified </a:t>
            </a:r>
            <a:r>
              <a:rPr lang="en-US" sz="1900" dirty="0"/>
              <a:t>by that address (the "nearest" one, </a:t>
            </a:r>
            <a:r>
              <a:rPr lang="en-US" sz="1900" dirty="0" smtClean="0"/>
              <a:t>according to </a:t>
            </a:r>
            <a:r>
              <a:rPr lang="en-US" sz="1900" dirty="0"/>
              <a:t>the routing protocols' measure of distance).</a:t>
            </a:r>
          </a:p>
          <a:p>
            <a:pPr>
              <a:buFont typeface="Wingdings" panose="05000000000000000000" pitchFamily="2" charset="2"/>
              <a:buChar char="q"/>
            </a:pPr>
            <a:r>
              <a:rPr lang="en-US" dirty="0" smtClean="0"/>
              <a:t>    </a:t>
            </a:r>
            <a:r>
              <a:rPr lang="en-US" b="1" dirty="0" smtClean="0"/>
              <a:t>Multicast</a:t>
            </a:r>
            <a:endParaRPr lang="en-US" dirty="0" smtClean="0"/>
          </a:p>
          <a:p>
            <a:pPr lvl="1">
              <a:buFont typeface="Wingdings" panose="05000000000000000000" pitchFamily="2" charset="2"/>
              <a:buChar char="Ø"/>
            </a:pPr>
            <a:r>
              <a:rPr lang="en-US" sz="1900" dirty="0" smtClean="0"/>
              <a:t>An </a:t>
            </a:r>
            <a:r>
              <a:rPr lang="en-US" sz="1900" dirty="0"/>
              <a:t>identifier for a set of interfaces (</a:t>
            </a:r>
            <a:r>
              <a:rPr lang="en-US" sz="1900" dirty="0" smtClean="0"/>
              <a:t>typically belonging </a:t>
            </a:r>
            <a:r>
              <a:rPr lang="en-US" sz="1900" dirty="0"/>
              <a:t>to different nodes).  A packet sent to </a:t>
            </a:r>
            <a:r>
              <a:rPr lang="en-US" sz="1900" dirty="0" smtClean="0"/>
              <a:t>a multicast </a:t>
            </a:r>
            <a:r>
              <a:rPr lang="en-US" sz="1900" dirty="0"/>
              <a:t>address is delivered to all </a:t>
            </a:r>
            <a:r>
              <a:rPr lang="en-US" sz="1900" dirty="0" smtClean="0"/>
              <a:t>interfaces identified </a:t>
            </a:r>
            <a:r>
              <a:rPr lang="en-US" sz="1900" dirty="0"/>
              <a:t>by that address</a:t>
            </a:r>
            <a:r>
              <a:rPr lang="en-US" dirty="0"/>
              <a:t>.</a:t>
            </a:r>
          </a:p>
        </p:txBody>
      </p:sp>
    </p:spTree>
    <p:extLst>
      <p:ext uri="{BB962C8B-B14F-4D97-AF65-F5344CB8AC3E}">
        <p14:creationId xmlns:p14="http://schemas.microsoft.com/office/powerpoint/2010/main" val="3086547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71450" y="304800"/>
            <a:ext cx="752475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mj-lt"/>
              </a:rPr>
              <a:t>Required </a:t>
            </a:r>
            <a:r>
              <a:rPr lang="en-US" altLang="en-US" sz="2800" b="0" dirty="0" err="1" smtClean="0">
                <a:latin typeface="+mj-lt"/>
              </a:rPr>
              <a:t>Anycast</a:t>
            </a:r>
            <a:r>
              <a:rPr lang="en-US" altLang="en-US" sz="2800" b="0" dirty="0" smtClean="0">
                <a:latin typeface="+mj-lt"/>
              </a:rPr>
              <a:t> Address</a:t>
            </a:r>
          </a:p>
        </p:txBody>
      </p:sp>
      <p:sp>
        <p:nvSpPr>
          <p:cNvPr id="5" name="TextBox 4"/>
          <p:cNvSpPr txBox="1"/>
          <p:nvPr/>
        </p:nvSpPr>
        <p:spPr>
          <a:xfrm>
            <a:off x="304800" y="2266890"/>
            <a:ext cx="8686801" cy="400110"/>
          </a:xfrm>
          <a:prstGeom prst="rect">
            <a:avLst/>
          </a:prstGeom>
          <a:noFill/>
          <a:ln>
            <a:solidFill>
              <a:schemeClr val="tx1"/>
            </a:solidFill>
          </a:ln>
        </p:spPr>
        <p:txBody>
          <a:bodyPr wrap="square" rtlCol="0">
            <a:spAutoFit/>
          </a:bodyPr>
          <a:lstStyle/>
          <a:p>
            <a:endParaRPr lang="en-US" sz="2000" dirty="0"/>
          </a:p>
        </p:txBody>
      </p:sp>
      <p:sp>
        <p:nvSpPr>
          <p:cNvPr id="7" name="TextBox 6"/>
          <p:cNvSpPr txBox="1"/>
          <p:nvPr/>
        </p:nvSpPr>
        <p:spPr>
          <a:xfrm>
            <a:off x="4572001" y="2266889"/>
            <a:ext cx="4419600"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000000000000</a:t>
            </a:r>
            <a:endParaRPr lang="en-US" sz="2000" dirty="0">
              <a:latin typeface="+mn-lt"/>
            </a:endParaRPr>
          </a:p>
        </p:txBody>
      </p:sp>
      <p:sp>
        <p:nvSpPr>
          <p:cNvPr id="9" name="TextBox 8"/>
          <p:cNvSpPr txBox="1"/>
          <p:nvPr/>
        </p:nvSpPr>
        <p:spPr>
          <a:xfrm>
            <a:off x="304800" y="2266889"/>
            <a:ext cx="4267200" cy="400110"/>
          </a:xfrm>
          <a:prstGeom prst="rect">
            <a:avLst/>
          </a:prstGeom>
          <a:solidFill>
            <a:schemeClr val="bg2"/>
          </a:solidFill>
          <a:ln>
            <a:solidFill>
              <a:schemeClr val="tx1"/>
            </a:solidFill>
          </a:ln>
        </p:spPr>
        <p:txBody>
          <a:bodyPr wrap="square" rtlCol="0">
            <a:spAutoFit/>
          </a:bodyPr>
          <a:lstStyle/>
          <a:p>
            <a:pPr algn="ctr"/>
            <a:r>
              <a:rPr lang="en-US" sz="2000" dirty="0" smtClean="0">
                <a:latin typeface="+mn-lt"/>
              </a:rPr>
              <a:t>Subnet Prefix</a:t>
            </a:r>
            <a:endParaRPr lang="en-US" sz="2000" dirty="0">
              <a:latin typeface="+mn-lt"/>
            </a:endParaRPr>
          </a:p>
        </p:txBody>
      </p:sp>
      <p:sp>
        <p:nvSpPr>
          <p:cNvPr id="11" name="TextBox 10"/>
          <p:cNvSpPr txBox="1"/>
          <p:nvPr/>
        </p:nvSpPr>
        <p:spPr>
          <a:xfrm flipH="1">
            <a:off x="2373840" y="1866780"/>
            <a:ext cx="944881" cy="400110"/>
          </a:xfrm>
          <a:prstGeom prst="rect">
            <a:avLst/>
          </a:prstGeom>
          <a:noFill/>
        </p:spPr>
        <p:txBody>
          <a:bodyPr wrap="square" rtlCol="0">
            <a:spAutoFit/>
          </a:bodyPr>
          <a:lstStyle/>
          <a:p>
            <a:r>
              <a:rPr lang="en-US" sz="2000" dirty="0"/>
              <a:t>n</a:t>
            </a:r>
            <a:r>
              <a:rPr lang="en-US" sz="2000" dirty="0" smtClean="0"/>
              <a:t> bits</a:t>
            </a:r>
            <a:endParaRPr lang="en-US" sz="2000" dirty="0"/>
          </a:p>
        </p:txBody>
      </p:sp>
      <p:sp>
        <p:nvSpPr>
          <p:cNvPr id="13" name="TextBox 12"/>
          <p:cNvSpPr txBox="1"/>
          <p:nvPr/>
        </p:nvSpPr>
        <p:spPr>
          <a:xfrm flipH="1">
            <a:off x="6179539" y="1866778"/>
            <a:ext cx="1874708" cy="400110"/>
          </a:xfrm>
          <a:prstGeom prst="rect">
            <a:avLst/>
          </a:prstGeom>
          <a:noFill/>
        </p:spPr>
        <p:txBody>
          <a:bodyPr wrap="square" rtlCol="0">
            <a:spAutoFit/>
          </a:bodyPr>
          <a:lstStyle/>
          <a:p>
            <a:r>
              <a:rPr lang="en-US" sz="2000" dirty="0" smtClean="0"/>
              <a:t>128-n bits</a:t>
            </a:r>
            <a:endParaRPr lang="en-US" sz="2000" dirty="0"/>
          </a:p>
        </p:txBody>
      </p:sp>
      <p:sp>
        <p:nvSpPr>
          <p:cNvPr id="22" name="TextBox 21"/>
          <p:cNvSpPr txBox="1"/>
          <p:nvPr/>
        </p:nvSpPr>
        <p:spPr>
          <a:xfrm>
            <a:off x="228600" y="1235838"/>
            <a:ext cx="4045788" cy="461665"/>
          </a:xfrm>
          <a:prstGeom prst="rect">
            <a:avLst/>
          </a:prstGeom>
          <a:noFill/>
        </p:spPr>
        <p:txBody>
          <a:bodyPr wrap="none" rtlCol="0">
            <a:spAutoFit/>
          </a:bodyPr>
          <a:lstStyle/>
          <a:p>
            <a:r>
              <a:rPr lang="en-US" dirty="0">
                <a:solidFill>
                  <a:srgbClr val="002060"/>
                </a:solidFill>
                <a:latin typeface="+mn-lt"/>
              </a:rPr>
              <a:t>Subnet-Router </a:t>
            </a:r>
            <a:r>
              <a:rPr lang="en-US" dirty="0" err="1">
                <a:solidFill>
                  <a:srgbClr val="002060"/>
                </a:solidFill>
                <a:latin typeface="+mn-lt"/>
              </a:rPr>
              <a:t>anycast</a:t>
            </a:r>
            <a:r>
              <a:rPr lang="en-US" dirty="0">
                <a:solidFill>
                  <a:srgbClr val="002060"/>
                </a:solidFill>
                <a:latin typeface="+mn-lt"/>
              </a:rPr>
              <a:t> address</a:t>
            </a:r>
          </a:p>
        </p:txBody>
      </p:sp>
      <p:sp>
        <p:nvSpPr>
          <p:cNvPr id="3" name="TextBox 2"/>
          <p:cNvSpPr txBox="1"/>
          <p:nvPr/>
        </p:nvSpPr>
        <p:spPr>
          <a:xfrm>
            <a:off x="171451" y="3283803"/>
            <a:ext cx="8591550" cy="830997"/>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002060"/>
                </a:solidFill>
                <a:latin typeface="+mn-lt"/>
              </a:rPr>
              <a:t>Packets sent to the Subnet-Router </a:t>
            </a:r>
            <a:r>
              <a:rPr lang="en-US" dirty="0" err="1">
                <a:solidFill>
                  <a:srgbClr val="002060"/>
                </a:solidFill>
                <a:latin typeface="+mn-lt"/>
              </a:rPr>
              <a:t>anycast</a:t>
            </a:r>
            <a:r>
              <a:rPr lang="en-US" dirty="0">
                <a:solidFill>
                  <a:srgbClr val="002060"/>
                </a:solidFill>
                <a:latin typeface="+mn-lt"/>
              </a:rPr>
              <a:t> address will be </a:t>
            </a:r>
            <a:r>
              <a:rPr lang="en-US" dirty="0" smtClean="0">
                <a:solidFill>
                  <a:srgbClr val="002060"/>
                </a:solidFill>
                <a:latin typeface="+mn-lt"/>
              </a:rPr>
              <a:t>delivered to </a:t>
            </a:r>
            <a:r>
              <a:rPr lang="en-US" dirty="0">
                <a:solidFill>
                  <a:srgbClr val="002060"/>
                </a:solidFill>
                <a:latin typeface="+mn-lt"/>
              </a:rPr>
              <a:t>one router on the subnet. </a:t>
            </a:r>
          </a:p>
        </p:txBody>
      </p:sp>
    </p:spTree>
    <p:extLst>
      <p:ext uri="{BB962C8B-B14F-4D97-AF65-F5344CB8AC3E}">
        <p14:creationId xmlns:p14="http://schemas.microsoft.com/office/powerpoint/2010/main" val="2854652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2"/>
          <p:cNvSpPr txBox="1">
            <a:spLocks noChangeArrowheads="1"/>
          </p:cNvSpPr>
          <p:nvPr/>
        </p:nvSpPr>
        <p:spPr bwMode="auto">
          <a:xfrm>
            <a:off x="304800" y="443895"/>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IPv6 </a:t>
            </a:r>
            <a:r>
              <a:rPr lang="en-US" altLang="en-US" sz="2800" b="0" dirty="0">
                <a:latin typeface="Times New Roman" panose="02020603050405020304" pitchFamily="18" charset="0"/>
              </a:rPr>
              <a:t>datagram</a:t>
            </a:r>
          </a:p>
        </p:txBody>
      </p:sp>
      <p:pic>
        <p:nvPicPr>
          <p:cNvPr id="2151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8" y="1957388"/>
            <a:ext cx="8821737" cy="294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730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Header</a:t>
            </a:r>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9343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802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28961" y="228600"/>
            <a:ext cx="7791450" cy="639762"/>
          </a:xfrm>
        </p:spPr>
        <p:txBody>
          <a:bodyPr/>
          <a:lstStyle/>
          <a:p>
            <a:pPr>
              <a:defRPr/>
            </a:pPr>
            <a:r>
              <a:rPr lang="en-US" dirty="0" smtClean="0"/>
              <a:t>IPv4 and IPv6 Header</a:t>
            </a:r>
            <a:endParaRPr lang="en-US" dirty="0"/>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86947"/>
            <a:ext cx="4800600" cy="330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2250"/>
          <a:stretch/>
        </p:blipFill>
        <p:spPr>
          <a:xfrm>
            <a:off x="609600" y="4360708"/>
            <a:ext cx="4800600" cy="2209800"/>
          </a:xfrm>
          <a:prstGeom prst="rect">
            <a:avLst/>
          </a:prstGeom>
        </p:spPr>
      </p:pic>
    </p:spTree>
    <p:extLst>
      <p:ext uri="{BB962C8B-B14F-4D97-AF65-F5344CB8AC3E}">
        <p14:creationId xmlns:p14="http://schemas.microsoft.com/office/powerpoint/2010/main" val="2527144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543050" y="1493838"/>
            <a:ext cx="4171950" cy="1828800"/>
          </a:xfrm>
          <a:prstGeom prst="rect">
            <a:avLst/>
          </a:prstGeom>
          <a:noFill/>
          <a:ln w="9525">
            <a:solidFill>
              <a:schemeClr val="tx1"/>
            </a:solidFill>
            <a:miter lim="800000"/>
            <a:headEnd/>
            <a:tailEnd/>
          </a:ln>
          <a:effectLst/>
        </p:spPr>
        <p:txBody>
          <a:bodyPr wrap="none" anchor="ct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endParaRPr lang="en-US" altLang="en-US">
              <a:latin typeface="+mn-lt"/>
            </a:endParaRPr>
          </a:p>
        </p:txBody>
      </p:sp>
      <p:sp>
        <p:nvSpPr>
          <p:cNvPr id="17411" name="Rectangle 5"/>
          <p:cNvSpPr>
            <a:spLocks noChangeArrowheads="1"/>
          </p:cNvSpPr>
          <p:nvPr/>
        </p:nvSpPr>
        <p:spPr bwMode="auto">
          <a:xfrm>
            <a:off x="1543050" y="4160838"/>
            <a:ext cx="4171950" cy="1828800"/>
          </a:xfrm>
          <a:prstGeom prst="rect">
            <a:avLst/>
          </a:prstGeom>
          <a:noFill/>
          <a:ln w="9525">
            <a:solidFill>
              <a:schemeClr val="tx1"/>
            </a:solidFill>
            <a:miter lim="800000"/>
            <a:headEnd/>
            <a:tailEnd/>
          </a:ln>
          <a:effectLst/>
        </p:spPr>
        <p:txBody>
          <a:bodyPr wrap="none" anchor="ct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endParaRPr lang="en-US" altLang="en-US">
              <a:latin typeface="+mn-lt"/>
            </a:endParaRPr>
          </a:p>
        </p:txBody>
      </p:sp>
      <p:sp>
        <p:nvSpPr>
          <p:cNvPr id="17412" name="Line 6"/>
          <p:cNvSpPr>
            <a:spLocks noChangeShapeType="1"/>
          </p:cNvSpPr>
          <p:nvPr/>
        </p:nvSpPr>
        <p:spPr bwMode="auto">
          <a:xfrm>
            <a:off x="1543050" y="17986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3" name="Line 7"/>
          <p:cNvSpPr>
            <a:spLocks noChangeShapeType="1"/>
          </p:cNvSpPr>
          <p:nvPr/>
        </p:nvSpPr>
        <p:spPr bwMode="auto">
          <a:xfrm>
            <a:off x="1543050" y="21034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4" name="Line 8"/>
          <p:cNvSpPr>
            <a:spLocks noChangeShapeType="1"/>
          </p:cNvSpPr>
          <p:nvPr/>
        </p:nvSpPr>
        <p:spPr bwMode="auto">
          <a:xfrm>
            <a:off x="1543050" y="24082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5" name="Line 9"/>
          <p:cNvSpPr>
            <a:spLocks noChangeShapeType="1"/>
          </p:cNvSpPr>
          <p:nvPr/>
        </p:nvSpPr>
        <p:spPr bwMode="auto">
          <a:xfrm>
            <a:off x="1543050" y="27130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6" name="Line 10"/>
          <p:cNvSpPr>
            <a:spLocks noChangeShapeType="1"/>
          </p:cNvSpPr>
          <p:nvPr/>
        </p:nvSpPr>
        <p:spPr bwMode="auto">
          <a:xfrm>
            <a:off x="1543050" y="30178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7" name="Line 11"/>
          <p:cNvSpPr>
            <a:spLocks noChangeShapeType="1"/>
          </p:cNvSpPr>
          <p:nvPr/>
        </p:nvSpPr>
        <p:spPr bwMode="auto">
          <a:xfrm>
            <a:off x="1543050" y="44656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8" name="Line 12"/>
          <p:cNvSpPr>
            <a:spLocks noChangeShapeType="1"/>
          </p:cNvSpPr>
          <p:nvPr/>
        </p:nvSpPr>
        <p:spPr bwMode="auto">
          <a:xfrm>
            <a:off x="1543050" y="47704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19" name="Line 13"/>
          <p:cNvSpPr>
            <a:spLocks noChangeShapeType="1"/>
          </p:cNvSpPr>
          <p:nvPr/>
        </p:nvSpPr>
        <p:spPr bwMode="auto">
          <a:xfrm>
            <a:off x="1543050" y="5380038"/>
            <a:ext cx="41719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0" name="Line 14"/>
          <p:cNvSpPr>
            <a:spLocks noChangeShapeType="1"/>
          </p:cNvSpPr>
          <p:nvPr/>
        </p:nvSpPr>
        <p:spPr bwMode="auto">
          <a:xfrm>
            <a:off x="4743450" y="49228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1" name="Line 15"/>
          <p:cNvSpPr>
            <a:spLocks noChangeShapeType="1"/>
          </p:cNvSpPr>
          <p:nvPr/>
        </p:nvSpPr>
        <p:spPr bwMode="auto">
          <a:xfrm flipH="1">
            <a:off x="4743450" y="50752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2" name="Line 16"/>
          <p:cNvSpPr>
            <a:spLocks noChangeShapeType="1"/>
          </p:cNvSpPr>
          <p:nvPr/>
        </p:nvSpPr>
        <p:spPr bwMode="auto">
          <a:xfrm flipH="1">
            <a:off x="4743450" y="52276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3" name="Line 17"/>
          <p:cNvSpPr>
            <a:spLocks noChangeShapeType="1"/>
          </p:cNvSpPr>
          <p:nvPr/>
        </p:nvSpPr>
        <p:spPr bwMode="auto">
          <a:xfrm flipH="1">
            <a:off x="4743450" y="55324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4" name="Line 18"/>
          <p:cNvSpPr>
            <a:spLocks noChangeShapeType="1"/>
          </p:cNvSpPr>
          <p:nvPr/>
        </p:nvSpPr>
        <p:spPr bwMode="auto">
          <a:xfrm flipH="1">
            <a:off x="4743450" y="56848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5" name="Line 19"/>
          <p:cNvSpPr>
            <a:spLocks noChangeShapeType="1"/>
          </p:cNvSpPr>
          <p:nvPr/>
        </p:nvSpPr>
        <p:spPr bwMode="auto">
          <a:xfrm flipH="1">
            <a:off x="4743450" y="58372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6" name="Line 20"/>
          <p:cNvSpPr>
            <a:spLocks noChangeShapeType="1"/>
          </p:cNvSpPr>
          <p:nvPr/>
        </p:nvSpPr>
        <p:spPr bwMode="auto">
          <a:xfrm>
            <a:off x="1009650" y="41608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7" name="Line 21"/>
          <p:cNvSpPr>
            <a:spLocks noChangeShapeType="1"/>
          </p:cNvSpPr>
          <p:nvPr/>
        </p:nvSpPr>
        <p:spPr bwMode="auto">
          <a:xfrm>
            <a:off x="1009650" y="59896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8" name="Line 22"/>
          <p:cNvSpPr>
            <a:spLocks noChangeShapeType="1"/>
          </p:cNvSpPr>
          <p:nvPr/>
        </p:nvSpPr>
        <p:spPr bwMode="auto">
          <a:xfrm>
            <a:off x="1009650" y="14938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29" name="Line 23"/>
          <p:cNvSpPr>
            <a:spLocks noChangeShapeType="1"/>
          </p:cNvSpPr>
          <p:nvPr/>
        </p:nvSpPr>
        <p:spPr bwMode="auto">
          <a:xfrm>
            <a:off x="1009650" y="3322638"/>
            <a:ext cx="44382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0" name="Rectangle 24"/>
          <p:cNvSpPr>
            <a:spLocks noChangeArrowheads="1"/>
          </p:cNvSpPr>
          <p:nvPr/>
        </p:nvSpPr>
        <p:spPr bwMode="auto">
          <a:xfrm>
            <a:off x="857249" y="4922838"/>
            <a:ext cx="710119" cy="381000"/>
          </a:xfrm>
          <a:prstGeom prst="rect">
            <a:avLst/>
          </a:prstGeom>
          <a:noFill/>
          <a:ln w="9525">
            <a:noFill/>
            <a:miter lim="800000"/>
            <a:headEnd/>
            <a:tailEnd/>
          </a:ln>
          <a:effectLst/>
        </p:spPr>
        <p:txBody>
          <a:bodyPr wrap="none" anchor="ct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eaLnBrk="1" hangingPunct="1"/>
            <a:r>
              <a:rPr lang="en-US" altLang="en-US" sz="1200">
                <a:latin typeface="+mn-lt"/>
                <a:cs typeface="Times New Roman" panose="02020603050405020304" pitchFamily="18" charset="0"/>
              </a:rPr>
              <a:t>40</a:t>
            </a:r>
          </a:p>
          <a:p>
            <a:pPr eaLnBrk="1" hangingPunct="1"/>
            <a:r>
              <a:rPr lang="en-US" altLang="en-US" sz="1200">
                <a:latin typeface="+mn-lt"/>
                <a:cs typeface="Times New Roman" panose="02020603050405020304" pitchFamily="18" charset="0"/>
              </a:rPr>
              <a:t>bytes</a:t>
            </a:r>
          </a:p>
        </p:txBody>
      </p:sp>
      <p:sp>
        <p:nvSpPr>
          <p:cNvPr id="17431" name="Line 25"/>
          <p:cNvSpPr>
            <a:spLocks noChangeShapeType="1"/>
          </p:cNvSpPr>
          <p:nvPr/>
        </p:nvSpPr>
        <p:spPr bwMode="auto">
          <a:xfrm>
            <a:off x="1162050" y="5303838"/>
            <a:ext cx="0" cy="6858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2" name="Line 26"/>
          <p:cNvSpPr>
            <a:spLocks noChangeShapeType="1"/>
          </p:cNvSpPr>
          <p:nvPr/>
        </p:nvSpPr>
        <p:spPr bwMode="auto">
          <a:xfrm flipV="1">
            <a:off x="1162050" y="4160838"/>
            <a:ext cx="0" cy="7620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3" name="Rectangle 27"/>
          <p:cNvSpPr>
            <a:spLocks noChangeArrowheads="1"/>
          </p:cNvSpPr>
          <p:nvPr/>
        </p:nvSpPr>
        <p:spPr bwMode="auto">
          <a:xfrm>
            <a:off x="857249" y="2179638"/>
            <a:ext cx="710119" cy="381000"/>
          </a:xfrm>
          <a:prstGeom prst="rect">
            <a:avLst/>
          </a:prstGeom>
          <a:noFill/>
          <a:ln w="9525">
            <a:noFill/>
            <a:miter lim="800000"/>
            <a:headEnd/>
            <a:tailEnd/>
          </a:ln>
          <a:effectLst/>
        </p:spPr>
        <p:txBody>
          <a:bodyPr wrap="none" anchor="ct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eaLnBrk="1" hangingPunct="1"/>
            <a:r>
              <a:rPr lang="en-US" altLang="en-US" sz="1200">
                <a:latin typeface="+mn-lt"/>
                <a:cs typeface="Times New Roman" panose="02020603050405020304" pitchFamily="18" charset="0"/>
              </a:rPr>
              <a:t>20</a:t>
            </a:r>
          </a:p>
          <a:p>
            <a:pPr eaLnBrk="1" hangingPunct="1"/>
            <a:r>
              <a:rPr lang="en-US" altLang="en-US" sz="1200">
                <a:latin typeface="+mn-lt"/>
                <a:cs typeface="Times New Roman" panose="02020603050405020304" pitchFamily="18" charset="0"/>
              </a:rPr>
              <a:t>bytes</a:t>
            </a:r>
          </a:p>
        </p:txBody>
      </p:sp>
      <p:sp>
        <p:nvSpPr>
          <p:cNvPr id="17434" name="Line 28"/>
          <p:cNvSpPr>
            <a:spLocks noChangeShapeType="1"/>
          </p:cNvSpPr>
          <p:nvPr/>
        </p:nvSpPr>
        <p:spPr bwMode="auto">
          <a:xfrm flipV="1">
            <a:off x="1162050" y="1493838"/>
            <a:ext cx="0" cy="6858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5" name="Line 29"/>
          <p:cNvSpPr>
            <a:spLocks noChangeShapeType="1"/>
          </p:cNvSpPr>
          <p:nvPr/>
        </p:nvSpPr>
        <p:spPr bwMode="auto">
          <a:xfrm>
            <a:off x="1162050" y="2560638"/>
            <a:ext cx="0" cy="7620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36" name="Text Box 30"/>
          <p:cNvSpPr txBox="1">
            <a:spLocks noChangeArrowheads="1"/>
          </p:cNvSpPr>
          <p:nvPr/>
        </p:nvSpPr>
        <p:spPr bwMode="auto">
          <a:xfrm>
            <a:off x="2762250" y="3352800"/>
            <a:ext cx="9819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200">
                <a:latin typeface="Tahoma" panose="020B0604030504040204" pitchFamily="34" charset="0"/>
              </a:rPr>
              <a:t>IPv4</a:t>
            </a:r>
          </a:p>
        </p:txBody>
      </p:sp>
      <p:sp>
        <p:nvSpPr>
          <p:cNvPr id="17437" name="Text Box 31"/>
          <p:cNvSpPr txBox="1">
            <a:spLocks noChangeArrowheads="1"/>
          </p:cNvSpPr>
          <p:nvPr/>
        </p:nvSpPr>
        <p:spPr bwMode="auto">
          <a:xfrm>
            <a:off x="2762250" y="6046788"/>
            <a:ext cx="9819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200">
                <a:latin typeface="Tahoma" panose="020B0604030504040204" pitchFamily="34" charset="0"/>
              </a:rPr>
              <a:t>IPv6</a:t>
            </a:r>
          </a:p>
        </p:txBody>
      </p:sp>
      <p:sp>
        <p:nvSpPr>
          <p:cNvPr id="17438" name="Text Box 32"/>
          <p:cNvSpPr txBox="1">
            <a:spLocks noChangeArrowheads="1"/>
          </p:cNvSpPr>
          <p:nvPr/>
        </p:nvSpPr>
        <p:spPr bwMode="auto">
          <a:xfrm>
            <a:off x="1450975" y="1225550"/>
            <a:ext cx="30328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0</a:t>
            </a:r>
          </a:p>
        </p:txBody>
      </p:sp>
      <p:sp>
        <p:nvSpPr>
          <p:cNvPr id="17439" name="Line 33"/>
          <p:cNvSpPr>
            <a:spLocks noChangeShapeType="1"/>
          </p:cNvSpPr>
          <p:nvPr/>
        </p:nvSpPr>
        <p:spPr bwMode="auto">
          <a:xfrm>
            <a:off x="2000250" y="14938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40" name="Line 34"/>
          <p:cNvSpPr>
            <a:spLocks noChangeShapeType="1"/>
          </p:cNvSpPr>
          <p:nvPr/>
        </p:nvSpPr>
        <p:spPr bwMode="auto">
          <a:xfrm>
            <a:off x="2457450" y="14938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41" name="Line 35"/>
          <p:cNvSpPr>
            <a:spLocks noChangeShapeType="1"/>
          </p:cNvSpPr>
          <p:nvPr/>
        </p:nvSpPr>
        <p:spPr bwMode="auto">
          <a:xfrm>
            <a:off x="3219450" y="1493838"/>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42" name="Line 36"/>
          <p:cNvSpPr>
            <a:spLocks noChangeShapeType="1"/>
          </p:cNvSpPr>
          <p:nvPr/>
        </p:nvSpPr>
        <p:spPr bwMode="auto">
          <a:xfrm>
            <a:off x="3752850" y="17986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43" name="Text Box 37"/>
          <p:cNvSpPr txBox="1">
            <a:spLocks noChangeArrowheads="1"/>
          </p:cNvSpPr>
          <p:nvPr/>
        </p:nvSpPr>
        <p:spPr bwMode="auto">
          <a:xfrm>
            <a:off x="2914649" y="1219200"/>
            <a:ext cx="39204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15</a:t>
            </a:r>
          </a:p>
        </p:txBody>
      </p:sp>
      <p:sp>
        <p:nvSpPr>
          <p:cNvPr id="17444" name="Text Box 38"/>
          <p:cNvSpPr txBox="1">
            <a:spLocks noChangeArrowheads="1"/>
          </p:cNvSpPr>
          <p:nvPr/>
        </p:nvSpPr>
        <p:spPr bwMode="auto">
          <a:xfrm>
            <a:off x="3187699" y="1219200"/>
            <a:ext cx="39204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16</a:t>
            </a:r>
          </a:p>
        </p:txBody>
      </p:sp>
      <p:sp>
        <p:nvSpPr>
          <p:cNvPr id="17445" name="Text Box 39"/>
          <p:cNvSpPr txBox="1">
            <a:spLocks noChangeArrowheads="1"/>
          </p:cNvSpPr>
          <p:nvPr/>
        </p:nvSpPr>
        <p:spPr bwMode="auto">
          <a:xfrm>
            <a:off x="4972049" y="1219200"/>
            <a:ext cx="39204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cs typeface="Times New Roman" panose="02020603050405020304" pitchFamily="18" charset="0"/>
              </a:rPr>
              <a:t>31</a:t>
            </a:r>
          </a:p>
        </p:txBody>
      </p:sp>
      <p:sp>
        <p:nvSpPr>
          <p:cNvPr id="17446" name="Text Box 40"/>
          <p:cNvSpPr txBox="1">
            <a:spLocks noChangeArrowheads="1"/>
          </p:cNvSpPr>
          <p:nvPr/>
        </p:nvSpPr>
        <p:spPr bwMode="auto">
          <a:xfrm>
            <a:off x="1543050" y="1493838"/>
            <a:ext cx="3583883" cy="274637"/>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vers     hlen         TOS                    total length</a:t>
            </a:r>
          </a:p>
        </p:txBody>
      </p:sp>
      <p:sp>
        <p:nvSpPr>
          <p:cNvPr id="17447" name="Text Box 41"/>
          <p:cNvSpPr txBox="1">
            <a:spLocks noChangeArrowheads="1"/>
          </p:cNvSpPr>
          <p:nvPr/>
        </p:nvSpPr>
        <p:spPr bwMode="auto">
          <a:xfrm>
            <a:off x="1847849" y="1828800"/>
            <a:ext cx="3491419"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identification              flags            flag-offset</a:t>
            </a:r>
          </a:p>
        </p:txBody>
      </p:sp>
      <p:sp>
        <p:nvSpPr>
          <p:cNvPr id="17448" name="Text Box 42"/>
          <p:cNvSpPr txBox="1">
            <a:spLocks noChangeArrowheads="1"/>
          </p:cNvSpPr>
          <p:nvPr/>
        </p:nvSpPr>
        <p:spPr bwMode="auto">
          <a:xfrm>
            <a:off x="1771650" y="2133600"/>
            <a:ext cx="3450735"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TTL           protocol          header checksum</a:t>
            </a:r>
          </a:p>
        </p:txBody>
      </p:sp>
      <p:sp>
        <p:nvSpPr>
          <p:cNvPr id="17449" name="Line 43"/>
          <p:cNvSpPr>
            <a:spLocks noChangeShapeType="1"/>
          </p:cNvSpPr>
          <p:nvPr/>
        </p:nvSpPr>
        <p:spPr bwMode="auto">
          <a:xfrm>
            <a:off x="2457450" y="21034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50" name="Text Box 44"/>
          <p:cNvSpPr txBox="1">
            <a:spLocks noChangeArrowheads="1"/>
          </p:cNvSpPr>
          <p:nvPr/>
        </p:nvSpPr>
        <p:spPr bwMode="auto">
          <a:xfrm>
            <a:off x="2760663" y="2438400"/>
            <a:ext cx="1333322"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source address</a:t>
            </a:r>
          </a:p>
        </p:txBody>
      </p:sp>
      <p:sp>
        <p:nvSpPr>
          <p:cNvPr id="17451" name="Text Box 45"/>
          <p:cNvSpPr txBox="1">
            <a:spLocks noChangeArrowheads="1"/>
          </p:cNvSpPr>
          <p:nvPr/>
        </p:nvSpPr>
        <p:spPr bwMode="auto">
          <a:xfrm>
            <a:off x="2609850" y="2743200"/>
            <a:ext cx="1677287"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destination address</a:t>
            </a:r>
          </a:p>
        </p:txBody>
      </p:sp>
      <p:sp>
        <p:nvSpPr>
          <p:cNvPr id="17452" name="Text Box 46"/>
          <p:cNvSpPr txBox="1">
            <a:spLocks noChangeArrowheads="1"/>
          </p:cNvSpPr>
          <p:nvPr/>
        </p:nvSpPr>
        <p:spPr bwMode="auto">
          <a:xfrm>
            <a:off x="2547938" y="3048000"/>
            <a:ext cx="1758654"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options and padding</a:t>
            </a:r>
          </a:p>
        </p:txBody>
      </p:sp>
      <p:sp>
        <p:nvSpPr>
          <p:cNvPr id="17453" name="Line 47"/>
          <p:cNvSpPr>
            <a:spLocks noChangeShapeType="1"/>
          </p:cNvSpPr>
          <p:nvPr/>
        </p:nvSpPr>
        <p:spPr bwMode="auto">
          <a:xfrm>
            <a:off x="3219450" y="4160838"/>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54" name="Line 48"/>
          <p:cNvSpPr>
            <a:spLocks noChangeShapeType="1"/>
          </p:cNvSpPr>
          <p:nvPr/>
        </p:nvSpPr>
        <p:spPr bwMode="auto">
          <a:xfrm>
            <a:off x="4133850" y="44656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55" name="Line 49"/>
          <p:cNvSpPr>
            <a:spLocks noChangeShapeType="1"/>
          </p:cNvSpPr>
          <p:nvPr/>
        </p:nvSpPr>
        <p:spPr bwMode="auto">
          <a:xfrm>
            <a:off x="2076450" y="4160838"/>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atin typeface="+mn-lt"/>
            </a:endParaRPr>
          </a:p>
        </p:txBody>
      </p:sp>
      <p:sp>
        <p:nvSpPr>
          <p:cNvPr id="17456" name="Text Box 50"/>
          <p:cNvSpPr txBox="1">
            <a:spLocks noChangeArrowheads="1"/>
          </p:cNvSpPr>
          <p:nvPr/>
        </p:nvSpPr>
        <p:spPr bwMode="auto">
          <a:xfrm>
            <a:off x="1620838" y="4191000"/>
            <a:ext cx="3310191"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vers       traffic class                   flow-label</a:t>
            </a:r>
          </a:p>
        </p:txBody>
      </p:sp>
      <p:sp>
        <p:nvSpPr>
          <p:cNvPr id="17457" name="Text Box 51"/>
          <p:cNvSpPr txBox="1">
            <a:spLocks noChangeArrowheads="1"/>
          </p:cNvSpPr>
          <p:nvPr/>
        </p:nvSpPr>
        <p:spPr bwMode="auto">
          <a:xfrm>
            <a:off x="1846263" y="4495800"/>
            <a:ext cx="3711482"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payload length           next header       hop limit</a:t>
            </a:r>
          </a:p>
        </p:txBody>
      </p:sp>
      <p:sp>
        <p:nvSpPr>
          <p:cNvPr id="17458" name="Text Box 52"/>
          <p:cNvSpPr txBox="1">
            <a:spLocks noChangeArrowheads="1"/>
          </p:cNvSpPr>
          <p:nvPr/>
        </p:nvSpPr>
        <p:spPr bwMode="auto">
          <a:xfrm>
            <a:off x="2686049" y="4953000"/>
            <a:ext cx="1333323"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source address</a:t>
            </a:r>
          </a:p>
        </p:txBody>
      </p:sp>
      <p:sp>
        <p:nvSpPr>
          <p:cNvPr id="17459" name="Text Box 53"/>
          <p:cNvSpPr txBox="1">
            <a:spLocks noChangeArrowheads="1"/>
          </p:cNvSpPr>
          <p:nvPr/>
        </p:nvSpPr>
        <p:spPr bwMode="auto">
          <a:xfrm>
            <a:off x="2533650" y="5562600"/>
            <a:ext cx="1677287" cy="274638"/>
          </a:xfrm>
          <a:prstGeom prst="rect">
            <a:avLst/>
          </a:prstGeom>
          <a:noFill/>
          <a:ln>
            <a:noFill/>
          </a:ln>
          <a:effectLst/>
        </p:spPr>
        <p:txBody>
          <a:bodyPr wrap="squar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1200">
                <a:latin typeface="+mn-lt"/>
                <a:cs typeface="Times New Roman" panose="02020603050405020304" pitchFamily="18" charset="0"/>
              </a:rPr>
              <a:t>destination address</a:t>
            </a:r>
          </a:p>
        </p:txBody>
      </p:sp>
      <p:sp>
        <p:nvSpPr>
          <p:cNvPr id="17460" name="Text Box 54"/>
          <p:cNvSpPr txBox="1">
            <a:spLocks noChangeArrowheads="1"/>
          </p:cNvSpPr>
          <p:nvPr/>
        </p:nvSpPr>
        <p:spPr bwMode="auto">
          <a:xfrm>
            <a:off x="6117387" y="1341438"/>
            <a:ext cx="15728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000" u="sng" dirty="0">
                <a:latin typeface="+mn-lt"/>
                <a:cs typeface="Times New Roman" panose="02020603050405020304" pitchFamily="18" charset="0"/>
              </a:rPr>
              <a:t>Removed (6)</a:t>
            </a:r>
          </a:p>
        </p:txBody>
      </p:sp>
      <p:sp>
        <p:nvSpPr>
          <p:cNvPr id="17461" name="Text Box 55"/>
          <p:cNvSpPr txBox="1">
            <a:spLocks noChangeArrowheads="1"/>
          </p:cNvSpPr>
          <p:nvPr/>
        </p:nvSpPr>
        <p:spPr bwMode="auto">
          <a:xfrm>
            <a:off x="6352337" y="1760538"/>
            <a:ext cx="20168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buFontTx/>
              <a:buChar char="•"/>
            </a:pPr>
            <a:r>
              <a:rPr lang="en-US" altLang="en-US" sz="1600" dirty="0">
                <a:latin typeface="+mn-lt"/>
                <a:cs typeface="Times New Roman" panose="02020603050405020304" pitchFamily="18" charset="0"/>
              </a:rPr>
              <a:t> ID, flags, flag offset</a:t>
            </a:r>
          </a:p>
          <a:p>
            <a:pPr algn="l" eaLnBrk="1" hangingPunct="1">
              <a:buFontTx/>
              <a:buChar char="•"/>
            </a:pPr>
            <a:r>
              <a:rPr lang="en-US" altLang="en-US" sz="1600" dirty="0">
                <a:latin typeface="+mn-lt"/>
                <a:cs typeface="Times New Roman" panose="02020603050405020304" pitchFamily="18" charset="0"/>
              </a:rPr>
              <a:t> TOS, </a:t>
            </a:r>
            <a:r>
              <a:rPr lang="en-US" altLang="en-US" sz="1600" dirty="0" err="1">
                <a:latin typeface="+mn-lt"/>
                <a:cs typeface="Times New Roman" panose="02020603050405020304" pitchFamily="18" charset="0"/>
              </a:rPr>
              <a:t>hlen</a:t>
            </a:r>
            <a:endParaRPr lang="en-US" altLang="en-US" sz="1600" dirty="0">
              <a:latin typeface="+mn-lt"/>
              <a:cs typeface="Times New Roman" panose="02020603050405020304" pitchFamily="18" charset="0"/>
            </a:endParaRPr>
          </a:p>
          <a:p>
            <a:pPr algn="l" eaLnBrk="1" hangingPunct="1">
              <a:buFontTx/>
              <a:buChar char="•"/>
            </a:pPr>
            <a:r>
              <a:rPr lang="en-US" altLang="en-US" sz="1600" dirty="0">
                <a:latin typeface="+mn-lt"/>
                <a:cs typeface="Times New Roman" panose="02020603050405020304" pitchFamily="18" charset="0"/>
              </a:rPr>
              <a:t> header checksum</a:t>
            </a:r>
          </a:p>
        </p:txBody>
      </p:sp>
      <p:sp>
        <p:nvSpPr>
          <p:cNvPr id="17462" name="Text Box 56"/>
          <p:cNvSpPr txBox="1">
            <a:spLocks noChangeArrowheads="1"/>
          </p:cNvSpPr>
          <p:nvPr/>
        </p:nvSpPr>
        <p:spPr bwMode="auto">
          <a:xfrm>
            <a:off x="6139612" y="2789238"/>
            <a:ext cx="145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000" u="sng">
                <a:latin typeface="+mn-lt"/>
                <a:cs typeface="Times New Roman" panose="02020603050405020304" pitchFamily="18" charset="0"/>
              </a:rPr>
              <a:t>Changed (3)</a:t>
            </a:r>
          </a:p>
        </p:txBody>
      </p:sp>
      <p:sp>
        <p:nvSpPr>
          <p:cNvPr id="17463" name="Text Box 57"/>
          <p:cNvSpPr txBox="1">
            <a:spLocks noChangeArrowheads="1"/>
          </p:cNvSpPr>
          <p:nvPr/>
        </p:nvSpPr>
        <p:spPr bwMode="auto">
          <a:xfrm>
            <a:off x="6139612" y="4191000"/>
            <a:ext cx="12747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000" u="sng">
                <a:latin typeface="+mn-lt"/>
                <a:cs typeface="Times New Roman" panose="02020603050405020304" pitchFamily="18" charset="0"/>
              </a:rPr>
              <a:t>Added (2)</a:t>
            </a:r>
          </a:p>
        </p:txBody>
      </p:sp>
      <p:sp>
        <p:nvSpPr>
          <p:cNvPr id="17464" name="Text Box 58"/>
          <p:cNvSpPr txBox="1">
            <a:spLocks noChangeArrowheads="1"/>
          </p:cNvSpPr>
          <p:nvPr/>
        </p:nvSpPr>
        <p:spPr bwMode="auto">
          <a:xfrm>
            <a:off x="6139612" y="5334000"/>
            <a:ext cx="12362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r>
              <a:rPr lang="en-US" altLang="en-US" sz="2000" u="sng">
                <a:latin typeface="+mn-lt"/>
                <a:cs typeface="Times New Roman" panose="02020603050405020304" pitchFamily="18" charset="0"/>
              </a:rPr>
              <a:t>Expanded</a:t>
            </a:r>
          </a:p>
        </p:txBody>
      </p:sp>
      <p:sp>
        <p:nvSpPr>
          <p:cNvPr id="17465" name="Text Box 59"/>
          <p:cNvSpPr txBox="1">
            <a:spLocks noChangeArrowheads="1"/>
          </p:cNvSpPr>
          <p:nvPr/>
        </p:nvSpPr>
        <p:spPr bwMode="auto">
          <a:xfrm>
            <a:off x="6358687" y="3170238"/>
            <a:ext cx="24043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buFontTx/>
              <a:buChar char="•"/>
            </a:pPr>
            <a:r>
              <a:rPr lang="en-US" altLang="en-US" sz="1600">
                <a:latin typeface="+mn-lt"/>
                <a:cs typeface="Times New Roman" panose="02020603050405020304" pitchFamily="18" charset="0"/>
              </a:rPr>
              <a:t> total length =&gt; payload</a:t>
            </a:r>
          </a:p>
          <a:p>
            <a:pPr algn="l" eaLnBrk="1" hangingPunct="1">
              <a:buFontTx/>
              <a:buChar char="•"/>
            </a:pPr>
            <a:r>
              <a:rPr lang="en-US" altLang="en-US" sz="1600">
                <a:latin typeface="+mn-lt"/>
                <a:cs typeface="Times New Roman" panose="02020603050405020304" pitchFamily="18" charset="0"/>
              </a:rPr>
              <a:t> protocol =&gt; next header</a:t>
            </a:r>
          </a:p>
          <a:p>
            <a:pPr algn="l" eaLnBrk="1" hangingPunct="1">
              <a:buFontTx/>
              <a:buChar char="•"/>
            </a:pPr>
            <a:r>
              <a:rPr lang="en-US" altLang="en-US" sz="1600">
                <a:latin typeface="+mn-lt"/>
                <a:cs typeface="Times New Roman" panose="02020603050405020304" pitchFamily="18" charset="0"/>
              </a:rPr>
              <a:t> TTL =&gt; hop limit</a:t>
            </a:r>
          </a:p>
        </p:txBody>
      </p:sp>
      <p:sp>
        <p:nvSpPr>
          <p:cNvPr id="17466" name="Text Box 60"/>
          <p:cNvSpPr txBox="1">
            <a:spLocks noChangeArrowheads="1"/>
          </p:cNvSpPr>
          <p:nvPr/>
        </p:nvSpPr>
        <p:spPr bwMode="auto">
          <a:xfrm>
            <a:off x="6368212" y="4616450"/>
            <a:ext cx="13211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buFontTx/>
              <a:buChar char="•"/>
            </a:pPr>
            <a:r>
              <a:rPr lang="en-US" altLang="en-US" sz="1600">
                <a:latin typeface="+mn-lt"/>
                <a:cs typeface="Times New Roman" panose="02020603050405020304" pitchFamily="18" charset="0"/>
              </a:rPr>
              <a:t> traffic class</a:t>
            </a:r>
          </a:p>
          <a:p>
            <a:pPr algn="l" eaLnBrk="1" hangingPunct="1">
              <a:buFontTx/>
              <a:buChar char="•"/>
            </a:pPr>
            <a:r>
              <a:rPr lang="en-US" altLang="en-US" sz="1600">
                <a:latin typeface="+mn-lt"/>
                <a:cs typeface="Times New Roman" panose="02020603050405020304" pitchFamily="18" charset="0"/>
              </a:rPr>
              <a:t> flow label</a:t>
            </a:r>
          </a:p>
        </p:txBody>
      </p:sp>
      <p:sp>
        <p:nvSpPr>
          <p:cNvPr id="17467" name="Text Box 61"/>
          <p:cNvSpPr txBox="1">
            <a:spLocks noChangeArrowheads="1"/>
          </p:cNvSpPr>
          <p:nvPr/>
        </p:nvSpPr>
        <p:spPr bwMode="auto">
          <a:xfrm>
            <a:off x="6358687" y="5759450"/>
            <a:ext cx="21879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3600" b="1">
                <a:solidFill>
                  <a:schemeClr val="tx1"/>
                </a:solidFill>
                <a:latin typeface="Times New Roman" panose="02020603050405020304" pitchFamily="18" charset="0"/>
              </a:defRPr>
            </a:lvl1pPr>
            <a:lvl2pPr marL="742950" indent="-285750" algn="ctr">
              <a:defRPr sz="3600" b="1">
                <a:solidFill>
                  <a:schemeClr val="tx1"/>
                </a:solidFill>
                <a:latin typeface="Times New Roman" panose="02020603050405020304" pitchFamily="18" charset="0"/>
              </a:defRPr>
            </a:lvl2pPr>
            <a:lvl3pPr marL="1143000" indent="-228600" algn="ctr">
              <a:defRPr sz="3600" b="1">
                <a:solidFill>
                  <a:schemeClr val="tx1"/>
                </a:solidFill>
                <a:latin typeface="Times New Roman" panose="02020603050405020304" pitchFamily="18" charset="0"/>
              </a:defRPr>
            </a:lvl3pPr>
            <a:lvl4pPr marL="1600200" indent="-228600" algn="ctr">
              <a:defRPr sz="3600" b="1">
                <a:solidFill>
                  <a:schemeClr val="tx1"/>
                </a:solidFill>
                <a:latin typeface="Times New Roman" panose="02020603050405020304" pitchFamily="18" charset="0"/>
              </a:defRPr>
            </a:lvl4pPr>
            <a:lvl5pPr marL="2057400" indent="-228600" algn="ctr">
              <a:defRPr sz="36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6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6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6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600" b="1">
                <a:solidFill>
                  <a:schemeClr val="tx1"/>
                </a:solidFill>
                <a:latin typeface="Times New Roman" panose="02020603050405020304" pitchFamily="18" charset="0"/>
              </a:defRPr>
            </a:lvl9pPr>
          </a:lstStyle>
          <a:p>
            <a:pPr algn="l" eaLnBrk="1" hangingPunct="1">
              <a:buFontTx/>
              <a:buChar char="•"/>
            </a:pPr>
            <a:r>
              <a:rPr lang="en-US" altLang="en-US" sz="1600">
                <a:latin typeface="+mn-lt"/>
                <a:cs typeface="Times New Roman" panose="02020603050405020304" pitchFamily="18" charset="0"/>
              </a:rPr>
              <a:t> address 32 to 128 bits</a:t>
            </a:r>
          </a:p>
        </p:txBody>
      </p:sp>
      <p:sp>
        <p:nvSpPr>
          <p:cNvPr id="32830" name="Rectangle 62"/>
          <p:cNvSpPr>
            <a:spLocks noChangeArrowheads="1"/>
          </p:cNvSpPr>
          <p:nvPr/>
        </p:nvSpPr>
        <p:spPr bwMode="auto">
          <a:xfrm>
            <a:off x="990600" y="304800"/>
            <a:ext cx="7315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1pPr>
            <a:lvl2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2pPr>
            <a:lvl3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3pPr>
            <a:lvl4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4pPr>
            <a:lvl5pPr algn="l">
              <a:lnSpc>
                <a:spcPct val="90000"/>
              </a:lnSpc>
              <a:defRPr sz="4800" b="1">
                <a:solidFill>
                  <a:schemeClr val="tx2"/>
                </a:solidFill>
                <a:effectLst>
                  <a:outerShdw blurRad="38100" dist="38100" dir="2700000" algn="tl">
                    <a:srgbClr val="000000"/>
                  </a:outerShdw>
                </a:effectLst>
                <a:latin typeface="Arial" panose="020B0604020202020204" pitchFamily="34" charset="0"/>
              </a:defRPr>
            </a:lvl5pPr>
            <a:lvl6pPr marL="4572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6pPr>
            <a:lvl7pPr marL="9144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7pPr>
            <a:lvl8pPr marL="13716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8pPr>
            <a:lvl9pPr marL="182880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panose="020B0604020202020204" pitchFamily="34" charset="0"/>
              </a:defRPr>
            </a:lvl9pPr>
          </a:lstStyle>
          <a:p>
            <a:pPr defTabSz="685800">
              <a:defRPr/>
            </a:pPr>
            <a:r>
              <a:rPr lang="en-US" altLang="en-US" sz="3300" dirty="0">
                <a:solidFill>
                  <a:schemeClr val="tx1"/>
                </a:solidFill>
                <a:latin typeface="+mj-lt"/>
                <a:ea typeface="+mj-ea"/>
                <a:cs typeface="+mj-cs"/>
              </a:rPr>
              <a:t>Header comparison</a:t>
            </a:r>
          </a:p>
        </p:txBody>
      </p:sp>
    </p:spTree>
    <p:extLst>
      <p:ext uri="{BB962C8B-B14F-4D97-AF65-F5344CB8AC3E}">
        <p14:creationId xmlns:p14="http://schemas.microsoft.com/office/powerpoint/2010/main" val="342891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04800"/>
            <a:ext cx="7886700" cy="625474"/>
          </a:xfrm>
        </p:spPr>
        <p:txBody>
          <a:bodyPr/>
          <a:lstStyle/>
          <a:p>
            <a:pPr eaLnBrk="1" hangingPunct="1"/>
            <a:r>
              <a:rPr lang="en-US" altLang="zh-TW" dirty="0" smtClean="0">
                <a:latin typeface="Tahoma" panose="020B0604030504040204" pitchFamily="34" charset="0"/>
              </a:rPr>
              <a:t>IPv6 Packet (PDU) Structure</a:t>
            </a:r>
          </a:p>
        </p:txBody>
      </p:sp>
      <p:pic>
        <p:nvPicPr>
          <p:cNvPr id="14339" name="Picture 5"/>
          <p:cNvPicPr>
            <a:picLocks noChangeAspect="1" noChangeArrowheads="1"/>
          </p:cNvPicPr>
          <p:nvPr/>
        </p:nvPicPr>
        <p:blipFill>
          <a:blip r:embed="rId2">
            <a:extLst>
              <a:ext uri="{28A0092B-C50C-407E-A947-70E740481C1C}">
                <a14:useLocalDpi xmlns:a14="http://schemas.microsoft.com/office/drawing/2010/main" val="0"/>
              </a:ext>
            </a:extLst>
          </a:blip>
          <a:srcRect l="4633" t="10739" r="6949" b="25056"/>
          <a:stretch>
            <a:fillRect/>
          </a:stretch>
        </p:blipFill>
        <p:spPr bwMode="auto">
          <a:xfrm>
            <a:off x="990600" y="1143000"/>
            <a:ext cx="5495925" cy="51625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392238"/>
            <a:ext cx="2247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167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2"/>
          <p:cNvSpPr txBox="1">
            <a:spLocks noChangeArrowheads="1"/>
          </p:cNvSpPr>
          <p:nvPr/>
        </p:nvSpPr>
        <p:spPr bwMode="auto">
          <a:xfrm>
            <a:off x="533400"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Extension </a:t>
            </a:r>
            <a:r>
              <a:rPr lang="en-US" altLang="en-US" sz="2800" b="0" dirty="0">
                <a:latin typeface="Times New Roman" panose="02020603050405020304" pitchFamily="18" charset="0"/>
              </a:rPr>
              <a:t>header format</a:t>
            </a:r>
          </a:p>
        </p:txBody>
      </p:sp>
      <p:pic>
        <p:nvPicPr>
          <p:cNvPr id="1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65263"/>
            <a:ext cx="8601075" cy="432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2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Extension Header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33990020"/>
              </p:ext>
            </p:extLst>
          </p:nvPr>
        </p:nvGraphicFramePr>
        <p:xfrm>
          <a:off x="533400" y="1143001"/>
          <a:ext cx="8134350" cy="5003800"/>
        </p:xfrm>
        <a:graphic>
          <a:graphicData uri="http://schemas.openxmlformats.org/drawingml/2006/table">
            <a:tbl>
              <a:tblPr firstRow="1" bandRow="1">
                <a:tableStyleId>{5C22544A-7EE6-4342-B048-85BDC9FD1C3A}</a:tableStyleId>
              </a:tblPr>
              <a:tblGrid>
                <a:gridCol w="2711450"/>
                <a:gridCol w="946150"/>
                <a:gridCol w="4476750"/>
              </a:tblGrid>
              <a:tr h="370840">
                <a:tc>
                  <a:txBody>
                    <a:bodyPr/>
                    <a:lstStyle/>
                    <a:p>
                      <a:r>
                        <a:rPr lang="en-US" sz="1600" dirty="0"/>
                        <a:t>Extension Header</a:t>
                      </a:r>
                    </a:p>
                  </a:txBody>
                  <a:tcPr anchor="ctr"/>
                </a:tc>
                <a:tc>
                  <a:txBody>
                    <a:bodyPr/>
                    <a:lstStyle/>
                    <a:p>
                      <a:r>
                        <a:rPr lang="en-US" sz="1600" dirty="0">
                          <a:hlinkClick r:id="rId2" tooltip="List of IP protocol numbers"/>
                        </a:rPr>
                        <a:t>Type</a:t>
                      </a:r>
                      <a:endParaRPr lang="en-US" sz="1600" dirty="0"/>
                    </a:p>
                  </a:txBody>
                  <a:tcPr anchor="ctr"/>
                </a:tc>
                <a:tc>
                  <a:txBody>
                    <a:bodyPr/>
                    <a:lstStyle/>
                    <a:p>
                      <a:r>
                        <a:rPr lang="en-US" sz="1600" dirty="0"/>
                        <a:t>Description</a:t>
                      </a:r>
                    </a:p>
                  </a:txBody>
                  <a:tcPr anchor="ctr"/>
                </a:tc>
              </a:tr>
              <a:tr h="370840">
                <a:tc>
                  <a:txBody>
                    <a:bodyPr/>
                    <a:lstStyle/>
                    <a:p>
                      <a:r>
                        <a:rPr lang="en-US" sz="1600" i="1" dirty="0"/>
                        <a:t>Hop-by-Hop Options</a:t>
                      </a:r>
                      <a:endParaRPr lang="en-US" sz="1600" dirty="0"/>
                    </a:p>
                  </a:txBody>
                  <a:tcPr anchor="ctr"/>
                </a:tc>
                <a:tc>
                  <a:txBody>
                    <a:bodyPr/>
                    <a:lstStyle/>
                    <a:p>
                      <a:r>
                        <a:rPr lang="en-US" sz="1600" dirty="0"/>
                        <a:t>0</a:t>
                      </a:r>
                    </a:p>
                  </a:txBody>
                  <a:tcPr anchor="ctr"/>
                </a:tc>
                <a:tc>
                  <a:txBody>
                    <a:bodyPr/>
                    <a:lstStyle/>
                    <a:p>
                      <a:r>
                        <a:rPr lang="en-US" sz="1600"/>
                        <a:t>Options that need to be examined by all devices on the path.</a:t>
                      </a:r>
                    </a:p>
                  </a:txBody>
                  <a:tcPr anchor="ctr"/>
                </a:tc>
              </a:tr>
              <a:tr h="370840">
                <a:tc>
                  <a:txBody>
                    <a:bodyPr/>
                    <a:lstStyle/>
                    <a:p>
                      <a:r>
                        <a:rPr lang="en-US" sz="1600" i="1" dirty="0"/>
                        <a:t>Destination Options</a:t>
                      </a:r>
                      <a:r>
                        <a:rPr lang="en-US" sz="1600" dirty="0"/>
                        <a:t> (before routing header)</a:t>
                      </a:r>
                    </a:p>
                  </a:txBody>
                  <a:tcPr anchor="ctr"/>
                </a:tc>
                <a:tc>
                  <a:txBody>
                    <a:bodyPr/>
                    <a:lstStyle/>
                    <a:p>
                      <a:r>
                        <a:rPr lang="en-US" sz="1600" dirty="0"/>
                        <a:t>60</a:t>
                      </a:r>
                    </a:p>
                  </a:txBody>
                  <a:tcPr anchor="ctr"/>
                </a:tc>
                <a:tc>
                  <a:txBody>
                    <a:bodyPr/>
                    <a:lstStyle/>
                    <a:p>
                      <a:r>
                        <a:rPr lang="en-US" sz="1600"/>
                        <a:t>Options that need to be examined only by the destination of the packet.</a:t>
                      </a:r>
                    </a:p>
                  </a:txBody>
                  <a:tcPr anchor="ctr"/>
                </a:tc>
              </a:tr>
              <a:tr h="370840">
                <a:tc>
                  <a:txBody>
                    <a:bodyPr/>
                    <a:lstStyle/>
                    <a:p>
                      <a:r>
                        <a:rPr lang="en-US" sz="1600" i="1"/>
                        <a:t>Routing</a:t>
                      </a:r>
                      <a:endParaRPr lang="en-US" sz="1600"/>
                    </a:p>
                  </a:txBody>
                  <a:tcPr anchor="ctr"/>
                </a:tc>
                <a:tc>
                  <a:txBody>
                    <a:bodyPr/>
                    <a:lstStyle/>
                    <a:p>
                      <a:r>
                        <a:rPr lang="en-US" sz="1600" dirty="0"/>
                        <a:t>43</a:t>
                      </a:r>
                    </a:p>
                  </a:txBody>
                  <a:tcPr anchor="ctr"/>
                </a:tc>
                <a:tc>
                  <a:txBody>
                    <a:bodyPr/>
                    <a:lstStyle/>
                    <a:p>
                      <a:r>
                        <a:rPr lang="en-US" sz="1600" dirty="0"/>
                        <a:t>Methods to specify the route for a datagram (used with </a:t>
                      </a:r>
                      <a:r>
                        <a:rPr lang="en-US" sz="1600" dirty="0">
                          <a:hlinkClick r:id="rId3" tooltip="Mobile IPv6"/>
                        </a:rPr>
                        <a:t>Mobile IPv6</a:t>
                      </a:r>
                      <a:r>
                        <a:rPr lang="en-US" sz="1600" dirty="0"/>
                        <a:t>).</a:t>
                      </a:r>
                    </a:p>
                  </a:txBody>
                  <a:tcPr anchor="ctr"/>
                </a:tc>
              </a:tr>
              <a:tr h="370840">
                <a:tc>
                  <a:txBody>
                    <a:bodyPr/>
                    <a:lstStyle/>
                    <a:p>
                      <a:r>
                        <a:rPr lang="en-US" sz="1600" i="1"/>
                        <a:t>Fragment</a:t>
                      </a:r>
                      <a:endParaRPr lang="en-US" sz="1600"/>
                    </a:p>
                  </a:txBody>
                  <a:tcPr anchor="ctr"/>
                </a:tc>
                <a:tc>
                  <a:txBody>
                    <a:bodyPr/>
                    <a:lstStyle/>
                    <a:p>
                      <a:r>
                        <a:rPr lang="en-US" sz="1600" dirty="0"/>
                        <a:t>44</a:t>
                      </a:r>
                    </a:p>
                  </a:txBody>
                  <a:tcPr anchor="ctr"/>
                </a:tc>
                <a:tc>
                  <a:txBody>
                    <a:bodyPr/>
                    <a:lstStyle/>
                    <a:p>
                      <a:r>
                        <a:rPr lang="en-US" sz="1600" dirty="0"/>
                        <a:t>Contains parameters for fragmentation of datagrams.</a:t>
                      </a:r>
                    </a:p>
                  </a:txBody>
                  <a:tcPr anchor="ctr"/>
                </a:tc>
              </a:tr>
              <a:tr h="370840">
                <a:tc>
                  <a:txBody>
                    <a:bodyPr/>
                    <a:lstStyle/>
                    <a:p>
                      <a:r>
                        <a:rPr lang="en-US" sz="1600" i="1"/>
                        <a:t>Authentication Header (AH)</a:t>
                      </a:r>
                      <a:endParaRPr lang="en-US" sz="1600"/>
                    </a:p>
                  </a:txBody>
                  <a:tcPr anchor="ctr"/>
                </a:tc>
                <a:tc>
                  <a:txBody>
                    <a:bodyPr/>
                    <a:lstStyle/>
                    <a:p>
                      <a:r>
                        <a:rPr lang="en-US" sz="1600" dirty="0"/>
                        <a:t>51</a:t>
                      </a:r>
                    </a:p>
                  </a:txBody>
                  <a:tcPr anchor="ctr"/>
                </a:tc>
                <a:tc>
                  <a:txBody>
                    <a:bodyPr/>
                    <a:lstStyle/>
                    <a:p>
                      <a:r>
                        <a:rPr lang="en-US" sz="1600" dirty="0"/>
                        <a:t>Contains information used to verify the authenticity of most parts of the packet.</a:t>
                      </a:r>
                    </a:p>
                  </a:txBody>
                  <a:tcPr anchor="ctr"/>
                </a:tc>
              </a:tr>
              <a:tr h="370840">
                <a:tc>
                  <a:txBody>
                    <a:bodyPr/>
                    <a:lstStyle/>
                    <a:p>
                      <a:r>
                        <a:rPr lang="en-US" sz="1600" i="1"/>
                        <a:t>Encapsulating Security Payload (ESP)</a:t>
                      </a:r>
                      <a:endParaRPr lang="en-US" sz="1600"/>
                    </a:p>
                  </a:txBody>
                  <a:tcPr anchor="ctr"/>
                </a:tc>
                <a:tc>
                  <a:txBody>
                    <a:bodyPr/>
                    <a:lstStyle/>
                    <a:p>
                      <a:r>
                        <a:rPr lang="en-US" sz="1600" dirty="0"/>
                        <a:t>50</a:t>
                      </a:r>
                    </a:p>
                  </a:txBody>
                  <a:tcPr anchor="ctr"/>
                </a:tc>
                <a:tc>
                  <a:txBody>
                    <a:bodyPr/>
                    <a:lstStyle/>
                    <a:p>
                      <a:r>
                        <a:rPr lang="en-US" sz="1600" dirty="0"/>
                        <a:t>Carries encrypted data for secure communication.</a:t>
                      </a:r>
                    </a:p>
                  </a:txBody>
                  <a:tcPr anchor="ctr"/>
                </a:tc>
              </a:tr>
              <a:tr h="370840">
                <a:tc>
                  <a:txBody>
                    <a:bodyPr/>
                    <a:lstStyle/>
                    <a:p>
                      <a:r>
                        <a:rPr lang="en-US" sz="1600" i="1"/>
                        <a:t>Destination Options</a:t>
                      </a:r>
                      <a:r>
                        <a:rPr lang="en-US" sz="1600"/>
                        <a:t> (before upper-layer header)</a:t>
                      </a:r>
                    </a:p>
                  </a:txBody>
                  <a:tcPr anchor="ctr"/>
                </a:tc>
                <a:tc>
                  <a:txBody>
                    <a:bodyPr/>
                    <a:lstStyle/>
                    <a:p>
                      <a:r>
                        <a:rPr lang="en-US" sz="1600" dirty="0"/>
                        <a:t>60</a:t>
                      </a:r>
                    </a:p>
                  </a:txBody>
                  <a:tcPr anchor="ctr"/>
                </a:tc>
                <a:tc>
                  <a:txBody>
                    <a:bodyPr/>
                    <a:lstStyle/>
                    <a:p>
                      <a:r>
                        <a:rPr lang="en-US" sz="1600" dirty="0"/>
                        <a:t>Options that need to be examined only by the destination of the packet.</a:t>
                      </a:r>
                    </a:p>
                  </a:txBody>
                  <a:tcPr anchor="ctr"/>
                </a:tc>
              </a:tr>
              <a:tr h="370840">
                <a:tc>
                  <a:txBody>
                    <a:bodyPr/>
                    <a:lstStyle/>
                    <a:p>
                      <a:r>
                        <a:rPr lang="en-US" sz="1600" i="1"/>
                        <a:t>Mobility</a:t>
                      </a:r>
                      <a:r>
                        <a:rPr lang="en-US" sz="1600"/>
                        <a:t> (currently without upper-layer header)</a:t>
                      </a:r>
                    </a:p>
                  </a:txBody>
                  <a:tcPr anchor="ctr"/>
                </a:tc>
                <a:tc>
                  <a:txBody>
                    <a:bodyPr/>
                    <a:lstStyle/>
                    <a:p>
                      <a:r>
                        <a:rPr lang="en-US" sz="1600" dirty="0"/>
                        <a:t>135</a:t>
                      </a:r>
                    </a:p>
                  </a:txBody>
                  <a:tcPr anchor="ctr"/>
                </a:tc>
                <a:tc>
                  <a:txBody>
                    <a:bodyPr/>
                    <a:lstStyle/>
                    <a:p>
                      <a:r>
                        <a:rPr lang="en-US" sz="1600" dirty="0"/>
                        <a:t>Parameters used with </a:t>
                      </a:r>
                      <a:r>
                        <a:rPr lang="en-US" sz="1600" dirty="0">
                          <a:hlinkClick r:id="rId3" tooltip="Mobile IPv6"/>
                        </a:rPr>
                        <a:t>Mobile IPv6</a:t>
                      </a:r>
                      <a:r>
                        <a:rPr lang="en-US" sz="1600" dirty="0"/>
                        <a:t>.</a:t>
                      </a:r>
                    </a:p>
                  </a:txBody>
                  <a:tcPr anchor="ctr"/>
                </a:tc>
              </a:tr>
            </a:tbl>
          </a:graphicData>
        </a:graphic>
      </p:graphicFrame>
    </p:spTree>
    <p:extLst>
      <p:ext uri="{BB962C8B-B14F-4D97-AF65-F5344CB8AC3E}">
        <p14:creationId xmlns:p14="http://schemas.microsoft.com/office/powerpoint/2010/main" val="2822124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Extension Header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65527648"/>
              </p:ext>
            </p:extLst>
          </p:nvPr>
        </p:nvGraphicFramePr>
        <p:xfrm>
          <a:off x="533400" y="1143001"/>
          <a:ext cx="8134350" cy="3891279"/>
        </p:xfrm>
        <a:graphic>
          <a:graphicData uri="http://schemas.openxmlformats.org/drawingml/2006/table">
            <a:tbl>
              <a:tblPr firstRow="1" bandRow="1">
                <a:tableStyleId>{5C22544A-7EE6-4342-B048-85BDC9FD1C3A}</a:tableStyleId>
              </a:tblPr>
              <a:tblGrid>
                <a:gridCol w="2711450"/>
                <a:gridCol w="946150"/>
                <a:gridCol w="4476750"/>
              </a:tblGrid>
              <a:tr h="370840">
                <a:tc>
                  <a:txBody>
                    <a:bodyPr/>
                    <a:lstStyle/>
                    <a:p>
                      <a:r>
                        <a:rPr lang="en-US" sz="1600" dirty="0"/>
                        <a:t>Extension Header</a:t>
                      </a:r>
                    </a:p>
                  </a:txBody>
                  <a:tcPr anchor="ctr"/>
                </a:tc>
                <a:tc>
                  <a:txBody>
                    <a:bodyPr/>
                    <a:lstStyle/>
                    <a:p>
                      <a:r>
                        <a:rPr lang="en-US" sz="1600" dirty="0">
                          <a:hlinkClick r:id="rId2" tooltip="List of IP protocol numbers"/>
                        </a:rPr>
                        <a:t>Type</a:t>
                      </a:r>
                      <a:endParaRPr lang="en-US" sz="1600" dirty="0"/>
                    </a:p>
                  </a:txBody>
                  <a:tcPr anchor="ctr"/>
                </a:tc>
                <a:tc>
                  <a:txBody>
                    <a:bodyPr/>
                    <a:lstStyle/>
                    <a:p>
                      <a:r>
                        <a:rPr lang="en-US" sz="1600" dirty="0"/>
                        <a:t>Description</a:t>
                      </a:r>
                    </a:p>
                  </a:txBody>
                  <a:tcPr anchor="ctr"/>
                </a:tc>
              </a:tr>
              <a:tr h="370840">
                <a:tc>
                  <a:txBody>
                    <a:bodyPr/>
                    <a:lstStyle/>
                    <a:p>
                      <a:r>
                        <a:rPr lang="en-US" sz="1600" i="1" dirty="0" smtClean="0"/>
                        <a:t>Experimental Use</a:t>
                      </a:r>
                      <a:endParaRPr lang="en-US" sz="1600" dirty="0"/>
                    </a:p>
                  </a:txBody>
                  <a:tcPr anchor="ctr"/>
                </a:tc>
                <a:tc>
                  <a:txBody>
                    <a:bodyPr/>
                    <a:lstStyle/>
                    <a:p>
                      <a:r>
                        <a:rPr lang="en-US" sz="1600" dirty="0" smtClean="0"/>
                        <a:t>139</a:t>
                      </a:r>
                      <a:endParaRPr lang="en-US" sz="1600" dirty="0"/>
                    </a:p>
                  </a:txBody>
                  <a:tcPr anchor="ctr"/>
                </a:tc>
                <a:tc>
                  <a:txBody>
                    <a:bodyPr/>
                    <a:lstStyle/>
                    <a:p>
                      <a:r>
                        <a:rPr lang="en-US" sz="1600" dirty="0" smtClean="0"/>
                        <a:t>Host Identity Protocol RFC5201</a:t>
                      </a:r>
                      <a:endParaRPr lang="en-US" sz="1600" dirty="0"/>
                    </a:p>
                  </a:txBody>
                  <a:tcPr anchor="ctr"/>
                </a:tc>
              </a:tr>
              <a:tr h="370840">
                <a:tc>
                  <a:txBody>
                    <a:bodyPr/>
                    <a:lstStyle/>
                    <a:p>
                      <a:r>
                        <a:rPr lang="en-US" sz="1600" i="1" dirty="0" smtClean="0"/>
                        <a:t>Shim6 Protocol </a:t>
                      </a:r>
                      <a:endParaRPr lang="en-US" sz="1600" dirty="0"/>
                    </a:p>
                  </a:txBody>
                  <a:tcPr anchor="ctr"/>
                </a:tc>
                <a:tc>
                  <a:txBody>
                    <a:bodyPr/>
                    <a:lstStyle/>
                    <a:p>
                      <a:r>
                        <a:rPr lang="en-US" sz="1600" dirty="0" smtClean="0"/>
                        <a:t>140</a:t>
                      </a:r>
                      <a:endParaRPr lang="en-US" sz="1600" dirty="0"/>
                    </a:p>
                  </a:txBody>
                  <a:tcPr anchor="ctr"/>
                </a:tc>
                <a:tc>
                  <a:txBody>
                    <a:bodyPr/>
                    <a:lstStyle/>
                    <a:p>
                      <a:r>
                        <a:rPr lang="en-US" sz="1600" dirty="0" smtClean="0"/>
                        <a:t>RFC5533</a:t>
                      </a:r>
                      <a:endParaRPr lang="en-US" sz="1600" dirty="0"/>
                    </a:p>
                  </a:txBody>
                  <a:tcPr anchor="ctr"/>
                </a:tc>
              </a:tr>
              <a:tr h="716279">
                <a:tc>
                  <a:txBody>
                    <a:bodyPr/>
                    <a:lstStyle/>
                    <a:p>
                      <a:r>
                        <a:rPr lang="en-US" sz="1600" i="1" dirty="0" smtClean="0"/>
                        <a:t>Use for experimentation and testing </a:t>
                      </a:r>
                      <a:endParaRPr lang="en-US" sz="1600" dirty="0"/>
                    </a:p>
                  </a:txBody>
                  <a:tcPr anchor="ctr"/>
                </a:tc>
                <a:tc>
                  <a:txBody>
                    <a:bodyPr/>
                    <a:lstStyle/>
                    <a:p>
                      <a:r>
                        <a:rPr lang="en-US" sz="1600" dirty="0" smtClean="0"/>
                        <a:t>253</a:t>
                      </a:r>
                      <a:endParaRPr lang="en-US" sz="1600" dirty="0"/>
                    </a:p>
                  </a:txBody>
                  <a:tcPr anchor="ctr"/>
                </a:tc>
                <a:tc>
                  <a:txBody>
                    <a:bodyPr/>
                    <a:lstStyle/>
                    <a:p>
                      <a:r>
                        <a:rPr lang="en-US" sz="1600" dirty="0" smtClean="0"/>
                        <a:t>Used for testing protocol extensions or new features</a:t>
                      </a:r>
                      <a:endParaRPr lang="en-US" sz="1600" dirty="0"/>
                    </a:p>
                  </a:txBody>
                  <a:tcPr anchor="ct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i="1" dirty="0" smtClean="0"/>
                        <a:t>Use for experimentation and testing </a:t>
                      </a:r>
                      <a:endParaRPr lang="en-US" sz="1600" dirty="0" smtClean="0"/>
                    </a:p>
                  </a:txBody>
                  <a:tcPr anchor="ctr"/>
                </a:tc>
                <a:tc>
                  <a:txBody>
                    <a:bodyPr/>
                    <a:lstStyle/>
                    <a:p>
                      <a:r>
                        <a:rPr lang="en-US" sz="1600" dirty="0" smtClean="0"/>
                        <a:t>254</a:t>
                      </a:r>
                      <a:endParaRPr lang="en-US" sz="1600" dirty="0"/>
                    </a:p>
                  </a:txBody>
                  <a:tcPr anchor="ctr"/>
                </a:tc>
                <a:tc>
                  <a:txBody>
                    <a:bodyPr/>
                    <a:lstStyle/>
                    <a:p>
                      <a:r>
                        <a:rPr lang="en-US" sz="1600" dirty="0" smtClean="0"/>
                        <a:t>Used for testing protocol extensions or new features</a:t>
                      </a:r>
                      <a:endParaRPr lang="en-US" sz="1600" dirty="0"/>
                    </a:p>
                  </a:txBody>
                  <a:tcPr anchor="ctr"/>
                </a:tc>
              </a:tr>
              <a:tr h="370840">
                <a:tc>
                  <a:txBody>
                    <a:bodyPr/>
                    <a:lstStyle/>
                    <a:p>
                      <a:endParaRPr lang="en-US" sz="1600" dirty="0"/>
                    </a:p>
                  </a:txBody>
                  <a:tcPr anchor="ctr"/>
                </a:tc>
                <a:tc>
                  <a:txBody>
                    <a:bodyPr/>
                    <a:lstStyle/>
                    <a:p>
                      <a:endParaRPr lang="en-US" sz="1600" dirty="0"/>
                    </a:p>
                  </a:txBody>
                  <a:tcPr anchor="ctr"/>
                </a:tc>
                <a:tc>
                  <a:txBody>
                    <a:bodyPr/>
                    <a:lstStyle/>
                    <a:p>
                      <a:endParaRPr lang="en-US" sz="1600" dirty="0"/>
                    </a:p>
                  </a:txBody>
                  <a:tcPr anchor="ctr"/>
                </a:tc>
              </a:tr>
              <a:tr h="370840">
                <a:tc>
                  <a:txBody>
                    <a:bodyPr/>
                    <a:lstStyle/>
                    <a:p>
                      <a:endParaRPr lang="en-US" sz="1600"/>
                    </a:p>
                  </a:txBody>
                  <a:tcPr anchor="ctr"/>
                </a:tc>
                <a:tc>
                  <a:txBody>
                    <a:bodyPr/>
                    <a:lstStyle/>
                    <a:p>
                      <a:endParaRPr lang="en-US" sz="1600" dirty="0"/>
                    </a:p>
                  </a:txBody>
                  <a:tcPr anchor="ctr"/>
                </a:tc>
                <a:tc>
                  <a:txBody>
                    <a:bodyPr/>
                    <a:lstStyle/>
                    <a:p>
                      <a:endParaRPr lang="en-US" sz="1600" dirty="0"/>
                    </a:p>
                  </a:txBody>
                  <a:tcPr anchor="ctr"/>
                </a:tc>
              </a:tr>
              <a:tr h="370840">
                <a:tc>
                  <a:txBody>
                    <a:bodyPr/>
                    <a:lstStyle/>
                    <a:p>
                      <a:endParaRPr lang="en-US" sz="1600"/>
                    </a:p>
                  </a:txBody>
                  <a:tcPr anchor="ctr"/>
                </a:tc>
                <a:tc>
                  <a:txBody>
                    <a:bodyPr/>
                    <a:lstStyle/>
                    <a:p>
                      <a:endParaRPr lang="en-US" sz="1600" dirty="0"/>
                    </a:p>
                  </a:txBody>
                  <a:tcPr anchor="ctr"/>
                </a:tc>
                <a:tc>
                  <a:txBody>
                    <a:bodyPr/>
                    <a:lstStyle/>
                    <a:p>
                      <a:endParaRPr lang="en-US" sz="1600" dirty="0"/>
                    </a:p>
                  </a:txBody>
                  <a:tcPr anchor="ctr"/>
                </a:tc>
              </a:tr>
              <a:tr h="370840">
                <a:tc>
                  <a:txBody>
                    <a:bodyPr/>
                    <a:lstStyle/>
                    <a:p>
                      <a:endParaRPr lang="en-US" sz="1600"/>
                    </a:p>
                  </a:txBody>
                  <a:tcPr anchor="ctr"/>
                </a:tc>
                <a:tc>
                  <a:txBody>
                    <a:bodyPr/>
                    <a:lstStyle/>
                    <a:p>
                      <a:endParaRPr lang="en-US" sz="1600" dirty="0"/>
                    </a:p>
                  </a:txBody>
                  <a:tcPr anchor="ctr"/>
                </a:tc>
                <a:tc>
                  <a:txBody>
                    <a:bodyPr/>
                    <a:lstStyle/>
                    <a:p>
                      <a:endParaRPr lang="en-US" sz="1600" dirty="0"/>
                    </a:p>
                  </a:txBody>
                  <a:tcPr anchor="ctr"/>
                </a:tc>
              </a:tr>
            </a:tbl>
          </a:graphicData>
        </a:graphic>
      </p:graphicFrame>
    </p:spTree>
    <p:extLst>
      <p:ext uri="{BB962C8B-B14F-4D97-AF65-F5344CB8AC3E}">
        <p14:creationId xmlns:p14="http://schemas.microsoft.com/office/powerpoint/2010/main" val="990062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smtClean="0"/>
              <a:t>Routing TCP/IP Volume I, 2nd Edition </a:t>
            </a:r>
            <a:r>
              <a:rPr lang="en-US" dirty="0"/>
              <a:t>by</a:t>
            </a:r>
            <a:r>
              <a:rPr lang="en-US" b="1" dirty="0"/>
              <a:t> </a:t>
            </a:r>
            <a:r>
              <a:rPr lang="en-US" dirty="0"/>
              <a:t>Jeff Doyle and Jennifer </a:t>
            </a:r>
            <a:r>
              <a:rPr lang="en-US" dirty="0" smtClean="0"/>
              <a:t>Carroll</a:t>
            </a:r>
          </a:p>
          <a:p>
            <a:pPr marL="0" indent="0">
              <a:buNone/>
            </a:pPr>
            <a:r>
              <a:rPr lang="en-US" dirty="0" smtClean="0"/>
              <a:t>   ISBN</a:t>
            </a:r>
            <a:r>
              <a:rPr lang="en-US" dirty="0"/>
              <a:t>: </a:t>
            </a:r>
            <a:r>
              <a:rPr lang="en-US" dirty="0" smtClean="0"/>
              <a:t>1-57870-089-2</a:t>
            </a:r>
            <a:endParaRPr lang="en-US" b="1" dirty="0" smtClean="0"/>
          </a:p>
          <a:p>
            <a:r>
              <a:rPr lang="en-US" b="1" dirty="0" smtClean="0"/>
              <a:t>Routing TCP/IP Volume II </a:t>
            </a:r>
            <a:r>
              <a:rPr lang="en-US" dirty="0" smtClean="0"/>
              <a:t>by</a:t>
            </a:r>
            <a:r>
              <a:rPr lang="en-US" b="1" dirty="0" smtClean="0"/>
              <a:t> </a:t>
            </a:r>
            <a:r>
              <a:rPr lang="en-US" dirty="0" smtClean="0"/>
              <a:t>Jeff Doyle and Jennifer </a:t>
            </a:r>
            <a:r>
              <a:rPr lang="en-US" dirty="0" err="1" smtClean="0"/>
              <a:t>DeHaven</a:t>
            </a:r>
            <a:r>
              <a:rPr lang="en-US" dirty="0"/>
              <a:t> </a:t>
            </a:r>
            <a:r>
              <a:rPr lang="en-US" dirty="0" smtClean="0"/>
              <a:t>      ISBN: 1-57870-089-2</a:t>
            </a:r>
          </a:p>
          <a:p>
            <a:r>
              <a:rPr lang="en-US" b="1" dirty="0" smtClean="0"/>
              <a:t>Cisco </a:t>
            </a:r>
            <a:r>
              <a:rPr lang="en-US" b="1" dirty="0"/>
              <a:t>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a:t>
            </a:r>
            <a:r>
              <a:rPr lang="en-US" dirty="0" smtClean="0"/>
              <a:t>978-1593270476</a:t>
            </a:r>
          </a:p>
          <a:p>
            <a:r>
              <a:rPr lang="en-US" b="1" dirty="0"/>
              <a:t>CCNA Routing and Switching 200-120 Network </a:t>
            </a:r>
            <a:r>
              <a:rPr lang="en-US" b="1" dirty="0" smtClean="0"/>
              <a:t>Simulator. </a:t>
            </a:r>
            <a:r>
              <a:rPr lang="en-US" dirty="0" smtClean="0"/>
              <a:t>By </a:t>
            </a:r>
            <a:r>
              <a:rPr lang="en-US" dirty="0"/>
              <a:t>Wendell Odom, Sean </a:t>
            </a:r>
            <a:r>
              <a:rPr lang="en-US" dirty="0" smtClean="0"/>
              <a:t>Wilkins. Published </a:t>
            </a:r>
            <a:r>
              <a:rPr lang="en-US" dirty="0"/>
              <a:t>by Pearson IT Certification. </a:t>
            </a:r>
            <a:endParaRPr lang="en-US" dirty="0" smtClean="0"/>
          </a:p>
          <a:p>
            <a:r>
              <a:rPr lang="en-US" dirty="0" smtClean="0">
                <a:hlinkClick r:id="rId2"/>
              </a:rPr>
              <a:t>http</a:t>
            </a:r>
            <a:r>
              <a:rPr lang="en-US" dirty="0">
                <a:hlinkClick r:id="rId2"/>
              </a:rPr>
              <a:t>://class.svuca.edu/~sandy/class/CS540/</a:t>
            </a:r>
            <a:endParaRPr lang="en-US" b="1" dirty="0"/>
          </a:p>
        </p:txBody>
      </p:sp>
    </p:spTree>
    <p:extLst>
      <p:ext uri="{BB962C8B-B14F-4D97-AF65-F5344CB8AC3E}">
        <p14:creationId xmlns:p14="http://schemas.microsoft.com/office/powerpoint/2010/main" val="3394149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2"/>
          <p:cNvSpPr txBox="1">
            <a:spLocks noChangeArrowheads="1"/>
          </p:cNvSpPr>
          <p:nvPr/>
        </p:nvSpPr>
        <p:spPr bwMode="auto">
          <a:xfrm>
            <a:off x="346075" y="238452"/>
            <a:ext cx="69342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Hop-by-hop </a:t>
            </a:r>
            <a:r>
              <a:rPr lang="en-US" altLang="en-US" sz="2800" b="0" dirty="0">
                <a:latin typeface="Times New Roman" panose="02020603050405020304" pitchFamily="18" charset="0"/>
              </a:rPr>
              <a:t>option header format</a:t>
            </a:r>
          </a:p>
        </p:txBody>
      </p:sp>
      <p:pic>
        <p:nvPicPr>
          <p:cNvPr id="2970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109788"/>
            <a:ext cx="8451850" cy="263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377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2"/>
          <p:cNvSpPr txBox="1">
            <a:spLocks noChangeArrowheads="1"/>
          </p:cNvSpPr>
          <p:nvPr/>
        </p:nvSpPr>
        <p:spPr bwMode="auto">
          <a:xfrm>
            <a:off x="274638" y="337789"/>
            <a:ext cx="7726363"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The </a:t>
            </a:r>
            <a:r>
              <a:rPr lang="en-US" altLang="en-US" sz="2800" b="0" dirty="0">
                <a:latin typeface="Times New Roman" panose="02020603050405020304" pitchFamily="18" charset="0"/>
              </a:rPr>
              <a:t>format of options in a hop-by-hop </a:t>
            </a:r>
            <a:r>
              <a:rPr lang="en-US" altLang="en-US" sz="2800" b="0" dirty="0" smtClean="0">
                <a:latin typeface="Times New Roman" panose="02020603050405020304" pitchFamily="18" charset="0"/>
              </a:rPr>
              <a:t>option </a:t>
            </a:r>
            <a:r>
              <a:rPr lang="en-US" altLang="en-US" sz="2800" b="0" dirty="0">
                <a:latin typeface="Times New Roman" panose="02020603050405020304" pitchFamily="18" charset="0"/>
              </a:rPr>
              <a:t>header</a:t>
            </a:r>
          </a:p>
        </p:txBody>
      </p:sp>
      <p:pic>
        <p:nvPicPr>
          <p:cNvPr id="1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766888"/>
            <a:ext cx="71659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3" y="2311400"/>
            <a:ext cx="3506787"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8" y="3057525"/>
            <a:ext cx="4725987"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00" y="3033713"/>
            <a:ext cx="6197600" cy="20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438400"/>
            <a:ext cx="38481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3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2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2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2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2"/>
          <p:cNvSpPr txBox="1">
            <a:spLocks noChangeArrowheads="1"/>
          </p:cNvSpPr>
          <p:nvPr/>
        </p:nvSpPr>
        <p:spPr bwMode="auto">
          <a:xfrm>
            <a:off x="300580" y="238452"/>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Pad1</a:t>
            </a:r>
            <a:endParaRPr lang="en-US" altLang="en-US" sz="2800" b="0" dirty="0">
              <a:latin typeface="Times New Roman" panose="02020603050405020304" pitchFamily="18" charset="0"/>
            </a:endParaRPr>
          </a:p>
        </p:txBody>
      </p:sp>
      <p:pic>
        <p:nvPicPr>
          <p:cNvPr id="3175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1957388"/>
            <a:ext cx="8510587" cy="294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819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2"/>
          <p:cNvSpPr txBox="1">
            <a:spLocks noChangeArrowheads="1"/>
          </p:cNvSpPr>
          <p:nvPr/>
        </p:nvSpPr>
        <p:spPr bwMode="auto">
          <a:xfrm>
            <a:off x="953971"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err="1" smtClean="0">
                <a:latin typeface="Times New Roman" panose="02020603050405020304" pitchFamily="18" charset="0"/>
              </a:rPr>
              <a:t>PadN</a:t>
            </a:r>
            <a:endParaRPr lang="en-US" altLang="en-US" sz="2800" b="0" dirty="0">
              <a:latin typeface="Times New Roman" panose="02020603050405020304" pitchFamily="18" charset="0"/>
            </a:endParaRPr>
          </a:p>
        </p:txBody>
      </p:sp>
      <p:pic>
        <p:nvPicPr>
          <p:cNvPr id="3278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2714625"/>
            <a:ext cx="7394575"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7315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2"/>
          <p:cNvSpPr txBox="1">
            <a:spLocks noChangeArrowheads="1"/>
          </p:cNvSpPr>
          <p:nvPr/>
        </p:nvSpPr>
        <p:spPr bwMode="auto">
          <a:xfrm>
            <a:off x="628650" y="24004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Jumbo </a:t>
            </a:r>
            <a:r>
              <a:rPr lang="en-US" altLang="en-US" sz="2800" b="0" dirty="0">
                <a:latin typeface="Times New Roman" panose="02020603050405020304" pitchFamily="18" charset="0"/>
              </a:rPr>
              <a:t>payload</a:t>
            </a:r>
          </a:p>
        </p:txBody>
      </p:sp>
      <p:pic>
        <p:nvPicPr>
          <p:cNvPr id="3380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2497138"/>
            <a:ext cx="7415213"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275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2"/>
          <p:cNvSpPr txBox="1">
            <a:spLocks noChangeArrowheads="1"/>
          </p:cNvSpPr>
          <p:nvPr/>
        </p:nvSpPr>
        <p:spPr bwMode="auto">
          <a:xfrm>
            <a:off x="325631" y="240039"/>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Source </a:t>
            </a:r>
            <a:r>
              <a:rPr lang="en-US" altLang="en-US" sz="2800" b="0" dirty="0">
                <a:latin typeface="Times New Roman" panose="02020603050405020304" pitchFamily="18" charset="0"/>
              </a:rPr>
              <a:t>routing</a:t>
            </a:r>
          </a:p>
        </p:txBody>
      </p:sp>
      <p:pic>
        <p:nvPicPr>
          <p:cNvPr id="3482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1162050"/>
            <a:ext cx="845185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844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2"/>
          <p:cNvSpPr txBox="1">
            <a:spLocks noChangeArrowheads="1"/>
          </p:cNvSpPr>
          <p:nvPr/>
        </p:nvSpPr>
        <p:spPr bwMode="auto">
          <a:xfrm>
            <a:off x="685800"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Source </a:t>
            </a:r>
            <a:r>
              <a:rPr lang="en-US" altLang="en-US" sz="2800" b="0" dirty="0">
                <a:latin typeface="Times New Roman" panose="02020603050405020304" pitchFamily="18" charset="0"/>
              </a:rPr>
              <a:t>routing example</a:t>
            </a:r>
          </a:p>
        </p:txBody>
      </p:sp>
      <p:pic>
        <p:nvPicPr>
          <p:cNvPr id="3585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1701800"/>
            <a:ext cx="9031287" cy="408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517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2"/>
          <p:cNvSpPr txBox="1">
            <a:spLocks noChangeArrowheads="1"/>
          </p:cNvSpPr>
          <p:nvPr/>
        </p:nvSpPr>
        <p:spPr bwMode="auto">
          <a:xfrm>
            <a:off x="346075"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Fragmentation</a:t>
            </a:r>
            <a:endParaRPr lang="en-US" altLang="en-US" sz="2800" b="0" dirty="0">
              <a:latin typeface="Times New Roman" panose="02020603050405020304" pitchFamily="18" charset="0"/>
            </a:endParaRPr>
          </a:p>
        </p:txBody>
      </p:sp>
      <p:pic>
        <p:nvPicPr>
          <p:cNvPr id="3687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273300"/>
            <a:ext cx="845185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7269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2"/>
          <p:cNvSpPr txBox="1">
            <a:spLocks noChangeArrowheads="1"/>
          </p:cNvSpPr>
          <p:nvPr/>
        </p:nvSpPr>
        <p:spPr bwMode="auto">
          <a:xfrm>
            <a:off x="346075"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Authentication</a:t>
            </a:r>
            <a:endParaRPr lang="en-US" altLang="en-US" sz="2800" b="0" dirty="0">
              <a:latin typeface="Times New Roman" panose="02020603050405020304" pitchFamily="18" charset="0"/>
            </a:endParaRPr>
          </a:p>
        </p:txBody>
      </p:sp>
      <p:pic>
        <p:nvPicPr>
          <p:cNvPr id="3790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1908175"/>
            <a:ext cx="8451850"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857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2"/>
          <p:cNvSpPr txBox="1">
            <a:spLocks noChangeArrowheads="1"/>
          </p:cNvSpPr>
          <p:nvPr/>
        </p:nvSpPr>
        <p:spPr bwMode="auto">
          <a:xfrm>
            <a:off x="304800"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Calculation </a:t>
            </a:r>
            <a:r>
              <a:rPr lang="en-US" altLang="en-US" sz="2800" b="0" dirty="0">
                <a:latin typeface="Times New Roman" panose="02020603050405020304" pitchFamily="18" charset="0"/>
              </a:rPr>
              <a:t>of authentication data</a:t>
            </a:r>
          </a:p>
        </p:txBody>
      </p:sp>
      <p:pic>
        <p:nvPicPr>
          <p:cNvPr id="3892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5225"/>
            <a:ext cx="8994775"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109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sz="2400" dirty="0" smtClean="0"/>
              <a:t>IPv6 Protocol</a:t>
            </a:r>
          </a:p>
          <a:p>
            <a:r>
              <a:rPr lang="en-US" sz="2400" dirty="0" smtClean="0"/>
              <a:t>ICMPv6</a:t>
            </a:r>
          </a:p>
          <a:p>
            <a:r>
              <a:rPr lang="en-US" sz="2400" dirty="0" smtClean="0"/>
              <a:t>Neighbor Discovery Protocol (NDP)</a:t>
            </a:r>
          </a:p>
          <a:p>
            <a:endParaRPr lang="en-US" dirty="0" smtClean="0"/>
          </a:p>
          <a:p>
            <a:endParaRPr lang="en-US" dirty="0" smtClean="0"/>
          </a:p>
          <a:p>
            <a:endParaRPr lang="en-US" dirty="0"/>
          </a:p>
        </p:txBody>
      </p:sp>
    </p:spTree>
    <p:extLst>
      <p:ext uri="{BB962C8B-B14F-4D97-AF65-F5344CB8AC3E}">
        <p14:creationId xmlns:p14="http://schemas.microsoft.com/office/powerpoint/2010/main" val="2779415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2"/>
          <p:cNvSpPr txBox="1">
            <a:spLocks noChangeArrowheads="1"/>
          </p:cNvSpPr>
          <p:nvPr/>
        </p:nvSpPr>
        <p:spPr bwMode="auto">
          <a:xfrm>
            <a:off x="4572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Encrypted </a:t>
            </a:r>
            <a:r>
              <a:rPr lang="en-US" altLang="en-US" sz="2800" b="0" dirty="0">
                <a:latin typeface="Times New Roman" panose="02020603050405020304" pitchFamily="18" charset="0"/>
              </a:rPr>
              <a:t>security payload</a:t>
            </a:r>
          </a:p>
        </p:txBody>
      </p:sp>
      <p:pic>
        <p:nvPicPr>
          <p:cNvPr id="3994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327275"/>
            <a:ext cx="8451850"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4997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2"/>
          <p:cNvSpPr txBox="1">
            <a:spLocks noChangeArrowheads="1"/>
          </p:cNvSpPr>
          <p:nvPr/>
        </p:nvSpPr>
        <p:spPr bwMode="auto">
          <a:xfrm>
            <a:off x="762000"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Transport </a:t>
            </a:r>
            <a:r>
              <a:rPr lang="en-US" altLang="en-US" sz="2800" b="0" dirty="0">
                <a:latin typeface="Times New Roman" panose="02020603050405020304" pitchFamily="18" charset="0"/>
              </a:rPr>
              <a:t>mode encryption</a:t>
            </a:r>
          </a:p>
        </p:txBody>
      </p:sp>
      <p:pic>
        <p:nvPicPr>
          <p:cNvPr id="4097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2192338"/>
            <a:ext cx="6099175"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0126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2"/>
          <p:cNvSpPr txBox="1">
            <a:spLocks noChangeArrowheads="1"/>
          </p:cNvSpPr>
          <p:nvPr/>
        </p:nvSpPr>
        <p:spPr bwMode="auto">
          <a:xfrm>
            <a:off x="1066800" y="4572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Tunnel-mode </a:t>
            </a:r>
            <a:r>
              <a:rPr lang="en-US" altLang="en-US" sz="2800" b="0" dirty="0">
                <a:latin typeface="Times New Roman" panose="02020603050405020304" pitchFamily="18" charset="0"/>
              </a:rPr>
              <a:t>encryption</a:t>
            </a:r>
          </a:p>
        </p:txBody>
      </p:sp>
      <p:pic>
        <p:nvPicPr>
          <p:cNvPr id="4199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2192338"/>
            <a:ext cx="6099175"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4483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Text Box 3"/>
          <p:cNvSpPr txBox="1">
            <a:spLocks noChangeArrowheads="1"/>
          </p:cNvSpPr>
          <p:nvPr/>
        </p:nvSpPr>
        <p:spPr bwMode="auto">
          <a:xfrm>
            <a:off x="381000" y="858838"/>
            <a:ext cx="68643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dirty="0" smtClean="0">
                <a:effectLst>
                  <a:outerShdw blurRad="38100" dist="38100" dir="2700000" algn="tl">
                    <a:srgbClr val="C0C0C0"/>
                  </a:outerShdw>
                </a:effectLst>
                <a:latin typeface="Times New Roman" panose="02020603050405020304" pitchFamily="18" charset="0"/>
              </a:rPr>
              <a:t>Comparison </a:t>
            </a:r>
            <a:r>
              <a:rPr lang="en-US" altLang="en-US" sz="2400" i="1" dirty="0">
                <a:effectLst>
                  <a:outerShdw blurRad="38100" dist="38100" dir="2700000" algn="tl">
                    <a:srgbClr val="C0C0C0"/>
                  </a:outerShdw>
                </a:effectLst>
                <a:latin typeface="Times New Roman" panose="02020603050405020304" pitchFamily="18" charset="0"/>
              </a:rPr>
              <a:t>between IPv4 options and IPv6 extension</a:t>
            </a:r>
            <a:br>
              <a:rPr lang="en-US" altLang="en-US" sz="2400" i="1" dirty="0">
                <a:effectLst>
                  <a:outerShdw blurRad="38100" dist="38100" dir="2700000" algn="tl">
                    <a:srgbClr val="C0C0C0"/>
                  </a:outerShdw>
                </a:effectLst>
                <a:latin typeface="Times New Roman" panose="02020603050405020304" pitchFamily="18" charset="0"/>
              </a:rPr>
            </a:br>
            <a:r>
              <a:rPr lang="en-US" altLang="en-US" sz="2400" i="1" dirty="0">
                <a:effectLst>
                  <a:outerShdw blurRad="38100" dist="38100" dir="2700000" algn="tl">
                    <a:srgbClr val="C0C0C0"/>
                  </a:outerShdw>
                </a:effectLst>
                <a:latin typeface="Times New Roman" panose="02020603050405020304" pitchFamily="18" charset="0"/>
              </a:rPr>
              <a:t>                   headers</a:t>
            </a:r>
          </a:p>
        </p:txBody>
      </p:sp>
      <p:pic>
        <p:nvPicPr>
          <p:cNvPr id="43013"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1697038"/>
            <a:ext cx="8647112" cy="356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4437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Text Box 6"/>
          <p:cNvSpPr txBox="1">
            <a:spLocks noChangeArrowheads="1"/>
          </p:cNvSpPr>
          <p:nvPr/>
        </p:nvSpPr>
        <p:spPr bwMode="auto">
          <a:xfrm>
            <a:off x="228600" y="354013"/>
            <a:ext cx="310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27.2   ICMPv6</a:t>
            </a:r>
          </a:p>
        </p:txBody>
      </p:sp>
      <p:sp>
        <p:nvSpPr>
          <p:cNvPr id="512007" name="Rectangle 7"/>
          <p:cNvSpPr>
            <a:spLocks noChangeArrowheads="1"/>
          </p:cNvSpPr>
          <p:nvPr/>
        </p:nvSpPr>
        <p:spPr bwMode="auto">
          <a:xfrm>
            <a:off x="533400" y="1371600"/>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sz="2000" i="1">
                <a:effectLst>
                  <a:outerShdw blurRad="38100" dist="38100" dir="2700000" algn="tl">
                    <a:srgbClr val="C0C0C0"/>
                  </a:outerShdw>
                </a:effectLst>
                <a:latin typeface="Times New Roman" panose="02020603050405020304" pitchFamily="18" charset="0"/>
              </a:rPr>
              <a:t>ICMPv6, while similar in strategy to ICMPv4, has changes that makes it more suitable for IPv6. ICMPv6 has absorbed some protocols that were independent in version 4.</a:t>
            </a:r>
          </a:p>
        </p:txBody>
      </p:sp>
      <p:sp>
        <p:nvSpPr>
          <p:cNvPr id="512008" name="Rectangle 8"/>
          <p:cNvSpPr>
            <a:spLocks noChangeArrowheads="1"/>
          </p:cNvSpPr>
          <p:nvPr/>
        </p:nvSpPr>
        <p:spPr bwMode="auto">
          <a:xfrm>
            <a:off x="685800" y="38703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512009" name="Rectangle 9"/>
          <p:cNvSpPr>
            <a:spLocks noChangeArrowheads="1"/>
          </p:cNvSpPr>
          <p:nvPr/>
        </p:nvSpPr>
        <p:spPr bwMode="auto">
          <a:xfrm>
            <a:off x="685800" y="4403725"/>
            <a:ext cx="7315200" cy="7016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effectLst>
                  <a:outerShdw blurRad="38100" dist="38100" dir="2700000" algn="tl">
                    <a:srgbClr val="C0C0C0"/>
                  </a:outerShdw>
                </a:effectLst>
                <a:latin typeface="Times New Roman" panose="02020603050405020304" pitchFamily="18" charset="0"/>
              </a:rPr>
              <a:t>Error Reporting </a:t>
            </a:r>
          </a:p>
          <a:p>
            <a:pPr>
              <a:defRPr/>
            </a:pPr>
            <a:r>
              <a:rPr lang="en-US" altLang="en-US" sz="2000" i="1">
                <a:effectLst>
                  <a:outerShdw blurRad="38100" dist="38100" dir="2700000" algn="tl">
                    <a:srgbClr val="C0C0C0"/>
                  </a:outerShdw>
                </a:effectLst>
                <a:latin typeface="Times New Roman" panose="02020603050405020304" pitchFamily="18" charset="0"/>
              </a:rPr>
              <a:t>Query </a:t>
            </a:r>
          </a:p>
        </p:txBody>
      </p:sp>
      <p:sp>
        <p:nvSpPr>
          <p:cNvPr id="2" name="Title 1"/>
          <p:cNvSpPr>
            <a:spLocks noGrp="1"/>
          </p:cNvSpPr>
          <p:nvPr>
            <p:ph type="title"/>
          </p:nvPr>
        </p:nvSpPr>
        <p:spPr/>
        <p:txBody>
          <a:bodyPr/>
          <a:lstStyle/>
          <a:p>
            <a:r>
              <a:rPr lang="en-US" dirty="0" smtClean="0"/>
              <a:t>ICMPv6</a:t>
            </a:r>
            <a:endParaRPr lang="en-US" dirty="0"/>
          </a:p>
        </p:txBody>
      </p:sp>
    </p:spTree>
    <p:extLst>
      <p:ext uri="{BB962C8B-B14F-4D97-AF65-F5344CB8AC3E}">
        <p14:creationId xmlns:p14="http://schemas.microsoft.com/office/powerpoint/2010/main" val="527422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2"/>
          <p:cNvSpPr txBox="1">
            <a:spLocks noChangeArrowheads="1"/>
          </p:cNvSpPr>
          <p:nvPr/>
        </p:nvSpPr>
        <p:spPr bwMode="auto">
          <a:xfrm>
            <a:off x="179388" y="343325"/>
            <a:ext cx="8431212"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dirty="0" smtClean="0">
                <a:latin typeface="Times New Roman" panose="02020603050405020304" pitchFamily="18" charset="0"/>
              </a:rPr>
              <a:t>Comparison </a:t>
            </a:r>
            <a:r>
              <a:rPr lang="en-US" altLang="en-US" i="1" dirty="0">
                <a:latin typeface="Times New Roman" panose="02020603050405020304" pitchFamily="18" charset="0"/>
              </a:rPr>
              <a:t>of network layers in version 4 and version 6</a:t>
            </a:r>
          </a:p>
        </p:txBody>
      </p:sp>
      <p:pic>
        <p:nvPicPr>
          <p:cNvPr id="4506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771775"/>
            <a:ext cx="8812212"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6590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2"/>
          <p:cNvSpPr txBox="1">
            <a:spLocks noChangeArrowheads="1"/>
          </p:cNvSpPr>
          <p:nvPr/>
        </p:nvSpPr>
        <p:spPr bwMode="auto">
          <a:xfrm>
            <a:off x="5334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Categories </a:t>
            </a:r>
            <a:r>
              <a:rPr lang="en-US" altLang="en-US" sz="2800" b="0" dirty="0">
                <a:latin typeface="Times New Roman" panose="02020603050405020304" pitchFamily="18" charset="0"/>
              </a:rPr>
              <a:t>of ICMPv6 messages</a:t>
            </a:r>
          </a:p>
        </p:txBody>
      </p:sp>
      <p:pic>
        <p:nvPicPr>
          <p:cNvPr id="4609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2257425"/>
            <a:ext cx="6942137"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798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2"/>
          <p:cNvSpPr txBox="1">
            <a:spLocks noChangeArrowheads="1"/>
          </p:cNvSpPr>
          <p:nvPr/>
        </p:nvSpPr>
        <p:spPr bwMode="auto">
          <a:xfrm>
            <a:off x="5334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General Format </a:t>
            </a:r>
            <a:r>
              <a:rPr lang="en-US" altLang="en-US" sz="2800" b="0" dirty="0">
                <a:latin typeface="Times New Roman" panose="02020603050405020304" pitchFamily="18" charset="0"/>
              </a:rPr>
              <a:t>of ICMP messages</a:t>
            </a:r>
          </a:p>
        </p:txBody>
      </p:sp>
      <p:pic>
        <p:nvPicPr>
          <p:cNvPr id="4711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65388"/>
            <a:ext cx="7075488"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3655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2"/>
          <p:cNvSpPr txBox="1">
            <a:spLocks noChangeArrowheads="1"/>
          </p:cNvSpPr>
          <p:nvPr/>
        </p:nvSpPr>
        <p:spPr bwMode="auto">
          <a:xfrm>
            <a:off x="365125" y="482927"/>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Error-reporting </a:t>
            </a:r>
            <a:r>
              <a:rPr lang="en-US" altLang="en-US" sz="2800" b="0" dirty="0">
                <a:latin typeface="Times New Roman" panose="02020603050405020304" pitchFamily="18" charset="0"/>
              </a:rPr>
              <a:t>messages</a:t>
            </a:r>
          </a:p>
        </p:txBody>
      </p:sp>
      <p:pic>
        <p:nvPicPr>
          <p:cNvPr id="4814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2681288"/>
            <a:ext cx="8245475"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4108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Text Box 3"/>
          <p:cNvSpPr txBox="1">
            <a:spLocks noChangeArrowheads="1"/>
          </p:cNvSpPr>
          <p:nvPr/>
        </p:nvSpPr>
        <p:spPr bwMode="auto">
          <a:xfrm>
            <a:off x="457200" y="914400"/>
            <a:ext cx="830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dirty="0" smtClean="0">
                <a:latin typeface="Times New Roman" panose="02020603050405020304" pitchFamily="18" charset="0"/>
              </a:rPr>
              <a:t>Comparison </a:t>
            </a:r>
            <a:r>
              <a:rPr lang="en-US" altLang="en-US" sz="2400" dirty="0">
                <a:latin typeface="Times New Roman" panose="02020603050405020304" pitchFamily="18" charset="0"/>
              </a:rPr>
              <a:t>of error-reporting messages in ICMPv4 </a:t>
            </a:r>
            <a:r>
              <a:rPr lang="en-US" altLang="en-US" sz="2400" dirty="0" smtClean="0">
                <a:latin typeface="Times New Roman" panose="02020603050405020304" pitchFamily="18" charset="0"/>
              </a:rPr>
              <a:t>and ICMPv6</a:t>
            </a:r>
            <a:endParaRPr lang="en-US" altLang="en-US" sz="2400" dirty="0">
              <a:latin typeface="Times New Roman" panose="02020603050405020304" pitchFamily="18" charset="0"/>
            </a:endParaRPr>
          </a:p>
        </p:txBody>
      </p:sp>
      <p:pic>
        <p:nvPicPr>
          <p:cNvPr id="49157"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1447800"/>
            <a:ext cx="8308975"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49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8"/>
          <p:cNvSpPr>
            <a:spLocks noChangeArrowheads="1"/>
          </p:cNvSpPr>
          <p:nvPr/>
        </p:nvSpPr>
        <p:spPr bwMode="auto">
          <a:xfrm>
            <a:off x="533400" y="914400"/>
            <a:ext cx="8534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buFontTx/>
              <a:buChar char="•"/>
            </a:pPr>
            <a:r>
              <a:rPr lang="en-US" altLang="en-US" sz="2400" i="1" dirty="0">
                <a:latin typeface="Times New Roman" panose="02020603050405020304" pitchFamily="18" charset="0"/>
              </a:rPr>
              <a:t> </a:t>
            </a:r>
            <a:r>
              <a:rPr lang="en-US" altLang="en-US" sz="2400" b="0" dirty="0">
                <a:latin typeface="+mn-lt"/>
              </a:rPr>
              <a:t>Understand the shortcomings of IPv4 </a:t>
            </a:r>
          </a:p>
          <a:p>
            <a:pPr>
              <a:buFontTx/>
              <a:buChar char="•"/>
            </a:pPr>
            <a:r>
              <a:rPr lang="en-US" altLang="en-US" sz="2400" b="0" dirty="0">
                <a:latin typeface="+mn-lt"/>
              </a:rPr>
              <a:t> Know the IPv6 address format, address types, and abbreviations</a:t>
            </a:r>
          </a:p>
          <a:p>
            <a:pPr>
              <a:buFontTx/>
              <a:buChar char="•"/>
            </a:pPr>
            <a:r>
              <a:rPr lang="en-US" altLang="en-US" sz="2400" b="0" dirty="0">
                <a:latin typeface="+mn-lt"/>
              </a:rPr>
              <a:t> Be familiar with the IPv6 header format</a:t>
            </a:r>
          </a:p>
          <a:p>
            <a:pPr>
              <a:buFontTx/>
              <a:buChar char="•"/>
            </a:pPr>
            <a:r>
              <a:rPr lang="en-US" altLang="en-US" sz="2400" b="0" dirty="0">
                <a:latin typeface="+mn-lt"/>
              </a:rPr>
              <a:t> Know the extension header types</a:t>
            </a:r>
          </a:p>
          <a:p>
            <a:pPr>
              <a:buFontTx/>
              <a:buChar char="•"/>
            </a:pPr>
            <a:r>
              <a:rPr lang="en-US" altLang="en-US" sz="2400" b="0" dirty="0">
                <a:latin typeface="+mn-lt"/>
              </a:rPr>
              <a:t> Know the differences between ICMPv4 and ICMPv6</a:t>
            </a:r>
          </a:p>
          <a:p>
            <a:pPr>
              <a:buFontTx/>
              <a:buChar char="•"/>
            </a:pPr>
            <a:r>
              <a:rPr lang="en-US" altLang="en-US" sz="2400" b="0" dirty="0">
                <a:latin typeface="+mn-lt"/>
              </a:rPr>
              <a:t> Know the strategies for transitioning from IPv4 to IPv6</a:t>
            </a:r>
          </a:p>
        </p:txBody>
      </p:sp>
    </p:spTree>
    <p:extLst>
      <p:ext uri="{BB962C8B-B14F-4D97-AF65-F5344CB8AC3E}">
        <p14:creationId xmlns:p14="http://schemas.microsoft.com/office/powerpoint/2010/main" val="287948022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2"/>
          <p:cNvSpPr txBox="1">
            <a:spLocks noChangeArrowheads="1"/>
          </p:cNvSpPr>
          <p:nvPr/>
        </p:nvSpPr>
        <p:spPr bwMode="auto">
          <a:xfrm>
            <a:off x="657225" y="489277"/>
            <a:ext cx="6477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Destination-unreachable </a:t>
            </a:r>
            <a:r>
              <a:rPr lang="en-US" altLang="en-US" sz="2800" b="0" dirty="0">
                <a:latin typeface="Times New Roman" panose="02020603050405020304" pitchFamily="18" charset="0"/>
              </a:rPr>
              <a:t>message format</a:t>
            </a:r>
          </a:p>
        </p:txBody>
      </p:sp>
      <p:pic>
        <p:nvPicPr>
          <p:cNvPr id="5018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7638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317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2"/>
          <p:cNvSpPr txBox="1">
            <a:spLocks noChangeArrowheads="1"/>
          </p:cNvSpPr>
          <p:nvPr/>
        </p:nvSpPr>
        <p:spPr bwMode="auto">
          <a:xfrm>
            <a:off x="76200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Packet-too-big </a:t>
            </a:r>
            <a:r>
              <a:rPr lang="en-US" altLang="en-US" sz="2800" b="0" dirty="0">
                <a:latin typeface="Times New Roman" panose="02020603050405020304" pitchFamily="18" charset="0"/>
              </a:rPr>
              <a:t>message format</a:t>
            </a:r>
          </a:p>
        </p:txBody>
      </p:sp>
      <p:pic>
        <p:nvPicPr>
          <p:cNvPr id="5121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4590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7116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2"/>
          <p:cNvSpPr txBox="1">
            <a:spLocks noChangeArrowheads="1"/>
          </p:cNvSpPr>
          <p:nvPr/>
        </p:nvSpPr>
        <p:spPr bwMode="auto">
          <a:xfrm>
            <a:off x="838200" y="336877"/>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Time-exceeded </a:t>
            </a:r>
            <a:r>
              <a:rPr lang="en-US" altLang="en-US" sz="2800" b="0" dirty="0">
                <a:latin typeface="Times New Roman" panose="02020603050405020304" pitchFamily="18" charset="0"/>
              </a:rPr>
              <a:t>message format</a:t>
            </a:r>
          </a:p>
        </p:txBody>
      </p:sp>
      <p:pic>
        <p:nvPicPr>
          <p:cNvPr id="522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6876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0075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2"/>
          <p:cNvSpPr txBox="1">
            <a:spLocks noChangeArrowheads="1"/>
          </p:cNvSpPr>
          <p:nvPr/>
        </p:nvSpPr>
        <p:spPr bwMode="auto">
          <a:xfrm>
            <a:off x="663962"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Parameter-problem Message Format</a:t>
            </a:r>
            <a:endParaRPr lang="en-US" altLang="en-US" sz="2800" b="0" dirty="0">
              <a:latin typeface="Times New Roman" panose="02020603050405020304" pitchFamily="18" charset="0"/>
            </a:endParaRPr>
          </a:p>
        </p:txBody>
      </p:sp>
      <p:pic>
        <p:nvPicPr>
          <p:cNvPr id="5326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7638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0307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2"/>
          <p:cNvSpPr txBox="1">
            <a:spLocks noChangeArrowheads="1"/>
          </p:cNvSpPr>
          <p:nvPr/>
        </p:nvSpPr>
        <p:spPr bwMode="auto">
          <a:xfrm>
            <a:off x="870957" y="5334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Redirection Message Format</a:t>
            </a:r>
            <a:endParaRPr lang="en-US" altLang="en-US" sz="2800" b="0" dirty="0">
              <a:latin typeface="Times New Roman" panose="02020603050405020304" pitchFamily="18" charset="0"/>
            </a:endParaRPr>
          </a:p>
        </p:txBody>
      </p:sp>
      <p:pic>
        <p:nvPicPr>
          <p:cNvPr id="5428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524000"/>
            <a:ext cx="7038975"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1454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2"/>
          <p:cNvSpPr txBox="1">
            <a:spLocks noChangeArrowheads="1"/>
          </p:cNvSpPr>
          <p:nvPr/>
        </p:nvSpPr>
        <p:spPr bwMode="auto">
          <a:xfrm>
            <a:off x="427928" y="538162"/>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Query Messages</a:t>
            </a:r>
            <a:endParaRPr lang="en-US" altLang="en-US" sz="2800" b="0" dirty="0">
              <a:latin typeface="Times New Roman" panose="02020603050405020304" pitchFamily="18" charset="0"/>
            </a:endParaRPr>
          </a:p>
        </p:txBody>
      </p:sp>
      <p:pic>
        <p:nvPicPr>
          <p:cNvPr id="5530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2603500"/>
            <a:ext cx="8245475"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0546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Text Box 3"/>
          <p:cNvSpPr txBox="1">
            <a:spLocks noChangeArrowheads="1"/>
          </p:cNvSpPr>
          <p:nvPr/>
        </p:nvSpPr>
        <p:spPr bwMode="auto">
          <a:xfrm>
            <a:off x="502812" y="1066800"/>
            <a:ext cx="8062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dirty="0" smtClean="0">
                <a:latin typeface="Times New Roman" panose="02020603050405020304" pitchFamily="18" charset="0"/>
              </a:rPr>
              <a:t>Comparison Of Query Messages In ICMPv4 and ICMPv6</a:t>
            </a:r>
            <a:endParaRPr lang="en-US" altLang="en-US" sz="2400" dirty="0">
              <a:latin typeface="Times New Roman" panose="02020603050405020304" pitchFamily="18" charset="0"/>
            </a:endParaRPr>
          </a:p>
        </p:txBody>
      </p:sp>
      <p:pic>
        <p:nvPicPr>
          <p:cNvPr id="56325"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1722438"/>
            <a:ext cx="8199438" cy="341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3106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2"/>
          <p:cNvSpPr txBox="1">
            <a:spLocks noChangeArrowheads="1"/>
          </p:cNvSpPr>
          <p:nvPr/>
        </p:nvSpPr>
        <p:spPr bwMode="auto">
          <a:xfrm>
            <a:off x="762000" y="520054"/>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Echo Request And Reply Messages</a:t>
            </a:r>
            <a:endParaRPr lang="en-US" altLang="en-US" sz="2800" b="0" dirty="0">
              <a:latin typeface="Times New Roman" panose="02020603050405020304" pitchFamily="18" charset="0"/>
            </a:endParaRPr>
          </a:p>
        </p:txBody>
      </p:sp>
      <p:pic>
        <p:nvPicPr>
          <p:cNvPr id="5735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763838"/>
            <a:ext cx="703897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2361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F7A0CD5-BB71-4725-9E32-BADEF0A456AE}" type="slidenum">
              <a:rPr lang="en-US" altLang="en-US" b="0"/>
              <a:pPr/>
              <a:t>68</a:t>
            </a:fld>
            <a:endParaRPr lang="en-US" altLang="en-US" b="0"/>
          </a:p>
        </p:txBody>
      </p:sp>
      <p:sp>
        <p:nvSpPr>
          <p:cNvPr id="58372" name="Text Box 2"/>
          <p:cNvSpPr txBox="1">
            <a:spLocks noChangeArrowheads="1"/>
          </p:cNvSpPr>
          <p:nvPr/>
        </p:nvSpPr>
        <p:spPr bwMode="auto">
          <a:xfrm>
            <a:off x="190500" y="152400"/>
            <a:ext cx="8763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dirty="0" smtClean="0">
                <a:latin typeface="Times New Roman" panose="02020603050405020304" pitchFamily="18" charset="0"/>
              </a:rPr>
              <a:t>Router-solicitation And Advertisement Message Formats</a:t>
            </a:r>
            <a:endParaRPr lang="en-US" altLang="en-US" b="0" dirty="0">
              <a:latin typeface="Times New Roman" panose="02020603050405020304" pitchFamily="18" charset="0"/>
            </a:endParaRPr>
          </a:p>
        </p:txBody>
      </p:sp>
      <p:pic>
        <p:nvPicPr>
          <p:cNvPr id="5838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44562"/>
            <a:ext cx="5832475"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1765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8174B33-BB22-4179-B6CF-E6B9007ED494}" type="slidenum">
              <a:rPr lang="en-US" altLang="en-US" b="0"/>
              <a:pPr/>
              <a:t>69</a:t>
            </a:fld>
            <a:endParaRPr lang="en-US" altLang="en-US" b="0"/>
          </a:p>
        </p:txBody>
      </p:sp>
      <p:sp>
        <p:nvSpPr>
          <p:cNvPr id="59396" name="Text Box 2"/>
          <p:cNvSpPr txBox="1">
            <a:spLocks noChangeArrowheads="1"/>
          </p:cNvSpPr>
          <p:nvPr/>
        </p:nvSpPr>
        <p:spPr bwMode="auto">
          <a:xfrm>
            <a:off x="304800" y="147935"/>
            <a:ext cx="84582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b="0" dirty="0" smtClean="0">
                <a:latin typeface="Times New Roman" panose="02020603050405020304" pitchFamily="18" charset="0"/>
              </a:rPr>
              <a:t>Neighbor-solicitation And Advertisement Message Formats</a:t>
            </a:r>
            <a:endParaRPr lang="en-US" altLang="en-US" b="0" dirty="0">
              <a:latin typeface="Times New Roman" panose="02020603050405020304" pitchFamily="18" charset="0"/>
            </a:endParaRPr>
          </a:p>
        </p:txBody>
      </p:sp>
      <p:pic>
        <p:nvPicPr>
          <p:cNvPr id="5940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688975"/>
            <a:ext cx="5027612"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916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Advantages Over IPv4</a:t>
            </a:r>
            <a:endParaRPr lang="en-US" dirty="0"/>
          </a:p>
        </p:txBody>
      </p:sp>
      <p:sp>
        <p:nvSpPr>
          <p:cNvPr id="3" name="Content Placeholder 2"/>
          <p:cNvSpPr>
            <a:spLocks noGrp="1"/>
          </p:cNvSpPr>
          <p:nvPr>
            <p:ph idx="1"/>
          </p:nvPr>
        </p:nvSpPr>
        <p:spPr>
          <a:xfrm>
            <a:off x="628650" y="1676400"/>
            <a:ext cx="7886700" cy="4351338"/>
          </a:xfrm>
        </p:spPr>
        <p:txBody>
          <a:bodyPr/>
          <a:lstStyle/>
          <a:p>
            <a:r>
              <a:rPr lang="en-US" sz="2400" dirty="0"/>
              <a:t>L</a:t>
            </a:r>
            <a:r>
              <a:rPr lang="en-US" sz="2400" dirty="0" smtClean="0"/>
              <a:t>arger </a:t>
            </a:r>
            <a:r>
              <a:rPr lang="en-US" sz="2400" dirty="0"/>
              <a:t>address space </a:t>
            </a:r>
            <a:endParaRPr lang="en-US" sz="2400" dirty="0" smtClean="0"/>
          </a:p>
          <a:p>
            <a:r>
              <a:rPr lang="en-US" sz="2400" dirty="0"/>
              <a:t>B</a:t>
            </a:r>
            <a:r>
              <a:rPr lang="en-US" sz="2400" dirty="0" smtClean="0"/>
              <a:t>etter </a:t>
            </a:r>
            <a:r>
              <a:rPr lang="en-US" sz="2400" dirty="0"/>
              <a:t>header </a:t>
            </a:r>
            <a:r>
              <a:rPr lang="en-US" sz="2400" dirty="0" smtClean="0"/>
              <a:t>format</a:t>
            </a:r>
          </a:p>
          <a:p>
            <a:r>
              <a:rPr lang="en-US" sz="2400" dirty="0"/>
              <a:t>N</a:t>
            </a:r>
            <a:r>
              <a:rPr lang="en-US" sz="2400" dirty="0" smtClean="0"/>
              <a:t>ew options</a:t>
            </a:r>
          </a:p>
          <a:p>
            <a:r>
              <a:rPr lang="en-US" sz="2400" dirty="0"/>
              <a:t>A</a:t>
            </a:r>
            <a:r>
              <a:rPr lang="en-US" sz="2400" dirty="0" smtClean="0"/>
              <a:t>llowance </a:t>
            </a:r>
            <a:r>
              <a:rPr lang="en-US" sz="2400" dirty="0"/>
              <a:t>for </a:t>
            </a:r>
            <a:r>
              <a:rPr lang="en-US" sz="2400" dirty="0" smtClean="0"/>
              <a:t>extension</a:t>
            </a:r>
          </a:p>
          <a:p>
            <a:r>
              <a:rPr lang="en-US" sz="2400" dirty="0"/>
              <a:t>S</a:t>
            </a:r>
            <a:r>
              <a:rPr lang="en-US" sz="2400" dirty="0" smtClean="0"/>
              <a:t>upport </a:t>
            </a:r>
            <a:r>
              <a:rPr lang="en-US" sz="2400" dirty="0"/>
              <a:t>for resource allocation </a:t>
            </a:r>
            <a:endParaRPr lang="en-US" sz="2400" dirty="0" smtClean="0"/>
          </a:p>
          <a:p>
            <a:r>
              <a:rPr lang="en-US" sz="2400" dirty="0"/>
              <a:t>S</a:t>
            </a:r>
            <a:r>
              <a:rPr lang="en-US" sz="2400" dirty="0" smtClean="0"/>
              <a:t>upport </a:t>
            </a:r>
            <a:r>
              <a:rPr lang="en-US" sz="2400" dirty="0"/>
              <a:t>for more security</a:t>
            </a:r>
          </a:p>
          <a:p>
            <a:endParaRPr lang="en-US" dirty="0"/>
          </a:p>
        </p:txBody>
      </p:sp>
    </p:spTree>
    <p:extLst>
      <p:ext uri="{BB962C8B-B14F-4D97-AF65-F5344CB8AC3E}">
        <p14:creationId xmlns:p14="http://schemas.microsoft.com/office/powerpoint/2010/main" val="4740454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ctrTitle"/>
          </p:nvPr>
        </p:nvSpPr>
        <p:spPr/>
        <p:txBody>
          <a:bodyPr/>
          <a:lstStyle/>
          <a:p>
            <a:r>
              <a:rPr lang="en-AU" altLang="en-US" sz="4400" b="0"/>
              <a:t>Internet Control Message Protocol version 6</a:t>
            </a:r>
            <a:r>
              <a:rPr lang="en-AU" altLang="en-US" sz="4400"/>
              <a:t> </a:t>
            </a:r>
            <a:r>
              <a:rPr lang="en-AU" altLang="en-US" sz="4400" b="0"/>
              <a:t>(ICMPv6)</a:t>
            </a:r>
          </a:p>
        </p:txBody>
      </p:sp>
    </p:spTree>
    <p:extLst>
      <p:ext uri="{BB962C8B-B14F-4D97-AF65-F5344CB8AC3E}">
        <p14:creationId xmlns:p14="http://schemas.microsoft.com/office/powerpoint/2010/main" val="29257973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8650" y="365127"/>
            <a:ext cx="7886700" cy="701674"/>
          </a:xfrm>
        </p:spPr>
        <p:txBody>
          <a:bodyPr/>
          <a:lstStyle/>
          <a:p>
            <a:r>
              <a:rPr lang="en-AU" altLang="en-US" dirty="0"/>
              <a:t>Protocol Overview</a:t>
            </a:r>
          </a:p>
        </p:txBody>
      </p:sp>
      <p:sp>
        <p:nvSpPr>
          <p:cNvPr id="17411" name="Rectangle 3"/>
          <p:cNvSpPr>
            <a:spLocks noGrp="1" noChangeArrowheads="1"/>
          </p:cNvSpPr>
          <p:nvPr>
            <p:ph type="body" idx="1"/>
          </p:nvPr>
        </p:nvSpPr>
        <p:spPr>
          <a:xfrm>
            <a:off x="457200" y="1295400"/>
            <a:ext cx="8229600" cy="4322763"/>
          </a:xfrm>
        </p:spPr>
        <p:txBody>
          <a:bodyPr/>
          <a:lstStyle/>
          <a:p>
            <a:pPr marL="381000" indent="-381000"/>
            <a:r>
              <a:rPr lang="en-AU" altLang="en-US" sz="2600"/>
              <a:t>ICMPv6 is a multipurpose protocol used for </a:t>
            </a:r>
          </a:p>
          <a:p>
            <a:pPr marL="800100" lvl="1" indent="-455613"/>
            <a:r>
              <a:rPr lang="en-AU" altLang="en-US" sz="2200"/>
              <a:t>Reporting errors encountered in processing packets</a:t>
            </a:r>
          </a:p>
          <a:p>
            <a:pPr marL="800100" lvl="1" indent="-455613"/>
            <a:r>
              <a:rPr lang="en-AU" altLang="en-US" sz="2200"/>
              <a:t>Performing diagnostics</a:t>
            </a:r>
          </a:p>
          <a:p>
            <a:pPr marL="800100" lvl="1" indent="-455613"/>
            <a:r>
              <a:rPr lang="en-AU" altLang="en-US" sz="2200"/>
              <a:t>Performing Neighbor Discovery</a:t>
            </a:r>
          </a:p>
          <a:p>
            <a:pPr marL="800100" lvl="1" indent="-455613"/>
            <a:r>
              <a:rPr lang="en-AU" altLang="en-US" sz="2200"/>
              <a:t>Reporting multicast memberships. </a:t>
            </a:r>
          </a:p>
          <a:p>
            <a:pPr marL="381000" indent="-381000"/>
            <a:r>
              <a:rPr lang="en-AU" altLang="en-US" sz="2600"/>
              <a:t>ICMP messages are transported within an IPv6 packet in which extension headers can also be present.</a:t>
            </a:r>
          </a:p>
          <a:p>
            <a:pPr marL="381000" indent="-381000"/>
            <a:r>
              <a:rPr lang="en-AU" altLang="en-US" sz="2600"/>
              <a:t>An ICMP message is identified by a value of </a:t>
            </a:r>
            <a:r>
              <a:rPr lang="en-AU" altLang="en-US" sz="2600" b="1">
                <a:solidFill>
                  <a:schemeClr val="tx2"/>
                </a:solidFill>
              </a:rPr>
              <a:t>58 in the Next Header</a:t>
            </a:r>
            <a:r>
              <a:rPr lang="en-AU" altLang="en-US" sz="2600"/>
              <a:t> field of the IPv6 header or of the preceding Header. </a:t>
            </a:r>
          </a:p>
        </p:txBody>
      </p:sp>
    </p:spTree>
    <p:extLst>
      <p:ext uri="{BB962C8B-B14F-4D97-AF65-F5344CB8AC3E}">
        <p14:creationId xmlns:p14="http://schemas.microsoft.com/office/powerpoint/2010/main" val="20528977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AU" altLang="en-US"/>
              <a:t>ICMPv6: Introduction</a:t>
            </a:r>
          </a:p>
        </p:txBody>
      </p:sp>
      <p:sp>
        <p:nvSpPr>
          <p:cNvPr id="11267" name="Rectangle 3"/>
          <p:cNvSpPr>
            <a:spLocks noGrp="1" noChangeArrowheads="1"/>
          </p:cNvSpPr>
          <p:nvPr>
            <p:ph type="body" idx="1"/>
          </p:nvPr>
        </p:nvSpPr>
        <p:spPr/>
        <p:txBody>
          <a:bodyPr/>
          <a:lstStyle/>
          <a:p>
            <a:pPr>
              <a:lnSpc>
                <a:spcPct val="90000"/>
              </a:lnSpc>
            </a:pPr>
            <a:r>
              <a:rPr lang="en-AU" altLang="en-US"/>
              <a:t>IPv6 uses the ICMP as defined for IPv4 with a number of changes. </a:t>
            </a:r>
          </a:p>
          <a:p>
            <a:pPr>
              <a:lnSpc>
                <a:spcPct val="90000"/>
              </a:lnSpc>
            </a:pPr>
            <a:r>
              <a:rPr lang="en-AU" altLang="en-US"/>
              <a:t>The resulting protocol is called ICMPv6. </a:t>
            </a:r>
          </a:p>
          <a:p>
            <a:pPr>
              <a:lnSpc>
                <a:spcPct val="90000"/>
              </a:lnSpc>
            </a:pPr>
            <a:r>
              <a:rPr lang="en-AU" altLang="en-US"/>
              <a:t>ICMP messages, delivered in IP packets, are used for out-of-band messages related to network operation or mis-operation. </a:t>
            </a:r>
          </a:p>
          <a:p>
            <a:pPr>
              <a:lnSpc>
                <a:spcPct val="90000"/>
              </a:lnSpc>
            </a:pPr>
            <a:r>
              <a:rPr lang="en-AU" altLang="en-US"/>
              <a:t>ICMP uses IP, ICMP packet delivery is unreliable, so hosts can't count on receiving ICMP packets for any network problem. </a:t>
            </a:r>
          </a:p>
        </p:txBody>
      </p:sp>
    </p:spTree>
    <p:extLst>
      <p:ext uri="{BB962C8B-B14F-4D97-AF65-F5344CB8AC3E}">
        <p14:creationId xmlns:p14="http://schemas.microsoft.com/office/powerpoint/2010/main" val="29579755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AU" altLang="en-US"/>
              <a:t>ICMPv6: Introduction</a:t>
            </a:r>
          </a:p>
        </p:txBody>
      </p:sp>
      <p:sp>
        <p:nvSpPr>
          <p:cNvPr id="9219" name="Rectangle 3"/>
          <p:cNvSpPr>
            <a:spLocks noGrp="1" noChangeArrowheads="1"/>
          </p:cNvSpPr>
          <p:nvPr>
            <p:ph type="body" idx="1"/>
          </p:nvPr>
        </p:nvSpPr>
        <p:spPr>
          <a:xfrm>
            <a:off x="457200" y="1524000"/>
            <a:ext cx="8229600" cy="4094163"/>
          </a:xfrm>
        </p:spPr>
        <p:txBody>
          <a:bodyPr/>
          <a:lstStyle/>
          <a:p>
            <a:pPr>
              <a:lnSpc>
                <a:spcPct val="90000"/>
              </a:lnSpc>
            </a:pPr>
            <a:r>
              <a:rPr lang="en-AU" altLang="en-US" sz="2600" b="1"/>
              <a:t>The ICMPv6 </a:t>
            </a:r>
            <a:r>
              <a:rPr lang="en-AU" altLang="en-US" sz="2600"/>
              <a:t>is an integral part of the IPv6 architecture and must be completely supported by all IPv6 implementations. </a:t>
            </a:r>
          </a:p>
          <a:p>
            <a:pPr>
              <a:lnSpc>
                <a:spcPct val="90000"/>
              </a:lnSpc>
            </a:pPr>
            <a:r>
              <a:rPr lang="en-AU" altLang="en-US" sz="2600"/>
              <a:t>ICMPv6 combines functions previously subdivided among different protocols, such as </a:t>
            </a:r>
          </a:p>
          <a:p>
            <a:pPr lvl="1">
              <a:lnSpc>
                <a:spcPct val="90000"/>
              </a:lnSpc>
            </a:pPr>
            <a:r>
              <a:rPr lang="en-AU" altLang="en-US" sz="2200"/>
              <a:t>ICMP (Internet Control Message Protocol version 4) </a:t>
            </a:r>
          </a:p>
          <a:p>
            <a:pPr lvl="1">
              <a:lnSpc>
                <a:spcPct val="90000"/>
              </a:lnSpc>
            </a:pPr>
            <a:r>
              <a:rPr lang="en-AU" altLang="en-US" sz="2200"/>
              <a:t>IGMP (Internet Group Membership Protocol) </a:t>
            </a:r>
          </a:p>
          <a:p>
            <a:pPr lvl="1">
              <a:lnSpc>
                <a:spcPct val="90000"/>
              </a:lnSpc>
            </a:pPr>
            <a:r>
              <a:rPr lang="en-AU" altLang="en-US" sz="2200"/>
              <a:t>ARP (Address Resolution Protocol)</a:t>
            </a:r>
          </a:p>
          <a:p>
            <a:pPr>
              <a:lnSpc>
                <a:spcPct val="90000"/>
              </a:lnSpc>
            </a:pPr>
            <a:r>
              <a:rPr lang="en-AU" altLang="en-US" sz="2600"/>
              <a:t>It introduces some simplifications by eliminating obsolete types of messages no longer in use. </a:t>
            </a:r>
          </a:p>
        </p:txBody>
      </p:sp>
    </p:spTree>
    <p:extLst>
      <p:ext uri="{BB962C8B-B14F-4D97-AF65-F5344CB8AC3E}">
        <p14:creationId xmlns:p14="http://schemas.microsoft.com/office/powerpoint/2010/main" val="22651391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228600"/>
            <a:ext cx="7543800" cy="579438"/>
          </a:xfrm>
        </p:spPr>
        <p:txBody>
          <a:bodyPr/>
          <a:lstStyle/>
          <a:p>
            <a:r>
              <a:rPr lang="en-AU" altLang="en-US"/>
              <a:t>ICMP: Functions</a:t>
            </a:r>
          </a:p>
        </p:txBody>
      </p:sp>
      <p:sp>
        <p:nvSpPr>
          <p:cNvPr id="13315" name="Rectangle 3"/>
          <p:cNvSpPr>
            <a:spLocks noGrp="1" noChangeArrowheads="1"/>
          </p:cNvSpPr>
          <p:nvPr>
            <p:ph type="body" idx="1"/>
          </p:nvPr>
        </p:nvSpPr>
        <p:spPr>
          <a:xfrm>
            <a:off x="457200" y="1066800"/>
            <a:ext cx="8229600" cy="4551363"/>
          </a:xfrm>
        </p:spPr>
        <p:txBody>
          <a:bodyPr/>
          <a:lstStyle/>
          <a:p>
            <a:r>
              <a:rPr lang="en-AU" altLang="en-US" sz="2600" b="1"/>
              <a:t>Announce network errors</a:t>
            </a:r>
          </a:p>
          <a:p>
            <a:pPr lvl="1"/>
            <a:r>
              <a:rPr lang="en-AU" altLang="en-US" sz="2000"/>
              <a:t>A host or entire portion of the network being unreachable, due to some type of failure. </a:t>
            </a:r>
          </a:p>
          <a:p>
            <a:pPr lvl="1"/>
            <a:r>
              <a:rPr lang="en-AU" altLang="en-US" sz="2000"/>
              <a:t>A TCP or UDP packet directed at a port number with no receiver attached is also reported via ICMP. </a:t>
            </a:r>
          </a:p>
          <a:p>
            <a:r>
              <a:rPr lang="en-AU" altLang="en-US" sz="2600" b="1"/>
              <a:t>Announce network congestion</a:t>
            </a:r>
          </a:p>
          <a:p>
            <a:pPr lvl="1"/>
            <a:r>
              <a:rPr lang="en-AU" altLang="en-US" sz="2000"/>
              <a:t>When a router begins buffering too many packets, due to an inability to transmit them as fast as they are being received, it will generate </a:t>
            </a:r>
            <a:r>
              <a:rPr lang="en-AU" altLang="en-US" sz="2000" b="1"/>
              <a:t>ICMP </a:t>
            </a:r>
            <a:r>
              <a:rPr lang="en-AU" altLang="en-US" sz="2000" b="1" i="1"/>
              <a:t>Source Quench</a:t>
            </a:r>
            <a:r>
              <a:rPr lang="en-AU" altLang="en-US" sz="2000" b="1"/>
              <a:t> messages</a:t>
            </a:r>
            <a:r>
              <a:rPr lang="en-AU" altLang="en-US" sz="2000"/>
              <a:t>. </a:t>
            </a:r>
          </a:p>
          <a:p>
            <a:pPr lvl="1"/>
            <a:r>
              <a:rPr lang="en-AU" altLang="en-US" sz="2000"/>
              <a:t>Directed at the sender, these messages should cause the rate of packet transmission to be slowed. </a:t>
            </a:r>
          </a:p>
          <a:p>
            <a:pPr lvl="1"/>
            <a:r>
              <a:rPr lang="en-AU" altLang="en-US" sz="2000"/>
              <a:t>Generating too many Source Quench messages would cause even more network congestion, so they are used sparingly. </a:t>
            </a:r>
          </a:p>
        </p:txBody>
      </p:sp>
    </p:spTree>
    <p:extLst>
      <p:ext uri="{BB962C8B-B14F-4D97-AF65-F5344CB8AC3E}">
        <p14:creationId xmlns:p14="http://schemas.microsoft.com/office/powerpoint/2010/main" val="1412189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28600"/>
            <a:ext cx="7543800" cy="719138"/>
          </a:xfrm>
        </p:spPr>
        <p:txBody>
          <a:bodyPr/>
          <a:lstStyle/>
          <a:p>
            <a:r>
              <a:rPr lang="en-AU" altLang="en-US"/>
              <a:t>ICMP: Functions</a:t>
            </a:r>
          </a:p>
        </p:txBody>
      </p:sp>
      <p:sp>
        <p:nvSpPr>
          <p:cNvPr id="15363" name="Rectangle 3"/>
          <p:cNvSpPr>
            <a:spLocks noGrp="1" noChangeArrowheads="1"/>
          </p:cNvSpPr>
          <p:nvPr>
            <p:ph type="body" idx="1"/>
          </p:nvPr>
        </p:nvSpPr>
        <p:spPr/>
        <p:txBody>
          <a:bodyPr/>
          <a:lstStyle/>
          <a:p>
            <a:r>
              <a:rPr lang="en-AU" altLang="en-US" sz="2600" b="1"/>
              <a:t>Assist Troubleshooting</a:t>
            </a:r>
          </a:p>
          <a:p>
            <a:pPr lvl="1"/>
            <a:r>
              <a:rPr lang="en-AU" altLang="en-US" sz="2000"/>
              <a:t>ICMP supports an </a:t>
            </a:r>
            <a:r>
              <a:rPr lang="en-AU" altLang="en-US" sz="2000" b="1" i="1">
                <a:solidFill>
                  <a:schemeClr val="accent2"/>
                </a:solidFill>
              </a:rPr>
              <a:t>Echo</a:t>
            </a:r>
            <a:r>
              <a:rPr lang="en-AU" altLang="en-US" sz="2000" b="1">
                <a:solidFill>
                  <a:schemeClr val="accent2"/>
                </a:solidFill>
              </a:rPr>
              <a:t> </a:t>
            </a:r>
            <a:r>
              <a:rPr lang="en-AU" altLang="en-US" sz="2000"/>
              <a:t>function, which just sends a packet on a round--trip between two hosts. </a:t>
            </a:r>
          </a:p>
          <a:p>
            <a:pPr lvl="1"/>
            <a:r>
              <a:rPr lang="en-AU" altLang="en-US" sz="2000"/>
              <a:t>Ping will transmit a series of packets, measuring average round--trip times and computing loss percentages. </a:t>
            </a:r>
          </a:p>
          <a:p>
            <a:r>
              <a:rPr lang="en-AU" altLang="en-US" sz="2600" b="1"/>
              <a:t>Announce Timeouts</a:t>
            </a:r>
          </a:p>
          <a:p>
            <a:pPr lvl="1"/>
            <a:r>
              <a:rPr lang="en-AU" altLang="en-US" sz="2200"/>
              <a:t>If an IP packet's TTL field drops to zero, the router discarding the packet will often generate an ICMP packet announcing this fact.</a:t>
            </a:r>
          </a:p>
          <a:p>
            <a:pPr lvl="1"/>
            <a:r>
              <a:rPr lang="en-AU" altLang="en-US" sz="2200" b="1">
                <a:hlinkClick r:id="rId3"/>
              </a:rPr>
              <a:t>TraceRoute</a:t>
            </a:r>
            <a:r>
              <a:rPr lang="en-AU" altLang="en-US" sz="2200" b="1"/>
              <a:t> </a:t>
            </a:r>
            <a:r>
              <a:rPr lang="en-AU" altLang="en-US" sz="2200"/>
              <a:t>is a tool which maps network routes by sending packets with small TTL values and watching the ICMP timeout announcements.</a:t>
            </a:r>
          </a:p>
        </p:txBody>
      </p:sp>
    </p:spTree>
    <p:extLst>
      <p:ext uri="{BB962C8B-B14F-4D97-AF65-F5344CB8AC3E}">
        <p14:creationId xmlns:p14="http://schemas.microsoft.com/office/powerpoint/2010/main" val="13451237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7543800" cy="838200"/>
          </a:xfrm>
        </p:spPr>
        <p:txBody>
          <a:bodyPr/>
          <a:lstStyle/>
          <a:p>
            <a:r>
              <a:rPr lang="en-AU" altLang="en-US"/>
              <a:t>ICMPv6 Header</a:t>
            </a:r>
          </a:p>
        </p:txBody>
      </p:sp>
      <p:sp>
        <p:nvSpPr>
          <p:cNvPr id="19459" name="Rectangle 3"/>
          <p:cNvSpPr>
            <a:spLocks noGrp="1" noChangeArrowheads="1"/>
          </p:cNvSpPr>
          <p:nvPr>
            <p:ph type="body" sz="half" idx="1"/>
          </p:nvPr>
        </p:nvSpPr>
        <p:spPr>
          <a:xfrm>
            <a:off x="457200" y="990600"/>
            <a:ext cx="8229600" cy="2555875"/>
          </a:xfrm>
        </p:spPr>
        <p:txBody>
          <a:bodyPr>
            <a:normAutofit fontScale="92500" lnSpcReduction="20000"/>
          </a:bodyPr>
          <a:lstStyle/>
          <a:p>
            <a:pPr marL="495300" indent="-495300">
              <a:lnSpc>
                <a:spcPct val="80000"/>
              </a:lnSpc>
            </a:pPr>
            <a:r>
              <a:rPr lang="en-AU" altLang="en-US" sz="2200" b="1"/>
              <a:t>Three Fields</a:t>
            </a:r>
          </a:p>
          <a:p>
            <a:pPr marL="763588" lvl="1" indent="-419100">
              <a:lnSpc>
                <a:spcPct val="80000"/>
              </a:lnSpc>
              <a:buFont typeface="Wingdings" panose="05000000000000000000" pitchFamily="2" charset="2"/>
              <a:buAutoNum type="arabicPeriod"/>
            </a:pPr>
            <a:r>
              <a:rPr lang="en-AU" altLang="en-US" sz="2000" b="1"/>
              <a:t>Type (8 bits)</a:t>
            </a:r>
          </a:p>
          <a:p>
            <a:pPr marL="1093788" lvl="2" indent="-400050">
              <a:lnSpc>
                <a:spcPct val="80000"/>
              </a:lnSpc>
            </a:pPr>
            <a:r>
              <a:rPr lang="en-AU" altLang="en-US" sz="1900"/>
              <a:t>Indicates the type of the message. </a:t>
            </a:r>
          </a:p>
          <a:p>
            <a:pPr marL="1093788" lvl="2" indent="-400050">
              <a:lnSpc>
                <a:spcPct val="80000"/>
              </a:lnSpc>
            </a:pPr>
            <a:r>
              <a:rPr lang="en-AU" altLang="en-US" sz="1900"/>
              <a:t>If the high order bit = 0 (0- 127)</a:t>
            </a:r>
            <a:r>
              <a:rPr lang="en-AU" altLang="en-US" sz="1900">
                <a:sym typeface="Wingdings" panose="05000000000000000000" pitchFamily="2" charset="2"/>
              </a:rPr>
              <a:t> </a:t>
            </a:r>
            <a:r>
              <a:rPr lang="en-AU" altLang="en-US" sz="1900"/>
              <a:t>error message</a:t>
            </a:r>
          </a:p>
          <a:p>
            <a:pPr marL="1093788" lvl="2" indent="-400050">
              <a:lnSpc>
                <a:spcPct val="80000"/>
              </a:lnSpc>
            </a:pPr>
            <a:r>
              <a:rPr lang="en-AU" altLang="en-US" sz="1900"/>
              <a:t>if the high-order bit = 1 (128 – 255) </a:t>
            </a:r>
            <a:r>
              <a:rPr lang="en-AU" altLang="en-US" sz="1900">
                <a:sym typeface="Wingdings" panose="05000000000000000000" pitchFamily="2" charset="2"/>
              </a:rPr>
              <a:t> </a:t>
            </a:r>
            <a:r>
              <a:rPr lang="en-AU" altLang="en-US" sz="1900"/>
              <a:t>information message. </a:t>
            </a:r>
          </a:p>
          <a:p>
            <a:pPr marL="763588" lvl="1" indent="-419100">
              <a:lnSpc>
                <a:spcPct val="80000"/>
              </a:lnSpc>
              <a:buFont typeface="Wingdings" panose="05000000000000000000" pitchFamily="2" charset="2"/>
              <a:buAutoNum type="arabicPeriod"/>
            </a:pPr>
            <a:r>
              <a:rPr lang="en-AU" altLang="en-US" sz="2000" b="1"/>
              <a:t>Code</a:t>
            </a:r>
            <a:r>
              <a:rPr lang="en-AU" altLang="en-US" sz="2000"/>
              <a:t> </a:t>
            </a:r>
            <a:r>
              <a:rPr lang="en-AU" altLang="en-US" sz="2000" b="1"/>
              <a:t>( 8 bits)</a:t>
            </a:r>
          </a:p>
          <a:p>
            <a:pPr marL="1093788" lvl="2" indent="-400050">
              <a:lnSpc>
                <a:spcPct val="80000"/>
              </a:lnSpc>
            </a:pPr>
            <a:r>
              <a:rPr lang="en-AU" altLang="en-US" sz="1900"/>
              <a:t>content depends on the message type, and it is used to create an additional level of message granularity.</a:t>
            </a:r>
          </a:p>
          <a:p>
            <a:pPr marL="763588" lvl="1" indent="-419100">
              <a:lnSpc>
                <a:spcPct val="80000"/>
              </a:lnSpc>
              <a:buFont typeface="Wingdings" panose="05000000000000000000" pitchFamily="2" charset="2"/>
              <a:buAutoNum type="arabicPeriod"/>
            </a:pPr>
            <a:r>
              <a:rPr lang="en-AU" altLang="en-US" sz="2000" b="1"/>
              <a:t>Checksum (16 bits)</a:t>
            </a:r>
          </a:p>
          <a:p>
            <a:pPr marL="1093788" lvl="2" indent="-400050">
              <a:lnSpc>
                <a:spcPct val="80000"/>
              </a:lnSpc>
            </a:pPr>
            <a:r>
              <a:rPr lang="en-AU" altLang="en-US" sz="1900"/>
              <a:t>Used to detect errors in the ICMP message and in part of the IPv6 message. </a:t>
            </a:r>
          </a:p>
        </p:txBody>
      </p:sp>
      <p:pic>
        <p:nvPicPr>
          <p:cNvPr id="1946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057400" y="4114800"/>
            <a:ext cx="5791200" cy="762000"/>
          </a:xfrm>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953000"/>
            <a:ext cx="792480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7949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8229600" cy="655638"/>
          </a:xfrm>
        </p:spPr>
        <p:txBody>
          <a:bodyPr/>
          <a:lstStyle/>
          <a:p>
            <a:r>
              <a:rPr lang="en-AU" altLang="en-US"/>
              <a:t>Types of ICMPv6 Messages </a:t>
            </a:r>
          </a:p>
        </p:txBody>
      </p:sp>
      <p:sp>
        <p:nvSpPr>
          <p:cNvPr id="22531" name="Rectangle 3"/>
          <p:cNvSpPr>
            <a:spLocks noGrp="1" noChangeArrowheads="1"/>
          </p:cNvSpPr>
          <p:nvPr>
            <p:ph type="body" idx="1"/>
          </p:nvPr>
        </p:nvSpPr>
        <p:spPr>
          <a:xfrm>
            <a:off x="304800" y="1371600"/>
            <a:ext cx="4648200" cy="4724400"/>
          </a:xfrm>
        </p:spPr>
        <p:txBody>
          <a:bodyPr/>
          <a:lstStyle/>
          <a:p>
            <a:pPr>
              <a:lnSpc>
                <a:spcPct val="80000"/>
              </a:lnSpc>
            </a:pPr>
            <a:r>
              <a:rPr lang="en-AU" altLang="en-US" sz="1900"/>
              <a:t>ICMPv6 messages are grouped into two classes: </a:t>
            </a:r>
          </a:p>
          <a:p>
            <a:pPr>
              <a:lnSpc>
                <a:spcPct val="80000"/>
              </a:lnSpc>
            </a:pPr>
            <a:r>
              <a:rPr lang="en-AU" altLang="en-US" sz="1900" b="1"/>
              <a:t>Error messages</a:t>
            </a:r>
          </a:p>
          <a:p>
            <a:pPr lvl="1">
              <a:lnSpc>
                <a:spcPct val="80000"/>
              </a:lnSpc>
            </a:pPr>
            <a:r>
              <a:rPr lang="en-AU" altLang="en-US" sz="1700"/>
              <a:t>To provide feedback to a source device about an error that has occurred. </a:t>
            </a:r>
          </a:p>
          <a:p>
            <a:pPr lvl="1">
              <a:lnSpc>
                <a:spcPct val="80000"/>
              </a:lnSpc>
            </a:pPr>
            <a:r>
              <a:rPr lang="en-AU" altLang="en-US" sz="1700"/>
              <a:t>Generated specifically in response to some sort of action, usually the transmission of a datagram </a:t>
            </a:r>
          </a:p>
          <a:p>
            <a:pPr lvl="1">
              <a:lnSpc>
                <a:spcPct val="80000"/>
              </a:lnSpc>
            </a:pPr>
            <a:r>
              <a:rPr lang="en-AU" altLang="en-US" sz="1700"/>
              <a:t>Identified as such by having a zero in the high-order bit of their message</a:t>
            </a:r>
          </a:p>
          <a:p>
            <a:pPr lvl="1">
              <a:lnSpc>
                <a:spcPct val="80000"/>
              </a:lnSpc>
            </a:pPr>
            <a:r>
              <a:rPr lang="en-AU" altLang="en-US" sz="1700"/>
              <a:t>Type field values 0 to 127. </a:t>
            </a:r>
          </a:p>
          <a:p>
            <a:pPr>
              <a:lnSpc>
                <a:spcPct val="80000"/>
              </a:lnSpc>
              <a:buFont typeface="Wingdings" panose="05000000000000000000" pitchFamily="2" charset="2"/>
              <a:buNone/>
            </a:pPr>
            <a:r>
              <a:rPr lang="en-AU" altLang="en-US" sz="1900" b="1"/>
              <a:t>Informational messages</a:t>
            </a:r>
          </a:p>
          <a:p>
            <a:pPr lvl="1">
              <a:lnSpc>
                <a:spcPct val="80000"/>
              </a:lnSpc>
            </a:pPr>
            <a:r>
              <a:rPr lang="en-AU" altLang="en-US" sz="1700"/>
              <a:t>Used to let devices exchange information, implement certain IP-related features, and perform testing. </a:t>
            </a:r>
          </a:p>
          <a:p>
            <a:pPr lvl="1">
              <a:lnSpc>
                <a:spcPct val="80000"/>
              </a:lnSpc>
            </a:pPr>
            <a:r>
              <a:rPr lang="en-AU" altLang="en-US" sz="1700"/>
              <a:t>Message Types from 128 to 255. </a:t>
            </a:r>
          </a:p>
          <a:p>
            <a:pPr>
              <a:lnSpc>
                <a:spcPct val="80000"/>
              </a:lnSpc>
            </a:pPr>
            <a:r>
              <a:rPr lang="en-AU" altLang="en-US" sz="1900"/>
              <a:t>Many of these ICMP types have a "code" field. </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0"/>
            <a:ext cx="3657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254500"/>
            <a:ext cx="335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8" name="Text Box 10"/>
          <p:cNvSpPr txBox="1">
            <a:spLocks noChangeArrowheads="1"/>
          </p:cNvSpPr>
          <p:nvPr/>
        </p:nvSpPr>
        <p:spPr bwMode="auto">
          <a:xfrm>
            <a:off x="5715000" y="1066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b="1"/>
              <a:t>Error messages</a:t>
            </a:r>
          </a:p>
        </p:txBody>
      </p:sp>
      <p:sp>
        <p:nvSpPr>
          <p:cNvPr id="22539" name="Text Box 11"/>
          <p:cNvSpPr txBox="1">
            <a:spLocks noChangeArrowheads="1"/>
          </p:cNvSpPr>
          <p:nvPr/>
        </p:nvSpPr>
        <p:spPr bwMode="auto">
          <a:xfrm>
            <a:off x="5334000" y="3429000"/>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altLang="en-US" b="1" dirty="0"/>
              <a:t>Informational messages</a:t>
            </a:r>
          </a:p>
        </p:txBody>
      </p:sp>
    </p:spTree>
    <p:extLst>
      <p:ext uri="{BB962C8B-B14F-4D97-AF65-F5344CB8AC3E}">
        <p14:creationId xmlns:p14="http://schemas.microsoft.com/office/powerpoint/2010/main" val="10178409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81" name="Rectangle 45"/>
          <p:cNvSpPr>
            <a:spLocks noGrp="1" noChangeArrowheads="1"/>
          </p:cNvSpPr>
          <p:nvPr>
            <p:ph type="title"/>
          </p:nvPr>
        </p:nvSpPr>
        <p:spPr>
          <a:xfrm>
            <a:off x="304800" y="325438"/>
            <a:ext cx="7543800" cy="387350"/>
          </a:xfrm>
        </p:spPr>
        <p:txBody>
          <a:bodyPr>
            <a:normAutofit fontScale="90000"/>
          </a:bodyPr>
          <a:lstStyle/>
          <a:p>
            <a:r>
              <a:rPr lang="en-AU" altLang="en-US" sz="2700"/>
              <a:t>ICMPv6 Error Messages</a:t>
            </a:r>
          </a:p>
        </p:txBody>
      </p:sp>
      <p:graphicFrame>
        <p:nvGraphicFramePr>
          <p:cNvPr id="40034" name="Group 98"/>
          <p:cNvGraphicFramePr>
            <a:graphicFrameLocks noGrp="1"/>
          </p:cNvGraphicFramePr>
          <p:nvPr>
            <p:ph idx="1"/>
            <p:extLst>
              <p:ext uri="{D42A27DB-BD31-4B8C-83A1-F6EECF244321}">
                <p14:modId xmlns:p14="http://schemas.microsoft.com/office/powerpoint/2010/main" val="1252982274"/>
              </p:ext>
            </p:extLst>
          </p:nvPr>
        </p:nvGraphicFramePr>
        <p:xfrm>
          <a:off x="609600" y="1295400"/>
          <a:ext cx="8153400" cy="4550411"/>
        </p:xfrm>
        <a:graphic>
          <a:graphicData uri="http://schemas.openxmlformats.org/drawingml/2006/table">
            <a:tbl>
              <a:tblPr/>
              <a:tblGrid>
                <a:gridCol w="762000"/>
                <a:gridCol w="1828800"/>
                <a:gridCol w="5562600"/>
              </a:tblGrid>
              <a:tr h="7985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700" b="1" i="0" u="none" strike="noStrike" cap="none" normalizeH="0" baseline="0" dirty="0" smtClean="0">
                          <a:ln>
                            <a:noFill/>
                          </a:ln>
                          <a:solidFill>
                            <a:schemeClr val="tx1"/>
                          </a:solidFill>
                          <a:effectLst/>
                          <a:latin typeface="Arial" panose="020B0604020202020204" pitchFamily="34" charset="0"/>
                        </a:rPr>
                        <a:t>Type Value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700" b="1" i="0" u="none" strike="noStrike" cap="none" normalizeH="0" baseline="0" smtClean="0">
                          <a:ln>
                            <a:noFill/>
                          </a:ln>
                          <a:solidFill>
                            <a:schemeClr val="tx1"/>
                          </a:solidFill>
                          <a:effectLst/>
                          <a:latin typeface="Arial" panose="020B0604020202020204" pitchFamily="34" charset="0"/>
                        </a:rPr>
                        <a:t>Message 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700" b="1" i="0" u="none" strike="noStrike" cap="none" normalizeH="0" baseline="0" smtClean="0">
                          <a:ln>
                            <a:noFill/>
                          </a:ln>
                          <a:solidFill>
                            <a:schemeClr val="tx1"/>
                          </a:solidFill>
                          <a:effectLst/>
                          <a:latin typeface="Arial" panose="020B0604020202020204" pitchFamily="34" charset="0"/>
                        </a:rPr>
                        <a:t>Summary Description of Message Type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9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000" b="0" i="0" u="none" strike="noStrike" cap="none" normalizeH="0" baseline="0" dirty="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0" i="0" u="none" strike="noStrike" cap="none" normalizeH="0" baseline="0" dirty="0" smtClean="0">
                          <a:ln>
                            <a:noFill/>
                          </a:ln>
                          <a:solidFill>
                            <a:schemeClr val="tx1"/>
                          </a:solidFill>
                          <a:effectLst/>
                          <a:latin typeface="Arial" panose="020B0604020202020204" pitchFamily="34" charset="0"/>
                        </a:rPr>
                        <a:t>Destination Unreachable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600" b="0" i="0" u="none" strike="noStrike" cap="none" normalizeH="0" baseline="0" dirty="0" smtClean="0">
                          <a:ln>
                            <a:noFill/>
                          </a:ln>
                          <a:solidFill>
                            <a:schemeClr val="tx1"/>
                          </a:solidFill>
                          <a:effectLst/>
                          <a:latin typeface="Arial" panose="020B0604020202020204" pitchFamily="34" charset="0"/>
                        </a:rPr>
                        <a:t>Indicates that a datagram could not be delivered to its destination. </a:t>
                      </a:r>
                      <a:r>
                        <a:rPr kumimoji="0" lang="en-AU" altLang="en-US" sz="1600" b="0" i="1" u="none" strike="noStrike" cap="none" normalizeH="0" baseline="0" dirty="0" smtClean="0">
                          <a:ln>
                            <a:noFill/>
                          </a:ln>
                          <a:solidFill>
                            <a:schemeClr val="tx1"/>
                          </a:solidFill>
                          <a:effectLst/>
                          <a:latin typeface="Arial" panose="020B0604020202020204" pitchFamily="34" charset="0"/>
                        </a:rPr>
                        <a:t>Code</a:t>
                      </a:r>
                      <a:r>
                        <a:rPr kumimoji="0" lang="en-AU" altLang="en-US" sz="1600" b="0" i="0" u="none" strike="noStrike" cap="none" normalizeH="0" baseline="0" dirty="0" smtClean="0">
                          <a:ln>
                            <a:noFill/>
                          </a:ln>
                          <a:solidFill>
                            <a:schemeClr val="tx1"/>
                          </a:solidFill>
                          <a:effectLst/>
                          <a:latin typeface="Arial" panose="020B0604020202020204" pitchFamily="34" charset="0"/>
                        </a:rPr>
                        <a:t> value provides more information on the nature of the error.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35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000" b="0" i="0" u="none" strike="noStrike" cap="none" normalizeH="0" baseline="0" dirty="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0" i="0" u="none" strike="noStrike" cap="none" normalizeH="0" baseline="0" dirty="0" smtClean="0">
                          <a:ln>
                            <a:noFill/>
                          </a:ln>
                          <a:solidFill>
                            <a:schemeClr val="tx1"/>
                          </a:solidFill>
                          <a:effectLst/>
                          <a:latin typeface="Arial" panose="020B0604020202020204" pitchFamily="34" charset="0"/>
                        </a:rPr>
                        <a:t>Packet Too Big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Sent when a datagram cannot be forwarded because it is too big for the MTU of the next hop in the route. This message is needed in IPv6 and not IPv4 because in IPv4, routers can fragment oversized messages, while in IPv6 they cannot.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9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000" b="0" i="0" u="none" strike="noStrike" cap="none" normalizeH="0" baseline="0" dirty="0" smtClean="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0" i="0" u="none" strike="noStrike" cap="none" normalizeH="0" baseline="0" dirty="0" smtClean="0">
                          <a:ln>
                            <a:noFill/>
                          </a:ln>
                          <a:solidFill>
                            <a:schemeClr val="tx1"/>
                          </a:solidFill>
                          <a:effectLst/>
                          <a:latin typeface="Arial" panose="020B0604020202020204" pitchFamily="34" charset="0"/>
                        </a:rPr>
                        <a:t>Time Exceeded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Sent when a datagram has been discarded prior to delivery due to the </a:t>
                      </a:r>
                      <a:r>
                        <a:rPr kumimoji="0" lang="en-AU" altLang="en-US" sz="1600" b="0" i="1"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Hop Limit</a:t>
                      </a: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field being reduced to zero.</a:t>
                      </a:r>
                      <a:r>
                        <a:rPr kumimoji="0" lang="en-AU" altLang="en-US" sz="1600" b="0" i="0" u="none" strike="noStrike" cap="none" normalizeH="0" baseline="0" dirty="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000" b="0" i="0" u="none" strike="noStrike" cap="none" normalizeH="0" baseline="0" dirty="0" smtClean="0">
                          <a:ln>
                            <a:noFill/>
                          </a:ln>
                          <a:solidFill>
                            <a:schemeClr val="tx1"/>
                          </a:solidFill>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0" i="0" u="none" strike="noStrike" cap="none" normalizeH="0" baseline="0" dirty="0" smtClean="0">
                          <a:ln>
                            <a:noFill/>
                          </a:ln>
                          <a:solidFill>
                            <a:schemeClr val="tx1"/>
                          </a:solidFill>
                          <a:effectLst/>
                          <a:latin typeface="Arial" panose="020B0604020202020204" pitchFamily="34" charset="0"/>
                        </a:rPr>
                        <a:t>Parameter Problem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Indicates a miscellaneous problem (specified by the </a:t>
                      </a:r>
                      <a:r>
                        <a:rPr kumimoji="0" lang="en-AU" altLang="en-US" sz="1600" b="0" i="1"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Code</a:t>
                      </a:r>
                      <a:r>
                        <a:rPr kumimoji="0" lang="en-AU"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value) in delivering a datagram.</a:t>
                      </a:r>
                      <a:r>
                        <a:rPr kumimoji="0" lang="en-AU" altLang="en-US" sz="1600" b="0" i="0" u="none" strike="noStrike" cap="none" normalizeH="0" baseline="0" dirty="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692983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228600"/>
            <a:ext cx="7543800" cy="511175"/>
          </a:xfrm>
        </p:spPr>
        <p:txBody>
          <a:bodyPr>
            <a:normAutofit fontScale="90000"/>
          </a:bodyPr>
          <a:lstStyle/>
          <a:p>
            <a:r>
              <a:rPr lang="en-AU" altLang="en-US" sz="3500"/>
              <a:t>ICMP Information Messages</a:t>
            </a:r>
          </a:p>
        </p:txBody>
      </p:sp>
      <p:pic>
        <p:nvPicPr>
          <p:cNvPr id="440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504950"/>
            <a:ext cx="772477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508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Auto-configuration </a:t>
            </a:r>
          </a:p>
        </p:txBody>
      </p:sp>
      <p:sp>
        <p:nvSpPr>
          <p:cNvPr id="10243" name="Rectangle 3"/>
          <p:cNvSpPr>
            <a:spLocks noGrp="1" noChangeArrowheads="1"/>
          </p:cNvSpPr>
          <p:nvPr>
            <p:ph type="body" idx="1"/>
          </p:nvPr>
        </p:nvSpPr>
        <p:spPr/>
        <p:txBody>
          <a:bodyPr/>
          <a:lstStyle/>
          <a:p>
            <a:r>
              <a:rPr lang="en-US" altLang="en-US" sz="2500"/>
              <a:t>Obtain an Interface ID that is unique on the link to which the host is attached -- link layer addresses used.</a:t>
            </a:r>
          </a:p>
          <a:p>
            <a:r>
              <a:rPr lang="en-US" altLang="en-US" sz="2500"/>
              <a:t>Obtain correct prefix -- router periodically advertises.</a:t>
            </a:r>
          </a:p>
          <a:p>
            <a:r>
              <a:rPr lang="en-US" altLang="en-US" sz="2500"/>
              <a:t>Put them together.</a:t>
            </a:r>
          </a:p>
        </p:txBody>
      </p:sp>
    </p:spTree>
    <p:extLst>
      <p:ext uri="{BB962C8B-B14F-4D97-AF65-F5344CB8AC3E}">
        <p14:creationId xmlns:p14="http://schemas.microsoft.com/office/powerpoint/2010/main" val="4649128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ctrTitle"/>
          </p:nvPr>
        </p:nvSpPr>
        <p:spPr/>
        <p:txBody>
          <a:bodyPr/>
          <a:lstStyle/>
          <a:p>
            <a:r>
              <a:rPr lang="en-AU" altLang="en-US"/>
              <a:t>Path MTU Discovery (PMTUD) for IPv6</a:t>
            </a:r>
          </a:p>
        </p:txBody>
      </p:sp>
      <p:sp>
        <p:nvSpPr>
          <p:cNvPr id="50181" name="Rectangle 5"/>
          <p:cNvSpPr>
            <a:spLocks noGrp="1" noChangeArrowheads="1"/>
          </p:cNvSpPr>
          <p:nvPr>
            <p:ph type="subTitle" idx="1"/>
          </p:nvPr>
        </p:nvSpPr>
        <p:spPr/>
        <p:txBody>
          <a:bodyPr/>
          <a:lstStyle/>
          <a:p>
            <a:endParaRPr lang="en-US" altLang="en-US"/>
          </a:p>
        </p:txBody>
      </p:sp>
    </p:spTree>
    <p:extLst>
      <p:ext uri="{BB962C8B-B14F-4D97-AF65-F5344CB8AC3E}">
        <p14:creationId xmlns:p14="http://schemas.microsoft.com/office/powerpoint/2010/main" val="12589490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r>
              <a:rPr lang="en-AU" altLang="en-US"/>
              <a:t>PMTUDv6 - Overview</a:t>
            </a:r>
          </a:p>
        </p:txBody>
      </p:sp>
      <p:sp>
        <p:nvSpPr>
          <p:cNvPr id="27653" name="Rectangle 5"/>
          <p:cNvSpPr>
            <a:spLocks noGrp="1" noChangeArrowheads="1"/>
          </p:cNvSpPr>
          <p:nvPr>
            <p:ph type="body" idx="1"/>
          </p:nvPr>
        </p:nvSpPr>
        <p:spPr>
          <a:xfrm>
            <a:off x="457200" y="1524000"/>
            <a:ext cx="8229600" cy="4551363"/>
          </a:xfrm>
        </p:spPr>
        <p:txBody>
          <a:bodyPr/>
          <a:lstStyle/>
          <a:p>
            <a:pPr>
              <a:lnSpc>
                <a:spcPct val="90000"/>
              </a:lnSpc>
            </a:pPr>
            <a:r>
              <a:rPr lang="en-AU" altLang="en-US" sz="2700"/>
              <a:t>To enable hosts to discover the min. MTU on a path to a particular destination.</a:t>
            </a:r>
          </a:p>
          <a:p>
            <a:pPr>
              <a:lnSpc>
                <a:spcPct val="90000"/>
              </a:lnSpc>
            </a:pPr>
            <a:r>
              <a:rPr lang="en-AU" altLang="en-US" sz="2700"/>
              <a:t>Fragmentation in IPv6 is not performed by intermediary routers.</a:t>
            </a:r>
          </a:p>
          <a:p>
            <a:pPr>
              <a:lnSpc>
                <a:spcPct val="90000"/>
              </a:lnSpc>
            </a:pPr>
            <a:r>
              <a:rPr lang="en-AU" altLang="en-US" sz="2700"/>
              <a:t>The source node may fragment packets by itself only when the path MTU is smaller than the packets to deliver</a:t>
            </a:r>
          </a:p>
          <a:p>
            <a:pPr>
              <a:lnSpc>
                <a:spcPct val="90000"/>
              </a:lnSpc>
            </a:pPr>
            <a:r>
              <a:rPr lang="en-AU" altLang="en-US" sz="2700"/>
              <a:t>PMTUD for IPv6 uses ICMPv6 error message</a:t>
            </a:r>
          </a:p>
          <a:p>
            <a:pPr lvl="1">
              <a:lnSpc>
                <a:spcPct val="90000"/>
              </a:lnSpc>
            </a:pPr>
            <a:r>
              <a:rPr lang="en-AU" altLang="en-US" sz="2400" b="1"/>
              <a:t>Type 2 Packet Too Big</a:t>
            </a:r>
            <a:endParaRPr lang="en-AU" altLang="en-US" sz="2400"/>
          </a:p>
          <a:p>
            <a:pPr>
              <a:lnSpc>
                <a:spcPct val="90000"/>
              </a:lnSpc>
            </a:pPr>
            <a:r>
              <a:rPr lang="en-AU" altLang="en-US" sz="2700"/>
              <a:t>For detail info - </a:t>
            </a:r>
            <a:r>
              <a:rPr lang="en-AU" altLang="en-US" sz="2700" b="1">
                <a:hlinkClick r:id="rId3"/>
              </a:rPr>
              <a:t>http://www.ietf.org/rfc/rfc1981.txt</a:t>
            </a:r>
            <a:endParaRPr lang="en-AU" altLang="en-US" sz="2700" b="1"/>
          </a:p>
        </p:txBody>
      </p:sp>
    </p:spTree>
    <p:extLst>
      <p:ext uri="{BB962C8B-B14F-4D97-AF65-F5344CB8AC3E}">
        <p14:creationId xmlns:p14="http://schemas.microsoft.com/office/powerpoint/2010/main" val="40368093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altLang="en-US"/>
              <a:t>Differences between IPv4 &amp; IPv6 MTU</a:t>
            </a:r>
          </a:p>
        </p:txBody>
      </p:sp>
      <p:sp>
        <p:nvSpPr>
          <p:cNvPr id="46083" name="Rectangle 3"/>
          <p:cNvSpPr>
            <a:spLocks noGrp="1" noChangeArrowheads="1"/>
          </p:cNvSpPr>
          <p:nvPr>
            <p:ph type="body" idx="1"/>
          </p:nvPr>
        </p:nvSpPr>
        <p:spPr>
          <a:xfrm>
            <a:off x="457200" y="1524000"/>
            <a:ext cx="8229600" cy="4572000"/>
          </a:xfrm>
        </p:spPr>
        <p:txBody>
          <a:bodyPr/>
          <a:lstStyle/>
          <a:p>
            <a:pPr>
              <a:lnSpc>
                <a:spcPct val="90000"/>
              </a:lnSpc>
            </a:pPr>
            <a:r>
              <a:rPr lang="en-AU" altLang="en-US" sz="2600" b="1" dirty="0"/>
              <a:t>Increased Default MTU</a:t>
            </a:r>
          </a:p>
          <a:p>
            <a:pPr lvl="1">
              <a:lnSpc>
                <a:spcPct val="90000"/>
              </a:lnSpc>
            </a:pPr>
            <a:r>
              <a:rPr lang="en-AU" altLang="en-US" sz="2000" dirty="0"/>
              <a:t>In IPv4, the minimum MTU that routers and physical links were required to handle = </a:t>
            </a:r>
            <a:r>
              <a:rPr lang="en-AU" altLang="en-US" sz="2000" b="1" dirty="0"/>
              <a:t>576 bytes</a:t>
            </a:r>
            <a:r>
              <a:rPr lang="en-AU" altLang="en-US" sz="2000" dirty="0"/>
              <a:t>. </a:t>
            </a:r>
          </a:p>
          <a:p>
            <a:pPr lvl="1">
              <a:lnSpc>
                <a:spcPct val="90000"/>
              </a:lnSpc>
            </a:pPr>
            <a:r>
              <a:rPr lang="en-AU" altLang="en-US" sz="2000" dirty="0"/>
              <a:t>In IPv6, all links must handle a datagram size of at least </a:t>
            </a:r>
            <a:r>
              <a:rPr lang="en-AU" altLang="en-US" sz="2000" b="1" dirty="0"/>
              <a:t>1280 bytes</a:t>
            </a:r>
            <a:r>
              <a:rPr lang="en-AU" altLang="en-US" sz="2000" dirty="0"/>
              <a:t>. </a:t>
            </a:r>
          </a:p>
          <a:p>
            <a:pPr lvl="1">
              <a:lnSpc>
                <a:spcPct val="90000"/>
              </a:lnSpc>
            </a:pPr>
            <a:r>
              <a:rPr lang="en-AU" altLang="en-US" sz="2000" dirty="0"/>
              <a:t>improves efficiency by increasing the ratio of maximum payload to header length, and reduces the frequency with which fragmentation is required.</a:t>
            </a:r>
          </a:p>
          <a:p>
            <a:pPr>
              <a:lnSpc>
                <a:spcPct val="90000"/>
              </a:lnSpc>
            </a:pPr>
            <a:r>
              <a:rPr lang="en-AU" altLang="en-US" sz="2600" b="1" dirty="0"/>
              <a:t>Elimination of </a:t>
            </a:r>
            <a:r>
              <a:rPr lang="en-AU" altLang="en-US" sz="2600" b="1" dirty="0" err="1"/>
              <a:t>En</a:t>
            </a:r>
            <a:r>
              <a:rPr lang="en-AU" altLang="en-US" sz="2600" b="1" dirty="0"/>
              <a:t> Route Fragmentation</a:t>
            </a:r>
          </a:p>
          <a:p>
            <a:pPr lvl="1">
              <a:lnSpc>
                <a:spcPct val="90000"/>
              </a:lnSpc>
            </a:pPr>
            <a:r>
              <a:rPr lang="en-AU" altLang="en-US" sz="2000" dirty="0"/>
              <a:t>In IPv4, datagrams may be fragmented by either the source device, or by routers during delivery. </a:t>
            </a:r>
          </a:p>
          <a:p>
            <a:pPr lvl="1">
              <a:lnSpc>
                <a:spcPct val="90000"/>
              </a:lnSpc>
            </a:pPr>
            <a:r>
              <a:rPr lang="en-AU" altLang="en-US" sz="2000" dirty="0"/>
              <a:t>In IPv6, only the source node can fragment; </a:t>
            </a:r>
            <a:r>
              <a:rPr lang="en-AU" altLang="en-US" sz="2000" b="1" dirty="0">
                <a:solidFill>
                  <a:schemeClr val="accent2"/>
                </a:solidFill>
              </a:rPr>
              <a:t>routers do not</a:t>
            </a:r>
            <a:r>
              <a:rPr lang="en-AU" altLang="en-US" sz="2000" dirty="0"/>
              <a:t>. </a:t>
            </a:r>
          </a:p>
          <a:p>
            <a:pPr lvl="1">
              <a:lnSpc>
                <a:spcPct val="90000"/>
              </a:lnSpc>
            </a:pPr>
            <a:r>
              <a:rPr lang="en-AU" altLang="en-US" sz="2000" dirty="0"/>
              <a:t>The source must therefore fragment to the size of the smallest MTU on the route before transmission. </a:t>
            </a:r>
          </a:p>
        </p:txBody>
      </p:sp>
    </p:spTree>
    <p:extLst>
      <p:ext uri="{BB962C8B-B14F-4D97-AF65-F5344CB8AC3E}">
        <p14:creationId xmlns:p14="http://schemas.microsoft.com/office/powerpoint/2010/main" val="16421466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525597"/>
            <a:ext cx="7543800" cy="579438"/>
          </a:xfrm>
        </p:spPr>
        <p:txBody>
          <a:bodyPr/>
          <a:lstStyle/>
          <a:p>
            <a:r>
              <a:rPr lang="en-AU" altLang="en-US" sz="3100" dirty="0"/>
              <a:t>Differences between IPv4 &amp; IPv6 MTU</a:t>
            </a:r>
          </a:p>
        </p:txBody>
      </p:sp>
      <p:sp>
        <p:nvSpPr>
          <p:cNvPr id="48131" name="Rectangle 3"/>
          <p:cNvSpPr>
            <a:spLocks noGrp="1" noChangeArrowheads="1"/>
          </p:cNvSpPr>
          <p:nvPr>
            <p:ph type="body" idx="1"/>
          </p:nvPr>
        </p:nvSpPr>
        <p:spPr>
          <a:xfrm>
            <a:off x="457200" y="1676400"/>
            <a:ext cx="8229600" cy="4191000"/>
          </a:xfrm>
        </p:spPr>
        <p:txBody>
          <a:bodyPr/>
          <a:lstStyle/>
          <a:p>
            <a:pPr>
              <a:lnSpc>
                <a:spcPct val="100000"/>
              </a:lnSpc>
              <a:spcAft>
                <a:spcPts val="600"/>
              </a:spcAft>
            </a:pPr>
            <a:r>
              <a:rPr lang="en-AU" altLang="en-US" sz="2100" b="1" dirty="0"/>
              <a:t>MTU Size Error Feedback</a:t>
            </a:r>
          </a:p>
          <a:p>
            <a:pPr lvl="1">
              <a:lnSpc>
                <a:spcPct val="100000"/>
              </a:lnSpc>
              <a:spcAft>
                <a:spcPts val="600"/>
              </a:spcAft>
            </a:pPr>
            <a:r>
              <a:rPr lang="en-AU" altLang="en-US" sz="2000" dirty="0"/>
              <a:t>Since routers cannot fragment datagrams, they must drop them if they are forced to try to send a too-large datagram over a physical link. </a:t>
            </a:r>
          </a:p>
          <a:p>
            <a:pPr lvl="1">
              <a:lnSpc>
                <a:spcPct val="100000"/>
              </a:lnSpc>
              <a:spcAft>
                <a:spcPts val="600"/>
              </a:spcAft>
            </a:pPr>
            <a:r>
              <a:rPr lang="en-AU" altLang="en-US" sz="2000" dirty="0"/>
              <a:t>A feedback process has been defined using ICMPv6 that lets routers tell source devices that they are using datagrams that are too large for the route. </a:t>
            </a:r>
          </a:p>
          <a:p>
            <a:pPr>
              <a:lnSpc>
                <a:spcPct val="100000"/>
              </a:lnSpc>
              <a:spcAft>
                <a:spcPts val="600"/>
              </a:spcAft>
            </a:pPr>
            <a:r>
              <a:rPr lang="en-AU" altLang="en-US" sz="2100" b="1" dirty="0"/>
              <a:t>Movement of Fragmentation Header Fields</a:t>
            </a:r>
          </a:p>
          <a:p>
            <a:pPr lvl="1">
              <a:lnSpc>
                <a:spcPct val="100000"/>
              </a:lnSpc>
              <a:spcAft>
                <a:spcPts val="600"/>
              </a:spcAft>
            </a:pPr>
            <a:r>
              <a:rPr lang="en-AU" altLang="en-US" sz="2000" dirty="0"/>
              <a:t>To reflect the decreased importance of fragmentation in IPv4, the permanent fields related to the process that were in the IPv4 header have been farmed out to a </a:t>
            </a:r>
            <a:r>
              <a:rPr lang="en-AU" altLang="en-US" sz="2000" i="1" dirty="0"/>
              <a:t>Fragment</a:t>
            </a:r>
            <a:r>
              <a:rPr lang="en-AU" altLang="en-US" sz="2000" dirty="0"/>
              <a:t> extension header, included only when needed. </a:t>
            </a:r>
          </a:p>
          <a:p>
            <a:pPr>
              <a:lnSpc>
                <a:spcPct val="80000"/>
              </a:lnSpc>
              <a:buFont typeface="Wingdings" panose="05000000000000000000" pitchFamily="2" charset="2"/>
              <a:buNone/>
            </a:pPr>
            <a:endParaRPr lang="en-AU" altLang="en-US" sz="2000" dirty="0"/>
          </a:p>
        </p:txBody>
      </p:sp>
    </p:spTree>
    <p:extLst>
      <p:ext uri="{BB962C8B-B14F-4D97-AF65-F5344CB8AC3E}">
        <p14:creationId xmlns:p14="http://schemas.microsoft.com/office/powerpoint/2010/main" val="11170659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228600"/>
            <a:ext cx="7543800" cy="649288"/>
          </a:xfrm>
        </p:spPr>
        <p:txBody>
          <a:bodyPr>
            <a:normAutofit/>
          </a:bodyPr>
          <a:lstStyle/>
          <a:p>
            <a:r>
              <a:rPr lang="en-AU" altLang="en-US" sz="2800" dirty="0"/>
              <a:t>Determining the Appropriate Datagram Size</a:t>
            </a:r>
            <a:r>
              <a:rPr lang="en-AU" altLang="en-US" sz="3600" dirty="0"/>
              <a:t> </a:t>
            </a:r>
          </a:p>
        </p:txBody>
      </p:sp>
      <p:sp>
        <p:nvSpPr>
          <p:cNvPr id="53251" name="Rectangle 3"/>
          <p:cNvSpPr>
            <a:spLocks noGrp="1" noChangeArrowheads="1"/>
          </p:cNvSpPr>
          <p:nvPr>
            <p:ph type="body" idx="1"/>
          </p:nvPr>
        </p:nvSpPr>
        <p:spPr>
          <a:xfrm>
            <a:off x="334537" y="1295400"/>
            <a:ext cx="8229600" cy="4475163"/>
          </a:xfrm>
        </p:spPr>
        <p:txBody>
          <a:bodyPr/>
          <a:lstStyle/>
          <a:p>
            <a:pPr marL="0" indent="0">
              <a:buNone/>
            </a:pPr>
            <a:r>
              <a:rPr lang="en-AU" altLang="en-US" sz="2600" dirty="0"/>
              <a:t>How does the source know what size to use? </a:t>
            </a:r>
            <a:endParaRPr lang="en-AU" altLang="en-US" sz="2600" dirty="0" smtClean="0"/>
          </a:p>
          <a:p>
            <a:pPr marL="0" indent="0">
              <a:buNone/>
            </a:pPr>
            <a:r>
              <a:rPr lang="en-AU" altLang="en-US" sz="2600" dirty="0" smtClean="0"/>
              <a:t>It </a:t>
            </a:r>
            <a:r>
              <a:rPr lang="en-AU" altLang="en-US" sz="2600" dirty="0"/>
              <a:t>has two choices</a:t>
            </a:r>
            <a:r>
              <a:rPr lang="en-AU" altLang="en-US" sz="2600" dirty="0" smtClean="0"/>
              <a:t>:</a:t>
            </a:r>
          </a:p>
          <a:p>
            <a:pPr marL="0" indent="0">
              <a:buNone/>
            </a:pPr>
            <a:endParaRPr lang="en-AU" altLang="en-US" sz="2600" dirty="0"/>
          </a:p>
          <a:p>
            <a:pPr marL="838200" lvl="1" indent="-493713">
              <a:buFontTx/>
              <a:buAutoNum type="arabicPeriod"/>
            </a:pPr>
            <a:r>
              <a:rPr lang="en-AU" altLang="en-US" sz="2200" b="1" dirty="0"/>
              <a:t>Use Default MTU</a:t>
            </a:r>
            <a:r>
              <a:rPr lang="en-AU" altLang="en-US" sz="2200" dirty="0"/>
              <a:t> </a:t>
            </a:r>
          </a:p>
          <a:p>
            <a:pPr marL="1257300" lvl="2" indent="-563563">
              <a:buFont typeface="Wingdings" panose="05000000000000000000" pitchFamily="2" charset="2"/>
              <a:buChar char="Ø"/>
            </a:pPr>
            <a:r>
              <a:rPr lang="en-AU" altLang="en-US" sz="1900" dirty="0"/>
              <a:t>Use the default MTU of </a:t>
            </a:r>
            <a:r>
              <a:rPr lang="en-AU" altLang="en-US" sz="1900" b="1" dirty="0">
                <a:solidFill>
                  <a:srgbClr val="993300"/>
                </a:solidFill>
              </a:rPr>
              <a:t>1280</a:t>
            </a:r>
            <a:r>
              <a:rPr lang="en-AU" altLang="en-US" sz="1900" dirty="0"/>
              <a:t>, which all physical networks must be able to handle. </a:t>
            </a:r>
          </a:p>
          <a:p>
            <a:pPr marL="1257300" lvl="2" indent="-563563">
              <a:buFont typeface="Wingdings" panose="05000000000000000000" pitchFamily="2" charset="2"/>
              <a:buChar char="Ø"/>
            </a:pPr>
            <a:r>
              <a:rPr lang="en-AU" altLang="en-US" sz="1900" dirty="0"/>
              <a:t>Good choice especially for short communications or for sending small amounts of data.</a:t>
            </a:r>
          </a:p>
          <a:p>
            <a:pPr marL="838200" lvl="1" indent="-493713">
              <a:buFontTx/>
              <a:buAutoNum type="arabicPeriod"/>
            </a:pPr>
            <a:r>
              <a:rPr lang="en-AU" altLang="en-US" sz="2200" b="1" dirty="0"/>
              <a:t>Use Path MTU Discovery feature</a:t>
            </a:r>
          </a:p>
          <a:p>
            <a:pPr marL="1257300" lvl="2" indent="-563563">
              <a:buFont typeface="Wingdings" panose="05000000000000000000" pitchFamily="2" charset="2"/>
              <a:buChar char="Ø"/>
            </a:pPr>
            <a:r>
              <a:rPr lang="en-AU" altLang="en-US" sz="2100" dirty="0"/>
              <a:t>A node </a:t>
            </a:r>
            <a:r>
              <a:rPr lang="en-AU" altLang="en-US" sz="2100" u="sng" dirty="0"/>
              <a:t>sends messages</a:t>
            </a:r>
            <a:r>
              <a:rPr lang="en-AU" altLang="en-US" sz="2100" dirty="0"/>
              <a:t> over a route to determine what the overall minimum MTU for the path is, in a technique very similar to how it is done in IPv4. </a:t>
            </a:r>
          </a:p>
          <a:p>
            <a:pPr marL="457200" indent="-457200"/>
            <a:endParaRPr lang="en-AU" altLang="en-US" sz="2600" dirty="0"/>
          </a:p>
        </p:txBody>
      </p:sp>
    </p:spTree>
    <p:extLst>
      <p:ext uri="{BB962C8B-B14F-4D97-AF65-F5344CB8AC3E}">
        <p14:creationId xmlns:p14="http://schemas.microsoft.com/office/powerpoint/2010/main" val="31001856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28650" y="365127"/>
            <a:ext cx="7886700" cy="930274"/>
          </a:xfrm>
        </p:spPr>
        <p:txBody>
          <a:bodyPr/>
          <a:lstStyle/>
          <a:p>
            <a:r>
              <a:rPr lang="en-AU" altLang="en-US" dirty="0"/>
              <a:t>Path MTU Discovery Process</a:t>
            </a:r>
          </a:p>
        </p:txBody>
      </p:sp>
      <p:sp>
        <p:nvSpPr>
          <p:cNvPr id="148483" name="Rectangle 3"/>
          <p:cNvSpPr>
            <a:spLocks noGrp="1" noChangeArrowheads="1"/>
          </p:cNvSpPr>
          <p:nvPr>
            <p:ph type="body" idx="1"/>
          </p:nvPr>
        </p:nvSpPr>
        <p:spPr>
          <a:xfrm>
            <a:off x="457200" y="1447800"/>
            <a:ext cx="7886700" cy="4351338"/>
          </a:xfrm>
        </p:spPr>
        <p:txBody>
          <a:bodyPr>
            <a:normAutofit fontScale="92500" lnSpcReduction="10000"/>
          </a:bodyPr>
          <a:lstStyle/>
          <a:p>
            <a:pPr marL="548640" indent="-548640">
              <a:lnSpc>
                <a:spcPct val="110000"/>
              </a:lnSpc>
              <a:spcBef>
                <a:spcPts val="600"/>
              </a:spcBef>
              <a:buFont typeface="Wingdings" panose="05000000000000000000" pitchFamily="2" charset="2"/>
              <a:buAutoNum type="arabicPeriod"/>
            </a:pPr>
            <a:r>
              <a:rPr lang="en-AU" altLang="en-US" sz="2000" dirty="0"/>
              <a:t>The sending node assumes that the path MTU is the link MTU of the interface on which the traffic is being forwarded.</a:t>
            </a:r>
          </a:p>
          <a:p>
            <a:pPr marL="548640" indent="-548640">
              <a:lnSpc>
                <a:spcPct val="110000"/>
              </a:lnSpc>
              <a:spcBef>
                <a:spcPts val="600"/>
              </a:spcBef>
              <a:buFont typeface="Wingdings" panose="05000000000000000000" pitchFamily="2" charset="2"/>
              <a:buAutoNum type="arabicPeriod"/>
            </a:pPr>
            <a:r>
              <a:rPr lang="en-AU" altLang="en-US" sz="2000" dirty="0"/>
              <a:t>The sending node sends IPv6 packets at the </a:t>
            </a:r>
            <a:r>
              <a:rPr lang="en-AU" altLang="en-US" sz="2000" b="1" dirty="0"/>
              <a:t>path MTU size</a:t>
            </a:r>
            <a:r>
              <a:rPr lang="en-AU" altLang="en-US" sz="2000" dirty="0"/>
              <a:t>. </a:t>
            </a:r>
          </a:p>
          <a:p>
            <a:pPr marL="548640" indent="-548640">
              <a:lnSpc>
                <a:spcPct val="110000"/>
              </a:lnSpc>
              <a:spcBef>
                <a:spcPts val="600"/>
              </a:spcBef>
              <a:buFont typeface="Wingdings" panose="05000000000000000000" pitchFamily="2" charset="2"/>
              <a:buAutoNum type="arabicPeriod"/>
            </a:pPr>
            <a:r>
              <a:rPr lang="en-AU" altLang="en-US" sz="2000" dirty="0"/>
              <a:t>If a router on the path is unable to forward the packet over a link with a link MTU that is smaller than the size of the packet, it discards the IPv6 packet and sends an </a:t>
            </a:r>
            <a:r>
              <a:rPr lang="en-AU" altLang="en-US" sz="2000" b="1" dirty="0"/>
              <a:t>ICMPV6 Packet Too Big message back to the sending node</a:t>
            </a:r>
            <a:r>
              <a:rPr lang="en-AU" altLang="en-US" sz="2000" dirty="0"/>
              <a:t>. The ICMPV6 Packet Too Big message contains the link MTU of the link on which the forwarding failed.</a:t>
            </a:r>
          </a:p>
          <a:p>
            <a:pPr marL="548640" indent="-548640">
              <a:lnSpc>
                <a:spcPct val="110000"/>
              </a:lnSpc>
              <a:spcBef>
                <a:spcPts val="600"/>
              </a:spcBef>
              <a:buFont typeface="Wingdings" panose="05000000000000000000" pitchFamily="2" charset="2"/>
              <a:buAutoNum type="arabicPeriod"/>
            </a:pPr>
            <a:r>
              <a:rPr lang="en-AU" altLang="en-US" sz="2000" dirty="0"/>
              <a:t>The sending node sets the path MTU for packets being sent to the destination to the value of the MTU field in the ICMPv6 Packet Too Big message.</a:t>
            </a:r>
          </a:p>
          <a:p>
            <a:pPr marL="548640" indent="-548640">
              <a:lnSpc>
                <a:spcPct val="110000"/>
              </a:lnSpc>
              <a:spcBef>
                <a:spcPts val="600"/>
              </a:spcBef>
              <a:buFont typeface="Wingdings" panose="05000000000000000000" pitchFamily="2" charset="2"/>
              <a:buAutoNum type="arabicPeriod"/>
            </a:pPr>
            <a:r>
              <a:rPr lang="en-AU" altLang="en-US" sz="2000" dirty="0"/>
              <a:t>The sending node starts again at step 2 and repeats steps 2 through 4 for as many times as are necessary to discover the path MTU. </a:t>
            </a:r>
          </a:p>
        </p:txBody>
      </p:sp>
    </p:spTree>
    <p:extLst>
      <p:ext uri="{BB962C8B-B14F-4D97-AF65-F5344CB8AC3E}">
        <p14:creationId xmlns:p14="http://schemas.microsoft.com/office/powerpoint/2010/main" val="12474290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7"/>
          <p:cNvSpPr>
            <a:spLocks noGrp="1" noChangeArrowheads="1"/>
          </p:cNvSpPr>
          <p:nvPr>
            <p:ph type="title"/>
          </p:nvPr>
        </p:nvSpPr>
        <p:spPr>
          <a:xfrm>
            <a:off x="304800" y="304800"/>
            <a:ext cx="7543800" cy="731838"/>
          </a:xfrm>
        </p:spPr>
        <p:txBody>
          <a:bodyPr/>
          <a:lstStyle/>
          <a:p>
            <a:r>
              <a:rPr lang="en-AU" altLang="en-US" sz="3100"/>
              <a:t>PMTUD uses ICMPv6 Type 2 Message</a:t>
            </a:r>
            <a:r>
              <a:rPr lang="en-AU" altLang="en-US"/>
              <a:t> </a:t>
            </a:r>
          </a:p>
        </p:txBody>
      </p:sp>
      <p:pic>
        <p:nvPicPr>
          <p:cNvPr id="31753"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295400"/>
            <a:ext cx="7543800" cy="3657600"/>
          </a:xfrm>
        </p:spPr>
      </p:pic>
    </p:spTree>
    <p:extLst>
      <p:ext uri="{BB962C8B-B14F-4D97-AF65-F5344CB8AC3E}">
        <p14:creationId xmlns:p14="http://schemas.microsoft.com/office/powerpoint/2010/main" val="15062600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ctrTitle"/>
          </p:nvPr>
        </p:nvSpPr>
        <p:spPr/>
        <p:txBody>
          <a:bodyPr/>
          <a:lstStyle/>
          <a:p>
            <a:r>
              <a:rPr lang="en-AU" altLang="en-US"/>
              <a:t>IPv6 Fragmentation</a:t>
            </a:r>
          </a:p>
        </p:txBody>
      </p:sp>
    </p:spTree>
    <p:extLst>
      <p:ext uri="{BB962C8B-B14F-4D97-AF65-F5344CB8AC3E}">
        <p14:creationId xmlns:p14="http://schemas.microsoft.com/office/powerpoint/2010/main" val="6116926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228600"/>
            <a:ext cx="7543800" cy="719138"/>
          </a:xfrm>
        </p:spPr>
        <p:txBody>
          <a:bodyPr/>
          <a:lstStyle/>
          <a:p>
            <a:r>
              <a:rPr lang="en-AU" altLang="en-US"/>
              <a:t>IPv6 Fragmentation</a:t>
            </a:r>
          </a:p>
        </p:txBody>
      </p:sp>
      <p:sp>
        <p:nvSpPr>
          <p:cNvPr id="58371" name="Rectangle 3"/>
          <p:cNvSpPr>
            <a:spLocks noGrp="1" noChangeArrowheads="1"/>
          </p:cNvSpPr>
          <p:nvPr>
            <p:ph type="body" idx="1"/>
          </p:nvPr>
        </p:nvSpPr>
        <p:spPr>
          <a:xfrm>
            <a:off x="457200" y="1219200"/>
            <a:ext cx="8229600" cy="4572000"/>
          </a:xfrm>
        </p:spPr>
        <p:txBody>
          <a:bodyPr>
            <a:normAutofit lnSpcReduction="10000"/>
          </a:bodyPr>
          <a:lstStyle/>
          <a:p>
            <a:pPr marL="0" indent="0">
              <a:lnSpc>
                <a:spcPct val="80000"/>
              </a:lnSpc>
              <a:buNone/>
            </a:pPr>
            <a:r>
              <a:rPr lang="en-AU" altLang="en-US" sz="2200" dirty="0"/>
              <a:t>For purposes of fragmentation, IPv6 datagrams are broken into two pieces:</a:t>
            </a:r>
          </a:p>
          <a:p>
            <a:pPr>
              <a:lnSpc>
                <a:spcPct val="80000"/>
              </a:lnSpc>
            </a:pPr>
            <a:r>
              <a:rPr lang="en-AU" altLang="en-US" sz="2600" b="1" dirty="0" err="1"/>
              <a:t>Unfragmentable</a:t>
            </a:r>
            <a:r>
              <a:rPr lang="en-AU" altLang="en-US" sz="2600" b="1" dirty="0"/>
              <a:t> Part</a:t>
            </a:r>
            <a:r>
              <a:rPr lang="en-AU" altLang="en-US" sz="2600" dirty="0"/>
              <a:t> </a:t>
            </a:r>
          </a:p>
          <a:p>
            <a:pPr marL="548640" lvl="1" indent="-457200">
              <a:lnSpc>
                <a:spcPct val="100000"/>
              </a:lnSpc>
              <a:spcBef>
                <a:spcPts val="600"/>
              </a:spcBef>
              <a:buFont typeface="Wingdings" panose="05000000000000000000" pitchFamily="2" charset="2"/>
              <a:buChar char="Ø"/>
            </a:pPr>
            <a:r>
              <a:rPr lang="en-AU" altLang="en-US" sz="2000" dirty="0"/>
              <a:t>Includes the main header of the original datagram + any extension headers that need to be present in each fragment - </a:t>
            </a:r>
            <a:r>
              <a:rPr lang="en-AU" altLang="en-US" sz="2000" b="1" i="1" dirty="0"/>
              <a:t>Hop-By-Hop Options</a:t>
            </a:r>
            <a:r>
              <a:rPr lang="en-AU" altLang="en-US" sz="2000" dirty="0"/>
              <a:t>, </a:t>
            </a:r>
            <a:r>
              <a:rPr lang="en-AU" altLang="en-US" sz="2000" b="1" i="1" dirty="0"/>
              <a:t>Destination Options</a:t>
            </a:r>
            <a:r>
              <a:rPr lang="en-AU" altLang="en-US" sz="2000" dirty="0"/>
              <a:t> (for those options to be processed by devices along a route) and </a:t>
            </a:r>
            <a:r>
              <a:rPr lang="en-AU" altLang="en-US" sz="2000" b="1" i="1" dirty="0"/>
              <a:t>Routing</a:t>
            </a:r>
            <a:r>
              <a:rPr lang="en-AU" altLang="en-US" sz="2000" dirty="0"/>
              <a:t>.</a:t>
            </a:r>
          </a:p>
          <a:p>
            <a:pPr>
              <a:lnSpc>
                <a:spcPct val="80000"/>
              </a:lnSpc>
            </a:pPr>
            <a:r>
              <a:rPr lang="en-AU" altLang="en-US" sz="2600" b="1" dirty="0" err="1"/>
              <a:t>Fragmentable</a:t>
            </a:r>
            <a:r>
              <a:rPr lang="en-AU" altLang="en-US" sz="2600" b="1" dirty="0"/>
              <a:t> Part</a:t>
            </a:r>
          </a:p>
          <a:p>
            <a:pPr marL="548640" lvl="1" indent="-457200">
              <a:lnSpc>
                <a:spcPct val="100000"/>
              </a:lnSpc>
              <a:spcBef>
                <a:spcPts val="600"/>
              </a:spcBef>
              <a:buFont typeface="Wingdings" panose="05000000000000000000" pitchFamily="2" charset="2"/>
              <a:buChar char="Ø"/>
            </a:pPr>
            <a:r>
              <a:rPr lang="en-AU" altLang="en-US" sz="2000" dirty="0"/>
              <a:t>Data portion of the datagram + other extension headers if present - authentication Header, Encapsulating Security Payload and/or Destination Options (for options to be processed only by the final destination). </a:t>
            </a:r>
          </a:p>
          <a:p>
            <a:pPr>
              <a:lnSpc>
                <a:spcPct val="80000"/>
              </a:lnSpc>
            </a:pPr>
            <a:r>
              <a:rPr lang="en-AU" altLang="en-US" sz="2200" b="1" dirty="0" err="1"/>
              <a:t>Unfragmentable</a:t>
            </a:r>
            <a:r>
              <a:rPr lang="en-AU" altLang="en-US" sz="2200" b="1" dirty="0"/>
              <a:t> Part</a:t>
            </a:r>
            <a:r>
              <a:rPr lang="en-AU" altLang="en-US" sz="2200" dirty="0"/>
              <a:t> must be present in each fragment, while the </a:t>
            </a:r>
            <a:r>
              <a:rPr lang="en-AU" altLang="en-US" sz="2200" b="1" dirty="0" err="1"/>
              <a:t>fragmentable</a:t>
            </a:r>
            <a:r>
              <a:rPr lang="en-AU" altLang="en-US" sz="2200" b="1" dirty="0"/>
              <a:t> part</a:t>
            </a:r>
            <a:r>
              <a:rPr lang="en-AU" altLang="en-US" sz="2200" dirty="0"/>
              <a:t> is split up amongst the fragments. </a:t>
            </a:r>
          </a:p>
        </p:txBody>
      </p:sp>
    </p:spTree>
    <p:extLst>
      <p:ext uri="{BB962C8B-B14F-4D97-AF65-F5344CB8AC3E}">
        <p14:creationId xmlns:p14="http://schemas.microsoft.com/office/powerpoint/2010/main" val="18365370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28650" y="365127"/>
            <a:ext cx="7886700" cy="1006474"/>
          </a:xfrm>
        </p:spPr>
        <p:txBody>
          <a:bodyPr/>
          <a:lstStyle/>
          <a:p>
            <a:r>
              <a:rPr lang="en-AU" altLang="en-US" dirty="0"/>
              <a:t>IPv6 Fragment Sets</a:t>
            </a:r>
          </a:p>
        </p:txBody>
      </p:sp>
      <p:sp>
        <p:nvSpPr>
          <p:cNvPr id="63491" name="Rectangle 3"/>
          <p:cNvSpPr>
            <a:spLocks noGrp="1" noChangeArrowheads="1"/>
          </p:cNvSpPr>
          <p:nvPr>
            <p:ph type="body" idx="1"/>
          </p:nvPr>
        </p:nvSpPr>
        <p:spPr>
          <a:xfrm>
            <a:off x="613782" y="1600200"/>
            <a:ext cx="7886700" cy="4351338"/>
          </a:xfrm>
        </p:spPr>
        <p:txBody>
          <a:bodyPr/>
          <a:lstStyle/>
          <a:p>
            <a:pPr>
              <a:lnSpc>
                <a:spcPct val="90000"/>
              </a:lnSpc>
            </a:pPr>
            <a:r>
              <a:rPr lang="en-AU" altLang="en-US" sz="2100" dirty="0"/>
              <a:t>So to fragment a datagram, a device creates a set of fragment datagrams, each of which contains the following, in order:</a:t>
            </a:r>
          </a:p>
          <a:p>
            <a:pPr>
              <a:lnSpc>
                <a:spcPct val="90000"/>
              </a:lnSpc>
            </a:pPr>
            <a:r>
              <a:rPr lang="en-AU" altLang="en-US" sz="2100" b="1" dirty="0" err="1"/>
              <a:t>Unfragmentable</a:t>
            </a:r>
            <a:r>
              <a:rPr lang="en-AU" altLang="en-US" sz="2100" b="1" dirty="0"/>
              <a:t> Part</a:t>
            </a:r>
          </a:p>
          <a:p>
            <a:pPr lvl="1">
              <a:lnSpc>
                <a:spcPct val="90000"/>
              </a:lnSpc>
            </a:pPr>
            <a:r>
              <a:rPr lang="en-AU" altLang="en-US" sz="2000" dirty="0"/>
              <a:t>The full </a:t>
            </a:r>
            <a:r>
              <a:rPr lang="en-AU" altLang="en-US" sz="2000" i="1" dirty="0" err="1"/>
              <a:t>Unfragmentable</a:t>
            </a:r>
            <a:r>
              <a:rPr lang="en-AU" altLang="en-US" sz="2000" i="1" dirty="0"/>
              <a:t> Part</a:t>
            </a:r>
            <a:r>
              <a:rPr lang="en-AU" altLang="en-US" sz="2000" dirty="0"/>
              <a:t> of the original datagram, with its </a:t>
            </a:r>
            <a:r>
              <a:rPr lang="en-AU" altLang="en-US" sz="2000" i="1" dirty="0"/>
              <a:t>Payload Length</a:t>
            </a:r>
            <a:r>
              <a:rPr lang="en-AU" altLang="en-US" sz="2000" dirty="0"/>
              <a:t> changed to the length of the fragment datagram.</a:t>
            </a:r>
          </a:p>
          <a:p>
            <a:pPr>
              <a:lnSpc>
                <a:spcPct val="90000"/>
              </a:lnSpc>
            </a:pPr>
            <a:r>
              <a:rPr lang="en-AU" altLang="en-US" sz="2100" b="1" dirty="0"/>
              <a:t>Fragment Header</a:t>
            </a:r>
          </a:p>
          <a:p>
            <a:pPr lvl="1">
              <a:lnSpc>
                <a:spcPct val="90000"/>
              </a:lnSpc>
            </a:pPr>
            <a:r>
              <a:rPr lang="en-AU" altLang="en-US" sz="2000" dirty="0"/>
              <a:t>A </a:t>
            </a:r>
            <a:r>
              <a:rPr lang="en-AU" altLang="en-US" sz="2000" i="1" dirty="0"/>
              <a:t>Fragment</a:t>
            </a:r>
            <a:r>
              <a:rPr lang="en-AU" altLang="en-US" sz="2000" dirty="0"/>
              <a:t> header with the </a:t>
            </a:r>
            <a:r>
              <a:rPr lang="en-AU" altLang="en-US" sz="2000" i="1" dirty="0"/>
              <a:t>Fragment Offset</a:t>
            </a:r>
            <a:r>
              <a:rPr lang="en-AU" altLang="en-US" sz="2000" dirty="0"/>
              <a:t>, </a:t>
            </a:r>
            <a:r>
              <a:rPr lang="en-AU" altLang="en-US" sz="2000" i="1" dirty="0"/>
              <a:t>Identification</a:t>
            </a:r>
            <a:r>
              <a:rPr lang="en-AU" altLang="en-US" sz="2000" dirty="0"/>
              <a:t> and </a:t>
            </a:r>
            <a:r>
              <a:rPr lang="en-AU" altLang="en-US" sz="2000" i="1" dirty="0"/>
              <a:t>M</a:t>
            </a:r>
            <a:r>
              <a:rPr lang="en-AU" altLang="en-US" sz="2000" dirty="0"/>
              <a:t> flags set in the same way they are used in IPv4.</a:t>
            </a:r>
          </a:p>
          <a:p>
            <a:pPr>
              <a:lnSpc>
                <a:spcPct val="90000"/>
              </a:lnSpc>
            </a:pPr>
            <a:r>
              <a:rPr lang="en-AU" altLang="en-US" sz="2100" b="1" dirty="0"/>
              <a:t>Fragment</a:t>
            </a:r>
          </a:p>
          <a:p>
            <a:pPr lvl="1">
              <a:lnSpc>
                <a:spcPct val="90000"/>
              </a:lnSpc>
            </a:pPr>
            <a:r>
              <a:rPr lang="en-AU" altLang="en-US" sz="2000" dirty="0"/>
              <a:t>A fragment of the </a:t>
            </a:r>
            <a:r>
              <a:rPr lang="en-AU" altLang="en-US" sz="2000" i="1" dirty="0" err="1"/>
              <a:t>Fragmentable</a:t>
            </a:r>
            <a:r>
              <a:rPr lang="en-AU" altLang="en-US" sz="2000" i="1" dirty="0"/>
              <a:t> Part</a:t>
            </a:r>
            <a:r>
              <a:rPr lang="en-AU" altLang="en-US" sz="2000" dirty="0"/>
              <a:t> of the original datagram. Note that each fragment must have a length that is a multiple of 8 bytes, because the value in the </a:t>
            </a:r>
            <a:r>
              <a:rPr lang="en-AU" altLang="en-US" sz="2000" i="1" dirty="0"/>
              <a:t>Fragment Offset</a:t>
            </a:r>
            <a:r>
              <a:rPr lang="en-AU" altLang="en-US" sz="2000" dirty="0"/>
              <a:t> field is specified in multiples of 8 bytes. </a:t>
            </a:r>
          </a:p>
          <a:p>
            <a:pPr>
              <a:lnSpc>
                <a:spcPct val="90000"/>
              </a:lnSpc>
            </a:pPr>
            <a:endParaRPr lang="en-AU" altLang="en-US" sz="2100" dirty="0"/>
          </a:p>
        </p:txBody>
      </p:sp>
    </p:spTree>
    <p:extLst>
      <p:ext uri="{BB962C8B-B14F-4D97-AF65-F5344CB8AC3E}">
        <p14:creationId xmlns:p14="http://schemas.microsoft.com/office/powerpoint/2010/main" val="2791593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2"/>
          <p:cNvSpPr txBox="1">
            <a:spLocks noChangeArrowheads="1"/>
          </p:cNvSpPr>
          <p:nvPr/>
        </p:nvSpPr>
        <p:spPr bwMode="auto">
          <a:xfrm>
            <a:off x="533400" y="309713"/>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IPv6 </a:t>
            </a:r>
            <a:r>
              <a:rPr lang="en-US" altLang="en-US" sz="2800" b="0" dirty="0">
                <a:latin typeface="Times New Roman" panose="02020603050405020304" pitchFamily="18" charset="0"/>
              </a:rPr>
              <a:t>address</a:t>
            </a:r>
          </a:p>
        </p:txBody>
      </p:sp>
      <p:pic>
        <p:nvPicPr>
          <p:cNvPr id="615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00250"/>
            <a:ext cx="7970838"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5800" y="5334000"/>
            <a:ext cx="7282763" cy="461665"/>
          </a:xfrm>
          <a:prstGeom prst="rect">
            <a:avLst/>
          </a:prstGeom>
          <a:noFill/>
        </p:spPr>
        <p:txBody>
          <a:bodyPr wrap="none" rtlCol="0">
            <a:spAutoFit/>
          </a:bodyPr>
          <a:lstStyle/>
          <a:p>
            <a:r>
              <a:rPr lang="en-US" dirty="0" smtClean="0">
                <a:latin typeface="+mn-lt"/>
              </a:rPr>
              <a:t>2</a:t>
            </a:r>
            <a:r>
              <a:rPr lang="en-US" baseline="30000" dirty="0" smtClean="0">
                <a:latin typeface="+mn-lt"/>
              </a:rPr>
              <a:t>128</a:t>
            </a:r>
            <a:r>
              <a:rPr lang="en-US" dirty="0" smtClean="0">
                <a:latin typeface="+mn-lt"/>
              </a:rPr>
              <a:t> = 2</a:t>
            </a:r>
            <a:r>
              <a:rPr lang="en-US" baseline="30000" dirty="0" smtClean="0">
                <a:latin typeface="+mn-lt"/>
              </a:rPr>
              <a:t>8</a:t>
            </a:r>
            <a:r>
              <a:rPr lang="en-US" dirty="0" smtClean="0">
                <a:latin typeface="+mn-lt"/>
              </a:rPr>
              <a:t> x (2</a:t>
            </a:r>
            <a:r>
              <a:rPr lang="en-US" baseline="30000" dirty="0" smtClean="0">
                <a:latin typeface="+mn-lt"/>
              </a:rPr>
              <a:t>10</a:t>
            </a:r>
            <a:r>
              <a:rPr lang="en-US" dirty="0" smtClean="0">
                <a:latin typeface="+mn-lt"/>
              </a:rPr>
              <a:t>)</a:t>
            </a:r>
            <a:r>
              <a:rPr lang="en-US" baseline="30000" dirty="0" smtClean="0">
                <a:latin typeface="+mn-lt"/>
              </a:rPr>
              <a:t>12</a:t>
            </a:r>
            <a:r>
              <a:rPr lang="en-US" dirty="0" smtClean="0">
                <a:latin typeface="+mn-lt"/>
              </a:rPr>
              <a:t>  = 256 x (1024)</a:t>
            </a:r>
            <a:r>
              <a:rPr lang="en-US" baseline="30000" dirty="0" smtClean="0">
                <a:latin typeface="+mn-lt"/>
              </a:rPr>
              <a:t>12</a:t>
            </a:r>
            <a:r>
              <a:rPr lang="en-US" dirty="0" smtClean="0">
                <a:latin typeface="+mn-lt"/>
              </a:rPr>
              <a:t> ≈ 256,000,000,…..,000</a:t>
            </a:r>
            <a:endParaRPr lang="en-US" dirty="0">
              <a:latin typeface="+mn-lt"/>
            </a:endParaRPr>
          </a:p>
        </p:txBody>
      </p:sp>
      <p:sp>
        <p:nvSpPr>
          <p:cNvPr id="3" name="Left Brace 2"/>
          <p:cNvSpPr/>
          <p:nvPr/>
        </p:nvSpPr>
        <p:spPr>
          <a:xfrm rot="16200000">
            <a:off x="6593532" y="4840932"/>
            <a:ext cx="224135" cy="1981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248400" y="5887252"/>
            <a:ext cx="1218603" cy="461665"/>
          </a:xfrm>
          <a:prstGeom prst="rect">
            <a:avLst/>
          </a:prstGeom>
          <a:noFill/>
        </p:spPr>
        <p:txBody>
          <a:bodyPr wrap="none" rtlCol="0">
            <a:spAutoFit/>
          </a:bodyPr>
          <a:lstStyle/>
          <a:p>
            <a:r>
              <a:rPr lang="en-US" dirty="0" smtClean="0">
                <a:solidFill>
                  <a:srgbClr val="0070C0"/>
                </a:solidFill>
                <a:latin typeface="+mn-lt"/>
              </a:rPr>
              <a:t>36 zeros</a:t>
            </a:r>
            <a:endParaRPr lang="en-US" dirty="0">
              <a:solidFill>
                <a:srgbClr val="0070C0"/>
              </a:solidFill>
              <a:latin typeface="+mn-lt"/>
            </a:endParaRPr>
          </a:p>
        </p:txBody>
      </p:sp>
    </p:spTree>
    <p:extLst>
      <p:ext uri="{BB962C8B-B14F-4D97-AF65-F5344CB8AC3E}">
        <p14:creationId xmlns:p14="http://schemas.microsoft.com/office/powerpoint/2010/main" val="13423957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325438"/>
            <a:ext cx="7543800" cy="455612"/>
          </a:xfrm>
        </p:spPr>
        <p:txBody>
          <a:bodyPr>
            <a:normAutofit fontScale="90000"/>
          </a:bodyPr>
          <a:lstStyle/>
          <a:p>
            <a:r>
              <a:rPr lang="en-AU" altLang="en-US" sz="3500"/>
              <a:t>IPv6 Fragmentation</a:t>
            </a: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92337"/>
            <a:ext cx="6210300"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1" name="Text Box 5"/>
          <p:cNvSpPr txBox="1">
            <a:spLocks noChangeArrowheads="1"/>
          </p:cNvSpPr>
          <p:nvPr/>
        </p:nvSpPr>
        <p:spPr bwMode="auto">
          <a:xfrm>
            <a:off x="304800" y="889000"/>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AU" altLang="en-US" sz="1600" dirty="0"/>
              <a:t>Suppose we need to send this over a link with an MTU of only 230 bytes.</a:t>
            </a:r>
          </a:p>
          <a:p>
            <a:r>
              <a:rPr lang="en-AU" altLang="en-US" sz="1600" dirty="0" smtClean="0"/>
              <a:t>We </a:t>
            </a:r>
            <a:r>
              <a:rPr lang="en-AU" altLang="en-US" sz="1600" dirty="0"/>
              <a:t>would actually require three fragments, not the two, because of the need to put the two 30-byte </a:t>
            </a:r>
            <a:r>
              <a:rPr lang="en-AU" altLang="en-US" sz="1600" dirty="0" err="1"/>
              <a:t>unfragmentable</a:t>
            </a:r>
            <a:r>
              <a:rPr lang="en-AU" altLang="en-US" sz="1600" dirty="0"/>
              <a:t> extension headers in each fragment, and the requirement that each fragment be a length that is a multiple of 8. </a:t>
            </a:r>
          </a:p>
        </p:txBody>
      </p:sp>
      <p:sp>
        <p:nvSpPr>
          <p:cNvPr id="55302" name="Text Box 6"/>
          <p:cNvSpPr txBox="1">
            <a:spLocks noChangeArrowheads="1"/>
          </p:cNvSpPr>
          <p:nvPr/>
        </p:nvSpPr>
        <p:spPr bwMode="auto">
          <a:xfrm>
            <a:off x="4419600" y="3581400"/>
            <a:ext cx="4648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dirty="0"/>
              <a:t>Fragment #1:</a:t>
            </a:r>
            <a:r>
              <a:rPr lang="en-AU" altLang="en-US" sz="1400" dirty="0"/>
              <a:t> The first fragment would consist of the 100-byte </a:t>
            </a:r>
            <a:r>
              <a:rPr lang="en-AU" altLang="en-US" sz="1400" i="1" dirty="0" err="1"/>
              <a:t>Unfragmentable</a:t>
            </a:r>
            <a:r>
              <a:rPr lang="en-AU" altLang="en-US" sz="1400" i="1" dirty="0"/>
              <a:t> Part</a:t>
            </a:r>
            <a:r>
              <a:rPr lang="en-AU" altLang="en-US" sz="1400" dirty="0"/>
              <a:t>, followed by an 8-byte </a:t>
            </a:r>
            <a:r>
              <a:rPr lang="en-AU" altLang="en-US" sz="1400" i="1" dirty="0"/>
              <a:t>Fragment</a:t>
            </a:r>
            <a:r>
              <a:rPr lang="en-AU" altLang="en-US" sz="1400" dirty="0"/>
              <a:t> header and the first 120 bytes of the </a:t>
            </a:r>
            <a:r>
              <a:rPr lang="en-AU" altLang="en-US" sz="1400" i="1" dirty="0" err="1"/>
              <a:t>Fragmentable</a:t>
            </a:r>
            <a:r>
              <a:rPr lang="en-AU" altLang="en-US" sz="1400" i="1" dirty="0"/>
              <a:t> Part</a:t>
            </a:r>
            <a:r>
              <a:rPr lang="en-AU" altLang="en-US" sz="1400" dirty="0"/>
              <a:t> of the original datagram. This would contain the two </a:t>
            </a:r>
            <a:r>
              <a:rPr lang="en-AU" altLang="en-US" sz="1400" dirty="0" err="1"/>
              <a:t>fragmentable</a:t>
            </a:r>
            <a:r>
              <a:rPr lang="en-AU" altLang="en-US" sz="1400" dirty="0"/>
              <a:t> extension headers and the first 60 bytes of data.</a:t>
            </a:r>
            <a:r>
              <a:rPr lang="en-AU" altLang="en-US" sz="1200" dirty="0"/>
              <a:t> </a:t>
            </a:r>
          </a:p>
        </p:txBody>
      </p:sp>
      <p:sp>
        <p:nvSpPr>
          <p:cNvPr id="55303" name="Text Box 7"/>
          <p:cNvSpPr txBox="1">
            <a:spLocks noChangeArrowheads="1"/>
          </p:cNvSpPr>
          <p:nvPr/>
        </p:nvSpPr>
        <p:spPr bwMode="auto">
          <a:xfrm>
            <a:off x="4267200" y="4953000"/>
            <a:ext cx="4419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dirty="0"/>
              <a:t>Fragment # 2:</a:t>
            </a:r>
            <a:r>
              <a:rPr lang="en-AU" altLang="en-US" sz="1400" dirty="0"/>
              <a:t> This would also contain the 100-byte </a:t>
            </a:r>
            <a:r>
              <a:rPr lang="en-AU" altLang="en-US" sz="1400" i="1" dirty="0" err="1"/>
              <a:t>Unfragmentable</a:t>
            </a:r>
            <a:r>
              <a:rPr lang="en-AU" altLang="en-US" sz="1400" i="1" dirty="0"/>
              <a:t> Part</a:t>
            </a:r>
            <a:r>
              <a:rPr lang="en-AU" altLang="en-US" sz="1400" dirty="0"/>
              <a:t>, followed by a </a:t>
            </a:r>
            <a:r>
              <a:rPr lang="en-AU" altLang="en-US" sz="1400" i="1" dirty="0"/>
              <a:t>Fragment</a:t>
            </a:r>
            <a:r>
              <a:rPr lang="en-AU" altLang="en-US" sz="1400" dirty="0"/>
              <a:t> header and 120 bytes of data (bytes 60 to 179).</a:t>
            </a:r>
          </a:p>
        </p:txBody>
      </p:sp>
      <p:sp>
        <p:nvSpPr>
          <p:cNvPr id="55304" name="Text Box 8"/>
          <p:cNvSpPr txBox="1">
            <a:spLocks noChangeArrowheads="1"/>
          </p:cNvSpPr>
          <p:nvPr/>
        </p:nvSpPr>
        <p:spPr bwMode="auto">
          <a:xfrm>
            <a:off x="4114800" y="5791200"/>
            <a:ext cx="4495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altLang="en-US" sz="1400" b="1"/>
              <a:t>Second Fragment:</a:t>
            </a:r>
            <a:r>
              <a:rPr lang="en-AU" altLang="en-US" sz="1400"/>
              <a:t> This would also contain the 100-byte </a:t>
            </a:r>
            <a:r>
              <a:rPr lang="en-AU" altLang="en-US" sz="1400" i="1"/>
              <a:t>Unfragmentable Part</a:t>
            </a:r>
            <a:r>
              <a:rPr lang="en-AU" altLang="en-US" sz="1400"/>
              <a:t>, followed by a </a:t>
            </a:r>
            <a:r>
              <a:rPr lang="en-AU" altLang="en-US" sz="1400" i="1"/>
              <a:t>Fragment</a:t>
            </a:r>
            <a:r>
              <a:rPr lang="en-AU" altLang="en-US" sz="1400"/>
              <a:t> header and 120 bytes of data (bytes 60 to 179).</a:t>
            </a:r>
          </a:p>
        </p:txBody>
      </p:sp>
    </p:spTree>
    <p:extLst>
      <p:ext uri="{BB962C8B-B14F-4D97-AF65-F5344CB8AC3E}">
        <p14:creationId xmlns:p14="http://schemas.microsoft.com/office/powerpoint/2010/main" val="33877031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p:cNvSpPr>
            <a:spLocks noGrp="1" noChangeArrowheads="1"/>
          </p:cNvSpPr>
          <p:nvPr>
            <p:ph type="ctrTitle"/>
          </p:nvPr>
        </p:nvSpPr>
        <p:spPr/>
        <p:txBody>
          <a:bodyPr/>
          <a:lstStyle/>
          <a:p>
            <a:r>
              <a:rPr lang="en-AU" altLang="en-US"/>
              <a:t>IPv6 Neighbour Discovery Protocol (NDP)</a:t>
            </a:r>
          </a:p>
        </p:txBody>
      </p:sp>
    </p:spTree>
    <p:extLst>
      <p:ext uri="{BB962C8B-B14F-4D97-AF65-F5344CB8AC3E}">
        <p14:creationId xmlns:p14="http://schemas.microsoft.com/office/powerpoint/2010/main" val="246389934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AU" altLang="en-US"/>
              <a:t>IPv6 ND - Overview</a:t>
            </a:r>
          </a:p>
        </p:txBody>
      </p:sp>
      <p:sp>
        <p:nvSpPr>
          <p:cNvPr id="152579" name="Rectangle 3"/>
          <p:cNvSpPr>
            <a:spLocks noGrp="1" noChangeArrowheads="1"/>
          </p:cNvSpPr>
          <p:nvPr>
            <p:ph type="body" idx="1"/>
          </p:nvPr>
        </p:nvSpPr>
        <p:spPr>
          <a:xfrm>
            <a:off x="628650" y="1690689"/>
            <a:ext cx="7886700" cy="4351338"/>
          </a:xfrm>
        </p:spPr>
        <p:txBody>
          <a:bodyPr>
            <a:normAutofit/>
          </a:bodyPr>
          <a:lstStyle/>
          <a:p>
            <a:r>
              <a:rPr lang="en-AU" altLang="en-US" sz="2400" dirty="0"/>
              <a:t>IPv6 ND is a set of messages and processes that determine relationships between </a:t>
            </a:r>
            <a:r>
              <a:rPr lang="en-AU" altLang="en-US" sz="2400" dirty="0" err="1"/>
              <a:t>neighboring</a:t>
            </a:r>
            <a:r>
              <a:rPr lang="en-AU" altLang="en-US" sz="2400" dirty="0"/>
              <a:t> nodes. </a:t>
            </a:r>
          </a:p>
          <a:p>
            <a:r>
              <a:rPr lang="en-AU" altLang="en-US" sz="2400" dirty="0"/>
              <a:t>ND replaces ARP, ICMP Router Discovery, and ICMP Redirect used in IPv4 and provides additional functionality.</a:t>
            </a:r>
          </a:p>
        </p:txBody>
      </p:sp>
    </p:spTree>
    <p:extLst>
      <p:ext uri="{BB962C8B-B14F-4D97-AF65-F5344CB8AC3E}">
        <p14:creationId xmlns:p14="http://schemas.microsoft.com/office/powerpoint/2010/main" val="33848919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28650" y="365127"/>
            <a:ext cx="7886700" cy="1006474"/>
          </a:xfrm>
        </p:spPr>
        <p:txBody>
          <a:bodyPr/>
          <a:lstStyle/>
          <a:p>
            <a:r>
              <a:rPr lang="en-AU" altLang="en-US" dirty="0"/>
              <a:t>IPv6 ND - Overview</a:t>
            </a:r>
          </a:p>
        </p:txBody>
      </p:sp>
      <p:sp>
        <p:nvSpPr>
          <p:cNvPr id="150531" name="Rectangle 3"/>
          <p:cNvSpPr>
            <a:spLocks noGrp="1" noChangeArrowheads="1"/>
          </p:cNvSpPr>
          <p:nvPr>
            <p:ph type="body" idx="1"/>
          </p:nvPr>
        </p:nvSpPr>
        <p:spPr>
          <a:xfrm>
            <a:off x="628650" y="1600200"/>
            <a:ext cx="7886700" cy="4351338"/>
          </a:xfrm>
        </p:spPr>
        <p:txBody>
          <a:bodyPr/>
          <a:lstStyle/>
          <a:p>
            <a:pPr>
              <a:lnSpc>
                <a:spcPct val="80000"/>
              </a:lnSpc>
            </a:pPr>
            <a:r>
              <a:rPr lang="en-AU" altLang="en-US" sz="2100" b="1" dirty="0"/>
              <a:t>ND is used by hosts to:</a:t>
            </a:r>
          </a:p>
          <a:p>
            <a:pPr lvl="1">
              <a:lnSpc>
                <a:spcPct val="80000"/>
              </a:lnSpc>
            </a:pPr>
            <a:r>
              <a:rPr lang="en-AU" altLang="en-US" sz="2000" dirty="0"/>
              <a:t>Discover neighbouring routers.</a:t>
            </a:r>
          </a:p>
          <a:p>
            <a:pPr lvl="1">
              <a:lnSpc>
                <a:spcPct val="80000"/>
              </a:lnSpc>
            </a:pPr>
            <a:r>
              <a:rPr lang="en-AU" altLang="en-US" sz="2000" dirty="0"/>
              <a:t>Discover addresses, address prefixes, and other configuration parameters. </a:t>
            </a:r>
          </a:p>
          <a:p>
            <a:pPr>
              <a:lnSpc>
                <a:spcPct val="80000"/>
              </a:lnSpc>
            </a:pPr>
            <a:r>
              <a:rPr lang="en-AU" altLang="en-US" sz="2100" b="1" dirty="0"/>
              <a:t>ND is used by routers to:</a:t>
            </a:r>
          </a:p>
          <a:p>
            <a:pPr lvl="1">
              <a:lnSpc>
                <a:spcPct val="80000"/>
              </a:lnSpc>
            </a:pPr>
            <a:r>
              <a:rPr lang="en-AU" altLang="en-US" sz="2000" dirty="0"/>
              <a:t>Advertise their presence, host configuration parameters, and on-link prefixes.</a:t>
            </a:r>
          </a:p>
          <a:p>
            <a:pPr lvl="1">
              <a:lnSpc>
                <a:spcPct val="80000"/>
              </a:lnSpc>
            </a:pPr>
            <a:r>
              <a:rPr lang="en-AU" altLang="en-US" sz="2000" dirty="0"/>
              <a:t>Inform hosts of a better next-hop address to forward packets for a specific destination.</a:t>
            </a:r>
          </a:p>
          <a:p>
            <a:pPr>
              <a:lnSpc>
                <a:spcPct val="80000"/>
              </a:lnSpc>
            </a:pPr>
            <a:r>
              <a:rPr lang="en-AU" altLang="en-US" sz="2100" b="1" dirty="0"/>
              <a:t>ND is used by nodes to:</a:t>
            </a:r>
          </a:p>
          <a:p>
            <a:pPr lvl="1">
              <a:lnSpc>
                <a:spcPct val="80000"/>
              </a:lnSpc>
            </a:pPr>
            <a:r>
              <a:rPr lang="en-AU" altLang="en-US" sz="2000" dirty="0"/>
              <a:t>Resolve the link-layer address of a neighbouring node to which an IPv6 packet is being forwarded and determine when the link-layer address of a neighbouring node has changed.</a:t>
            </a:r>
          </a:p>
          <a:p>
            <a:pPr lvl="1">
              <a:lnSpc>
                <a:spcPct val="80000"/>
              </a:lnSpc>
            </a:pPr>
            <a:r>
              <a:rPr lang="en-AU" altLang="en-US" sz="2000" dirty="0"/>
              <a:t>Determine whether a neighbour is still reachable.</a:t>
            </a:r>
          </a:p>
        </p:txBody>
      </p:sp>
    </p:spTree>
    <p:extLst>
      <p:ext uri="{BB962C8B-B14F-4D97-AF65-F5344CB8AC3E}">
        <p14:creationId xmlns:p14="http://schemas.microsoft.com/office/powerpoint/2010/main" val="13314093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365126"/>
            <a:ext cx="7886700" cy="1006474"/>
          </a:xfrm>
        </p:spPr>
        <p:txBody>
          <a:bodyPr/>
          <a:lstStyle/>
          <a:p>
            <a:r>
              <a:rPr lang="en-AU" altLang="en-US" dirty="0"/>
              <a:t>IPv6 ND – What is Neighbour?</a:t>
            </a:r>
          </a:p>
        </p:txBody>
      </p:sp>
      <p:sp>
        <p:nvSpPr>
          <p:cNvPr id="67587" name="Rectangle 3"/>
          <p:cNvSpPr>
            <a:spLocks noGrp="1" noChangeArrowheads="1"/>
          </p:cNvSpPr>
          <p:nvPr>
            <p:ph type="body" idx="1"/>
          </p:nvPr>
        </p:nvSpPr>
        <p:spPr>
          <a:xfrm>
            <a:off x="457200" y="1371600"/>
            <a:ext cx="8229600" cy="4246563"/>
          </a:xfrm>
        </p:spPr>
        <p:txBody>
          <a:bodyPr/>
          <a:lstStyle/>
          <a:p>
            <a:pPr>
              <a:lnSpc>
                <a:spcPct val="90000"/>
              </a:lnSpc>
            </a:pPr>
            <a:r>
              <a:rPr lang="en-AU" altLang="en-US" sz="2100" b="1">
                <a:solidFill>
                  <a:schemeClr val="accent2"/>
                </a:solidFill>
              </a:rPr>
              <a:t>Neighbour </a:t>
            </a:r>
            <a:r>
              <a:rPr lang="en-AU" altLang="en-US" sz="2100"/>
              <a:t>is one that has been used for years in various networking standards and technologies to refer to devices that are local to each other. </a:t>
            </a:r>
          </a:p>
          <a:p>
            <a:pPr>
              <a:lnSpc>
                <a:spcPct val="90000"/>
              </a:lnSpc>
            </a:pPr>
            <a:r>
              <a:rPr lang="en-AU" altLang="en-US" sz="2100"/>
              <a:t>Two devices are </a:t>
            </a:r>
            <a:r>
              <a:rPr lang="en-AU" altLang="en-US" sz="2100" b="1">
                <a:solidFill>
                  <a:schemeClr val="accent2"/>
                </a:solidFill>
              </a:rPr>
              <a:t>neighbours</a:t>
            </a:r>
            <a:r>
              <a:rPr lang="en-AU" altLang="en-US" sz="2100"/>
              <a:t> if they are on the same local network, meaning that they can send information to each other directly. </a:t>
            </a:r>
          </a:p>
          <a:p>
            <a:pPr>
              <a:lnSpc>
                <a:spcPct val="90000"/>
              </a:lnSpc>
            </a:pPr>
            <a:r>
              <a:rPr lang="en-AU" altLang="en-US" sz="2100"/>
              <a:t>Most of the functions of the ND protocol are implemented using a set of </a:t>
            </a:r>
            <a:r>
              <a:rPr lang="en-AU" altLang="en-US" sz="2100" b="1">
                <a:solidFill>
                  <a:schemeClr val="accent2"/>
                </a:solidFill>
              </a:rPr>
              <a:t>five special ICMPv6 control messages</a:t>
            </a:r>
            <a:r>
              <a:rPr lang="en-AU" altLang="en-US" sz="2100"/>
              <a:t>.</a:t>
            </a:r>
          </a:p>
          <a:p>
            <a:pPr>
              <a:lnSpc>
                <a:spcPct val="90000"/>
              </a:lnSpc>
            </a:pPr>
            <a:r>
              <a:rPr lang="en-AU" altLang="en-US" sz="2100"/>
              <a:t>ND is a </a:t>
            </a:r>
            <a:r>
              <a:rPr lang="en-AU" altLang="en-US" sz="2100" b="1">
                <a:solidFill>
                  <a:schemeClr val="accent2"/>
                </a:solidFill>
              </a:rPr>
              <a:t>messaging protocol. </a:t>
            </a:r>
          </a:p>
          <a:p>
            <a:pPr lvl="1">
              <a:lnSpc>
                <a:spcPct val="90000"/>
              </a:lnSpc>
            </a:pPr>
            <a:r>
              <a:rPr lang="en-AU" altLang="en-US" sz="2000"/>
              <a:t>It doesn't implement a single specific function but rather a group of activities that are performed through the exchange of messages.  </a:t>
            </a:r>
          </a:p>
          <a:p>
            <a:pPr lvl="1">
              <a:lnSpc>
                <a:spcPct val="90000"/>
              </a:lnSpc>
            </a:pPr>
            <a:r>
              <a:rPr lang="en-AU" altLang="en-US" sz="2000"/>
              <a:t>ND standard describes </a:t>
            </a:r>
            <a:r>
              <a:rPr lang="en-AU" altLang="en-US" sz="2000" b="1">
                <a:solidFill>
                  <a:srgbClr val="993300"/>
                </a:solidFill>
              </a:rPr>
              <a:t>nine specific functions</a:t>
            </a:r>
            <a:r>
              <a:rPr lang="en-AU" altLang="en-US" sz="2000"/>
              <a:t> performed by the protocol. </a:t>
            </a:r>
          </a:p>
        </p:txBody>
      </p:sp>
    </p:spTree>
    <p:extLst>
      <p:ext uri="{BB962C8B-B14F-4D97-AF65-F5344CB8AC3E}">
        <p14:creationId xmlns:p14="http://schemas.microsoft.com/office/powerpoint/2010/main" val="18133846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28600"/>
            <a:ext cx="7391400" cy="884238"/>
          </a:xfrm>
        </p:spPr>
        <p:txBody>
          <a:bodyPr/>
          <a:lstStyle/>
          <a:p>
            <a:r>
              <a:rPr lang="en-AU" altLang="en-US" sz="2700"/>
              <a:t>ICMPv6 Control Messages Used By NDP</a:t>
            </a:r>
            <a:r>
              <a:rPr lang="en-AU" altLang="en-US" sz="3500"/>
              <a:t> </a:t>
            </a:r>
          </a:p>
        </p:txBody>
      </p:sp>
      <p:sp>
        <p:nvSpPr>
          <p:cNvPr id="82947" name="Rectangle 3"/>
          <p:cNvSpPr>
            <a:spLocks noGrp="1" noChangeArrowheads="1"/>
          </p:cNvSpPr>
          <p:nvPr>
            <p:ph type="body" idx="1"/>
          </p:nvPr>
        </p:nvSpPr>
        <p:spPr>
          <a:xfrm>
            <a:off x="457200" y="1219200"/>
            <a:ext cx="8229600" cy="5181600"/>
          </a:xfrm>
        </p:spPr>
        <p:txBody>
          <a:bodyPr>
            <a:normAutofit fontScale="85000" lnSpcReduction="20000"/>
          </a:bodyPr>
          <a:lstStyle/>
          <a:p>
            <a:pPr marL="548640" indent="-548640">
              <a:lnSpc>
                <a:spcPct val="110000"/>
              </a:lnSpc>
              <a:spcBef>
                <a:spcPts val="600"/>
              </a:spcBef>
              <a:buFont typeface="Wingdings" panose="05000000000000000000" pitchFamily="2" charset="2"/>
              <a:buAutoNum type="arabicPeriod"/>
            </a:pPr>
            <a:r>
              <a:rPr lang="en-AU" altLang="en-US" sz="2200" b="1" i="1" dirty="0"/>
              <a:t>RS- Router Solicitation</a:t>
            </a:r>
            <a:r>
              <a:rPr lang="en-AU" altLang="en-US" sz="2200" b="1" dirty="0"/>
              <a:t> Messages (ICMPv6 Type 133)</a:t>
            </a:r>
            <a:endParaRPr lang="en-AU" altLang="en-US" sz="2200" dirty="0"/>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by hosts</a:t>
            </a:r>
            <a:r>
              <a:rPr lang="en-AU" altLang="en-US" sz="2100" dirty="0"/>
              <a:t> to request that any local routers send a </a:t>
            </a:r>
            <a:r>
              <a:rPr lang="en-AU" altLang="en-US" sz="2100" i="1" dirty="0"/>
              <a:t>Router Advertisement</a:t>
            </a:r>
            <a:r>
              <a:rPr lang="en-AU" altLang="en-US" sz="2100" dirty="0"/>
              <a:t> message so they don't have to wait for the next regular advertisement message. </a:t>
            </a:r>
          </a:p>
          <a:p>
            <a:pPr marL="548640" indent="-548640">
              <a:lnSpc>
                <a:spcPct val="120000"/>
              </a:lnSpc>
              <a:spcBef>
                <a:spcPts val="600"/>
              </a:spcBef>
              <a:buFont typeface="Wingdings" panose="05000000000000000000" pitchFamily="2" charset="2"/>
              <a:buAutoNum type="arabicPeriod"/>
            </a:pPr>
            <a:r>
              <a:rPr lang="en-AU" altLang="en-US" sz="2200" b="1" i="1" dirty="0"/>
              <a:t>RA - Router Advertisement Messages (ICMPv6 Type 134)</a:t>
            </a:r>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regularly by routers to tell hosts that they exist and provide important prefix and parameter information to them.</a:t>
            </a:r>
          </a:p>
          <a:p>
            <a:pPr marL="548640" indent="-548640">
              <a:lnSpc>
                <a:spcPct val="130000"/>
              </a:lnSpc>
              <a:spcBef>
                <a:spcPts val="600"/>
              </a:spcBef>
              <a:buFont typeface="Wingdings" panose="05000000000000000000" pitchFamily="2" charset="2"/>
              <a:buAutoNum type="arabicPeriod"/>
            </a:pPr>
            <a:r>
              <a:rPr lang="en-AU" altLang="en-US" sz="2200" b="1" i="1" dirty="0"/>
              <a:t>NS - </a:t>
            </a:r>
            <a:r>
              <a:rPr lang="en-AU" altLang="en-US" sz="2200" b="1" i="1" dirty="0" err="1"/>
              <a:t>Neighbor</a:t>
            </a:r>
            <a:r>
              <a:rPr lang="en-AU" altLang="en-US" sz="2200" b="1" i="1" dirty="0"/>
              <a:t> Solicitation Messages (ICMPv6 Type 135)</a:t>
            </a:r>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to verify the existence of another host and to ask it to transmit a </a:t>
            </a:r>
            <a:r>
              <a:rPr lang="en-AU" altLang="en-US" sz="2100" dirty="0" err="1">
                <a:solidFill>
                  <a:srgbClr val="993300"/>
                </a:solidFill>
              </a:rPr>
              <a:t>Neighbor</a:t>
            </a:r>
            <a:r>
              <a:rPr lang="en-AU" altLang="en-US" sz="2100" dirty="0">
                <a:solidFill>
                  <a:srgbClr val="993300"/>
                </a:solidFill>
              </a:rPr>
              <a:t> Advertisement.</a:t>
            </a:r>
          </a:p>
          <a:p>
            <a:pPr marL="571500" indent="-571500">
              <a:lnSpc>
                <a:spcPct val="90000"/>
              </a:lnSpc>
              <a:buFont typeface="Wingdings" panose="05000000000000000000" pitchFamily="2" charset="2"/>
              <a:buAutoNum type="arabicPeriod"/>
            </a:pPr>
            <a:r>
              <a:rPr lang="en-AU" altLang="en-US" sz="2200" b="1" i="1" dirty="0"/>
              <a:t>NA - </a:t>
            </a:r>
            <a:r>
              <a:rPr lang="en-AU" altLang="en-US" sz="2200" b="1" i="1" dirty="0" err="1"/>
              <a:t>Neighbor</a:t>
            </a:r>
            <a:r>
              <a:rPr lang="en-AU" altLang="en-US" sz="2200" b="1" i="1" dirty="0"/>
              <a:t> Advertisement</a:t>
            </a:r>
            <a:r>
              <a:rPr lang="en-AU" altLang="en-US" sz="2200" b="1" dirty="0"/>
              <a:t> Messages (ICMPv6 Type 136)</a:t>
            </a:r>
            <a:endParaRPr lang="en-AU" altLang="en-US" sz="2200" dirty="0"/>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by hosts to indicate the existence of the host and provide information about it.</a:t>
            </a:r>
          </a:p>
          <a:p>
            <a:pPr marL="571500" indent="-571500">
              <a:lnSpc>
                <a:spcPct val="90000"/>
              </a:lnSpc>
              <a:buFont typeface="Wingdings" panose="05000000000000000000" pitchFamily="2" charset="2"/>
              <a:buAutoNum type="arabicPeriod"/>
            </a:pPr>
            <a:r>
              <a:rPr lang="en-AU" altLang="en-US" sz="2200" b="1" i="1" dirty="0"/>
              <a:t>Redirect</a:t>
            </a:r>
            <a:r>
              <a:rPr lang="en-AU" altLang="en-US" sz="2200" b="1" dirty="0"/>
              <a:t> Messages (ICMPv6 Type 137)</a:t>
            </a:r>
          </a:p>
          <a:p>
            <a:pPr marL="548640" lvl="1" indent="-457200">
              <a:lnSpc>
                <a:spcPct val="120000"/>
              </a:lnSpc>
              <a:spcBef>
                <a:spcPts val="600"/>
              </a:spcBef>
              <a:buFont typeface="Wingdings" panose="05000000000000000000" pitchFamily="2" charset="2"/>
              <a:buChar char="Ø"/>
            </a:pPr>
            <a:r>
              <a:rPr lang="en-AU" altLang="en-US" sz="2100" dirty="0">
                <a:solidFill>
                  <a:srgbClr val="993300"/>
                </a:solidFill>
              </a:rPr>
              <a:t>Sent by a router to tell a host of a better method to route data to a particular destination. </a:t>
            </a:r>
          </a:p>
        </p:txBody>
      </p:sp>
    </p:spTree>
    <p:extLst>
      <p:ext uri="{BB962C8B-B14F-4D97-AF65-F5344CB8AC3E}">
        <p14:creationId xmlns:p14="http://schemas.microsoft.com/office/powerpoint/2010/main" val="173305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84" name="Rectangle 44"/>
          <p:cNvSpPr>
            <a:spLocks noGrp="1" noChangeArrowheads="1"/>
          </p:cNvSpPr>
          <p:nvPr>
            <p:ph type="title"/>
          </p:nvPr>
        </p:nvSpPr>
        <p:spPr/>
        <p:txBody>
          <a:bodyPr/>
          <a:lstStyle/>
          <a:p>
            <a:r>
              <a:rPr lang="en-AU" altLang="en-US" sz="3500"/>
              <a:t>ICMPv6 Messages Used by NDP</a:t>
            </a:r>
          </a:p>
        </p:txBody>
      </p:sp>
      <p:graphicFrame>
        <p:nvGraphicFramePr>
          <p:cNvPr id="87151" name="Group 111"/>
          <p:cNvGraphicFramePr>
            <a:graphicFrameLocks noGrp="1"/>
          </p:cNvGraphicFramePr>
          <p:nvPr>
            <p:ph idx="1"/>
          </p:nvPr>
        </p:nvGraphicFramePr>
        <p:xfrm>
          <a:off x="533400" y="2057400"/>
          <a:ext cx="8305800" cy="3870897"/>
        </p:xfrm>
        <a:graphic>
          <a:graphicData uri="http://schemas.openxmlformats.org/drawingml/2006/table">
            <a:tbl>
              <a:tblPr/>
              <a:tblGrid>
                <a:gridCol w="3124200"/>
                <a:gridCol w="1143000"/>
                <a:gridCol w="990600"/>
                <a:gridCol w="990600"/>
                <a:gridCol w="914400"/>
                <a:gridCol w="1143000"/>
              </a:tblGrid>
              <a:tr h="914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Mechanism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136</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Type 137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1800" b="1" i="0" u="none" strike="noStrike" cap="none" normalizeH="0" baseline="0" smtClean="0">
                          <a:ln>
                            <a:noFill/>
                          </a:ln>
                          <a:solidFill>
                            <a:schemeClr val="tx1"/>
                          </a:solidFill>
                          <a:effectLst/>
                          <a:latin typeface="Arial" panose="020B0604020202020204" pitchFamily="34" charset="0"/>
                        </a:rPr>
                        <a:t>(Redirect)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5699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Replacement of ARP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Prefix advertisement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Prefix renumbering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DAD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Router redirection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en-US" sz="2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AU" altLang="en-US" sz="2200" b="1" i="0" u="none" strike="noStrike" cap="none" normalizeH="0" baseline="0" smtClean="0">
                          <a:ln>
                            <a:noFill/>
                          </a:ln>
                          <a:solidFill>
                            <a:schemeClr val="tx1"/>
                          </a:solidFill>
                          <a:effectLst/>
                          <a:latin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019073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r>
              <a:rPr lang="en-AU" altLang="en-US" sz="3500"/>
              <a:t>NDP Functional Groups and Functions</a:t>
            </a:r>
            <a:r>
              <a:rPr lang="en-AU" altLang="en-US"/>
              <a:t> </a:t>
            </a:r>
          </a:p>
        </p:txBody>
      </p:sp>
      <p:sp>
        <p:nvSpPr>
          <p:cNvPr id="69638" name="Rectangle 6"/>
          <p:cNvSpPr>
            <a:spLocks noGrp="1" noChangeArrowheads="1"/>
          </p:cNvSpPr>
          <p:nvPr>
            <p:ph type="body" sz="half" idx="1"/>
          </p:nvPr>
        </p:nvSpPr>
        <p:spPr>
          <a:xfrm>
            <a:off x="457200" y="1369703"/>
            <a:ext cx="8229600" cy="1709738"/>
          </a:xfrm>
        </p:spPr>
        <p:txBody>
          <a:bodyPr/>
          <a:lstStyle/>
          <a:p>
            <a:pPr marL="0" indent="0">
              <a:buNone/>
            </a:pPr>
            <a:r>
              <a:rPr lang="en-AU" altLang="en-US" sz="2600" dirty="0"/>
              <a:t>Mainly three functions</a:t>
            </a:r>
          </a:p>
          <a:p>
            <a:pPr marL="763588" lvl="1" indent="-419100">
              <a:buFont typeface="Wingdings" panose="05000000000000000000" pitchFamily="2" charset="2"/>
              <a:buAutoNum type="arabicPeriod"/>
            </a:pPr>
            <a:r>
              <a:rPr lang="en-AU" altLang="en-US" sz="2200" dirty="0"/>
              <a:t>Host-Router Functions</a:t>
            </a:r>
          </a:p>
          <a:p>
            <a:pPr marL="763588" lvl="1" indent="-419100">
              <a:buFont typeface="Wingdings" panose="05000000000000000000" pitchFamily="2" charset="2"/>
              <a:buAutoNum type="arabicPeriod"/>
            </a:pPr>
            <a:r>
              <a:rPr lang="en-AU" altLang="en-US" sz="2200" dirty="0"/>
              <a:t>Host-Host Communication Functions</a:t>
            </a:r>
          </a:p>
          <a:p>
            <a:pPr marL="763588" lvl="1" indent="-419100">
              <a:buFont typeface="Wingdings" panose="05000000000000000000" pitchFamily="2" charset="2"/>
              <a:buAutoNum type="arabicPeriod"/>
            </a:pPr>
            <a:r>
              <a:rPr lang="en-AU" altLang="en-US" sz="2200" dirty="0"/>
              <a:t>Redirect Function</a:t>
            </a:r>
          </a:p>
        </p:txBody>
      </p:sp>
      <p:pic>
        <p:nvPicPr>
          <p:cNvPr id="69640" name="Picture 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828800" y="3252788"/>
            <a:ext cx="5943600" cy="2878137"/>
          </a:xfrm>
          <a:noFill/>
          <a:ln/>
        </p:spPr>
      </p:pic>
    </p:spTree>
    <p:extLst>
      <p:ext uri="{BB962C8B-B14F-4D97-AF65-F5344CB8AC3E}">
        <p14:creationId xmlns:p14="http://schemas.microsoft.com/office/powerpoint/2010/main" val="31155439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04800" y="255588"/>
            <a:ext cx="7543800" cy="622300"/>
          </a:xfrm>
        </p:spPr>
        <p:txBody>
          <a:bodyPr/>
          <a:lstStyle/>
          <a:p>
            <a:r>
              <a:rPr lang="en-AU" altLang="en-US" sz="3100" dirty="0"/>
              <a:t>1. Host-Router Discovery Functions</a:t>
            </a:r>
          </a:p>
        </p:txBody>
      </p:sp>
      <p:sp>
        <p:nvSpPr>
          <p:cNvPr id="72707" name="Rectangle 3"/>
          <p:cNvSpPr>
            <a:spLocks noGrp="1" noChangeArrowheads="1"/>
          </p:cNvSpPr>
          <p:nvPr>
            <p:ph type="body" idx="1"/>
          </p:nvPr>
        </p:nvSpPr>
        <p:spPr>
          <a:xfrm>
            <a:off x="381000" y="990600"/>
            <a:ext cx="8382000" cy="5181600"/>
          </a:xfrm>
        </p:spPr>
        <p:txBody>
          <a:bodyPr>
            <a:normAutofit lnSpcReduction="10000"/>
          </a:bodyPr>
          <a:lstStyle/>
          <a:p>
            <a:pPr marL="91440" indent="0">
              <a:lnSpc>
                <a:spcPct val="100000"/>
              </a:lnSpc>
              <a:spcBef>
                <a:spcPts val="600"/>
              </a:spcBef>
              <a:buNone/>
            </a:pPr>
            <a:r>
              <a:rPr lang="en-AU" altLang="en-US" sz="1900" dirty="0"/>
              <a:t>One of the two main groups of functions in ND are those that facilitate the discovery of local routers and the exchange of information between them and hosts. </a:t>
            </a:r>
          </a:p>
          <a:p>
            <a:pPr marL="365760" indent="-274320">
              <a:lnSpc>
                <a:spcPct val="100000"/>
              </a:lnSpc>
              <a:spcBef>
                <a:spcPts val="600"/>
              </a:spcBef>
            </a:pPr>
            <a:r>
              <a:rPr lang="en-AU" altLang="en-US" sz="1900" b="1" dirty="0"/>
              <a:t>Router Discovery</a:t>
            </a:r>
            <a:r>
              <a:rPr lang="en-AU" altLang="en-US" sz="1900" dirty="0"/>
              <a:t> </a:t>
            </a:r>
          </a:p>
          <a:p>
            <a:pPr marL="708660" lvl="2" indent="-274320">
              <a:lnSpc>
                <a:spcPct val="100000"/>
              </a:lnSpc>
              <a:spcBef>
                <a:spcPts val="600"/>
              </a:spcBef>
            </a:pPr>
            <a:r>
              <a:rPr lang="en-AU" altLang="en-US" sz="1600" dirty="0"/>
              <a:t>Core function of this group: the method by which hosts locate routers on their local network. </a:t>
            </a:r>
          </a:p>
          <a:p>
            <a:pPr marL="365760" indent="-274320">
              <a:lnSpc>
                <a:spcPct val="100000"/>
              </a:lnSpc>
              <a:spcBef>
                <a:spcPts val="600"/>
              </a:spcBef>
            </a:pPr>
            <a:r>
              <a:rPr lang="en-AU" altLang="en-US" sz="1900" b="1" dirty="0"/>
              <a:t>Prefix Discovery</a:t>
            </a:r>
            <a:r>
              <a:rPr lang="en-AU" altLang="en-US" sz="1900" dirty="0"/>
              <a:t> </a:t>
            </a:r>
          </a:p>
          <a:p>
            <a:pPr marL="708660" lvl="2" indent="-274320">
              <a:lnSpc>
                <a:spcPct val="100000"/>
              </a:lnSpc>
              <a:spcBef>
                <a:spcPts val="600"/>
              </a:spcBef>
            </a:pPr>
            <a:r>
              <a:rPr lang="en-AU" altLang="en-US" sz="1600" dirty="0"/>
              <a:t>Closely related to the process of router discovery is prefix discovery.</a:t>
            </a:r>
          </a:p>
          <a:p>
            <a:pPr marL="708660" lvl="2" indent="-274320">
              <a:lnSpc>
                <a:spcPct val="100000"/>
              </a:lnSpc>
              <a:spcBef>
                <a:spcPts val="600"/>
              </a:spcBef>
            </a:pPr>
            <a:r>
              <a:rPr lang="en-AU" altLang="en-US" sz="1600" dirty="0"/>
              <a:t>To determine what network they are on, which in turn tells them how to differentiate between local and distant destinations and whether to attempt direct or indirect delivery of datagrams. </a:t>
            </a:r>
          </a:p>
          <a:p>
            <a:pPr marL="365760" indent="-274320">
              <a:lnSpc>
                <a:spcPct val="100000"/>
              </a:lnSpc>
              <a:spcBef>
                <a:spcPts val="600"/>
              </a:spcBef>
            </a:pPr>
            <a:r>
              <a:rPr lang="en-AU" altLang="en-US" sz="1900" b="1" dirty="0"/>
              <a:t>Parameter Discovery</a:t>
            </a:r>
          </a:p>
          <a:p>
            <a:pPr marL="708660" lvl="2" indent="-274320">
              <a:lnSpc>
                <a:spcPct val="100000"/>
              </a:lnSpc>
              <a:spcBef>
                <a:spcPts val="600"/>
              </a:spcBef>
            </a:pPr>
            <a:r>
              <a:rPr lang="en-AU" altLang="en-US" sz="1600" dirty="0"/>
              <a:t>A host learns important parameters about the local network and/or routers, such as the MTU of the local link. </a:t>
            </a:r>
          </a:p>
          <a:p>
            <a:pPr marL="365760" indent="-274320">
              <a:lnSpc>
                <a:spcPct val="100000"/>
              </a:lnSpc>
              <a:spcBef>
                <a:spcPts val="600"/>
              </a:spcBef>
            </a:pPr>
            <a:r>
              <a:rPr lang="en-AU" altLang="en-US" sz="1900" b="1" dirty="0"/>
              <a:t>Address </a:t>
            </a:r>
            <a:r>
              <a:rPr lang="en-AU" altLang="en-US" sz="1900" b="1" dirty="0" smtClean="0"/>
              <a:t>Auto-configuration</a:t>
            </a:r>
            <a:endParaRPr lang="en-AU" altLang="en-US" sz="1900" b="1" dirty="0"/>
          </a:p>
          <a:p>
            <a:pPr marL="708660" lvl="2" indent="-274320">
              <a:lnSpc>
                <a:spcPct val="100000"/>
              </a:lnSpc>
              <a:spcBef>
                <a:spcPts val="600"/>
              </a:spcBef>
            </a:pPr>
            <a:r>
              <a:rPr lang="en-AU" altLang="en-US" sz="1600" dirty="0"/>
              <a:t>Hosts in IPv6 are designed to be able to </a:t>
            </a:r>
            <a:r>
              <a:rPr lang="en-AU" altLang="en-US" sz="1600" b="1" dirty="0">
                <a:solidFill>
                  <a:srgbClr val="993300"/>
                </a:solidFill>
              </a:rPr>
              <a:t>automatically configure themselves</a:t>
            </a:r>
            <a:r>
              <a:rPr lang="en-AU" altLang="en-US" sz="1600" dirty="0"/>
              <a:t>, but this requires information that is normally provided by a router. </a:t>
            </a:r>
          </a:p>
        </p:txBody>
      </p:sp>
    </p:spTree>
    <p:extLst>
      <p:ext uri="{BB962C8B-B14F-4D97-AF65-F5344CB8AC3E}">
        <p14:creationId xmlns:p14="http://schemas.microsoft.com/office/powerpoint/2010/main" val="33972016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228600"/>
            <a:ext cx="7543800" cy="719138"/>
          </a:xfrm>
        </p:spPr>
        <p:txBody>
          <a:bodyPr/>
          <a:lstStyle/>
          <a:p>
            <a:r>
              <a:rPr lang="en-AU" altLang="en-US" sz="2700"/>
              <a:t>2. Host-Host Communication Functions</a:t>
            </a:r>
            <a:r>
              <a:rPr lang="en-AU" altLang="en-US"/>
              <a:t> </a:t>
            </a:r>
          </a:p>
        </p:txBody>
      </p:sp>
      <p:sp>
        <p:nvSpPr>
          <p:cNvPr id="74755" name="Rectangle 3"/>
          <p:cNvSpPr>
            <a:spLocks noGrp="1" noChangeArrowheads="1"/>
          </p:cNvSpPr>
          <p:nvPr>
            <p:ph type="body" idx="1"/>
          </p:nvPr>
        </p:nvSpPr>
        <p:spPr>
          <a:xfrm>
            <a:off x="457200" y="1219200"/>
            <a:ext cx="8229600" cy="5105400"/>
          </a:xfrm>
        </p:spPr>
        <p:txBody>
          <a:bodyPr>
            <a:normAutofit/>
          </a:bodyPr>
          <a:lstStyle/>
          <a:p>
            <a:pPr marL="365760" indent="-274320">
              <a:lnSpc>
                <a:spcPct val="110000"/>
              </a:lnSpc>
              <a:spcBef>
                <a:spcPts val="600"/>
              </a:spcBef>
            </a:pPr>
            <a:r>
              <a:rPr lang="en-AU" altLang="en-US" sz="2600" b="1" dirty="0"/>
              <a:t>Address Resolution</a:t>
            </a:r>
          </a:p>
          <a:p>
            <a:pPr marL="708660" lvl="2" indent="-274320">
              <a:lnSpc>
                <a:spcPct val="110000"/>
              </a:lnSpc>
              <a:spcBef>
                <a:spcPts val="600"/>
              </a:spcBef>
            </a:pPr>
            <a:r>
              <a:rPr lang="en-AU" altLang="en-US" sz="1800" dirty="0"/>
              <a:t>The process by which a device determines the layer two address of another device on the local network from that device's layer three (IP) address. </a:t>
            </a:r>
          </a:p>
          <a:p>
            <a:pPr marL="708660" lvl="2" indent="-274320">
              <a:lnSpc>
                <a:spcPct val="110000"/>
              </a:lnSpc>
              <a:spcBef>
                <a:spcPts val="600"/>
              </a:spcBef>
            </a:pPr>
            <a:r>
              <a:rPr lang="en-AU" altLang="en-US" sz="1800" dirty="0"/>
              <a:t>Performed by ARP in IP version 4.</a:t>
            </a:r>
          </a:p>
          <a:p>
            <a:pPr marL="365760" indent="-274320">
              <a:lnSpc>
                <a:spcPct val="110000"/>
              </a:lnSpc>
              <a:spcBef>
                <a:spcPts val="600"/>
              </a:spcBef>
            </a:pPr>
            <a:r>
              <a:rPr lang="en-AU" altLang="en-US" sz="2600" b="1" dirty="0"/>
              <a:t>Next-Hop Determination</a:t>
            </a:r>
          </a:p>
          <a:p>
            <a:pPr marL="708660" lvl="2" indent="-274320">
              <a:lnSpc>
                <a:spcPct val="110000"/>
              </a:lnSpc>
              <a:spcBef>
                <a:spcPts val="600"/>
              </a:spcBef>
            </a:pPr>
            <a:r>
              <a:rPr lang="en-AU" altLang="en-US" sz="1800" dirty="0"/>
              <a:t>Looking at an IP datagram's destination address and determining where it should next be sent. </a:t>
            </a:r>
          </a:p>
          <a:p>
            <a:pPr marL="365760" indent="-274320">
              <a:lnSpc>
                <a:spcPct val="110000"/>
              </a:lnSpc>
              <a:spcBef>
                <a:spcPts val="600"/>
              </a:spcBef>
            </a:pPr>
            <a:r>
              <a:rPr lang="en-AU" altLang="en-US" sz="2600" b="1" dirty="0" err="1"/>
              <a:t>Neighbor</a:t>
            </a:r>
            <a:r>
              <a:rPr lang="en-AU" altLang="en-US" sz="2600" b="1" dirty="0"/>
              <a:t> Unreachability Detection</a:t>
            </a:r>
          </a:p>
          <a:p>
            <a:pPr marL="708660" lvl="2" indent="-274320">
              <a:lnSpc>
                <a:spcPct val="110000"/>
              </a:lnSpc>
              <a:spcBef>
                <a:spcPts val="600"/>
              </a:spcBef>
            </a:pPr>
            <a:r>
              <a:rPr lang="en-AU" altLang="en-US" sz="1800" dirty="0"/>
              <a:t>Determining whether or not a </a:t>
            </a:r>
            <a:r>
              <a:rPr lang="en-AU" altLang="en-US" sz="1800" dirty="0" err="1"/>
              <a:t>neighbor</a:t>
            </a:r>
            <a:r>
              <a:rPr lang="en-AU" altLang="en-US" sz="1800" dirty="0"/>
              <a:t> device can be directly contacted.</a:t>
            </a:r>
          </a:p>
          <a:p>
            <a:pPr marL="365760" indent="-274320">
              <a:lnSpc>
                <a:spcPct val="110000"/>
              </a:lnSpc>
              <a:spcBef>
                <a:spcPts val="600"/>
              </a:spcBef>
            </a:pPr>
            <a:r>
              <a:rPr lang="en-AU" altLang="en-US" sz="2600" b="1" dirty="0"/>
              <a:t>Duplicate Address Detection (DAD)</a:t>
            </a:r>
          </a:p>
          <a:p>
            <a:pPr marL="708660" lvl="2" indent="-274320">
              <a:lnSpc>
                <a:spcPct val="110000"/>
              </a:lnSpc>
              <a:spcBef>
                <a:spcPts val="600"/>
              </a:spcBef>
            </a:pPr>
            <a:r>
              <a:rPr lang="en-AU" altLang="en-US" sz="1800" dirty="0"/>
              <a:t>Determining if an address that a device wishes to use already exists on the network. </a:t>
            </a:r>
          </a:p>
        </p:txBody>
      </p:sp>
    </p:spTree>
    <p:extLst>
      <p:ext uri="{BB962C8B-B14F-4D97-AF65-F5344CB8AC3E}">
        <p14:creationId xmlns:p14="http://schemas.microsoft.com/office/powerpoint/2010/main" val="373741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33764</TotalTime>
  <Words>7725</Words>
  <Application>Microsoft Office PowerPoint</Application>
  <PresentationFormat>On-screen Show (4:3)</PresentationFormat>
  <Paragraphs>939</Paragraphs>
  <Slides>152</Slides>
  <Notes>66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152</vt:i4>
      </vt:variant>
    </vt:vector>
  </HeadingPairs>
  <TitlesOfParts>
    <vt:vector size="162" baseType="lpstr">
      <vt:lpstr>Arial</vt:lpstr>
      <vt:lpstr>Calibri</vt:lpstr>
      <vt:lpstr>Calibri Light</vt:lpstr>
      <vt:lpstr>ＭＳ Ｐゴシック</vt:lpstr>
      <vt:lpstr>新細明體</vt:lpstr>
      <vt:lpstr>Tahoma</vt:lpstr>
      <vt:lpstr>Times New Roman</vt:lpstr>
      <vt:lpstr>Wingdings</vt:lpstr>
      <vt:lpstr>Office Theme</vt:lpstr>
      <vt:lpstr>Visio</vt:lpstr>
      <vt:lpstr>CS 540 Computer Networks II</vt:lpstr>
      <vt:lpstr>PowerPoint Presentation</vt:lpstr>
      <vt:lpstr>Topics</vt:lpstr>
      <vt:lpstr>Reference Books</vt:lpstr>
      <vt:lpstr>Topics:</vt:lpstr>
      <vt:lpstr>PowerPoint Presentation</vt:lpstr>
      <vt:lpstr>IPv6 Advantages Over IPv4</vt:lpstr>
      <vt:lpstr>Auto-configuration </vt:lpstr>
      <vt:lpstr>PowerPoint Presentation</vt:lpstr>
      <vt:lpstr>PowerPoint Presentation</vt:lpstr>
      <vt:lpstr>PowerPoint Presentation</vt:lpstr>
      <vt:lpstr>PowerPoint Presentation</vt:lpstr>
      <vt:lpstr>PowerPoint Presentation</vt:lpstr>
      <vt:lpstr>Address Type Identification – RFC 4291</vt:lpstr>
      <vt:lpstr>Special Use IPv4 Addresses – RFC 5735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EUI-64 in IPv6 </vt:lpstr>
      <vt:lpstr>PowerPoint Presentation</vt:lpstr>
      <vt:lpstr>Well-known IPv6 multicast addresses</vt:lpstr>
      <vt:lpstr>Solicited-Node Multicast Address</vt:lpstr>
      <vt:lpstr>Solicited-Node Multicast Group</vt:lpstr>
      <vt:lpstr>Type of IPv6 Addresses</vt:lpstr>
      <vt:lpstr>PowerPoint Presentation</vt:lpstr>
      <vt:lpstr>PowerPoint Presentation</vt:lpstr>
      <vt:lpstr>IPv6 Header</vt:lpstr>
      <vt:lpstr>IPv4 and IPv6 Header</vt:lpstr>
      <vt:lpstr>PowerPoint Presentation</vt:lpstr>
      <vt:lpstr>IPv6 Packet (PDU) Structure</vt:lpstr>
      <vt:lpstr>PowerPoint Presentation</vt:lpstr>
      <vt:lpstr>Extension Header </vt:lpstr>
      <vt:lpstr>Extension Header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ICMPv6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Internet Control Message Protocol version 6 (ICMPv6)</vt:lpstr>
      <vt:lpstr>Protocol Overview</vt:lpstr>
      <vt:lpstr>ICMPv6: Introduction</vt:lpstr>
      <vt:lpstr>ICMPv6: Introduction</vt:lpstr>
      <vt:lpstr>ICMP: Functions</vt:lpstr>
      <vt:lpstr>ICMP: Functions</vt:lpstr>
      <vt:lpstr>ICMPv6 Header</vt:lpstr>
      <vt:lpstr>Types of ICMPv6 Messages </vt:lpstr>
      <vt:lpstr>ICMPv6 Error Messages</vt:lpstr>
      <vt:lpstr>ICMP Information Messages</vt:lpstr>
      <vt:lpstr>Path MTU Discovery (PMTUD) for IPv6</vt:lpstr>
      <vt:lpstr>PMTUDv6 - Overview</vt:lpstr>
      <vt:lpstr>Differences between IPv4 &amp; IPv6 MTU</vt:lpstr>
      <vt:lpstr>Differences between IPv4 &amp; IPv6 MTU</vt:lpstr>
      <vt:lpstr>Determining the Appropriate Datagram Size </vt:lpstr>
      <vt:lpstr>Path MTU Discovery Process</vt:lpstr>
      <vt:lpstr>PMTUD uses ICMPv6 Type 2 Message </vt:lpstr>
      <vt:lpstr>IPv6 Fragmentation</vt:lpstr>
      <vt:lpstr>IPv6 Fragmentation</vt:lpstr>
      <vt:lpstr>IPv6 Fragment Sets</vt:lpstr>
      <vt:lpstr>IPv6 Fragmentation</vt:lpstr>
      <vt:lpstr>IPv6 Neighbour Discovery Protocol (NDP)</vt:lpstr>
      <vt:lpstr>IPv6 ND - Overview</vt:lpstr>
      <vt:lpstr>IPv6 ND - Overview</vt:lpstr>
      <vt:lpstr>IPv6 ND – What is Neighbour?</vt:lpstr>
      <vt:lpstr>ICMPv6 Control Messages Used By NDP </vt:lpstr>
      <vt:lpstr>ICMPv6 Messages Used by NDP</vt:lpstr>
      <vt:lpstr>NDP Functional Groups and Functions </vt:lpstr>
      <vt:lpstr>1. Host-Router Discovery Functions</vt:lpstr>
      <vt:lpstr>2. Host-Host Communication Functions </vt:lpstr>
      <vt:lpstr>3. Redirect Function </vt:lpstr>
      <vt:lpstr>The Host Sending Algorithm</vt:lpstr>
      <vt:lpstr>How Neighbour Solicitation and Neighbour Advertisement Works</vt:lpstr>
      <vt:lpstr>Address Resolution</vt:lpstr>
      <vt:lpstr>Address Resolution</vt:lpstr>
      <vt:lpstr>Mapping IPv4/IPv6 Multicast Address into Multicast MAC Addresses</vt:lpstr>
      <vt:lpstr>Address Resolution: Example</vt:lpstr>
      <vt:lpstr>Address Resolution: Example continue</vt:lpstr>
      <vt:lpstr>Prefix advertisement</vt:lpstr>
      <vt:lpstr>Router Advertisement Message Parameters</vt:lpstr>
      <vt:lpstr>Router Advertisement Message Parameters</vt:lpstr>
      <vt:lpstr>Router Discovery</vt:lpstr>
      <vt:lpstr>IPv6 Router Discovery</vt:lpstr>
      <vt:lpstr>Router Discovery - parameters</vt:lpstr>
      <vt:lpstr>IPv6 Router Discovery Processes </vt:lpstr>
      <vt:lpstr>IPv6 Router Discovery Processes</vt:lpstr>
      <vt:lpstr>IPv6 Router Discovery Processes -  The multicast Router Solicitation for router and prefix discovery</vt:lpstr>
      <vt:lpstr>IPv6 Router Discovery Processes – The unicast Router Advertisement for router and prefix discovery</vt:lpstr>
      <vt:lpstr>Duplicate Address Detection (DAD) </vt:lpstr>
      <vt:lpstr>DAD – Example The multicast Neighbor Solicitation for duplicate address detection </vt:lpstr>
      <vt:lpstr>DAD – Example The multicast Neighbor Advertisement for duplicate address detection </vt:lpstr>
      <vt:lpstr>Duplicate Address Detection</vt:lpstr>
      <vt:lpstr>Router Redirect</vt:lpstr>
      <vt:lpstr>Router Redirect</vt:lpstr>
      <vt:lpstr>Router Redirect Process</vt:lpstr>
      <vt:lpstr>Router Redirect Process</vt:lpstr>
      <vt:lpstr>Router Redirect Process - Example The unicast packet forwarded by the originating node</vt:lpstr>
      <vt:lpstr>Router Redirect Process - Example  The unicast packet forwarded by the router</vt:lpstr>
      <vt:lpstr>Router Redirect Process - Example The Redirect message sent by the router </vt:lpstr>
      <vt:lpstr>Transformation From IPv4 to IPv6</vt:lpstr>
      <vt:lpstr>PowerPoint Presentation</vt:lpstr>
      <vt:lpstr>PowerPoint Presentation</vt:lpstr>
      <vt:lpstr>PowerPoint Presentation</vt:lpstr>
      <vt:lpstr>PowerPoint Presentation</vt:lpstr>
      <vt:lpstr>Naming Services</vt:lpstr>
      <vt:lpstr>Naming Services</vt:lpstr>
      <vt:lpstr>Manually Configured Tunnels</vt:lpstr>
      <vt:lpstr>Configured Tunnel-building</vt:lpstr>
      <vt:lpstr>Potential Tunnel Issues</vt:lpstr>
      <vt:lpstr>ISATAP</vt:lpstr>
      <vt:lpstr>ISATAP Functions</vt:lpstr>
      <vt:lpstr>Link-Local ISATAP</vt:lpstr>
      <vt:lpstr>Link-local ISATAP example</vt:lpstr>
      <vt:lpstr>Globally-routable ISATAP</vt:lpstr>
      <vt:lpstr>ISATAP Summary</vt:lpstr>
      <vt:lpstr>IPv6 6to4 Transition Mechanism</vt:lpstr>
      <vt:lpstr>6to4 Basics</vt:lpstr>
      <vt:lpstr>6to4 Address Construction</vt:lpstr>
      <vt:lpstr>6to4 Site-to-Site Example</vt:lpstr>
      <vt:lpstr>6RD Tunnel</vt:lpstr>
      <vt:lpstr>6RD Address Format</vt:lpstr>
      <vt:lpstr>PowerPoint Presentation</vt:lpstr>
      <vt:lpstr>PowerPoint Presentation</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375</cp:revision>
  <cp:lastPrinted>2006-08-04T05:39:36Z</cp:lastPrinted>
  <dcterms:created xsi:type="dcterms:W3CDTF">2013-09-25T03:36:40Z</dcterms:created>
  <dcterms:modified xsi:type="dcterms:W3CDTF">2015-10-07T00:48:29Z</dcterms:modified>
</cp:coreProperties>
</file>