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bookmarkIdSeed="3">
  <p:sldMasterIdLst>
    <p:sldMasterId id="2147483750" r:id="rId1"/>
  </p:sldMasterIdLst>
  <p:notesMasterIdLst>
    <p:notesMasterId r:id="rId69"/>
  </p:notesMasterIdLst>
  <p:handoutMasterIdLst>
    <p:handoutMasterId r:id="rId70"/>
  </p:handoutMasterIdLst>
  <p:sldIdLst>
    <p:sldId id="368" r:id="rId2"/>
    <p:sldId id="369" r:id="rId3"/>
    <p:sldId id="373" r:id="rId4"/>
    <p:sldId id="374" r:id="rId5"/>
    <p:sldId id="735" r:id="rId6"/>
    <p:sldId id="732" r:id="rId7"/>
    <p:sldId id="733" r:id="rId8"/>
    <p:sldId id="736" r:id="rId9"/>
    <p:sldId id="737" r:id="rId10"/>
    <p:sldId id="738" r:id="rId11"/>
    <p:sldId id="739" r:id="rId12"/>
    <p:sldId id="740" r:id="rId13"/>
    <p:sldId id="741" r:id="rId14"/>
    <p:sldId id="742" r:id="rId15"/>
    <p:sldId id="743" r:id="rId16"/>
    <p:sldId id="744" r:id="rId17"/>
    <p:sldId id="745" r:id="rId18"/>
    <p:sldId id="802" r:id="rId19"/>
    <p:sldId id="803" r:id="rId20"/>
    <p:sldId id="746" r:id="rId21"/>
    <p:sldId id="748" r:id="rId22"/>
    <p:sldId id="749" r:id="rId23"/>
    <p:sldId id="750" r:id="rId24"/>
    <p:sldId id="751" r:id="rId25"/>
    <p:sldId id="752" r:id="rId26"/>
    <p:sldId id="753" r:id="rId27"/>
    <p:sldId id="755" r:id="rId28"/>
    <p:sldId id="760" r:id="rId29"/>
    <p:sldId id="758" r:id="rId30"/>
    <p:sldId id="756" r:id="rId31"/>
    <p:sldId id="757" r:id="rId32"/>
    <p:sldId id="804" r:id="rId33"/>
    <p:sldId id="759" r:id="rId34"/>
    <p:sldId id="769" r:id="rId35"/>
    <p:sldId id="770" r:id="rId36"/>
    <p:sldId id="771" r:id="rId37"/>
    <p:sldId id="787" r:id="rId38"/>
    <p:sldId id="788" r:id="rId39"/>
    <p:sldId id="772" r:id="rId40"/>
    <p:sldId id="773" r:id="rId41"/>
    <p:sldId id="774" r:id="rId42"/>
    <p:sldId id="789" r:id="rId43"/>
    <p:sldId id="775" r:id="rId44"/>
    <p:sldId id="776" r:id="rId45"/>
    <p:sldId id="777" r:id="rId46"/>
    <p:sldId id="778" r:id="rId47"/>
    <p:sldId id="779" r:id="rId48"/>
    <p:sldId id="805" r:id="rId49"/>
    <p:sldId id="780" r:id="rId50"/>
    <p:sldId id="781" r:id="rId51"/>
    <p:sldId id="782" r:id="rId52"/>
    <p:sldId id="785" r:id="rId53"/>
    <p:sldId id="713" r:id="rId54"/>
    <p:sldId id="791" r:id="rId55"/>
    <p:sldId id="715" r:id="rId56"/>
    <p:sldId id="792" r:id="rId57"/>
    <p:sldId id="768" r:id="rId58"/>
    <p:sldId id="801" r:id="rId59"/>
    <p:sldId id="795" r:id="rId60"/>
    <p:sldId id="793" r:id="rId61"/>
    <p:sldId id="794" r:id="rId62"/>
    <p:sldId id="717" r:id="rId63"/>
    <p:sldId id="806" r:id="rId64"/>
    <p:sldId id="796" r:id="rId65"/>
    <p:sldId id="798" r:id="rId66"/>
    <p:sldId id="799" r:id="rId67"/>
    <p:sldId id="800" r:id="rId68"/>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32" charset="0"/>
        <a:ea typeface="Arial" pitchFamily="32" charset="0"/>
        <a:cs typeface="Arial" pitchFamily="32" charset="0"/>
      </a:defRPr>
    </a:lvl1pPr>
    <a:lvl2pPr marL="457200" algn="l" rtl="0" fontAlgn="base">
      <a:spcBef>
        <a:spcPct val="0"/>
      </a:spcBef>
      <a:spcAft>
        <a:spcPct val="0"/>
      </a:spcAft>
      <a:defRPr sz="2400" kern="1200">
        <a:solidFill>
          <a:schemeClr val="tx1"/>
        </a:solidFill>
        <a:latin typeface="Times New Roman" pitchFamily="32" charset="0"/>
        <a:ea typeface="Arial" pitchFamily="32" charset="0"/>
        <a:cs typeface="Arial" pitchFamily="32" charset="0"/>
      </a:defRPr>
    </a:lvl2pPr>
    <a:lvl3pPr marL="914400" algn="l" rtl="0" fontAlgn="base">
      <a:spcBef>
        <a:spcPct val="0"/>
      </a:spcBef>
      <a:spcAft>
        <a:spcPct val="0"/>
      </a:spcAft>
      <a:defRPr sz="2400" kern="1200">
        <a:solidFill>
          <a:schemeClr val="tx1"/>
        </a:solidFill>
        <a:latin typeface="Times New Roman" pitchFamily="32" charset="0"/>
        <a:ea typeface="Arial" pitchFamily="32" charset="0"/>
        <a:cs typeface="Arial" pitchFamily="32" charset="0"/>
      </a:defRPr>
    </a:lvl3pPr>
    <a:lvl4pPr marL="1371600" algn="l" rtl="0" fontAlgn="base">
      <a:spcBef>
        <a:spcPct val="0"/>
      </a:spcBef>
      <a:spcAft>
        <a:spcPct val="0"/>
      </a:spcAft>
      <a:defRPr sz="2400" kern="1200">
        <a:solidFill>
          <a:schemeClr val="tx1"/>
        </a:solidFill>
        <a:latin typeface="Times New Roman" pitchFamily="32" charset="0"/>
        <a:ea typeface="Arial" pitchFamily="32" charset="0"/>
        <a:cs typeface="Arial" pitchFamily="32" charset="0"/>
      </a:defRPr>
    </a:lvl4pPr>
    <a:lvl5pPr marL="1828800" algn="l" rtl="0" fontAlgn="base">
      <a:spcBef>
        <a:spcPct val="0"/>
      </a:spcBef>
      <a:spcAft>
        <a:spcPct val="0"/>
      </a:spcAft>
      <a:defRPr sz="2400" kern="1200">
        <a:solidFill>
          <a:schemeClr val="tx1"/>
        </a:solidFill>
        <a:latin typeface="Times New Roman" pitchFamily="32" charset="0"/>
        <a:ea typeface="Arial" pitchFamily="32" charset="0"/>
        <a:cs typeface="Arial" pitchFamily="32" charset="0"/>
      </a:defRPr>
    </a:lvl5pPr>
    <a:lvl6pPr marL="2286000" algn="l" defTabSz="457200" rtl="0" eaLnBrk="1" latinLnBrk="0" hangingPunct="1">
      <a:defRPr sz="2400" kern="1200">
        <a:solidFill>
          <a:schemeClr val="tx1"/>
        </a:solidFill>
        <a:latin typeface="Times New Roman" pitchFamily="32" charset="0"/>
        <a:ea typeface="Arial" pitchFamily="32" charset="0"/>
        <a:cs typeface="Arial" pitchFamily="32" charset="0"/>
      </a:defRPr>
    </a:lvl6pPr>
    <a:lvl7pPr marL="2743200" algn="l" defTabSz="457200" rtl="0" eaLnBrk="1" latinLnBrk="0" hangingPunct="1">
      <a:defRPr sz="2400" kern="1200">
        <a:solidFill>
          <a:schemeClr val="tx1"/>
        </a:solidFill>
        <a:latin typeface="Times New Roman" pitchFamily="32" charset="0"/>
        <a:ea typeface="Arial" pitchFamily="32" charset="0"/>
        <a:cs typeface="Arial" pitchFamily="32" charset="0"/>
      </a:defRPr>
    </a:lvl7pPr>
    <a:lvl8pPr marL="3200400" algn="l" defTabSz="457200" rtl="0" eaLnBrk="1" latinLnBrk="0" hangingPunct="1">
      <a:defRPr sz="2400" kern="1200">
        <a:solidFill>
          <a:schemeClr val="tx1"/>
        </a:solidFill>
        <a:latin typeface="Times New Roman" pitchFamily="32" charset="0"/>
        <a:ea typeface="Arial" pitchFamily="32" charset="0"/>
        <a:cs typeface="Arial" pitchFamily="32" charset="0"/>
      </a:defRPr>
    </a:lvl8pPr>
    <a:lvl9pPr marL="3657600" algn="l" defTabSz="457200" rtl="0" eaLnBrk="1" latinLnBrk="0" hangingPunct="1">
      <a:defRPr sz="2400" kern="1200">
        <a:solidFill>
          <a:schemeClr val="tx1"/>
        </a:solidFill>
        <a:latin typeface="Times New Roman" pitchFamily="32" charset="0"/>
        <a:ea typeface="Arial" pitchFamily="32" charset="0"/>
        <a:cs typeface="Arial" pitchFamily="32"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0808"/>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06" autoAdjust="0"/>
    <p:restoredTop sz="91757" autoAdjust="0"/>
  </p:normalViewPr>
  <p:slideViewPr>
    <p:cSldViewPr>
      <p:cViewPr varScale="1">
        <p:scale>
          <a:sx n="79" d="100"/>
          <a:sy n="79" d="100"/>
        </p:scale>
        <p:origin x="1284" y="84"/>
      </p:cViewPr>
      <p:guideLst>
        <p:guide orient="horz" pos="2160"/>
        <p:guide pos="2880"/>
      </p:guideLst>
    </p:cSldViewPr>
  </p:slideViewPr>
  <p:outlineViewPr>
    <p:cViewPr>
      <p:scale>
        <a:sx n="33" d="100"/>
        <a:sy n="33" d="100"/>
      </p:scale>
      <p:origin x="0" y="-3732"/>
    </p:cViewPr>
  </p:outlineViewPr>
  <p:notesTextViewPr>
    <p:cViewPr>
      <p:scale>
        <a:sx n="100" d="100"/>
        <a:sy n="100" d="100"/>
      </p:scale>
      <p:origin x="0" y="0"/>
    </p:cViewPr>
  </p:notesTextViewPr>
  <p:sorterViewPr>
    <p:cViewPr>
      <p:scale>
        <a:sx n="80" d="100"/>
        <a:sy n="80" d="100"/>
      </p:scale>
      <p:origin x="0" y="0"/>
    </p:cViewPr>
  </p:sorterViewPr>
  <p:notesViewPr>
    <p:cSldViewPr>
      <p:cViewPr varScale="1">
        <p:scale>
          <a:sx n="57" d="100"/>
          <a:sy n="57" d="100"/>
        </p:scale>
        <p:origin x="283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0594"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eaLnBrk="0" hangingPunct="0">
              <a:defRPr sz="1200">
                <a:latin typeface="Times New Roman" pitchFamily="-110" charset="0"/>
                <a:ea typeface="+mn-ea"/>
                <a:cs typeface="+mn-cs"/>
              </a:defRPr>
            </a:lvl1pPr>
          </a:lstStyle>
          <a:p>
            <a:pPr>
              <a:defRPr/>
            </a:pPr>
            <a:endParaRPr lang="en-US" dirty="0"/>
          </a:p>
        </p:txBody>
      </p:sp>
      <p:sp>
        <p:nvSpPr>
          <p:cNvPr id="110595" name="Rectangle 1027"/>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eaLnBrk="0" hangingPunct="0">
              <a:defRPr sz="1200">
                <a:latin typeface="Times New Roman" pitchFamily="-110" charset="0"/>
                <a:ea typeface="+mn-ea"/>
                <a:cs typeface="+mn-cs"/>
              </a:defRPr>
            </a:lvl1pPr>
          </a:lstStyle>
          <a:p>
            <a:pPr>
              <a:defRPr/>
            </a:pPr>
            <a:endParaRPr lang="en-US" dirty="0"/>
          </a:p>
        </p:txBody>
      </p:sp>
      <p:sp>
        <p:nvSpPr>
          <p:cNvPr id="110597" name="Rectangle 1029"/>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eaLnBrk="0" hangingPunct="0">
              <a:defRPr sz="1200"/>
            </a:lvl1pPr>
          </a:lstStyle>
          <a:p>
            <a:fld id="{D6E1AFB5-3130-264F-B939-717385EB603F}" type="slidenum">
              <a:rPr lang="en-US"/>
              <a:pPr/>
              <a:t>‹#›</a:t>
            </a:fld>
            <a:endParaRPr lang="en-US" dirty="0"/>
          </a:p>
        </p:txBody>
      </p:sp>
    </p:spTree>
    <p:extLst>
      <p:ext uri="{BB962C8B-B14F-4D97-AF65-F5344CB8AC3E}">
        <p14:creationId xmlns:p14="http://schemas.microsoft.com/office/powerpoint/2010/main" val="25788714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5954"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eaLnBrk="0" hangingPunct="0">
              <a:defRPr sz="1200">
                <a:latin typeface="Times New Roman" pitchFamily="-110" charset="0"/>
                <a:ea typeface="+mn-ea"/>
                <a:cs typeface="+mn-cs"/>
              </a:defRPr>
            </a:lvl1pPr>
          </a:lstStyle>
          <a:p>
            <a:pPr>
              <a:defRPr/>
            </a:pPr>
            <a:endParaRPr lang="en-US" dirty="0"/>
          </a:p>
        </p:txBody>
      </p:sp>
      <p:sp>
        <p:nvSpPr>
          <p:cNvPr id="125955" name="Rectangle 1027"/>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eaLnBrk="0" hangingPunct="0">
              <a:defRPr sz="1200">
                <a:latin typeface="Times New Roman" pitchFamily="-110" charset="0"/>
                <a:ea typeface="+mn-ea"/>
                <a:cs typeface="+mn-cs"/>
              </a:defRPr>
            </a:lvl1pPr>
          </a:lstStyle>
          <a:p>
            <a:pPr>
              <a:defRPr/>
            </a:pPr>
            <a:endParaRPr lang="en-US" dirty="0"/>
          </a:p>
        </p:txBody>
      </p:sp>
      <p:sp>
        <p:nvSpPr>
          <p:cNvPr id="58372"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25957" name="Rectangle 1029"/>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5958" name="Rectangle 1030"/>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eaLnBrk="0" hangingPunct="0">
              <a:defRPr sz="1200">
                <a:latin typeface="Times New Roman" pitchFamily="-110" charset="0"/>
                <a:ea typeface="+mn-ea"/>
                <a:cs typeface="+mn-cs"/>
              </a:defRPr>
            </a:lvl1pPr>
          </a:lstStyle>
          <a:p>
            <a:pPr>
              <a:defRPr/>
            </a:pPr>
            <a:endParaRPr lang="en-US" dirty="0"/>
          </a:p>
        </p:txBody>
      </p:sp>
      <p:sp>
        <p:nvSpPr>
          <p:cNvPr id="125959" name="Rectangle 1031"/>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eaLnBrk="0" hangingPunct="0">
              <a:defRPr sz="1200"/>
            </a:lvl1pPr>
          </a:lstStyle>
          <a:p>
            <a:fld id="{4D7D863B-902A-5543-B0B7-85D3EFB9BCC7}" type="slidenum">
              <a:rPr lang="en-US"/>
              <a:pPr/>
              <a:t>‹#›</a:t>
            </a:fld>
            <a:endParaRPr lang="en-US" dirty="0"/>
          </a:p>
        </p:txBody>
      </p:sp>
    </p:spTree>
    <p:extLst>
      <p:ext uri="{BB962C8B-B14F-4D97-AF65-F5344CB8AC3E}">
        <p14:creationId xmlns:p14="http://schemas.microsoft.com/office/powerpoint/2010/main" val="85697875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10"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ＭＳ Ｐゴシック" pitchFamily="32" charset="-128"/>
      </a:defRPr>
    </a:lvl2pPr>
    <a:lvl3pPr marL="9144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tools.ietf.org/html/rfc1112" TargetMode="External"/><Relationship Id="rId2" Type="http://schemas.openxmlformats.org/officeDocument/2006/relationships/slide" Target="../slides/slide53.xml"/><Relationship Id="rId1" Type="http://schemas.openxmlformats.org/officeDocument/2006/relationships/notesMaster" Target="../notesMasters/notesMaster1.xml"/><Relationship Id="rId6" Type="http://schemas.openxmlformats.org/officeDocument/2006/relationships/hyperlink" Target="http://en.wikipedia.org/wiki/Open_Shortest_Path_First" TargetMode="External"/><Relationship Id="rId5" Type="http://schemas.openxmlformats.org/officeDocument/2006/relationships/hyperlink" Target="http://tools.ietf.org/html/rfc2464" TargetMode="External"/><Relationship Id="rId4" Type="http://schemas.openxmlformats.org/officeDocument/2006/relationships/hyperlink" Target="http://tools.ietf.org/html/rfc7042" TargetMode="Externa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3A2DC9FB-0FF3-D845-9EAF-3512843626D2}" type="slidenum">
              <a:rPr lang="en-US"/>
              <a:pPr/>
              <a:t>1</a:t>
            </a:fld>
            <a:endParaRPr lang="en-US" dirty="0"/>
          </a:p>
        </p:txBody>
      </p:sp>
      <p:sp>
        <p:nvSpPr>
          <p:cNvPr id="31747" name="Rectangle 2"/>
          <p:cNvSpPr>
            <a:spLocks noGrp="1" noRot="1" noChangeAspect="1" noChangeArrowheads="1" noTextEdit="1"/>
          </p:cNvSpPr>
          <p:nvPr>
            <p:ph type="sldImg"/>
          </p:nvPr>
        </p:nvSpPr>
        <p:spPr>
          <a:solidFill>
            <a:srgbClr val="FFFFFF"/>
          </a:solidFill>
          <a:ln/>
        </p:spPr>
      </p:sp>
      <p:sp>
        <p:nvSpPr>
          <p:cNvPr id="31748" name="Rectangle 3"/>
          <p:cNvSpPr>
            <a:spLocks noGrp="1" noChangeArrowheads="1"/>
          </p:cNvSpPr>
          <p:nvPr>
            <p:ph type="body" idx="1"/>
          </p:nvPr>
        </p:nvSpPr>
        <p:spPr>
          <a:xfrm>
            <a:off x="685800" y="4343400"/>
            <a:ext cx="5486400" cy="4114800"/>
          </a:xfrm>
          <a:solidFill>
            <a:srgbClr val="FFFFFF"/>
          </a:solidFill>
          <a:ln/>
        </p:spPr>
        <p:txBody>
          <a:bodyPr/>
          <a:lstStyle/>
          <a:p>
            <a:r>
              <a:rPr lang="en-US" dirty="0"/>
              <a:t>“</a:t>
            </a:r>
            <a:r>
              <a:rPr kumimoji="1" lang="en-US" dirty="0"/>
              <a:t>Data and Computer Communications</a:t>
            </a:r>
            <a:r>
              <a:rPr lang="en-US" dirty="0"/>
              <a:t>”,</a:t>
            </a:r>
            <a:r>
              <a:rPr lang="en-US" dirty="0" smtClean="0"/>
              <a:t> 10/</a:t>
            </a:r>
            <a:r>
              <a:rPr lang="en-US" dirty="0"/>
              <a:t>e, by William Stallings, Chapter </a:t>
            </a:r>
            <a:r>
              <a:rPr lang="en-US" dirty="0" smtClean="0"/>
              <a:t>11 “</a:t>
            </a:r>
            <a:r>
              <a:rPr kumimoji="1" lang="en-US" dirty="0" smtClean="0">
                <a:latin typeface="Times New Roman" pitchFamily="32" charset="0"/>
              </a:rPr>
              <a:t>Local Area Network</a:t>
            </a:r>
            <a:r>
              <a:rPr kumimoji="1" lang="en-GB" dirty="0" smtClean="0">
                <a:latin typeface="Times New Roman" pitchFamily="32" charset="0"/>
              </a:rPr>
              <a:t> Overview</a:t>
            </a:r>
            <a:r>
              <a:rPr lang="en-US" dirty="0" smtClean="0"/>
              <a:t>”</a:t>
            </a:r>
            <a:r>
              <a:rPr lang="en-US" dirty="0"/>
              <a:t>.</a:t>
            </a:r>
            <a:endParaRPr lang="en-AU" dirty="0"/>
          </a:p>
          <a:p>
            <a:endParaRPr lang="en-US" dirty="0"/>
          </a:p>
        </p:txBody>
      </p:sp>
    </p:spTree>
    <p:extLst>
      <p:ext uri="{BB962C8B-B14F-4D97-AF65-F5344CB8AC3E}">
        <p14:creationId xmlns:p14="http://schemas.microsoft.com/office/powerpoint/2010/main" val="41054761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81CC19-1DBE-4829-8F3B-A73580B589F8}" type="slidenum">
              <a:rPr lang="en-US" altLang="en-US"/>
              <a:pPr/>
              <a:t>15</a:t>
            </a:fld>
            <a:endParaRPr lang="en-US" altLang="en-US"/>
          </a:p>
        </p:txBody>
      </p:sp>
      <p:sp>
        <p:nvSpPr>
          <p:cNvPr id="204802" name="Rectangle 2"/>
          <p:cNvSpPr>
            <a:spLocks noGrp="1" noRot="1" noChangeAspect="1" noChangeArrowheads="1" noTextEdit="1"/>
          </p:cNvSpPr>
          <p:nvPr>
            <p:ph type="sldImg"/>
          </p:nvPr>
        </p:nvSpPr>
        <p:spPr>
          <a:ln/>
        </p:spPr>
      </p:sp>
      <p:sp>
        <p:nvSpPr>
          <p:cNvPr id="204803" name="Rectangle 3"/>
          <p:cNvSpPr>
            <a:spLocks noGrp="1" noChangeArrowheads="1"/>
          </p:cNvSpPr>
          <p:nvPr>
            <p:ph type="body" idx="1"/>
          </p:nvPr>
        </p:nvSpPr>
        <p:spPr/>
        <p:txBody>
          <a:bodyPr/>
          <a:lstStyle/>
          <a:p>
            <a:r>
              <a:rPr lang="en-US" altLang="en-US"/>
              <a:t>IS-IS does </a:t>
            </a:r>
            <a:r>
              <a:rPr lang="en-US" altLang="en-US" u="sng"/>
              <a:t>not</a:t>
            </a:r>
            <a:r>
              <a:rPr lang="en-US" altLang="en-US"/>
              <a:t> share the concept of a backbone area 0 with OSPF.</a:t>
            </a:r>
          </a:p>
          <a:p>
            <a:r>
              <a:rPr lang="en-US" altLang="en-US"/>
              <a:t>An IS-IS backbone can appear as a set of distinct areas interconnected by a chain of Level 2 routers, weaving their way through and between the Level 1 Areas.</a:t>
            </a:r>
          </a:p>
          <a:p>
            <a:r>
              <a:rPr lang="en-US" altLang="en-US"/>
              <a:t>The IS-IS backbone (path) consists of a contiguous set of Level 1-2 and Level 2 routers.</a:t>
            </a:r>
          </a:p>
          <a:p>
            <a:r>
              <a:rPr lang="en-US" altLang="en-US" b="1">
                <a:solidFill>
                  <a:srgbClr val="FF0000"/>
                </a:solidFill>
              </a:rPr>
              <a:t>Where is the backbone (path)?</a:t>
            </a:r>
          </a:p>
          <a:p>
            <a:endParaRPr lang="en-US" altLang="en-US"/>
          </a:p>
        </p:txBody>
      </p:sp>
    </p:spTree>
    <p:extLst>
      <p:ext uri="{BB962C8B-B14F-4D97-AF65-F5344CB8AC3E}">
        <p14:creationId xmlns:p14="http://schemas.microsoft.com/office/powerpoint/2010/main" val="9256355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DF4F6A-279C-4EC1-8DFD-5FFD0BB89B37}" type="slidenum">
              <a:rPr lang="en-US" altLang="en-US"/>
              <a:pPr/>
              <a:t>16</a:t>
            </a:fld>
            <a:endParaRPr lang="en-US" altLang="en-US"/>
          </a:p>
        </p:txBody>
      </p:sp>
      <p:sp>
        <p:nvSpPr>
          <p:cNvPr id="205826" name="Rectangle 2"/>
          <p:cNvSpPr>
            <a:spLocks noGrp="1" noRot="1" noChangeAspect="1" noChangeArrowheads="1" noTextEdit="1"/>
          </p:cNvSpPr>
          <p:nvPr>
            <p:ph type="sldImg"/>
          </p:nvPr>
        </p:nvSpPr>
        <p:spPr>
          <a:ln/>
        </p:spPr>
      </p:sp>
      <p:sp>
        <p:nvSpPr>
          <p:cNvPr id="20582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017354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95887B-F289-4F4B-ACBC-EA8F5DFB0BCD}" type="slidenum">
              <a:rPr lang="en-US" altLang="en-US"/>
              <a:pPr/>
              <a:t>17</a:t>
            </a:fld>
            <a:endParaRPr lang="en-US" altLang="en-US"/>
          </a:p>
        </p:txBody>
      </p:sp>
      <p:sp>
        <p:nvSpPr>
          <p:cNvPr id="206850" name="Rectangle 2"/>
          <p:cNvSpPr>
            <a:spLocks noGrp="1" noRot="1" noChangeAspect="1" noChangeArrowheads="1" noTextEdit="1"/>
          </p:cNvSpPr>
          <p:nvPr>
            <p:ph type="sldImg"/>
          </p:nvPr>
        </p:nvSpPr>
        <p:spPr>
          <a:ln/>
        </p:spPr>
      </p:sp>
      <p:sp>
        <p:nvSpPr>
          <p:cNvPr id="206851" name="Rectangle 3"/>
          <p:cNvSpPr>
            <a:spLocks noGrp="1" noChangeArrowheads="1"/>
          </p:cNvSpPr>
          <p:nvPr>
            <p:ph type="body" idx="1"/>
          </p:nvPr>
        </p:nvSpPr>
        <p:spPr/>
        <p:txBody>
          <a:bodyPr/>
          <a:lstStyle/>
          <a:p>
            <a:r>
              <a:rPr lang="en-US" altLang="en-US"/>
              <a:t>OSI </a:t>
            </a:r>
            <a:r>
              <a:rPr lang="en-US" altLang="en-US" b="1"/>
              <a:t>network layer addressing</a:t>
            </a:r>
            <a:r>
              <a:rPr lang="en-US" altLang="en-US"/>
              <a:t> is done through the </a:t>
            </a:r>
            <a:r>
              <a:rPr lang="en-US" altLang="en-US" b="1"/>
              <a:t>NSAP</a:t>
            </a:r>
            <a:r>
              <a:rPr lang="en-US" altLang="en-US"/>
              <a:t> (Network Service Access Point) consisting of:</a:t>
            </a:r>
          </a:p>
          <a:p>
            <a:pPr lvl="1"/>
            <a:r>
              <a:rPr lang="en-US" altLang="en-US" i="1"/>
              <a:t>OSI Address of the device</a:t>
            </a:r>
          </a:p>
          <a:p>
            <a:pPr lvl="1"/>
            <a:r>
              <a:rPr lang="en-US" altLang="en-US" i="1"/>
              <a:t>OSI network services provided to the transport layer</a:t>
            </a:r>
          </a:p>
          <a:p>
            <a:pPr lvl="1"/>
            <a:r>
              <a:rPr lang="en-US" altLang="en-US" i="1"/>
              <a:t>Conceptual boundary between network and transport layers</a:t>
            </a:r>
          </a:p>
          <a:p>
            <a:r>
              <a:rPr lang="en-US" altLang="en-US"/>
              <a:t>A variety of NSAP formats exist, which we will </a:t>
            </a:r>
            <a:r>
              <a:rPr lang="en-US" altLang="en-US" u="sng"/>
              <a:t>not</a:t>
            </a:r>
            <a:r>
              <a:rPr lang="en-US" altLang="en-US"/>
              <a:t> go into.</a:t>
            </a:r>
          </a:p>
          <a:p>
            <a:r>
              <a:rPr lang="en-US" altLang="en-US"/>
              <a:t>Represented in hexadecimal (up to 40 hex digits)</a:t>
            </a:r>
          </a:p>
          <a:p>
            <a:r>
              <a:rPr lang="en-US" altLang="en-US"/>
              <a:t>Cisco format:  </a:t>
            </a:r>
            <a:r>
              <a:rPr lang="en-US" altLang="en-US">
                <a:solidFill>
                  <a:srgbClr val="009999"/>
                </a:solidFill>
              </a:rPr>
              <a:t>Area</a:t>
            </a:r>
            <a:r>
              <a:rPr lang="en-US" altLang="en-US"/>
              <a:t> – </a:t>
            </a:r>
            <a:r>
              <a:rPr lang="en-US" altLang="en-US">
                <a:solidFill>
                  <a:srgbClr val="FF0000"/>
                </a:solidFill>
              </a:rPr>
              <a:t>System ID</a:t>
            </a:r>
            <a:r>
              <a:rPr lang="en-US" altLang="en-US"/>
              <a:t> – </a:t>
            </a:r>
            <a:r>
              <a:rPr lang="en-US" altLang="en-US">
                <a:solidFill>
                  <a:srgbClr val="CC0099"/>
                </a:solidFill>
              </a:rPr>
              <a:t>NSEL (always 00 on ISs)</a:t>
            </a:r>
          </a:p>
          <a:p>
            <a:r>
              <a:rPr lang="en-US" altLang="en-US"/>
              <a:t>                              </a:t>
            </a:r>
            <a:r>
              <a:rPr lang="en-US" altLang="en-US">
                <a:solidFill>
                  <a:srgbClr val="009999"/>
                </a:solidFill>
              </a:rPr>
              <a:t>49.0001</a:t>
            </a:r>
            <a:r>
              <a:rPr lang="en-US" altLang="en-US">
                <a:solidFill>
                  <a:schemeClr val="accent2"/>
                </a:solidFill>
              </a:rPr>
              <a:t>.</a:t>
            </a:r>
            <a:r>
              <a:rPr lang="en-US" altLang="en-US">
                <a:solidFill>
                  <a:srgbClr val="FF0000"/>
                </a:solidFill>
              </a:rPr>
              <a:t>2222.2222.2222</a:t>
            </a:r>
            <a:r>
              <a:rPr lang="en-US" altLang="en-US"/>
              <a:t>.</a:t>
            </a:r>
            <a:r>
              <a:rPr lang="en-US" altLang="en-US">
                <a:solidFill>
                  <a:srgbClr val="CC0099"/>
                </a:solidFill>
              </a:rPr>
              <a:t>00</a:t>
            </a:r>
          </a:p>
          <a:p>
            <a:endParaRPr lang="en-US" altLang="en-US"/>
          </a:p>
        </p:txBody>
      </p:sp>
    </p:spTree>
    <p:extLst>
      <p:ext uri="{BB962C8B-B14F-4D97-AF65-F5344CB8AC3E}">
        <p14:creationId xmlns:p14="http://schemas.microsoft.com/office/powerpoint/2010/main" val="40673436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95887B-F289-4F4B-ACBC-EA8F5DFB0BCD}" type="slidenum">
              <a:rPr lang="en-US" altLang="en-US"/>
              <a:pPr/>
              <a:t>18</a:t>
            </a:fld>
            <a:endParaRPr lang="en-US" altLang="en-US"/>
          </a:p>
        </p:txBody>
      </p:sp>
      <p:sp>
        <p:nvSpPr>
          <p:cNvPr id="206850" name="Rectangle 2"/>
          <p:cNvSpPr>
            <a:spLocks noGrp="1" noRot="1" noChangeAspect="1" noChangeArrowheads="1" noTextEdit="1"/>
          </p:cNvSpPr>
          <p:nvPr>
            <p:ph type="sldImg"/>
          </p:nvPr>
        </p:nvSpPr>
        <p:spPr>
          <a:ln/>
        </p:spPr>
      </p:sp>
      <p:sp>
        <p:nvSpPr>
          <p:cNvPr id="206851" name="Rectangle 3"/>
          <p:cNvSpPr>
            <a:spLocks noGrp="1" noChangeArrowheads="1"/>
          </p:cNvSpPr>
          <p:nvPr>
            <p:ph type="body" idx="1"/>
          </p:nvPr>
        </p:nvSpPr>
        <p:spPr/>
        <p:txBody>
          <a:bodyPr/>
          <a:lstStyle/>
          <a:p>
            <a:r>
              <a:rPr lang="en-US" altLang="en-US" dirty="0"/>
              <a:t>OSI </a:t>
            </a:r>
            <a:r>
              <a:rPr lang="en-US" altLang="en-US" b="1" dirty="0"/>
              <a:t>network layer addressing</a:t>
            </a:r>
            <a:r>
              <a:rPr lang="en-US" altLang="en-US" dirty="0"/>
              <a:t> is done through the </a:t>
            </a:r>
            <a:r>
              <a:rPr lang="en-US" altLang="en-US" b="1" dirty="0"/>
              <a:t>NSAP</a:t>
            </a:r>
            <a:r>
              <a:rPr lang="en-US" altLang="en-US" dirty="0"/>
              <a:t> (Network Service Access Point) consisting of:</a:t>
            </a:r>
          </a:p>
          <a:p>
            <a:pPr lvl="1"/>
            <a:r>
              <a:rPr lang="en-US" altLang="en-US" i="1" dirty="0"/>
              <a:t>OSI Address of the device</a:t>
            </a:r>
          </a:p>
          <a:p>
            <a:pPr lvl="1"/>
            <a:r>
              <a:rPr lang="en-US" altLang="en-US" i="1" dirty="0"/>
              <a:t>OSI network services provided to the transport layer</a:t>
            </a:r>
          </a:p>
          <a:p>
            <a:pPr lvl="1"/>
            <a:r>
              <a:rPr lang="en-US" altLang="en-US" i="1" dirty="0"/>
              <a:t>Conceptual boundary between network and transport layers</a:t>
            </a:r>
          </a:p>
          <a:p>
            <a:r>
              <a:rPr lang="en-US" altLang="en-US" dirty="0"/>
              <a:t>A variety of NSAP formats exist, which we will </a:t>
            </a:r>
            <a:r>
              <a:rPr lang="en-US" altLang="en-US" u="sng" dirty="0"/>
              <a:t>not</a:t>
            </a:r>
            <a:r>
              <a:rPr lang="en-US" altLang="en-US" dirty="0"/>
              <a:t> go into.</a:t>
            </a:r>
          </a:p>
          <a:p>
            <a:r>
              <a:rPr lang="en-US" altLang="en-US" dirty="0"/>
              <a:t>Represented in hexadecimal (up to 40 hex digits)</a:t>
            </a:r>
          </a:p>
          <a:p>
            <a:r>
              <a:rPr lang="en-US" altLang="en-US" dirty="0"/>
              <a:t>Cisco format:  </a:t>
            </a:r>
            <a:r>
              <a:rPr lang="en-US" altLang="en-US" dirty="0">
                <a:solidFill>
                  <a:srgbClr val="009999"/>
                </a:solidFill>
              </a:rPr>
              <a:t>Area</a:t>
            </a:r>
            <a:r>
              <a:rPr lang="en-US" altLang="en-US" dirty="0"/>
              <a:t> – </a:t>
            </a:r>
            <a:r>
              <a:rPr lang="en-US" altLang="en-US" dirty="0">
                <a:solidFill>
                  <a:srgbClr val="FF0000"/>
                </a:solidFill>
              </a:rPr>
              <a:t>System ID</a:t>
            </a:r>
            <a:r>
              <a:rPr lang="en-US" altLang="en-US" dirty="0"/>
              <a:t> – </a:t>
            </a:r>
            <a:r>
              <a:rPr lang="en-US" altLang="en-US" dirty="0">
                <a:solidFill>
                  <a:srgbClr val="CC0099"/>
                </a:solidFill>
              </a:rPr>
              <a:t>NSEL (always 00 on ISs)</a:t>
            </a:r>
          </a:p>
          <a:p>
            <a:r>
              <a:rPr lang="en-US" altLang="en-US" dirty="0"/>
              <a:t>                              </a:t>
            </a:r>
            <a:r>
              <a:rPr lang="en-US" altLang="en-US" dirty="0">
                <a:solidFill>
                  <a:srgbClr val="009999"/>
                </a:solidFill>
              </a:rPr>
              <a:t>49.0001</a:t>
            </a:r>
            <a:r>
              <a:rPr lang="en-US" altLang="en-US" dirty="0">
                <a:solidFill>
                  <a:schemeClr val="accent2"/>
                </a:solidFill>
              </a:rPr>
              <a:t>.</a:t>
            </a:r>
            <a:r>
              <a:rPr lang="en-US" altLang="en-US" dirty="0">
                <a:solidFill>
                  <a:srgbClr val="FF0000"/>
                </a:solidFill>
              </a:rPr>
              <a:t>2222.2222.2222</a:t>
            </a:r>
            <a:r>
              <a:rPr lang="en-US" altLang="en-US" dirty="0"/>
              <a:t>.</a:t>
            </a:r>
            <a:r>
              <a:rPr lang="en-US" altLang="en-US" dirty="0">
                <a:solidFill>
                  <a:srgbClr val="CC0099"/>
                </a:solidFill>
              </a:rPr>
              <a:t>00</a:t>
            </a:r>
          </a:p>
          <a:p>
            <a:endParaRPr lang="en-US" altLang="en-US" dirty="0"/>
          </a:p>
        </p:txBody>
      </p:sp>
    </p:spTree>
    <p:extLst>
      <p:ext uri="{BB962C8B-B14F-4D97-AF65-F5344CB8AC3E}">
        <p14:creationId xmlns:p14="http://schemas.microsoft.com/office/powerpoint/2010/main" val="21561070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95887B-F289-4F4B-ACBC-EA8F5DFB0BCD}" type="slidenum">
              <a:rPr lang="en-US" altLang="en-US"/>
              <a:pPr/>
              <a:t>19</a:t>
            </a:fld>
            <a:endParaRPr lang="en-US" altLang="en-US"/>
          </a:p>
        </p:txBody>
      </p:sp>
      <p:sp>
        <p:nvSpPr>
          <p:cNvPr id="206850" name="Rectangle 2"/>
          <p:cNvSpPr>
            <a:spLocks noGrp="1" noRot="1" noChangeAspect="1" noChangeArrowheads="1" noTextEdit="1"/>
          </p:cNvSpPr>
          <p:nvPr>
            <p:ph type="sldImg"/>
          </p:nvPr>
        </p:nvSpPr>
        <p:spPr>
          <a:ln/>
        </p:spPr>
      </p:sp>
      <p:sp>
        <p:nvSpPr>
          <p:cNvPr id="206851" name="Rectangle 3"/>
          <p:cNvSpPr>
            <a:spLocks noGrp="1" noChangeArrowheads="1"/>
          </p:cNvSpPr>
          <p:nvPr>
            <p:ph type="body" idx="1"/>
          </p:nvPr>
        </p:nvSpPr>
        <p:spPr/>
        <p:txBody>
          <a:bodyPr/>
          <a:lstStyle/>
          <a:p>
            <a:r>
              <a:rPr lang="en-US" altLang="en-US" dirty="0"/>
              <a:t>OSI </a:t>
            </a:r>
            <a:r>
              <a:rPr lang="en-US" altLang="en-US" b="1" dirty="0"/>
              <a:t>network layer addressing</a:t>
            </a:r>
            <a:r>
              <a:rPr lang="en-US" altLang="en-US" dirty="0"/>
              <a:t> is done through the </a:t>
            </a:r>
            <a:r>
              <a:rPr lang="en-US" altLang="en-US" b="1" dirty="0"/>
              <a:t>NSAP</a:t>
            </a:r>
            <a:r>
              <a:rPr lang="en-US" altLang="en-US" dirty="0"/>
              <a:t> (Network Service Access Point) consisting of:</a:t>
            </a:r>
          </a:p>
          <a:p>
            <a:pPr lvl="1"/>
            <a:r>
              <a:rPr lang="en-US" altLang="en-US" i="1" dirty="0"/>
              <a:t>OSI Address of the device</a:t>
            </a:r>
          </a:p>
          <a:p>
            <a:pPr lvl="1"/>
            <a:r>
              <a:rPr lang="en-US" altLang="en-US" i="1" dirty="0"/>
              <a:t>OSI network services provided to the transport layer</a:t>
            </a:r>
          </a:p>
          <a:p>
            <a:pPr lvl="1"/>
            <a:r>
              <a:rPr lang="en-US" altLang="en-US" i="1" dirty="0"/>
              <a:t>Conceptual boundary between network and transport layers</a:t>
            </a:r>
          </a:p>
          <a:p>
            <a:r>
              <a:rPr lang="en-US" altLang="en-US" dirty="0"/>
              <a:t>A variety of NSAP formats exist, which we will </a:t>
            </a:r>
            <a:r>
              <a:rPr lang="en-US" altLang="en-US" u="sng" dirty="0"/>
              <a:t>not</a:t>
            </a:r>
            <a:r>
              <a:rPr lang="en-US" altLang="en-US" dirty="0"/>
              <a:t> go into.</a:t>
            </a:r>
          </a:p>
          <a:p>
            <a:r>
              <a:rPr lang="en-US" altLang="en-US" dirty="0"/>
              <a:t>Represented in hexadecimal (up to 40 hex digits)</a:t>
            </a:r>
          </a:p>
          <a:p>
            <a:r>
              <a:rPr lang="en-US" altLang="en-US" dirty="0"/>
              <a:t>Cisco format:  </a:t>
            </a:r>
            <a:r>
              <a:rPr lang="en-US" altLang="en-US" dirty="0">
                <a:solidFill>
                  <a:srgbClr val="009999"/>
                </a:solidFill>
              </a:rPr>
              <a:t>Area</a:t>
            </a:r>
            <a:r>
              <a:rPr lang="en-US" altLang="en-US" dirty="0"/>
              <a:t> – </a:t>
            </a:r>
            <a:r>
              <a:rPr lang="en-US" altLang="en-US" dirty="0">
                <a:solidFill>
                  <a:srgbClr val="FF0000"/>
                </a:solidFill>
              </a:rPr>
              <a:t>System ID</a:t>
            </a:r>
            <a:r>
              <a:rPr lang="en-US" altLang="en-US" dirty="0"/>
              <a:t> – </a:t>
            </a:r>
            <a:r>
              <a:rPr lang="en-US" altLang="en-US" dirty="0">
                <a:solidFill>
                  <a:srgbClr val="CC0099"/>
                </a:solidFill>
              </a:rPr>
              <a:t>NSEL (always 00 on ISs)</a:t>
            </a:r>
          </a:p>
          <a:p>
            <a:r>
              <a:rPr lang="en-US" altLang="en-US" dirty="0"/>
              <a:t>                              </a:t>
            </a:r>
            <a:r>
              <a:rPr lang="en-US" altLang="en-US" dirty="0">
                <a:solidFill>
                  <a:srgbClr val="009999"/>
                </a:solidFill>
              </a:rPr>
              <a:t>49.0001</a:t>
            </a:r>
            <a:r>
              <a:rPr lang="en-US" altLang="en-US" dirty="0">
                <a:solidFill>
                  <a:schemeClr val="accent2"/>
                </a:solidFill>
              </a:rPr>
              <a:t>.</a:t>
            </a:r>
            <a:r>
              <a:rPr lang="en-US" altLang="en-US" dirty="0">
                <a:solidFill>
                  <a:srgbClr val="FF0000"/>
                </a:solidFill>
              </a:rPr>
              <a:t>2222.2222.2222</a:t>
            </a:r>
            <a:r>
              <a:rPr lang="en-US" altLang="en-US" dirty="0"/>
              <a:t>.</a:t>
            </a:r>
            <a:r>
              <a:rPr lang="en-US" altLang="en-US" dirty="0">
                <a:solidFill>
                  <a:srgbClr val="CC0099"/>
                </a:solidFill>
              </a:rPr>
              <a:t>00</a:t>
            </a:r>
          </a:p>
          <a:p>
            <a:endParaRPr lang="en-US" altLang="en-US" dirty="0"/>
          </a:p>
        </p:txBody>
      </p:sp>
    </p:spTree>
    <p:extLst>
      <p:ext uri="{BB962C8B-B14F-4D97-AF65-F5344CB8AC3E}">
        <p14:creationId xmlns:p14="http://schemas.microsoft.com/office/powerpoint/2010/main" val="25063886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A7073B-E049-4378-A8A5-7264F2109A03}" type="slidenum">
              <a:rPr lang="en-US" altLang="en-US"/>
              <a:pPr/>
              <a:t>20</a:t>
            </a:fld>
            <a:endParaRPr lang="en-US" altLang="en-US"/>
          </a:p>
        </p:txBody>
      </p:sp>
      <p:sp>
        <p:nvSpPr>
          <p:cNvPr id="207874" name="Rectangle 2"/>
          <p:cNvSpPr>
            <a:spLocks noGrp="1" noRot="1" noChangeAspect="1" noChangeArrowheads="1" noTextEdit="1"/>
          </p:cNvSpPr>
          <p:nvPr>
            <p:ph type="sldImg"/>
          </p:nvPr>
        </p:nvSpPr>
        <p:spPr>
          <a:ln/>
        </p:spPr>
      </p:sp>
      <p:sp>
        <p:nvSpPr>
          <p:cNvPr id="207875" name="Rectangle 3"/>
          <p:cNvSpPr>
            <a:spLocks noGrp="1" noChangeArrowheads="1"/>
          </p:cNvSpPr>
          <p:nvPr>
            <p:ph type="body" idx="1"/>
          </p:nvPr>
        </p:nvSpPr>
        <p:spPr/>
        <p:txBody>
          <a:bodyPr/>
          <a:lstStyle/>
          <a:p>
            <a:r>
              <a:rPr lang="en-US" altLang="en-US">
                <a:cs typeface="Arial" panose="020B0604020202020204" pitchFamily="34" charset="0"/>
              </a:rPr>
              <a:t>Format of the Cisco NSAP address consists of three parts. </a:t>
            </a:r>
          </a:p>
          <a:p>
            <a:pPr lvl="1"/>
            <a:r>
              <a:rPr lang="en-US" altLang="en-US">
                <a:solidFill>
                  <a:srgbClr val="009999"/>
                </a:solidFill>
                <a:cs typeface="Arial" panose="020B0604020202020204" pitchFamily="34" charset="0"/>
              </a:rPr>
              <a:t>Area address</a:t>
            </a:r>
          </a:p>
          <a:p>
            <a:pPr lvl="1"/>
            <a:r>
              <a:rPr lang="en-US" altLang="en-US">
                <a:solidFill>
                  <a:srgbClr val="FF0000"/>
                </a:solidFill>
                <a:cs typeface="Arial" panose="020B0604020202020204" pitchFamily="34" charset="0"/>
              </a:rPr>
              <a:t>System ID</a:t>
            </a:r>
          </a:p>
          <a:p>
            <a:pPr lvl="1"/>
            <a:r>
              <a:rPr lang="en-US" altLang="en-US">
                <a:solidFill>
                  <a:srgbClr val="660066"/>
                </a:solidFill>
                <a:cs typeface="Arial" panose="020B0604020202020204" pitchFamily="34" charset="0"/>
              </a:rPr>
              <a:t>NSAP selector byte</a:t>
            </a:r>
          </a:p>
          <a:p>
            <a:endParaRPr lang="en-US" altLang="en-US">
              <a:solidFill>
                <a:srgbClr val="009999"/>
              </a:solidFill>
              <a:cs typeface="Arial" panose="020B0604020202020204" pitchFamily="34" charset="0"/>
            </a:endParaRPr>
          </a:p>
          <a:p>
            <a:r>
              <a:rPr lang="en-US" altLang="en-US" b="1">
                <a:solidFill>
                  <a:srgbClr val="009999"/>
                </a:solidFill>
                <a:cs typeface="Arial" panose="020B0604020202020204" pitchFamily="34" charset="0"/>
              </a:rPr>
              <a:t>Area address</a:t>
            </a:r>
            <a:r>
              <a:rPr lang="en-US" altLang="en-US">
                <a:cs typeface="Arial" panose="020B0604020202020204" pitchFamily="34" charset="0"/>
              </a:rPr>
              <a:t> is a variable length field </a:t>
            </a:r>
          </a:p>
          <a:p>
            <a:r>
              <a:rPr lang="en-US" altLang="en-US">
                <a:cs typeface="Arial" panose="020B0604020202020204" pitchFamily="34" charset="0"/>
              </a:rPr>
              <a:t>The </a:t>
            </a:r>
            <a:r>
              <a:rPr lang="en-US" altLang="en-US" b="1">
                <a:solidFill>
                  <a:srgbClr val="FF0000"/>
                </a:solidFill>
                <a:cs typeface="Arial" panose="020B0604020202020204" pitchFamily="34" charset="0"/>
              </a:rPr>
              <a:t>system ID</a:t>
            </a:r>
            <a:r>
              <a:rPr lang="en-US" altLang="en-US">
                <a:cs typeface="Arial" panose="020B0604020202020204" pitchFamily="34" charset="0"/>
              </a:rPr>
              <a:t> is the ES or IS identifier in an area, </a:t>
            </a:r>
            <a:r>
              <a:rPr lang="en-US" altLang="en-US" b="1" i="1">
                <a:cs typeface="Arial" panose="020B0604020202020204" pitchFamily="34" charset="0"/>
              </a:rPr>
              <a:t>similar to the</a:t>
            </a:r>
            <a:r>
              <a:rPr lang="en-US" altLang="en-US">
                <a:cs typeface="Arial" panose="020B0604020202020204" pitchFamily="34" charset="0"/>
              </a:rPr>
              <a:t> </a:t>
            </a:r>
            <a:r>
              <a:rPr lang="en-US" altLang="en-US" b="1" i="1">
                <a:cs typeface="Arial" panose="020B0604020202020204" pitchFamily="34" charset="0"/>
              </a:rPr>
              <a:t>OSPF router ID</a:t>
            </a:r>
            <a:r>
              <a:rPr lang="en-US" altLang="en-US">
                <a:cs typeface="Arial" panose="020B0604020202020204" pitchFamily="34" charset="0"/>
              </a:rPr>
              <a:t>. </a:t>
            </a:r>
          </a:p>
          <a:p>
            <a:pPr lvl="1"/>
            <a:r>
              <a:rPr lang="en-US" altLang="en-US">
                <a:cs typeface="Arial" panose="020B0604020202020204" pitchFamily="34" charset="0"/>
              </a:rPr>
              <a:t>The system ID has a fixed length of six bytes as engineered in the Cisco IOS. </a:t>
            </a:r>
          </a:p>
          <a:p>
            <a:r>
              <a:rPr lang="en-US" altLang="en-US">
                <a:cs typeface="Arial" panose="020B0604020202020204" pitchFamily="34" charset="0"/>
              </a:rPr>
              <a:t>The </a:t>
            </a:r>
            <a:r>
              <a:rPr lang="en-US" altLang="en-US" b="1">
                <a:solidFill>
                  <a:srgbClr val="660066"/>
                </a:solidFill>
                <a:cs typeface="Arial" panose="020B0604020202020204" pitchFamily="34" charset="0"/>
              </a:rPr>
              <a:t>NSAP selector byte</a:t>
            </a:r>
            <a:r>
              <a:rPr lang="en-US" altLang="en-US">
                <a:cs typeface="Arial" panose="020B0604020202020204" pitchFamily="34" charset="0"/>
              </a:rPr>
              <a:t> is a service identifier. </a:t>
            </a:r>
          </a:p>
          <a:p>
            <a:pPr lvl="1"/>
            <a:r>
              <a:rPr lang="en-US" altLang="en-US">
                <a:cs typeface="Arial" panose="020B0604020202020204" pitchFamily="34" charset="0"/>
              </a:rPr>
              <a:t>Analogous to that of a </a:t>
            </a:r>
            <a:r>
              <a:rPr lang="en-US" altLang="en-US" b="1" i="1">
                <a:cs typeface="Arial" panose="020B0604020202020204" pitchFamily="34" charset="0"/>
              </a:rPr>
              <a:t>port or socket in TCP/IP</a:t>
            </a:r>
            <a:r>
              <a:rPr lang="en-US" altLang="en-US">
                <a:cs typeface="Arial" panose="020B0604020202020204" pitchFamily="34" charset="0"/>
              </a:rPr>
              <a:t>.</a:t>
            </a:r>
            <a:endParaRPr lang="en-US" altLang="en-US"/>
          </a:p>
          <a:p>
            <a:endParaRPr lang="en-US" altLang="en-US"/>
          </a:p>
        </p:txBody>
      </p:sp>
    </p:spTree>
    <p:extLst>
      <p:ext uri="{BB962C8B-B14F-4D97-AF65-F5344CB8AC3E}">
        <p14:creationId xmlns:p14="http://schemas.microsoft.com/office/powerpoint/2010/main" val="29822078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95FFAF-0C2C-4452-8AC9-331267D74062}" type="slidenum">
              <a:rPr lang="en-US" altLang="en-US"/>
              <a:pPr/>
              <a:t>21</a:t>
            </a:fld>
            <a:endParaRPr lang="en-US" altLang="en-US"/>
          </a:p>
        </p:txBody>
      </p:sp>
      <p:sp>
        <p:nvSpPr>
          <p:cNvPr id="209922" name="Rectangle 2"/>
          <p:cNvSpPr>
            <a:spLocks noGrp="1" noRot="1" noChangeAspect="1" noChangeArrowheads="1" noTextEdit="1"/>
          </p:cNvSpPr>
          <p:nvPr>
            <p:ph type="sldImg"/>
          </p:nvPr>
        </p:nvSpPr>
        <p:spPr>
          <a:ln/>
        </p:spPr>
      </p:sp>
      <p:sp>
        <p:nvSpPr>
          <p:cNvPr id="209923" name="Rectangle 3"/>
          <p:cNvSpPr>
            <a:spLocks noGrp="1" noChangeArrowheads="1"/>
          </p:cNvSpPr>
          <p:nvPr>
            <p:ph type="body" idx="1"/>
          </p:nvPr>
        </p:nvSpPr>
        <p:spPr/>
        <p:txBody>
          <a:bodyPr/>
          <a:lstStyle/>
          <a:p>
            <a:r>
              <a:rPr lang="en-US" altLang="en-US" b="1">
                <a:solidFill>
                  <a:srgbClr val="009999"/>
                </a:solidFill>
              </a:rPr>
              <a:t>Area</a:t>
            </a:r>
            <a:endParaRPr lang="en-US" altLang="en-US" b="1"/>
          </a:p>
          <a:p>
            <a:r>
              <a:rPr lang="en-US" altLang="en-US"/>
              <a:t>Addresses starting with 49 (AFI=49) are considered private IP address, analogous to RFC 1918.</a:t>
            </a:r>
          </a:p>
          <a:p>
            <a:pPr lvl="1"/>
            <a:r>
              <a:rPr lang="en-US" altLang="en-US"/>
              <a:t>Routed by IS-IS</a:t>
            </a:r>
          </a:p>
          <a:p>
            <a:pPr lvl="1"/>
            <a:r>
              <a:rPr lang="en-US" altLang="en-US"/>
              <a:t>Should not be advertised to other CLNS networks (outside this IS-IS domain)</a:t>
            </a:r>
          </a:p>
          <a:p>
            <a:r>
              <a:rPr lang="en-US" altLang="en-US"/>
              <a:t>Additional 2 bytes (HODSP) added for the </a:t>
            </a:r>
            <a:r>
              <a:rPr lang="en-US" altLang="en-US" u="sng"/>
              <a:t>area ID</a:t>
            </a:r>
          </a:p>
          <a:p>
            <a:r>
              <a:rPr lang="en-US" altLang="en-US"/>
              <a:t>All routers in the same are must have the same area address</a:t>
            </a:r>
          </a:p>
          <a:p>
            <a:endParaRPr lang="en-US" altLang="en-US"/>
          </a:p>
        </p:txBody>
      </p:sp>
    </p:spTree>
    <p:extLst>
      <p:ext uri="{BB962C8B-B14F-4D97-AF65-F5344CB8AC3E}">
        <p14:creationId xmlns:p14="http://schemas.microsoft.com/office/powerpoint/2010/main" val="14656785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147A89-790E-4926-9E82-E711E7FED536}" type="slidenum">
              <a:rPr lang="en-US" altLang="en-US"/>
              <a:pPr/>
              <a:t>22</a:t>
            </a:fld>
            <a:endParaRPr lang="en-US" altLang="en-US"/>
          </a:p>
        </p:txBody>
      </p:sp>
      <p:sp>
        <p:nvSpPr>
          <p:cNvPr id="210946" name="Rectangle 2"/>
          <p:cNvSpPr>
            <a:spLocks noGrp="1" noRot="1" noChangeAspect="1" noChangeArrowheads="1" noTextEdit="1"/>
          </p:cNvSpPr>
          <p:nvPr>
            <p:ph type="sldImg"/>
          </p:nvPr>
        </p:nvSpPr>
        <p:spPr>
          <a:ln/>
        </p:spPr>
      </p:sp>
      <p:sp>
        <p:nvSpPr>
          <p:cNvPr id="210947" name="Rectangle 3"/>
          <p:cNvSpPr>
            <a:spLocks noGrp="1" noChangeArrowheads="1"/>
          </p:cNvSpPr>
          <p:nvPr>
            <p:ph type="body" idx="1"/>
          </p:nvPr>
        </p:nvSpPr>
        <p:spPr/>
        <p:txBody>
          <a:bodyPr/>
          <a:lstStyle/>
          <a:p>
            <a:r>
              <a:rPr lang="en-US" altLang="en-US" b="1">
                <a:solidFill>
                  <a:srgbClr val="FF0000"/>
                </a:solidFill>
              </a:rPr>
              <a:t>System ID</a:t>
            </a:r>
            <a:endParaRPr lang="en-US" altLang="en-US" b="1"/>
          </a:p>
          <a:p>
            <a:r>
              <a:rPr lang="en-US" altLang="en-US"/>
              <a:t>OSI requires it must be the same number of bytes throughout the domain.</a:t>
            </a:r>
          </a:p>
          <a:p>
            <a:r>
              <a:rPr lang="en-US" altLang="en-US"/>
              <a:t>Cisco fixes the System ID at 6 bytes.</a:t>
            </a:r>
          </a:p>
          <a:p>
            <a:r>
              <a:rPr lang="en-US" altLang="en-US"/>
              <a:t>Customary to use one of the following:</a:t>
            </a:r>
          </a:p>
          <a:p>
            <a:pPr lvl="1"/>
            <a:r>
              <a:rPr lang="en-US" altLang="en-US"/>
              <a:t>MAC address from the router</a:t>
            </a:r>
          </a:p>
          <a:p>
            <a:pPr lvl="1"/>
            <a:r>
              <a:rPr lang="en-US" altLang="en-US"/>
              <a:t>IP address of loopback interface</a:t>
            </a:r>
          </a:p>
          <a:p>
            <a:pPr lvl="2"/>
            <a:r>
              <a:rPr lang="en-US" altLang="en-US">
                <a:cs typeface="Arial" panose="020B0604020202020204" pitchFamily="34" charset="0"/>
              </a:rPr>
              <a:t>192.168.111.3 -&gt; 192.168.111.003 -&gt; 1921.6811.1003</a:t>
            </a:r>
          </a:p>
          <a:p>
            <a:r>
              <a:rPr lang="en-US" altLang="en-US">
                <a:cs typeface="Arial" panose="020B0604020202020204" pitchFamily="34" charset="0"/>
              </a:rPr>
              <a:t>Each device (IS and ES) must have a unique System ID within the area.  (Recommended to make them unique within the domain.)</a:t>
            </a:r>
          </a:p>
          <a:p>
            <a:endParaRPr lang="en-US" altLang="en-US"/>
          </a:p>
        </p:txBody>
      </p:sp>
    </p:spTree>
    <p:extLst>
      <p:ext uri="{BB962C8B-B14F-4D97-AF65-F5344CB8AC3E}">
        <p14:creationId xmlns:p14="http://schemas.microsoft.com/office/powerpoint/2010/main" val="24677797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1058D2-6A0E-4945-AA6B-643020249D49}" type="slidenum">
              <a:rPr lang="en-US" altLang="en-US"/>
              <a:pPr/>
              <a:t>23</a:t>
            </a:fld>
            <a:endParaRPr lang="en-US" altLang="en-US"/>
          </a:p>
        </p:txBody>
      </p:sp>
      <p:sp>
        <p:nvSpPr>
          <p:cNvPr id="211970" name="Rectangle 2"/>
          <p:cNvSpPr>
            <a:spLocks noGrp="1" noRot="1" noChangeAspect="1" noChangeArrowheads="1" noTextEdit="1"/>
          </p:cNvSpPr>
          <p:nvPr>
            <p:ph type="sldImg"/>
          </p:nvPr>
        </p:nvSpPr>
        <p:spPr>
          <a:ln/>
        </p:spPr>
      </p:sp>
      <p:sp>
        <p:nvSpPr>
          <p:cNvPr id="211971" name="Rectangle 3"/>
          <p:cNvSpPr>
            <a:spLocks noGrp="1" noChangeArrowheads="1"/>
          </p:cNvSpPr>
          <p:nvPr>
            <p:ph type="body" idx="1"/>
          </p:nvPr>
        </p:nvSpPr>
        <p:spPr/>
        <p:txBody>
          <a:bodyPr/>
          <a:lstStyle/>
          <a:p>
            <a:r>
              <a:rPr lang="en-US" altLang="en-US" b="1">
                <a:solidFill>
                  <a:srgbClr val="CC0099"/>
                </a:solidFill>
              </a:rPr>
              <a:t>NSEL (NSAP Selector)</a:t>
            </a:r>
            <a:endParaRPr lang="en-US" altLang="en-US" b="1"/>
          </a:p>
          <a:p>
            <a:r>
              <a:rPr lang="en-US" altLang="en-US">
                <a:cs typeface="Arial" panose="020B0604020202020204" pitchFamily="34" charset="0"/>
              </a:rPr>
              <a:t>NSEL is a service identifier. </a:t>
            </a:r>
          </a:p>
          <a:p>
            <a:r>
              <a:rPr lang="en-US" altLang="en-US">
                <a:cs typeface="Arial" panose="020B0604020202020204" pitchFamily="34" charset="0"/>
              </a:rPr>
              <a:t>Loosely equivalent to that of a </a:t>
            </a:r>
            <a:r>
              <a:rPr lang="en-US" altLang="en-US" b="1" i="1">
                <a:cs typeface="Arial" panose="020B0604020202020204" pitchFamily="34" charset="0"/>
              </a:rPr>
              <a:t>port or socket in TCP/IP</a:t>
            </a:r>
            <a:r>
              <a:rPr lang="en-US" altLang="en-US"/>
              <a:t>.</a:t>
            </a:r>
          </a:p>
          <a:p>
            <a:r>
              <a:rPr lang="en-US" altLang="en-US"/>
              <a:t>Must be specified by a single byte preceded by a period (.)</a:t>
            </a:r>
          </a:p>
          <a:p>
            <a:r>
              <a:rPr lang="en-US" altLang="en-US"/>
              <a:t>Not used in routing decisions.</a:t>
            </a:r>
          </a:p>
          <a:p>
            <a:r>
              <a:rPr lang="en-US" altLang="en-US" b="1"/>
              <a:t>NET</a:t>
            </a:r>
          </a:p>
          <a:p>
            <a:r>
              <a:rPr lang="en-US" altLang="en-US"/>
              <a:t>When NSEL = 00, it identifies the device itself, the </a:t>
            </a:r>
            <a:r>
              <a:rPr lang="en-US" altLang="en-US" u="sng"/>
              <a:t>network level address</a:t>
            </a:r>
            <a:r>
              <a:rPr lang="en-US" altLang="en-US"/>
              <a:t>.</a:t>
            </a:r>
          </a:p>
          <a:p>
            <a:r>
              <a:rPr lang="en-US" altLang="en-US"/>
              <a:t>The NSAP with a NSEL = 00 is known as a Network Entity Title (NET)</a:t>
            </a:r>
          </a:p>
          <a:p>
            <a:r>
              <a:rPr lang="en-US" altLang="en-US"/>
              <a:t>A NET is an NSAP with the NSEL set to (00)</a:t>
            </a:r>
          </a:p>
          <a:p>
            <a:endParaRPr lang="en-US" altLang="en-US"/>
          </a:p>
        </p:txBody>
      </p:sp>
    </p:spTree>
    <p:extLst>
      <p:ext uri="{BB962C8B-B14F-4D97-AF65-F5344CB8AC3E}">
        <p14:creationId xmlns:p14="http://schemas.microsoft.com/office/powerpoint/2010/main" val="37266856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17913D-B55C-4AC1-B36B-A2D4FBECF197}" type="slidenum">
              <a:rPr lang="en-US" altLang="en-US"/>
              <a:pPr/>
              <a:t>24</a:t>
            </a:fld>
            <a:endParaRPr lang="en-US" altLang="en-US"/>
          </a:p>
        </p:txBody>
      </p:sp>
      <p:sp>
        <p:nvSpPr>
          <p:cNvPr id="212994" name="Rectangle 2"/>
          <p:cNvSpPr>
            <a:spLocks noGrp="1" noRot="1" noChangeAspect="1" noChangeArrowheads="1" noTextEdit="1"/>
          </p:cNvSpPr>
          <p:nvPr>
            <p:ph type="sldImg"/>
          </p:nvPr>
        </p:nvSpPr>
        <p:spPr>
          <a:ln/>
        </p:spPr>
      </p:sp>
      <p:sp>
        <p:nvSpPr>
          <p:cNvPr id="212995" name="Rectangle 3"/>
          <p:cNvSpPr>
            <a:spLocks noGrp="1" noChangeArrowheads="1"/>
          </p:cNvSpPr>
          <p:nvPr>
            <p:ph type="body" idx="1"/>
          </p:nvPr>
        </p:nvSpPr>
        <p:spPr/>
        <p:txBody>
          <a:bodyPr/>
          <a:lstStyle/>
          <a:p>
            <a:r>
              <a:rPr lang="en-US" altLang="en-US" b="1">
                <a:cs typeface="Arial" panose="020B0604020202020204" pitchFamily="34" charset="0"/>
              </a:rPr>
              <a:t>Example 1</a:t>
            </a:r>
            <a:r>
              <a:rPr lang="en-US" altLang="en-US">
                <a:cs typeface="Arial" panose="020B0604020202020204" pitchFamily="34" charset="0"/>
              </a:rPr>
              <a:t>: NSAP </a:t>
            </a:r>
            <a:r>
              <a:rPr lang="en-US" altLang="en-US" b="1">
                <a:solidFill>
                  <a:srgbClr val="FF0000"/>
                </a:solidFill>
                <a:cs typeface="Arial" panose="020B0604020202020204" pitchFamily="34" charset="0"/>
              </a:rPr>
              <a:t>47.0001</a:t>
            </a:r>
            <a:r>
              <a:rPr lang="en-US" altLang="en-US" b="1">
                <a:solidFill>
                  <a:srgbClr val="009999"/>
                </a:solidFill>
                <a:cs typeface="Arial" panose="020B0604020202020204" pitchFamily="34" charset="0"/>
              </a:rPr>
              <a:t>.aaaa.bbbb.cccc</a:t>
            </a:r>
            <a:r>
              <a:rPr lang="en-US" altLang="en-US" b="1">
                <a:cs typeface="Arial" panose="020B0604020202020204" pitchFamily="34" charset="0"/>
              </a:rPr>
              <a:t>.</a:t>
            </a:r>
            <a:r>
              <a:rPr lang="en-US" altLang="en-US" b="1">
                <a:solidFill>
                  <a:srgbClr val="660066"/>
                </a:solidFill>
                <a:cs typeface="Arial" panose="020B0604020202020204" pitchFamily="34" charset="0"/>
              </a:rPr>
              <a:t>00</a:t>
            </a:r>
            <a:endParaRPr lang="en-US" altLang="en-US" b="1">
              <a:solidFill>
                <a:srgbClr val="660066"/>
              </a:solidFill>
            </a:endParaRPr>
          </a:p>
          <a:p>
            <a:r>
              <a:rPr lang="en-US" altLang="en-US">
                <a:cs typeface="Arial" panose="020B0604020202020204" pitchFamily="34" charset="0"/>
              </a:rPr>
              <a:t>Area ID is </a:t>
            </a:r>
            <a:r>
              <a:rPr lang="en-US" altLang="en-US" b="1">
                <a:solidFill>
                  <a:srgbClr val="FF0000"/>
                </a:solidFill>
                <a:cs typeface="Arial" panose="020B0604020202020204" pitchFamily="34" charset="0"/>
              </a:rPr>
              <a:t>47.0001</a:t>
            </a:r>
          </a:p>
          <a:p>
            <a:r>
              <a:rPr lang="en-US" altLang="en-US">
                <a:cs typeface="Arial" panose="020B0604020202020204" pitchFamily="34" charset="0"/>
              </a:rPr>
              <a:t>System ID is </a:t>
            </a:r>
            <a:r>
              <a:rPr lang="en-US" altLang="en-US" b="1">
                <a:solidFill>
                  <a:srgbClr val="009999"/>
                </a:solidFill>
                <a:cs typeface="Arial" panose="020B0604020202020204" pitchFamily="34" charset="0"/>
              </a:rPr>
              <a:t>aaaa.bbbb.cccc</a:t>
            </a:r>
          </a:p>
          <a:p>
            <a:r>
              <a:rPr lang="en-US" altLang="en-US">
                <a:cs typeface="Arial" panose="020B0604020202020204" pitchFamily="34" charset="0"/>
              </a:rPr>
              <a:t>NSAP selector byte is </a:t>
            </a:r>
            <a:r>
              <a:rPr lang="en-US" altLang="en-US" b="1">
                <a:solidFill>
                  <a:srgbClr val="660066"/>
                </a:solidFill>
                <a:cs typeface="Arial" panose="020B0604020202020204" pitchFamily="34" charset="0"/>
              </a:rPr>
              <a:t>00</a:t>
            </a:r>
            <a:endParaRPr lang="en-US" altLang="en-US" b="1">
              <a:solidFill>
                <a:srgbClr val="660066"/>
              </a:solidFill>
            </a:endParaRPr>
          </a:p>
          <a:p>
            <a:r>
              <a:rPr lang="en-US" altLang="en-US" b="1">
                <a:cs typeface="Arial" panose="020B0604020202020204" pitchFamily="34" charset="0"/>
              </a:rPr>
              <a:t>Example 2:</a:t>
            </a:r>
            <a:r>
              <a:rPr lang="en-US" altLang="en-US">
                <a:cs typeface="Arial" panose="020B0604020202020204" pitchFamily="34" charset="0"/>
              </a:rPr>
              <a:t> NSAP </a:t>
            </a:r>
            <a:r>
              <a:rPr lang="en-US" altLang="en-US" b="1">
                <a:solidFill>
                  <a:srgbClr val="FF0000"/>
                </a:solidFill>
                <a:cs typeface="Arial" panose="020B0604020202020204" pitchFamily="34" charset="0"/>
              </a:rPr>
              <a:t>39.0f01.0002</a:t>
            </a:r>
            <a:r>
              <a:rPr lang="en-US" altLang="en-US" b="1">
                <a:solidFill>
                  <a:srgbClr val="009999"/>
                </a:solidFill>
                <a:cs typeface="Arial" panose="020B0604020202020204" pitchFamily="34" charset="0"/>
              </a:rPr>
              <a:t>.0000.0c00.1111</a:t>
            </a:r>
            <a:r>
              <a:rPr lang="en-US" altLang="en-US" b="1">
                <a:solidFill>
                  <a:srgbClr val="660066"/>
                </a:solidFill>
                <a:cs typeface="Arial" panose="020B0604020202020204" pitchFamily="34" charset="0"/>
              </a:rPr>
              <a:t>.00</a:t>
            </a:r>
            <a:endParaRPr lang="en-US" altLang="en-US" b="1">
              <a:solidFill>
                <a:srgbClr val="660066"/>
              </a:solidFill>
            </a:endParaRPr>
          </a:p>
          <a:p>
            <a:r>
              <a:rPr lang="en-US" altLang="en-US">
                <a:cs typeface="Arial" panose="020B0604020202020204" pitchFamily="34" charset="0"/>
              </a:rPr>
              <a:t>Area ID is </a:t>
            </a:r>
            <a:r>
              <a:rPr lang="en-US" altLang="en-US" b="1">
                <a:solidFill>
                  <a:srgbClr val="FF0000"/>
                </a:solidFill>
                <a:cs typeface="Arial" panose="020B0604020202020204" pitchFamily="34" charset="0"/>
              </a:rPr>
              <a:t>39.0f01.0002</a:t>
            </a:r>
          </a:p>
          <a:p>
            <a:r>
              <a:rPr lang="en-US" altLang="en-US">
                <a:cs typeface="Arial" panose="020B0604020202020204" pitchFamily="34" charset="0"/>
              </a:rPr>
              <a:t>System ID is </a:t>
            </a:r>
            <a:r>
              <a:rPr lang="en-US" altLang="en-US" b="1">
                <a:solidFill>
                  <a:srgbClr val="009999"/>
                </a:solidFill>
                <a:cs typeface="Arial" panose="020B0604020202020204" pitchFamily="34" charset="0"/>
              </a:rPr>
              <a:t>0000.0c00.1111</a:t>
            </a:r>
          </a:p>
          <a:p>
            <a:r>
              <a:rPr lang="en-US" altLang="en-US">
                <a:cs typeface="Arial" panose="020B0604020202020204" pitchFamily="34" charset="0"/>
              </a:rPr>
              <a:t>NSAP selector byte is </a:t>
            </a:r>
            <a:r>
              <a:rPr lang="en-US" altLang="en-US" b="1">
                <a:solidFill>
                  <a:srgbClr val="660066"/>
                </a:solidFill>
                <a:cs typeface="Arial" panose="020B0604020202020204" pitchFamily="34" charset="0"/>
              </a:rPr>
              <a:t>00</a:t>
            </a:r>
            <a:endParaRPr lang="en-US" altLang="en-US" b="1">
              <a:solidFill>
                <a:srgbClr val="660066"/>
              </a:solidFill>
            </a:endParaRPr>
          </a:p>
          <a:p>
            <a:endParaRPr lang="en-US" altLang="en-US"/>
          </a:p>
        </p:txBody>
      </p:sp>
    </p:spTree>
    <p:extLst>
      <p:ext uri="{BB962C8B-B14F-4D97-AF65-F5344CB8AC3E}">
        <p14:creationId xmlns:p14="http://schemas.microsoft.com/office/powerpoint/2010/main" val="1695369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110" charset="0"/>
                <a:ea typeface="+mn-ea"/>
                <a:cs typeface="+mn-cs"/>
              </a:rPr>
              <a:t>In this chapter, we look at the underlying technology and protocol architecture</a:t>
            </a:r>
          </a:p>
          <a:p>
            <a:r>
              <a:rPr lang="en-US" sz="1200" kern="1200" baseline="0" dirty="0" smtClean="0">
                <a:solidFill>
                  <a:schemeClr val="tx1"/>
                </a:solidFill>
                <a:latin typeface="Times New Roman" pitchFamily="-110" charset="0"/>
                <a:ea typeface="+mn-ea"/>
                <a:cs typeface="+mn-cs"/>
              </a:rPr>
              <a:t>of LANs. Chapters 12 and 13 are devoted to a discussion of specific</a:t>
            </a:r>
          </a:p>
          <a:p>
            <a:r>
              <a:rPr lang="en-US" sz="1200" kern="1200" baseline="0" dirty="0" smtClean="0">
                <a:solidFill>
                  <a:schemeClr val="tx1"/>
                </a:solidFill>
                <a:latin typeface="Times New Roman" pitchFamily="-110" charset="0"/>
                <a:ea typeface="+mn-ea"/>
                <a:cs typeface="+mn-cs"/>
              </a:rPr>
              <a:t>LAN systems.</a:t>
            </a:r>
            <a:endParaRPr lang="en-US" dirty="0"/>
          </a:p>
        </p:txBody>
      </p:sp>
      <p:sp>
        <p:nvSpPr>
          <p:cNvPr id="4" name="Slide Number Placeholder 3"/>
          <p:cNvSpPr>
            <a:spLocks noGrp="1"/>
          </p:cNvSpPr>
          <p:nvPr>
            <p:ph type="sldNum" sz="quarter" idx="10"/>
          </p:nvPr>
        </p:nvSpPr>
        <p:spPr/>
        <p:txBody>
          <a:bodyPr/>
          <a:lstStyle/>
          <a:p>
            <a:fld id="{E3E3EA8F-80EC-0440-AAD7-660383B5A31B}" type="slidenum">
              <a:rPr lang="en-US" smtClean="0"/>
              <a:pPr/>
              <a:t>2</a:t>
            </a:fld>
            <a:endParaRPr lang="en-US" dirty="0"/>
          </a:p>
        </p:txBody>
      </p:sp>
    </p:spTree>
    <p:extLst>
      <p:ext uri="{BB962C8B-B14F-4D97-AF65-F5344CB8AC3E}">
        <p14:creationId xmlns:p14="http://schemas.microsoft.com/office/powerpoint/2010/main" val="5386233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4EADA7-B2D2-4C1F-8ED0-5BE7EC83E098}" type="slidenum">
              <a:rPr lang="en-US" altLang="en-US"/>
              <a:pPr/>
              <a:t>25</a:t>
            </a:fld>
            <a:endParaRPr lang="en-US" altLang="en-US"/>
          </a:p>
        </p:txBody>
      </p:sp>
      <p:sp>
        <p:nvSpPr>
          <p:cNvPr id="214018" name="Rectangle 2"/>
          <p:cNvSpPr>
            <a:spLocks noGrp="1" noRot="1" noChangeAspect="1" noChangeArrowheads="1" noTextEdit="1"/>
          </p:cNvSpPr>
          <p:nvPr>
            <p:ph type="sldImg"/>
          </p:nvPr>
        </p:nvSpPr>
        <p:spPr>
          <a:ln/>
        </p:spPr>
      </p:sp>
      <p:sp>
        <p:nvSpPr>
          <p:cNvPr id="214019" name="Rectangle 3"/>
          <p:cNvSpPr>
            <a:spLocks noGrp="1" noChangeArrowheads="1"/>
          </p:cNvSpPr>
          <p:nvPr>
            <p:ph type="body" idx="1"/>
          </p:nvPr>
        </p:nvSpPr>
        <p:spPr/>
        <p:txBody>
          <a:bodyPr/>
          <a:lstStyle/>
          <a:p>
            <a:r>
              <a:rPr lang="en-US" altLang="en-US" b="1">
                <a:latin typeface="Courier New" panose="02070309020205020404" pitchFamily="49" charset="0"/>
              </a:rPr>
              <a:t>ip router isis</a:t>
            </a:r>
            <a:r>
              <a:rPr lang="en-US" altLang="en-US"/>
              <a:t>: IS-IS must be enabled on the interface</a:t>
            </a:r>
          </a:p>
          <a:p>
            <a:r>
              <a:rPr lang="en-US" altLang="en-US" b="1"/>
              <a:t>IOS:</a:t>
            </a:r>
            <a:r>
              <a:rPr lang="en-US" altLang="en-US"/>
              <a:t> Cisco IOS 12.2(12) with Enterprise Plus (16 MB Flash/48 MB RAM) or Enter Plus IPSec56 (16 MB Flash/64 MB RAM) </a:t>
            </a:r>
          </a:p>
          <a:p>
            <a:r>
              <a:rPr lang="en-US" altLang="en-US" b="1"/>
              <a:t>Note:</a:t>
            </a:r>
            <a:r>
              <a:rPr lang="en-US" altLang="en-US"/>
              <a:t> IS-IS routing cannot be enabled on an interface until an IP address has been configured on the interface.</a:t>
            </a:r>
          </a:p>
          <a:p>
            <a:endParaRPr lang="en-US" altLang="en-US"/>
          </a:p>
        </p:txBody>
      </p:sp>
    </p:spTree>
    <p:extLst>
      <p:ext uri="{BB962C8B-B14F-4D97-AF65-F5344CB8AC3E}">
        <p14:creationId xmlns:p14="http://schemas.microsoft.com/office/powerpoint/2010/main" val="12159781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58A37E-2ADF-4DD4-8D2B-729DC7C48D79}" type="slidenum">
              <a:rPr lang="en-US" altLang="en-US"/>
              <a:pPr/>
              <a:t>26</a:t>
            </a:fld>
            <a:endParaRPr lang="en-US" altLang="en-US"/>
          </a:p>
        </p:txBody>
      </p:sp>
      <p:sp>
        <p:nvSpPr>
          <p:cNvPr id="216066" name="Rectangle 2"/>
          <p:cNvSpPr>
            <a:spLocks noGrp="1" noRot="1" noChangeAspect="1" noChangeArrowheads="1" noTextEdit="1"/>
          </p:cNvSpPr>
          <p:nvPr>
            <p:ph type="sldImg"/>
          </p:nvPr>
        </p:nvSpPr>
        <p:spPr>
          <a:ln/>
        </p:spPr>
      </p:sp>
      <p:sp>
        <p:nvSpPr>
          <p:cNvPr id="216067" name="Rectangle 3"/>
          <p:cNvSpPr>
            <a:spLocks noGrp="1" noChangeArrowheads="1"/>
          </p:cNvSpPr>
          <p:nvPr>
            <p:ph type="body" idx="1"/>
          </p:nvPr>
        </p:nvSpPr>
        <p:spPr/>
        <p:txBody>
          <a:bodyPr/>
          <a:lstStyle/>
          <a:p>
            <a:r>
              <a:rPr lang="en-US" altLang="en-US">
                <a:solidFill>
                  <a:srgbClr val="000000"/>
                </a:solidFill>
                <a:cs typeface="Arial" panose="020B0604020202020204" pitchFamily="34" charset="0"/>
              </a:rPr>
              <a:t>To display both ES and IS neighbors.</a:t>
            </a:r>
          </a:p>
          <a:p>
            <a:r>
              <a:rPr lang="en-US" altLang="en-US">
                <a:solidFill>
                  <a:srgbClr val="000000"/>
                </a:solidFill>
                <a:cs typeface="Arial" panose="020B0604020202020204" pitchFamily="34" charset="0"/>
              </a:rPr>
              <a:t>SNPA is the MAC address of the remote router.</a:t>
            </a:r>
          </a:p>
          <a:p>
            <a:pPr lvl="1"/>
            <a:r>
              <a:rPr lang="en-US" altLang="en-US">
                <a:solidFill>
                  <a:srgbClr val="000000"/>
                </a:solidFill>
                <a:cs typeface="Arial" panose="020B0604020202020204" pitchFamily="34" charset="0"/>
              </a:rPr>
              <a:t>If serial, would show encapsulation, I.e. HDLC</a:t>
            </a:r>
          </a:p>
          <a:p>
            <a:r>
              <a:rPr lang="en-US" altLang="en-US">
                <a:solidFill>
                  <a:srgbClr val="000000"/>
                </a:solidFill>
                <a:cs typeface="Arial" panose="020B0604020202020204" pitchFamily="34" charset="0"/>
              </a:rPr>
              <a:t>Cisco routers default to L1-L2 type routers.</a:t>
            </a:r>
          </a:p>
          <a:p>
            <a:r>
              <a:rPr lang="en-US" altLang="en-US">
                <a:solidFill>
                  <a:srgbClr val="000000"/>
                </a:solidFill>
                <a:cs typeface="Arial" panose="020B0604020202020204" pitchFamily="34" charset="0"/>
              </a:rPr>
              <a:t>We will see how to change this in a moment.</a:t>
            </a:r>
          </a:p>
          <a:p>
            <a:endParaRPr lang="en-US" altLang="en-US"/>
          </a:p>
        </p:txBody>
      </p:sp>
    </p:spTree>
    <p:extLst>
      <p:ext uri="{BB962C8B-B14F-4D97-AF65-F5344CB8AC3E}">
        <p14:creationId xmlns:p14="http://schemas.microsoft.com/office/powerpoint/2010/main" val="31616084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B1EFDD-0FC2-4F24-88D5-A64310DC2B7C}" type="slidenum">
              <a:rPr lang="en-US" altLang="en-US"/>
              <a:pPr/>
              <a:t>27</a:t>
            </a:fld>
            <a:endParaRPr lang="en-US" altLang="en-US"/>
          </a:p>
        </p:txBody>
      </p:sp>
      <p:sp>
        <p:nvSpPr>
          <p:cNvPr id="219138" name="Rectangle 2"/>
          <p:cNvSpPr>
            <a:spLocks noGrp="1" noRot="1" noChangeAspect="1" noChangeArrowheads="1" noTextEdit="1"/>
          </p:cNvSpPr>
          <p:nvPr>
            <p:ph type="sldImg"/>
          </p:nvPr>
        </p:nvSpPr>
        <p:spPr>
          <a:ln/>
        </p:spPr>
      </p:sp>
      <p:sp>
        <p:nvSpPr>
          <p:cNvPr id="219139" name="Rectangle 3"/>
          <p:cNvSpPr>
            <a:spLocks noGrp="1" noChangeArrowheads="1"/>
          </p:cNvSpPr>
          <p:nvPr>
            <p:ph type="body" idx="1"/>
          </p:nvPr>
        </p:nvSpPr>
        <p:spPr/>
        <p:txBody>
          <a:bodyPr/>
          <a:lstStyle/>
          <a:p>
            <a:r>
              <a:rPr lang="en-US" altLang="en-US"/>
              <a:t>IS-IS uses </a:t>
            </a:r>
            <a:r>
              <a:rPr lang="en-US" altLang="en-US" b="1"/>
              <a:t>Hello PDUs</a:t>
            </a:r>
            <a:r>
              <a:rPr lang="en-US" altLang="en-US"/>
              <a:t> to establish adjacencies with other routers (ISs) and ESs.</a:t>
            </a:r>
          </a:p>
          <a:p>
            <a:r>
              <a:rPr lang="en-US" altLang="en-US"/>
              <a:t>IS-IS has three types of Hello PDUs:</a:t>
            </a:r>
          </a:p>
          <a:p>
            <a:pPr lvl="1"/>
            <a:r>
              <a:rPr lang="en-US" altLang="en-US">
                <a:solidFill>
                  <a:srgbClr val="FF0000"/>
                </a:solidFill>
              </a:rPr>
              <a:t>ESH</a:t>
            </a:r>
            <a:r>
              <a:rPr lang="en-US" altLang="en-US"/>
              <a:t>, sent by ES to an IS</a:t>
            </a:r>
          </a:p>
          <a:p>
            <a:pPr lvl="1"/>
            <a:r>
              <a:rPr lang="en-US" altLang="en-US">
                <a:solidFill>
                  <a:srgbClr val="009999"/>
                </a:solidFill>
              </a:rPr>
              <a:t>ISH</a:t>
            </a:r>
            <a:r>
              <a:rPr lang="en-US" altLang="en-US"/>
              <a:t>, sent by IS to an ES</a:t>
            </a:r>
          </a:p>
          <a:p>
            <a:pPr lvl="1"/>
            <a:r>
              <a:rPr lang="en-US" altLang="en-US">
                <a:solidFill>
                  <a:srgbClr val="CC0099"/>
                </a:solidFill>
              </a:rPr>
              <a:t>IIH</a:t>
            </a:r>
            <a:r>
              <a:rPr lang="en-US" altLang="en-US"/>
              <a:t>, used between two ISs  </a:t>
            </a:r>
            <a:r>
              <a:rPr lang="en-US" altLang="en-US" b="1"/>
              <a:t>(CCNP 1)</a:t>
            </a:r>
          </a:p>
          <a:p>
            <a:pPr lvl="2"/>
            <a:r>
              <a:rPr lang="en-US" altLang="en-US" b="1"/>
              <a:t>Hello Level 1 LAN</a:t>
            </a:r>
          </a:p>
          <a:p>
            <a:pPr lvl="2"/>
            <a:r>
              <a:rPr lang="en-US" altLang="en-US" b="1"/>
              <a:t>Hello Level 2 LAN</a:t>
            </a:r>
          </a:p>
          <a:p>
            <a:pPr lvl="2"/>
            <a:r>
              <a:rPr lang="en-US" altLang="en-US" b="1"/>
              <a:t>Hello Point-to-Point</a:t>
            </a:r>
          </a:p>
          <a:p>
            <a:pPr lvl="2"/>
            <a:endParaRPr lang="en-US" altLang="en-US" b="1"/>
          </a:p>
          <a:p>
            <a:r>
              <a:rPr lang="en-US" altLang="en-US"/>
              <a:t>In OSI there are only two main types of physical links:</a:t>
            </a:r>
          </a:p>
          <a:p>
            <a:pPr lvl="1"/>
            <a:r>
              <a:rPr lang="en-US" altLang="en-US" b="1"/>
              <a:t>Broadcast</a:t>
            </a:r>
            <a:r>
              <a:rPr lang="en-US" altLang="en-US"/>
              <a:t>: Multiaccess media types, usually LANs</a:t>
            </a:r>
          </a:p>
          <a:p>
            <a:pPr lvl="1"/>
            <a:r>
              <a:rPr lang="en-US" altLang="en-US" b="1"/>
              <a:t>Nonbroadcast</a:t>
            </a:r>
            <a:r>
              <a:rPr lang="en-US" altLang="en-US"/>
              <a:t>: Point-to-Point, Multipoint, and dynamically established links (WAN links)</a:t>
            </a:r>
          </a:p>
          <a:p>
            <a:r>
              <a:rPr lang="en-US" altLang="en-US"/>
              <a:t>Thus, IS-IS supports only two media representations:</a:t>
            </a:r>
          </a:p>
          <a:p>
            <a:pPr lvl="1"/>
            <a:r>
              <a:rPr lang="en-US" altLang="en-US" b="1"/>
              <a:t>Broadcast</a:t>
            </a:r>
            <a:r>
              <a:rPr lang="en-US" altLang="en-US"/>
              <a:t> for LANs</a:t>
            </a:r>
          </a:p>
          <a:p>
            <a:pPr lvl="1"/>
            <a:r>
              <a:rPr lang="en-US" altLang="en-US" b="1"/>
              <a:t>Point-to-Point</a:t>
            </a:r>
            <a:r>
              <a:rPr lang="en-US" altLang="en-US"/>
              <a:t> for all other media</a:t>
            </a:r>
          </a:p>
          <a:p>
            <a:r>
              <a:rPr lang="en-US" altLang="en-US"/>
              <a:t>IS-IS has </a:t>
            </a:r>
            <a:r>
              <a:rPr lang="en-US" altLang="en-US" u="sng"/>
              <a:t>no concept of an NBMA</a:t>
            </a:r>
            <a:r>
              <a:rPr lang="en-US" altLang="en-US"/>
              <a:t> network.</a:t>
            </a:r>
          </a:p>
          <a:p>
            <a:pPr lvl="1"/>
            <a:r>
              <a:rPr lang="en-US" altLang="en-US"/>
              <a:t>Recommended that point-to-point links be used for native ATM, Frame Relay, or X.25</a:t>
            </a:r>
          </a:p>
          <a:p>
            <a:pPr lvl="2"/>
            <a:endParaRPr lang="en-US" altLang="en-US" b="1"/>
          </a:p>
          <a:p>
            <a:endParaRPr lang="en-US" altLang="en-US"/>
          </a:p>
        </p:txBody>
      </p:sp>
    </p:spTree>
    <p:extLst>
      <p:ext uri="{BB962C8B-B14F-4D97-AF65-F5344CB8AC3E}">
        <p14:creationId xmlns:p14="http://schemas.microsoft.com/office/powerpoint/2010/main" val="19915460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E911EE-87B2-4780-BE46-8490EC0D12B0}" type="slidenum">
              <a:rPr lang="en-US" altLang="en-US"/>
              <a:pPr/>
              <a:t>28</a:t>
            </a:fld>
            <a:endParaRPr lang="en-US" altLang="en-US"/>
          </a:p>
        </p:txBody>
      </p:sp>
      <p:sp>
        <p:nvSpPr>
          <p:cNvPr id="223234" name="Rectangle 2"/>
          <p:cNvSpPr>
            <a:spLocks noGrp="1" noRot="1" noChangeAspect="1" noChangeArrowheads="1" noTextEdit="1"/>
          </p:cNvSpPr>
          <p:nvPr>
            <p:ph type="sldImg"/>
          </p:nvPr>
        </p:nvSpPr>
        <p:spPr>
          <a:ln/>
        </p:spPr>
      </p:sp>
      <p:sp>
        <p:nvSpPr>
          <p:cNvPr id="223235" name="Rectangle 3"/>
          <p:cNvSpPr>
            <a:spLocks noGrp="1" noChangeArrowheads="1"/>
          </p:cNvSpPr>
          <p:nvPr>
            <p:ph type="body" idx="1"/>
          </p:nvPr>
        </p:nvSpPr>
        <p:spPr/>
        <p:txBody>
          <a:bodyPr/>
          <a:lstStyle/>
          <a:p>
            <a:r>
              <a:rPr lang="en-US" altLang="en-US"/>
              <a:t>L1 routers form L1 adjacencies with L1 and L1-L2 routers in their area.</a:t>
            </a:r>
          </a:p>
          <a:p>
            <a:r>
              <a:rPr lang="en-US" altLang="en-US"/>
              <a:t>L2 routers form L2 adjacencies with L2 and L1-L2 routers in their area </a:t>
            </a:r>
            <a:r>
              <a:rPr lang="en-US" altLang="en-US" b="1"/>
              <a:t>or</a:t>
            </a:r>
            <a:r>
              <a:rPr lang="en-US" altLang="en-US"/>
              <a:t> another area.</a:t>
            </a:r>
          </a:p>
          <a:p>
            <a:r>
              <a:rPr lang="en-US" altLang="en-US"/>
              <a:t>L1L2 routers form L1 and L2 adjacencies with each other in their area or another area.</a:t>
            </a:r>
          </a:p>
          <a:p>
            <a:r>
              <a:rPr lang="en-US" altLang="en-US"/>
              <a:t>L1 router does </a:t>
            </a:r>
            <a:r>
              <a:rPr lang="en-US" altLang="en-US" u="sng"/>
              <a:t>not</a:t>
            </a:r>
            <a:r>
              <a:rPr lang="en-US" altLang="en-US"/>
              <a:t> form an adjacency with an L2 router</a:t>
            </a:r>
          </a:p>
          <a:p>
            <a:endParaRPr lang="en-US" altLang="en-US"/>
          </a:p>
        </p:txBody>
      </p:sp>
    </p:spTree>
    <p:extLst>
      <p:ext uri="{BB962C8B-B14F-4D97-AF65-F5344CB8AC3E}">
        <p14:creationId xmlns:p14="http://schemas.microsoft.com/office/powerpoint/2010/main" val="21753137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EF8822-1E04-4329-8ECF-EDDC03C05D7B}" type="slidenum">
              <a:rPr lang="en-US" altLang="en-US"/>
              <a:pPr/>
              <a:t>29</a:t>
            </a:fld>
            <a:endParaRPr lang="en-US" altLang="en-US"/>
          </a:p>
        </p:txBody>
      </p:sp>
      <p:sp>
        <p:nvSpPr>
          <p:cNvPr id="222210" name="Rectangle 2"/>
          <p:cNvSpPr>
            <a:spLocks noGrp="1" noRot="1" noChangeAspect="1" noChangeArrowheads="1" noTextEdit="1"/>
          </p:cNvSpPr>
          <p:nvPr>
            <p:ph type="sldImg"/>
          </p:nvPr>
        </p:nvSpPr>
        <p:spPr>
          <a:ln/>
        </p:spPr>
      </p:sp>
      <p:sp>
        <p:nvSpPr>
          <p:cNvPr id="222211"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29175175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564C73-8860-4BBB-A7B6-4A429ED9C306}" type="slidenum">
              <a:rPr lang="en-US" altLang="en-US"/>
              <a:pPr/>
              <a:t>30</a:t>
            </a:fld>
            <a:endParaRPr lang="en-US" altLang="en-US"/>
          </a:p>
        </p:txBody>
      </p:sp>
      <p:sp>
        <p:nvSpPr>
          <p:cNvPr id="220162" name="Rectangle 2"/>
          <p:cNvSpPr>
            <a:spLocks noGrp="1" noRot="1" noChangeAspect="1" noChangeArrowheads="1" noTextEdit="1"/>
          </p:cNvSpPr>
          <p:nvPr>
            <p:ph type="sldImg"/>
          </p:nvPr>
        </p:nvSpPr>
        <p:spPr>
          <a:ln/>
        </p:spPr>
      </p:sp>
      <p:sp>
        <p:nvSpPr>
          <p:cNvPr id="220163" name="Rectangle 3"/>
          <p:cNvSpPr>
            <a:spLocks noGrp="1" noChangeArrowheads="1"/>
          </p:cNvSpPr>
          <p:nvPr>
            <p:ph type="body" idx="1"/>
          </p:nvPr>
        </p:nvSpPr>
        <p:spPr/>
        <p:txBody>
          <a:bodyPr/>
          <a:lstStyle/>
          <a:p>
            <a:r>
              <a:rPr lang="en-US" altLang="en-US"/>
              <a:t>IS-IS discover neighbors and forms adjacencies using </a:t>
            </a:r>
            <a:r>
              <a:rPr lang="en-US" altLang="en-US" b="1"/>
              <a:t>IS-IS Hello PDUs.</a:t>
            </a:r>
          </a:p>
          <a:p>
            <a:r>
              <a:rPr lang="en-US" altLang="en-US"/>
              <a:t>Transmitted every </a:t>
            </a:r>
            <a:r>
              <a:rPr lang="en-US" altLang="en-US" b="1"/>
              <a:t>10 seconds</a:t>
            </a:r>
          </a:p>
          <a:p>
            <a:r>
              <a:rPr lang="en-US" altLang="en-US"/>
              <a:t>Can be changed using the interface command, </a:t>
            </a:r>
            <a:r>
              <a:rPr lang="en-US" altLang="en-US" b="1">
                <a:latin typeface="Courier New" panose="02070309020205020404" pitchFamily="49" charset="0"/>
              </a:rPr>
              <a:t>is hello-interval</a:t>
            </a:r>
          </a:p>
          <a:p>
            <a:r>
              <a:rPr lang="en-US" altLang="en-US" b="1"/>
              <a:t>Hold time</a:t>
            </a:r>
            <a:r>
              <a:rPr lang="en-US" altLang="en-US"/>
              <a:t> defaults to </a:t>
            </a:r>
            <a:r>
              <a:rPr lang="en-US" altLang="en-US" b="1"/>
              <a:t>3 times</a:t>
            </a:r>
            <a:r>
              <a:rPr lang="en-US" altLang="en-US"/>
              <a:t> the Hello time (</a:t>
            </a:r>
            <a:r>
              <a:rPr lang="en-US" altLang="en-US" b="1"/>
              <a:t>30 seconds</a:t>
            </a:r>
            <a:r>
              <a:rPr lang="en-US" altLang="en-US"/>
              <a:t>), before declaring a neighbor dead.</a:t>
            </a:r>
          </a:p>
          <a:p>
            <a:pPr lvl="1"/>
            <a:r>
              <a:rPr lang="en-US" altLang="en-US"/>
              <a:t>Changed using the interface command</a:t>
            </a:r>
            <a:r>
              <a:rPr lang="en-US" altLang="en-US" b="1">
                <a:latin typeface="Courier New" panose="02070309020205020404" pitchFamily="49" charset="0"/>
              </a:rPr>
              <a:t> is hello-multiplier</a:t>
            </a:r>
          </a:p>
          <a:p>
            <a:pPr lvl="1"/>
            <a:r>
              <a:rPr lang="en-US" altLang="en-US"/>
              <a:t>Default is 3</a:t>
            </a:r>
          </a:p>
          <a:p>
            <a:endParaRPr lang="en-US" altLang="en-US"/>
          </a:p>
        </p:txBody>
      </p:sp>
    </p:spTree>
    <p:extLst>
      <p:ext uri="{BB962C8B-B14F-4D97-AF65-F5344CB8AC3E}">
        <p14:creationId xmlns:p14="http://schemas.microsoft.com/office/powerpoint/2010/main" val="15378981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AB1132-AC0F-421D-A82A-37E039E51785}" type="slidenum">
              <a:rPr lang="en-US" altLang="en-US"/>
              <a:pPr/>
              <a:t>31</a:t>
            </a:fld>
            <a:endParaRPr lang="en-US" altLang="en-US"/>
          </a:p>
        </p:txBody>
      </p:sp>
      <p:sp>
        <p:nvSpPr>
          <p:cNvPr id="221186" name="Rectangle 2"/>
          <p:cNvSpPr>
            <a:spLocks noGrp="1" noRot="1" noChangeAspect="1" noChangeArrowheads="1" noTextEdit="1"/>
          </p:cNvSpPr>
          <p:nvPr>
            <p:ph type="sldImg"/>
          </p:nvPr>
        </p:nvSpPr>
        <p:spPr>
          <a:ln/>
        </p:spPr>
      </p:sp>
      <p:sp>
        <p:nvSpPr>
          <p:cNvPr id="221187" name="Rectangle 3"/>
          <p:cNvSpPr>
            <a:spLocks noGrp="1" noChangeArrowheads="1"/>
          </p:cNvSpPr>
          <p:nvPr>
            <p:ph type="body" idx="1"/>
          </p:nvPr>
        </p:nvSpPr>
        <p:spPr/>
        <p:txBody>
          <a:bodyPr/>
          <a:lstStyle/>
          <a:p>
            <a:r>
              <a:rPr lang="en-US" altLang="en-US" dirty="0"/>
              <a:t>Similar to the DR in OSPF…</a:t>
            </a:r>
          </a:p>
          <a:p>
            <a:r>
              <a:rPr lang="en-US" altLang="en-US" b="1" dirty="0"/>
              <a:t>DIS (Designated IS)</a:t>
            </a:r>
            <a:r>
              <a:rPr lang="en-US" altLang="en-US" dirty="0"/>
              <a:t> is elected to generate the LSP (Link State Packet, </a:t>
            </a:r>
            <a:r>
              <a:rPr lang="en-US" altLang="en-US" dirty="0" err="1"/>
              <a:t>ie</a:t>
            </a:r>
            <a:r>
              <a:rPr lang="en-US" altLang="en-US" dirty="0"/>
              <a:t>. LSA) </a:t>
            </a:r>
            <a:r>
              <a:rPr lang="en-US" altLang="en-US" u="sng" dirty="0"/>
              <a:t>representing the virtual router connecting all attached routers to a star-shaped topology</a:t>
            </a:r>
          </a:p>
          <a:p>
            <a:r>
              <a:rPr lang="en-GB" altLang="en-US" dirty="0"/>
              <a:t>For SPF, the whole network must </a:t>
            </a:r>
            <a:r>
              <a:rPr lang="en-GB" altLang="en-US" u="sng" dirty="0"/>
              <a:t>look like a collection of nodes</a:t>
            </a:r>
            <a:r>
              <a:rPr lang="en-GB" altLang="en-US" dirty="0"/>
              <a:t> and point-to-point links</a:t>
            </a:r>
          </a:p>
          <a:p>
            <a:pPr lvl="1"/>
            <a:r>
              <a:rPr lang="en-GB" altLang="en-US" dirty="0"/>
              <a:t>Multi-access networks are different</a:t>
            </a:r>
          </a:p>
          <a:p>
            <a:r>
              <a:rPr lang="en-GB" altLang="en-US" dirty="0"/>
              <a:t>LAN uses a virtual node called </a:t>
            </a:r>
            <a:r>
              <a:rPr lang="en-GB" altLang="en-US" b="1" dirty="0" err="1"/>
              <a:t>pseudonode</a:t>
            </a:r>
            <a:r>
              <a:rPr lang="en-GB" altLang="en-US" dirty="0"/>
              <a:t>.</a:t>
            </a:r>
          </a:p>
          <a:p>
            <a:pPr lvl="1"/>
            <a:r>
              <a:rPr lang="en-GB" altLang="en-US" dirty="0"/>
              <a:t>Represents the LAN</a:t>
            </a:r>
          </a:p>
          <a:p>
            <a:pPr lvl="1"/>
            <a:r>
              <a:rPr lang="en-GB" altLang="en-US" dirty="0"/>
              <a:t>Sent by the DIS</a:t>
            </a:r>
          </a:p>
          <a:p>
            <a:endParaRPr lang="en-US" altLang="en-US" dirty="0"/>
          </a:p>
          <a:p>
            <a:endParaRPr lang="en-US" altLang="en-US" dirty="0"/>
          </a:p>
        </p:txBody>
      </p:sp>
    </p:spTree>
    <p:extLst>
      <p:ext uri="{BB962C8B-B14F-4D97-AF65-F5344CB8AC3E}">
        <p14:creationId xmlns:p14="http://schemas.microsoft.com/office/powerpoint/2010/main" val="29805512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EF8822-1E04-4329-8ECF-EDDC03C05D7B}" type="slidenum">
              <a:rPr lang="en-US" altLang="en-US"/>
              <a:pPr/>
              <a:t>32</a:t>
            </a:fld>
            <a:endParaRPr lang="en-US" altLang="en-US"/>
          </a:p>
        </p:txBody>
      </p:sp>
      <p:sp>
        <p:nvSpPr>
          <p:cNvPr id="222210" name="Rectangle 2"/>
          <p:cNvSpPr>
            <a:spLocks noGrp="1" noRot="1" noChangeAspect="1" noChangeArrowheads="1" noTextEdit="1"/>
          </p:cNvSpPr>
          <p:nvPr>
            <p:ph type="sldImg"/>
          </p:nvPr>
        </p:nvSpPr>
        <p:spPr>
          <a:ln/>
        </p:spPr>
      </p:sp>
      <p:sp>
        <p:nvSpPr>
          <p:cNvPr id="222211" name="Rectangle 3"/>
          <p:cNvSpPr>
            <a:spLocks noGrp="1" noChangeArrowheads="1"/>
          </p:cNvSpPr>
          <p:nvPr>
            <p:ph type="body" idx="1"/>
          </p:nvPr>
        </p:nvSpPr>
        <p:spPr/>
        <p:txBody>
          <a:bodyPr/>
          <a:lstStyle/>
          <a:p>
            <a:r>
              <a:rPr lang="en-US" altLang="en-US" b="1"/>
              <a:t>Election of DIS</a:t>
            </a:r>
            <a:r>
              <a:rPr lang="en-US" altLang="en-US"/>
              <a:t>:</a:t>
            </a:r>
          </a:p>
          <a:p>
            <a:pPr lvl="1"/>
            <a:r>
              <a:rPr lang="en-US" altLang="en-US"/>
              <a:t>Router with highest </a:t>
            </a:r>
            <a:r>
              <a:rPr lang="en-US" altLang="en-US" b="1"/>
              <a:t>priority</a:t>
            </a:r>
            <a:r>
              <a:rPr lang="en-US" altLang="en-US"/>
              <a:t> (Cisco default is 64)</a:t>
            </a:r>
          </a:p>
          <a:p>
            <a:pPr lvl="1"/>
            <a:r>
              <a:rPr lang="en-US" altLang="en-US"/>
              <a:t>Router with highest </a:t>
            </a:r>
            <a:r>
              <a:rPr lang="en-US" altLang="en-US" b="1"/>
              <a:t>MAC address</a:t>
            </a:r>
          </a:p>
          <a:p>
            <a:r>
              <a:rPr lang="en-GB" altLang="en-US"/>
              <a:t>No “BDR”</a:t>
            </a:r>
          </a:p>
          <a:p>
            <a:r>
              <a:rPr lang="en-GB" altLang="en-US"/>
              <a:t>No way to make a router ineligible from being DIS (no OSPF priority 0)</a:t>
            </a:r>
          </a:p>
          <a:p>
            <a:r>
              <a:rPr lang="en-GB" altLang="en-US"/>
              <a:t>New router (IS) can cause a new election, unlike OSPF</a:t>
            </a:r>
          </a:p>
          <a:p>
            <a:r>
              <a:rPr lang="en-GB" altLang="en-US"/>
              <a:t>Periodically broadcasts CSNPs (OSPF DBD) every 10 seconds</a:t>
            </a:r>
          </a:p>
          <a:p>
            <a:r>
              <a:rPr lang="en-GB" altLang="en-US" b="1"/>
              <a:t>Frame Relay</a:t>
            </a:r>
            <a:r>
              <a:rPr lang="en-GB" altLang="en-US"/>
              <a:t>: DIS is </a:t>
            </a:r>
            <a:r>
              <a:rPr lang="en-GB" altLang="en-US" u="sng"/>
              <a:t>highest local DLCI if priorities are equal</a:t>
            </a:r>
          </a:p>
          <a:p>
            <a:endParaRPr lang="en-US" altLang="en-US"/>
          </a:p>
        </p:txBody>
      </p:sp>
    </p:spTree>
    <p:extLst>
      <p:ext uri="{BB962C8B-B14F-4D97-AF65-F5344CB8AC3E}">
        <p14:creationId xmlns:p14="http://schemas.microsoft.com/office/powerpoint/2010/main" val="6493311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AFB0A9-E3E5-4795-BD12-A60090725957}" type="slidenum">
              <a:rPr lang="en-US" altLang="en-US"/>
              <a:pPr/>
              <a:t>33</a:t>
            </a:fld>
            <a:endParaRPr lang="en-US" altLang="en-US"/>
          </a:p>
        </p:txBody>
      </p:sp>
      <p:sp>
        <p:nvSpPr>
          <p:cNvPr id="272386" name="Rectangle 2"/>
          <p:cNvSpPr>
            <a:spLocks noGrp="1" noRot="1" noChangeAspect="1" noChangeArrowheads="1" noTextEdit="1"/>
          </p:cNvSpPr>
          <p:nvPr>
            <p:ph type="sldImg"/>
          </p:nvPr>
        </p:nvSpPr>
        <p:spPr>
          <a:ln/>
        </p:spPr>
      </p:sp>
      <p:sp>
        <p:nvSpPr>
          <p:cNvPr id="272387" name="Rectangle 3"/>
          <p:cNvSpPr>
            <a:spLocks noGrp="1" noChangeArrowheads="1"/>
          </p:cNvSpPr>
          <p:nvPr>
            <p:ph type="body" idx="1"/>
          </p:nvPr>
        </p:nvSpPr>
        <p:spPr/>
        <p:txBody>
          <a:bodyPr/>
          <a:lstStyle/>
          <a:p>
            <a:r>
              <a:rPr lang="en-US" altLang="en-US" b="1">
                <a:latin typeface="Courier New" panose="02070309020205020404" pitchFamily="49" charset="0"/>
              </a:rPr>
              <a:t>isis priority</a:t>
            </a:r>
            <a:r>
              <a:rPr lang="en-US" altLang="en-US"/>
              <a:t>: Sets DIS priority on a LAN interface, default 64</a:t>
            </a:r>
          </a:p>
          <a:p>
            <a:endParaRPr lang="en-US" altLang="en-US"/>
          </a:p>
        </p:txBody>
      </p:sp>
    </p:spTree>
    <p:extLst>
      <p:ext uri="{BB962C8B-B14F-4D97-AF65-F5344CB8AC3E}">
        <p14:creationId xmlns:p14="http://schemas.microsoft.com/office/powerpoint/2010/main" val="27683282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762EF6-EB27-4F1B-A229-DBF8217E7F0C}" type="slidenum">
              <a:rPr lang="en-US" altLang="en-US"/>
              <a:pPr/>
              <a:t>34</a:t>
            </a:fld>
            <a:endParaRPr lang="en-US" altLang="en-US"/>
          </a:p>
        </p:txBody>
      </p:sp>
      <p:sp>
        <p:nvSpPr>
          <p:cNvPr id="248834" name="Rectangle 2"/>
          <p:cNvSpPr>
            <a:spLocks noGrp="1" noRot="1" noChangeAspect="1" noChangeArrowheads="1" noTextEdit="1"/>
          </p:cNvSpPr>
          <p:nvPr>
            <p:ph type="sldImg"/>
          </p:nvPr>
        </p:nvSpPr>
        <p:spPr>
          <a:ln/>
        </p:spPr>
      </p:sp>
      <p:sp>
        <p:nvSpPr>
          <p:cNvPr id="248835" name="Rectangle 3"/>
          <p:cNvSpPr>
            <a:spLocks noGrp="1" noChangeArrowheads="1"/>
          </p:cNvSpPr>
          <p:nvPr>
            <p:ph type="body" idx="1"/>
          </p:nvPr>
        </p:nvSpPr>
        <p:spPr/>
        <p:txBody>
          <a:bodyPr/>
          <a:lstStyle/>
          <a:p>
            <a:r>
              <a:rPr lang="en-US" altLang="en-US"/>
              <a:t>IS-IS Routing Process is divided into four stages:</a:t>
            </a:r>
          </a:p>
          <a:p>
            <a:pPr lvl="1"/>
            <a:r>
              <a:rPr lang="en-US" altLang="en-US"/>
              <a:t>Update</a:t>
            </a:r>
          </a:p>
          <a:p>
            <a:pPr lvl="1"/>
            <a:r>
              <a:rPr lang="en-US" altLang="en-US"/>
              <a:t>Decision</a:t>
            </a:r>
          </a:p>
          <a:p>
            <a:pPr lvl="1"/>
            <a:r>
              <a:rPr lang="en-US" altLang="en-US"/>
              <a:t>Forwarding</a:t>
            </a:r>
          </a:p>
          <a:p>
            <a:pPr lvl="1"/>
            <a:r>
              <a:rPr lang="en-US" altLang="en-US"/>
              <a:t>Receive</a:t>
            </a:r>
          </a:p>
          <a:p>
            <a:endParaRPr lang="en-US" altLang="en-US"/>
          </a:p>
        </p:txBody>
      </p:sp>
    </p:spTree>
    <p:extLst>
      <p:ext uri="{BB962C8B-B14F-4D97-AF65-F5344CB8AC3E}">
        <p14:creationId xmlns:p14="http://schemas.microsoft.com/office/powerpoint/2010/main" val="27860709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1C05F3-4B1A-4C15-8766-B0C8276469ED}" type="slidenum">
              <a:rPr lang="en-US" altLang="en-US"/>
              <a:pPr/>
              <a:t>8</a:t>
            </a:fld>
            <a:endParaRPr lang="en-US" altLang="en-US"/>
          </a:p>
        </p:txBody>
      </p:sp>
      <p:sp>
        <p:nvSpPr>
          <p:cNvPr id="186370" name="Rectangle 2"/>
          <p:cNvSpPr>
            <a:spLocks noGrp="1" noRot="1" noChangeAspect="1" noChangeArrowheads="1" noTextEdit="1"/>
          </p:cNvSpPr>
          <p:nvPr>
            <p:ph type="sldImg"/>
          </p:nvPr>
        </p:nvSpPr>
        <p:spPr>
          <a:ln/>
        </p:spPr>
      </p:sp>
      <p:sp>
        <p:nvSpPr>
          <p:cNvPr id="18637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5306282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92D3E9-8B91-4265-BD5B-3577CEAB682B}" type="slidenum">
              <a:rPr lang="en-US" altLang="en-US"/>
              <a:pPr/>
              <a:t>35</a:t>
            </a:fld>
            <a:endParaRPr lang="en-US" altLang="en-US"/>
          </a:p>
        </p:txBody>
      </p:sp>
      <p:sp>
        <p:nvSpPr>
          <p:cNvPr id="249858" name="Rectangle 2"/>
          <p:cNvSpPr>
            <a:spLocks noGrp="1" noRot="1" noChangeAspect="1" noChangeArrowheads="1" noTextEdit="1"/>
          </p:cNvSpPr>
          <p:nvPr>
            <p:ph type="sldImg"/>
          </p:nvPr>
        </p:nvSpPr>
        <p:spPr>
          <a:ln/>
        </p:spPr>
      </p:sp>
      <p:sp>
        <p:nvSpPr>
          <p:cNvPr id="249859" name="Rectangle 3"/>
          <p:cNvSpPr>
            <a:spLocks noGrp="1" noChangeArrowheads="1"/>
          </p:cNvSpPr>
          <p:nvPr>
            <p:ph type="body" idx="1"/>
          </p:nvPr>
        </p:nvSpPr>
        <p:spPr/>
        <p:txBody>
          <a:bodyPr/>
          <a:lstStyle/>
          <a:p>
            <a:r>
              <a:rPr lang="en-US" altLang="en-US" b="1">
                <a:solidFill>
                  <a:srgbClr val="FF0000"/>
                </a:solidFill>
              </a:rPr>
              <a:t>The Update Process</a:t>
            </a:r>
          </a:p>
          <a:p>
            <a:r>
              <a:rPr lang="en-US" altLang="en-US"/>
              <a:t>Routers can only forward data packets if they have an understanding of the network topology.</a:t>
            </a:r>
          </a:p>
          <a:p>
            <a:endParaRPr lang="en-US" altLang="en-US" b="1"/>
          </a:p>
          <a:p>
            <a:r>
              <a:rPr lang="en-US" altLang="en-US" b="1"/>
              <a:t>LSPs are generated and flooded</a:t>
            </a:r>
            <a:r>
              <a:rPr lang="en-US" altLang="en-US"/>
              <a:t> throughout the network whenever:</a:t>
            </a:r>
          </a:p>
          <a:p>
            <a:pPr lvl="1"/>
            <a:r>
              <a:rPr lang="en-US" altLang="en-US"/>
              <a:t>An adjacency comes up or down (example: a new router comes online).</a:t>
            </a:r>
          </a:p>
          <a:p>
            <a:pPr lvl="1"/>
            <a:r>
              <a:rPr lang="en-US" altLang="en-US"/>
              <a:t>An interface on a router changes state or is assigned a new metric.</a:t>
            </a:r>
          </a:p>
          <a:p>
            <a:pPr lvl="1"/>
            <a:r>
              <a:rPr lang="en-US" altLang="en-US"/>
              <a:t>An IP route changes (example: because of redistribution)</a:t>
            </a:r>
          </a:p>
          <a:p>
            <a:endParaRPr lang="en-US" altLang="en-US"/>
          </a:p>
          <a:p>
            <a:endParaRPr lang="en-US" altLang="en-US"/>
          </a:p>
        </p:txBody>
      </p:sp>
    </p:spTree>
    <p:extLst>
      <p:ext uri="{BB962C8B-B14F-4D97-AF65-F5344CB8AC3E}">
        <p14:creationId xmlns:p14="http://schemas.microsoft.com/office/powerpoint/2010/main" val="12770731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86CCE5-80A1-4E30-BC1E-EF64E96B3845}" type="slidenum">
              <a:rPr lang="en-US" altLang="en-US"/>
              <a:pPr/>
              <a:t>36</a:t>
            </a:fld>
            <a:endParaRPr lang="en-US" altLang="en-US"/>
          </a:p>
        </p:txBody>
      </p:sp>
      <p:sp>
        <p:nvSpPr>
          <p:cNvPr id="250882" name="Rectangle 2"/>
          <p:cNvSpPr>
            <a:spLocks noGrp="1" noRot="1" noChangeAspect="1" noChangeArrowheads="1" noTextEdit="1"/>
          </p:cNvSpPr>
          <p:nvPr>
            <p:ph type="sldImg"/>
          </p:nvPr>
        </p:nvSpPr>
        <p:spPr>
          <a:ln/>
        </p:spPr>
      </p:sp>
      <p:sp>
        <p:nvSpPr>
          <p:cNvPr id="250883" name="Rectangle 3"/>
          <p:cNvSpPr>
            <a:spLocks noGrp="1" noChangeArrowheads="1"/>
          </p:cNvSpPr>
          <p:nvPr>
            <p:ph type="body" idx="1"/>
          </p:nvPr>
        </p:nvSpPr>
        <p:spPr/>
        <p:txBody>
          <a:bodyPr/>
          <a:lstStyle/>
          <a:p>
            <a:r>
              <a:rPr lang="en-US" altLang="en-US" b="1"/>
              <a:t>Sending and Receiving an LSP</a:t>
            </a:r>
          </a:p>
          <a:p>
            <a:pPr lvl="1"/>
            <a:endParaRPr lang="en-US" altLang="en-US" b="1"/>
          </a:p>
          <a:p>
            <a:r>
              <a:rPr lang="en-US" altLang="en-US" b="1"/>
              <a:t>Receiving an LSP</a:t>
            </a:r>
          </a:p>
          <a:p>
            <a:pPr lvl="1"/>
            <a:r>
              <a:rPr lang="en-US" altLang="en-US"/>
              <a:t>If the LSP is already present in the database (LSDB), the router (IS) acknowledges (PSNP) and ignores it.</a:t>
            </a:r>
          </a:p>
          <a:p>
            <a:pPr lvl="2"/>
            <a:r>
              <a:rPr lang="en-US" altLang="en-US"/>
              <a:t>The router sends the duplicated LSP it its neighbors.</a:t>
            </a:r>
          </a:p>
          <a:p>
            <a:pPr lvl="2"/>
            <a:r>
              <a:rPr lang="en-US" altLang="en-US"/>
              <a:t>Level 1 LSPs are flooded throughout the area</a:t>
            </a:r>
          </a:p>
          <a:p>
            <a:pPr lvl="2"/>
            <a:r>
              <a:rPr lang="en-US" altLang="en-US"/>
              <a:t>Level 2 LSPs are sent across all L2 adjacencies.</a:t>
            </a:r>
          </a:p>
          <a:p>
            <a:pPr lvl="2"/>
            <a:endParaRPr lang="en-US" altLang="en-US"/>
          </a:p>
          <a:p>
            <a:endParaRPr lang="en-US" altLang="en-US"/>
          </a:p>
        </p:txBody>
      </p:sp>
    </p:spTree>
    <p:extLst>
      <p:ext uri="{BB962C8B-B14F-4D97-AF65-F5344CB8AC3E}">
        <p14:creationId xmlns:p14="http://schemas.microsoft.com/office/powerpoint/2010/main" val="8232594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F0DED5-E22E-4827-BA4D-50D5D18673C8}" type="slidenum">
              <a:rPr lang="en-US" altLang="en-US"/>
              <a:pPr/>
              <a:t>37</a:t>
            </a:fld>
            <a:endParaRPr lang="en-US" altLang="en-US"/>
          </a:p>
        </p:txBody>
      </p:sp>
      <p:sp>
        <p:nvSpPr>
          <p:cNvPr id="276482" name="Rectangle 2"/>
          <p:cNvSpPr>
            <a:spLocks noGrp="1" noRot="1" noChangeAspect="1" noChangeArrowheads="1" noTextEdit="1"/>
          </p:cNvSpPr>
          <p:nvPr>
            <p:ph type="sldImg"/>
          </p:nvPr>
        </p:nvSpPr>
        <p:spPr>
          <a:ln/>
        </p:spPr>
      </p:sp>
      <p:sp>
        <p:nvSpPr>
          <p:cNvPr id="276483" name="Rectangle 3"/>
          <p:cNvSpPr>
            <a:spLocks noGrp="1" noChangeArrowheads="1"/>
          </p:cNvSpPr>
          <p:nvPr>
            <p:ph type="body" idx="1"/>
          </p:nvPr>
        </p:nvSpPr>
        <p:spPr/>
        <p:txBody>
          <a:bodyPr/>
          <a:lstStyle/>
          <a:p>
            <a:r>
              <a:rPr lang="en-US" altLang="en-US"/>
              <a:t>IS-IS LSDB is accomplished by using special PDUs, known as SNPs (Sequence Number PDUs):</a:t>
            </a:r>
          </a:p>
          <a:p>
            <a:pPr lvl="1"/>
            <a:r>
              <a:rPr lang="en-US" altLang="en-US" b="1"/>
              <a:t>CSNP</a:t>
            </a:r>
            <a:r>
              <a:rPr lang="en-US" altLang="en-US"/>
              <a:t> (Complete Sequence Number PDU) – (OSPF: </a:t>
            </a:r>
            <a:r>
              <a:rPr lang="en-US" altLang="en-US" b="1"/>
              <a:t>DBD</a:t>
            </a:r>
            <a:r>
              <a:rPr lang="en-US" altLang="en-US"/>
              <a:t>)</a:t>
            </a:r>
          </a:p>
          <a:p>
            <a:pPr lvl="2"/>
            <a:r>
              <a:rPr lang="en-US" altLang="en-US"/>
              <a:t>List of LSPs held by the router</a:t>
            </a:r>
          </a:p>
          <a:p>
            <a:pPr lvl="1"/>
            <a:r>
              <a:rPr lang="en-US" altLang="en-US" b="1"/>
              <a:t>PSNP</a:t>
            </a:r>
            <a:r>
              <a:rPr lang="en-US" altLang="en-US"/>
              <a:t> (Partial Sequence Number PDU) – (OSPF: </a:t>
            </a:r>
            <a:r>
              <a:rPr lang="en-US" altLang="en-US" b="1"/>
              <a:t>LSAck/LSR</a:t>
            </a:r>
            <a:r>
              <a:rPr lang="en-US" altLang="en-US"/>
              <a:t>)</a:t>
            </a:r>
          </a:p>
          <a:p>
            <a:pPr lvl="2"/>
            <a:r>
              <a:rPr lang="en-US" altLang="en-US"/>
              <a:t>Acknowledge the receipt of a LSP</a:t>
            </a:r>
          </a:p>
          <a:p>
            <a:pPr lvl="2"/>
            <a:r>
              <a:rPr lang="en-US" altLang="en-US"/>
              <a:t>Request a complete LSP for a missing entry</a:t>
            </a:r>
          </a:p>
          <a:p>
            <a:endParaRPr lang="en-US" altLang="en-US"/>
          </a:p>
        </p:txBody>
      </p:sp>
    </p:spTree>
    <p:extLst>
      <p:ext uri="{BB962C8B-B14F-4D97-AF65-F5344CB8AC3E}">
        <p14:creationId xmlns:p14="http://schemas.microsoft.com/office/powerpoint/2010/main" val="7004639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D85A95-B612-42BB-9704-F1001FC88BA5}" type="slidenum">
              <a:rPr lang="en-US" altLang="en-US"/>
              <a:pPr/>
              <a:t>38</a:t>
            </a:fld>
            <a:endParaRPr lang="en-US" altLang="en-US"/>
          </a:p>
        </p:txBody>
      </p:sp>
      <p:sp>
        <p:nvSpPr>
          <p:cNvPr id="278530" name="Rectangle 2"/>
          <p:cNvSpPr>
            <a:spLocks noGrp="1" noRot="1" noChangeAspect="1" noChangeArrowheads="1" noTextEdit="1"/>
          </p:cNvSpPr>
          <p:nvPr>
            <p:ph type="sldImg"/>
          </p:nvPr>
        </p:nvSpPr>
        <p:spPr>
          <a:ln/>
        </p:spPr>
      </p:sp>
      <p:sp>
        <p:nvSpPr>
          <p:cNvPr id="278531" name="Rectangle 3"/>
          <p:cNvSpPr>
            <a:spLocks noGrp="1" noChangeArrowheads="1"/>
          </p:cNvSpPr>
          <p:nvPr>
            <p:ph type="body" idx="1"/>
          </p:nvPr>
        </p:nvSpPr>
        <p:spPr/>
        <p:txBody>
          <a:bodyPr/>
          <a:lstStyle/>
          <a:p>
            <a:r>
              <a:rPr lang="en-US" altLang="en-US"/>
              <a:t>Point-to-Point networks:</a:t>
            </a:r>
          </a:p>
          <a:p>
            <a:pPr lvl="1"/>
            <a:r>
              <a:rPr lang="en-US" altLang="en-US"/>
              <a:t>Once an LSP is sent, router sets a timer (minimumLSPTransmissionInterval) of 5 seconds</a:t>
            </a:r>
          </a:p>
          <a:p>
            <a:pPr lvl="1"/>
            <a:r>
              <a:rPr lang="en-US" altLang="en-US"/>
              <a:t>If PSNP (ACK) not received, resends LSP. </a:t>
            </a:r>
            <a:endParaRPr lang="en-US" altLang="en-US" sz="1400"/>
          </a:p>
          <a:p>
            <a:endParaRPr lang="en-US" altLang="en-US"/>
          </a:p>
        </p:txBody>
      </p:sp>
    </p:spTree>
    <p:extLst>
      <p:ext uri="{BB962C8B-B14F-4D97-AF65-F5344CB8AC3E}">
        <p14:creationId xmlns:p14="http://schemas.microsoft.com/office/powerpoint/2010/main" val="9009008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D71D9A-6F33-4E21-8701-963DC125F538}" type="slidenum">
              <a:rPr lang="en-US" altLang="en-US"/>
              <a:pPr/>
              <a:t>39</a:t>
            </a:fld>
            <a:endParaRPr lang="en-US" altLang="en-US"/>
          </a:p>
        </p:txBody>
      </p:sp>
      <p:sp>
        <p:nvSpPr>
          <p:cNvPr id="251906" name="Rectangle 2"/>
          <p:cNvSpPr>
            <a:spLocks noGrp="1" noRot="1" noChangeAspect="1" noChangeArrowheads="1" noTextEdit="1"/>
          </p:cNvSpPr>
          <p:nvPr>
            <p:ph type="sldImg"/>
          </p:nvPr>
        </p:nvSpPr>
        <p:spPr>
          <a:ln/>
        </p:spPr>
      </p:sp>
      <p:sp>
        <p:nvSpPr>
          <p:cNvPr id="251907" name="Rectangle 3"/>
          <p:cNvSpPr>
            <a:spLocks noGrp="1" noChangeArrowheads="1"/>
          </p:cNvSpPr>
          <p:nvPr>
            <p:ph type="body" idx="1"/>
          </p:nvPr>
        </p:nvSpPr>
        <p:spPr/>
        <p:txBody>
          <a:bodyPr/>
          <a:lstStyle/>
          <a:p>
            <a:r>
              <a:rPr lang="en-US" altLang="en-US" b="1"/>
              <a:t>Sending and Receiving an LSP:</a:t>
            </a:r>
          </a:p>
          <a:p>
            <a:endParaRPr lang="en-US" altLang="en-US"/>
          </a:p>
          <a:p>
            <a:r>
              <a:rPr lang="en-US" altLang="en-US" b="1"/>
              <a:t>Propagating (sending) LSPs on a Point-to-Point Interface</a:t>
            </a:r>
          </a:p>
          <a:p>
            <a:pPr lvl="1"/>
            <a:r>
              <a:rPr lang="en-US" altLang="en-US"/>
              <a:t>When an adjacency is established both routers send a CSNP (</a:t>
            </a:r>
            <a:r>
              <a:rPr lang="en-US" altLang="en-US" i="1"/>
              <a:t>OSPF DBD</a:t>
            </a:r>
            <a:r>
              <a:rPr lang="en-US" altLang="en-US"/>
              <a:t>) summary of their LSDB.</a:t>
            </a:r>
          </a:p>
          <a:p>
            <a:pPr lvl="1"/>
            <a:r>
              <a:rPr lang="en-US" altLang="en-US"/>
              <a:t>If the receiving router has any LSPs that were </a:t>
            </a:r>
            <a:r>
              <a:rPr lang="en-US" altLang="en-US" u="sng"/>
              <a:t>not</a:t>
            </a:r>
            <a:r>
              <a:rPr lang="en-US" altLang="en-US"/>
              <a:t> present in the CSNP it received, it sends a copy of the missing LSP to the other router. </a:t>
            </a:r>
          </a:p>
          <a:p>
            <a:endParaRPr lang="en-US" altLang="en-US"/>
          </a:p>
        </p:txBody>
      </p:sp>
    </p:spTree>
    <p:extLst>
      <p:ext uri="{BB962C8B-B14F-4D97-AF65-F5344CB8AC3E}">
        <p14:creationId xmlns:p14="http://schemas.microsoft.com/office/powerpoint/2010/main" val="34012908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0E1FA2-4959-45D7-8E20-E0AFD522EAF1}" type="slidenum">
              <a:rPr lang="en-US" altLang="en-US"/>
              <a:pPr/>
              <a:t>40</a:t>
            </a:fld>
            <a:endParaRPr lang="en-US" altLang="en-US"/>
          </a:p>
        </p:txBody>
      </p:sp>
      <p:sp>
        <p:nvSpPr>
          <p:cNvPr id="252930" name="Rectangle 2"/>
          <p:cNvSpPr>
            <a:spLocks noGrp="1" noRot="1" noChangeAspect="1" noChangeArrowheads="1" noTextEdit="1"/>
          </p:cNvSpPr>
          <p:nvPr>
            <p:ph type="sldImg"/>
          </p:nvPr>
        </p:nvSpPr>
        <p:spPr>
          <a:ln/>
        </p:spPr>
      </p:sp>
      <p:sp>
        <p:nvSpPr>
          <p:cNvPr id="252931" name="Rectangle 3"/>
          <p:cNvSpPr>
            <a:spLocks noGrp="1" noChangeArrowheads="1"/>
          </p:cNvSpPr>
          <p:nvPr>
            <p:ph type="body" idx="1"/>
          </p:nvPr>
        </p:nvSpPr>
        <p:spPr/>
        <p:txBody>
          <a:bodyPr/>
          <a:lstStyle/>
          <a:p>
            <a:r>
              <a:rPr lang="en-US" altLang="en-US" b="1"/>
              <a:t>Sending and Receiving an LSP:</a:t>
            </a:r>
            <a:endParaRPr lang="en-US" altLang="en-US"/>
          </a:p>
          <a:p>
            <a:r>
              <a:rPr lang="en-US" altLang="en-US" b="1"/>
              <a:t>Propagating (sending) LSPs on a Point-to-Point Interface</a:t>
            </a:r>
          </a:p>
          <a:p>
            <a:pPr lvl="1"/>
            <a:r>
              <a:rPr lang="en-US" altLang="en-US"/>
              <a:t>Likewise, if the receiving router is missing any LSPs received in the CSNP, the receiving router sends a PSNP (</a:t>
            </a:r>
            <a:r>
              <a:rPr lang="en-US" altLang="en-US" i="1"/>
              <a:t>OSPF LSR</a:t>
            </a:r>
            <a:r>
              <a:rPr lang="en-US" altLang="en-US"/>
              <a:t>) requesting the full LSP to be sent.</a:t>
            </a:r>
          </a:p>
          <a:p>
            <a:pPr lvl="1"/>
            <a:r>
              <a:rPr lang="en-US" altLang="en-US"/>
              <a:t>LSPs are acknowledges with a PSNP (</a:t>
            </a:r>
            <a:r>
              <a:rPr lang="en-US" altLang="en-US" i="1"/>
              <a:t>OSPF LSAck</a:t>
            </a:r>
            <a:r>
              <a:rPr lang="en-US" altLang="en-US"/>
              <a:t>)</a:t>
            </a:r>
          </a:p>
          <a:p>
            <a:pPr lvl="1"/>
            <a:r>
              <a:rPr lang="en-US" altLang="en-US"/>
              <a:t>When the LSP is sent, the router sets a timer.</a:t>
            </a:r>
          </a:p>
          <a:p>
            <a:pPr lvl="2"/>
            <a:r>
              <a:rPr lang="en-US" altLang="en-US"/>
              <a:t>If the acknolwedgement (PSNP) is not received within 5 seconds (Cisco default), the LSP is resent.</a:t>
            </a:r>
            <a:endParaRPr lang="en-US" altLang="en-US" sz="1400"/>
          </a:p>
          <a:p>
            <a:endParaRPr lang="en-US" altLang="en-US"/>
          </a:p>
        </p:txBody>
      </p:sp>
    </p:spTree>
    <p:extLst>
      <p:ext uri="{BB962C8B-B14F-4D97-AF65-F5344CB8AC3E}">
        <p14:creationId xmlns:p14="http://schemas.microsoft.com/office/powerpoint/2010/main" val="31730008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B444AF-0B79-4C1E-B0B8-3493F90E4E6C}" type="slidenum">
              <a:rPr lang="en-US" altLang="en-US"/>
              <a:pPr/>
              <a:t>41</a:t>
            </a:fld>
            <a:endParaRPr lang="en-US" altLang="en-US"/>
          </a:p>
        </p:txBody>
      </p:sp>
      <p:sp>
        <p:nvSpPr>
          <p:cNvPr id="253954" name="Rectangle 2"/>
          <p:cNvSpPr>
            <a:spLocks noGrp="1" noRot="1" noChangeAspect="1" noChangeArrowheads="1" noTextEdit="1"/>
          </p:cNvSpPr>
          <p:nvPr>
            <p:ph type="sldImg"/>
          </p:nvPr>
        </p:nvSpPr>
        <p:spPr>
          <a:ln/>
        </p:spPr>
      </p:sp>
      <p:sp>
        <p:nvSpPr>
          <p:cNvPr id="253955" name="Rectangle 3"/>
          <p:cNvSpPr>
            <a:spLocks noGrp="1" noChangeArrowheads="1"/>
          </p:cNvSpPr>
          <p:nvPr>
            <p:ph type="body" idx="1"/>
          </p:nvPr>
        </p:nvSpPr>
        <p:spPr/>
        <p:txBody>
          <a:bodyPr/>
          <a:lstStyle/>
          <a:p>
            <a:r>
              <a:rPr lang="en-US" altLang="en-US" b="1"/>
              <a:t>Sending and Receiving an LSP:</a:t>
            </a:r>
            <a:endParaRPr lang="en-US" altLang="en-US"/>
          </a:p>
          <a:p>
            <a:r>
              <a:rPr lang="en-US" altLang="en-US" b="1"/>
              <a:t>Propagating (sending) LSPs on a Broadcast Interface</a:t>
            </a:r>
          </a:p>
          <a:p>
            <a:pPr lvl="1"/>
            <a:r>
              <a:rPr lang="en-US" altLang="en-US"/>
              <a:t>The DIS (</a:t>
            </a:r>
            <a:r>
              <a:rPr lang="en-US" altLang="en-US" i="1"/>
              <a:t>OSPF DR</a:t>
            </a:r>
            <a:r>
              <a:rPr lang="en-US" altLang="en-US"/>
              <a:t>) takes on much of the responsibility for synchronizing the databases on behalf of the pseudonode.</a:t>
            </a:r>
          </a:p>
          <a:p>
            <a:pPr lvl="1"/>
            <a:r>
              <a:rPr lang="en-US" altLang="en-US"/>
              <a:t>DIS has three tasks:</a:t>
            </a:r>
          </a:p>
          <a:p>
            <a:pPr lvl="2"/>
            <a:r>
              <a:rPr lang="en-US" altLang="en-US"/>
              <a:t>Creating and maintaining adjacencies</a:t>
            </a:r>
          </a:p>
          <a:p>
            <a:pPr lvl="2"/>
            <a:r>
              <a:rPr lang="en-US" altLang="en-US"/>
              <a:t>Creating and updating the pseudonode LSP</a:t>
            </a:r>
          </a:p>
          <a:p>
            <a:pPr lvl="2"/>
            <a:r>
              <a:rPr lang="en-US" altLang="en-US"/>
              <a:t>Flooding the LSPs over the LAN.</a:t>
            </a:r>
          </a:p>
          <a:p>
            <a:endParaRPr lang="en-US" altLang="en-US"/>
          </a:p>
        </p:txBody>
      </p:sp>
    </p:spTree>
    <p:extLst>
      <p:ext uri="{BB962C8B-B14F-4D97-AF65-F5344CB8AC3E}">
        <p14:creationId xmlns:p14="http://schemas.microsoft.com/office/powerpoint/2010/main" val="8367357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8CF0EE-243B-4491-A3CC-0CA1D72AEDE6}" type="slidenum">
              <a:rPr lang="en-US" altLang="en-US"/>
              <a:pPr/>
              <a:t>42</a:t>
            </a:fld>
            <a:endParaRPr lang="en-US" altLang="en-US"/>
          </a:p>
        </p:txBody>
      </p:sp>
      <p:sp>
        <p:nvSpPr>
          <p:cNvPr id="280578" name="Rectangle 2"/>
          <p:cNvSpPr>
            <a:spLocks noGrp="1" noRot="1" noChangeAspect="1" noChangeArrowheads="1" noTextEdit="1"/>
          </p:cNvSpPr>
          <p:nvPr>
            <p:ph type="sldImg"/>
          </p:nvPr>
        </p:nvSpPr>
        <p:spPr>
          <a:ln/>
        </p:spPr>
      </p:sp>
      <p:sp>
        <p:nvSpPr>
          <p:cNvPr id="280579" name="Rectangle 3"/>
          <p:cNvSpPr>
            <a:spLocks noGrp="1" noChangeArrowheads="1"/>
          </p:cNvSpPr>
          <p:nvPr>
            <p:ph type="body" idx="1"/>
          </p:nvPr>
        </p:nvSpPr>
        <p:spPr/>
        <p:txBody>
          <a:bodyPr/>
          <a:lstStyle/>
          <a:p>
            <a:r>
              <a:rPr lang="en-US" altLang="en-US"/>
              <a:t>On Broadcast networks:</a:t>
            </a:r>
          </a:p>
          <a:p>
            <a:pPr lvl="1"/>
            <a:r>
              <a:rPr lang="en-US" altLang="en-US"/>
              <a:t>LSPs are not acknowledged by each receiving router.</a:t>
            </a:r>
          </a:p>
          <a:p>
            <a:pPr lvl="1"/>
            <a:r>
              <a:rPr lang="en-US" altLang="en-US" b="1"/>
              <a:t>DIS</a:t>
            </a:r>
            <a:r>
              <a:rPr lang="en-US" altLang="en-US"/>
              <a:t> periodically multicasts a </a:t>
            </a:r>
            <a:r>
              <a:rPr lang="en-US" altLang="en-US" b="1"/>
              <a:t>CSNP</a:t>
            </a:r>
            <a:r>
              <a:rPr lang="en-US" altLang="en-US"/>
              <a:t> (OSPF DBD) that describes every LSP in LSDB.</a:t>
            </a:r>
          </a:p>
          <a:p>
            <a:pPr lvl="2"/>
            <a:r>
              <a:rPr lang="en-US" altLang="en-US"/>
              <a:t>Default is every10 seconds</a:t>
            </a:r>
          </a:p>
          <a:p>
            <a:pPr lvl="1"/>
            <a:r>
              <a:rPr lang="en-US" altLang="en-US"/>
              <a:t>L1 CSNPs are multicast to AllL1ISs</a:t>
            </a:r>
          </a:p>
          <a:p>
            <a:pPr lvl="1"/>
            <a:r>
              <a:rPr lang="en-US" altLang="en-US"/>
              <a:t>L2 CSNPs are multicast to AllL2ISs</a:t>
            </a:r>
          </a:p>
          <a:p>
            <a:endParaRPr lang="en-US" altLang="en-US"/>
          </a:p>
        </p:txBody>
      </p:sp>
    </p:spTree>
    <p:extLst>
      <p:ext uri="{BB962C8B-B14F-4D97-AF65-F5344CB8AC3E}">
        <p14:creationId xmlns:p14="http://schemas.microsoft.com/office/powerpoint/2010/main" val="330613748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C3F5A8-37BE-4702-A40D-E4190CE151BB}" type="slidenum">
              <a:rPr lang="en-US" altLang="en-US"/>
              <a:pPr/>
              <a:t>43</a:t>
            </a:fld>
            <a:endParaRPr lang="en-US" altLang="en-US"/>
          </a:p>
        </p:txBody>
      </p:sp>
      <p:sp>
        <p:nvSpPr>
          <p:cNvPr id="254978" name="Rectangle 2"/>
          <p:cNvSpPr>
            <a:spLocks noGrp="1" noRot="1" noChangeAspect="1" noChangeArrowheads="1" noTextEdit="1"/>
          </p:cNvSpPr>
          <p:nvPr>
            <p:ph type="sldImg"/>
          </p:nvPr>
        </p:nvSpPr>
        <p:spPr>
          <a:ln/>
        </p:spPr>
      </p:sp>
      <p:sp>
        <p:nvSpPr>
          <p:cNvPr id="254979" name="Rectangle 3"/>
          <p:cNvSpPr>
            <a:spLocks noGrp="1" noChangeArrowheads="1"/>
          </p:cNvSpPr>
          <p:nvPr>
            <p:ph type="body" idx="1"/>
          </p:nvPr>
        </p:nvSpPr>
        <p:spPr/>
        <p:txBody>
          <a:bodyPr/>
          <a:lstStyle/>
          <a:p>
            <a:r>
              <a:rPr lang="en-US" altLang="en-US" b="1" dirty="0"/>
              <a:t>Sending and Receiving an LSP:</a:t>
            </a:r>
            <a:endParaRPr lang="en-US" altLang="en-US" dirty="0"/>
          </a:p>
          <a:p>
            <a:r>
              <a:rPr lang="en-US" altLang="en-US" b="1" dirty="0"/>
              <a:t>Propagating (sending) LSPs on a Broadcast Interface</a:t>
            </a:r>
          </a:p>
          <a:p>
            <a:pPr lvl="1"/>
            <a:r>
              <a:rPr lang="en-US" altLang="en-US" dirty="0"/>
              <a:t>On receiving a CSNP the router compares it with its LSDB…</a:t>
            </a:r>
          </a:p>
          <a:p>
            <a:pPr lvl="1"/>
            <a:r>
              <a:rPr lang="en-US" altLang="en-US" dirty="0"/>
              <a:t>If the receiving router has a newer version of the LSP then what was sent in the CSNP, or if the CSNP did not contain one of its LSPs, the router multicasts the LSP to all routers on the LAN</a:t>
            </a:r>
          </a:p>
        </p:txBody>
      </p:sp>
    </p:spTree>
    <p:extLst>
      <p:ext uri="{BB962C8B-B14F-4D97-AF65-F5344CB8AC3E}">
        <p14:creationId xmlns:p14="http://schemas.microsoft.com/office/powerpoint/2010/main" val="18653475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2738EB6-9F1D-4D0E-AE22-F90F22C15BDF}" type="slidenum">
              <a:rPr lang="en-US" altLang="en-US"/>
              <a:pPr/>
              <a:t>44</a:t>
            </a:fld>
            <a:endParaRPr lang="en-US" altLang="en-US"/>
          </a:p>
        </p:txBody>
      </p:sp>
      <p:sp>
        <p:nvSpPr>
          <p:cNvPr id="256002" name="Rectangle 2"/>
          <p:cNvSpPr>
            <a:spLocks noGrp="1" noRot="1" noChangeAspect="1" noChangeArrowheads="1" noTextEdit="1"/>
          </p:cNvSpPr>
          <p:nvPr>
            <p:ph type="sldImg"/>
          </p:nvPr>
        </p:nvSpPr>
        <p:spPr>
          <a:ln/>
        </p:spPr>
      </p:sp>
      <p:sp>
        <p:nvSpPr>
          <p:cNvPr id="256003" name="Rectangle 3"/>
          <p:cNvSpPr>
            <a:spLocks noGrp="1" noChangeArrowheads="1"/>
          </p:cNvSpPr>
          <p:nvPr>
            <p:ph type="body" idx="1"/>
          </p:nvPr>
        </p:nvSpPr>
        <p:spPr/>
        <p:txBody>
          <a:bodyPr/>
          <a:lstStyle/>
          <a:p>
            <a:r>
              <a:rPr lang="en-US" altLang="en-US" b="1"/>
              <a:t>Sending and Receiving an LSP:</a:t>
            </a:r>
            <a:endParaRPr lang="en-US" altLang="en-US"/>
          </a:p>
          <a:p>
            <a:r>
              <a:rPr lang="en-US" altLang="en-US" b="1"/>
              <a:t>Propagating (sending) LSPs on a Broadcast Interface</a:t>
            </a:r>
          </a:p>
          <a:p>
            <a:pPr lvl="1"/>
            <a:r>
              <a:rPr lang="en-US" altLang="en-US"/>
              <a:t>On receiving a CSNP the router compares it with its LSDB…</a:t>
            </a:r>
          </a:p>
          <a:p>
            <a:pPr lvl="1"/>
            <a:r>
              <a:rPr lang="en-US" altLang="en-US"/>
              <a:t>If the database is missing an LSP that was in the CSNP, it sends a PSNP requesting the full LSP.</a:t>
            </a:r>
          </a:p>
          <a:p>
            <a:pPr lvl="1"/>
            <a:r>
              <a:rPr lang="en-US" altLang="en-US"/>
              <a:t>The DIS sends the LSP.</a:t>
            </a:r>
          </a:p>
          <a:p>
            <a:endParaRPr lang="en-US" altLang="en-US"/>
          </a:p>
        </p:txBody>
      </p:sp>
    </p:spTree>
    <p:extLst>
      <p:ext uri="{BB962C8B-B14F-4D97-AF65-F5344CB8AC3E}">
        <p14:creationId xmlns:p14="http://schemas.microsoft.com/office/powerpoint/2010/main" val="2344754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DBCCF3-6AD1-44BA-80B9-DA3A49184AB8}" type="slidenum">
              <a:rPr lang="en-US" altLang="en-US"/>
              <a:pPr/>
              <a:t>9</a:t>
            </a:fld>
            <a:endParaRPr lang="en-US" altLang="en-US"/>
          </a:p>
        </p:txBody>
      </p:sp>
      <p:sp>
        <p:nvSpPr>
          <p:cNvPr id="187394"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87078396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C997E6-2453-43D9-B90A-14CB1B926C31}" type="slidenum">
              <a:rPr lang="en-US" altLang="en-US"/>
              <a:pPr/>
              <a:t>45</a:t>
            </a:fld>
            <a:endParaRPr lang="en-US" altLang="en-US"/>
          </a:p>
        </p:txBody>
      </p:sp>
      <p:sp>
        <p:nvSpPr>
          <p:cNvPr id="257026" name="Rectangle 2"/>
          <p:cNvSpPr>
            <a:spLocks noGrp="1" noRot="1" noChangeAspect="1" noChangeArrowheads="1" noTextEdit="1"/>
          </p:cNvSpPr>
          <p:nvPr>
            <p:ph type="sldImg"/>
          </p:nvPr>
        </p:nvSpPr>
        <p:spPr>
          <a:ln/>
        </p:spPr>
      </p:sp>
      <p:sp>
        <p:nvSpPr>
          <p:cNvPr id="257027" name="Rectangle 3"/>
          <p:cNvSpPr>
            <a:spLocks noGrp="1" noChangeArrowheads="1"/>
          </p:cNvSpPr>
          <p:nvPr>
            <p:ph type="body" idx="1"/>
          </p:nvPr>
        </p:nvSpPr>
        <p:spPr/>
        <p:txBody>
          <a:bodyPr/>
          <a:lstStyle/>
          <a:p>
            <a:r>
              <a:rPr lang="en-US" altLang="en-US"/>
              <a:t>Determining if an LSP is valid:</a:t>
            </a:r>
          </a:p>
          <a:p>
            <a:pPr lvl="1"/>
            <a:r>
              <a:rPr lang="en-US" altLang="en-US"/>
              <a:t>Receiving router uses three fields to help determine if the received LSP is more recent than the one in its LSDB.</a:t>
            </a:r>
          </a:p>
          <a:p>
            <a:pPr lvl="1"/>
            <a:r>
              <a:rPr lang="en-US" altLang="en-US" b="1"/>
              <a:t>Remaining Lifetime</a:t>
            </a:r>
          </a:p>
          <a:p>
            <a:pPr lvl="2"/>
            <a:r>
              <a:rPr lang="en-US" altLang="en-US"/>
              <a:t>Used to age-out or delete LSPs</a:t>
            </a:r>
          </a:p>
          <a:p>
            <a:pPr lvl="2"/>
            <a:r>
              <a:rPr lang="en-US" altLang="en-US"/>
              <a:t>Lifetime is set to 0 and flooded</a:t>
            </a:r>
          </a:p>
          <a:p>
            <a:pPr lvl="2"/>
            <a:r>
              <a:rPr lang="en-US" altLang="en-US"/>
              <a:t>Receiving routers recognize this means the route is bad and deletes the LSP from their LSDB, rerunning SPF algorithm, new SPT, new routing table.</a:t>
            </a:r>
          </a:p>
          <a:p>
            <a:pPr lvl="2"/>
            <a:r>
              <a:rPr lang="en-US" altLang="en-US" b="1"/>
              <a:t>Note</a:t>
            </a:r>
            <a:r>
              <a:rPr lang="en-US" altLang="en-US"/>
              <a:t>: </a:t>
            </a:r>
            <a:r>
              <a:rPr lang="en-US" altLang="en-US" b="1"/>
              <a:t>LSPs have a maximum age of 20 minutes</a:t>
            </a:r>
            <a:r>
              <a:rPr lang="en-US" altLang="en-US"/>
              <a:t> in an IS-IS LSDB, and are </a:t>
            </a:r>
            <a:r>
              <a:rPr lang="en-US" altLang="en-US" b="1"/>
              <a:t>re-flooded (refreshed) every 15 minutes</a:t>
            </a:r>
            <a:r>
              <a:rPr lang="en-US" altLang="en-US"/>
              <a:t>.</a:t>
            </a:r>
          </a:p>
          <a:p>
            <a:pPr lvl="1"/>
            <a:r>
              <a:rPr lang="en-US" altLang="en-US" b="1"/>
              <a:t>Sequence Number</a:t>
            </a:r>
          </a:p>
          <a:p>
            <a:pPr lvl="2"/>
            <a:r>
              <a:rPr lang="en-US" altLang="en-US"/>
              <a:t>First LSP starts with a sequence number of 1, with following LSPs incremented by 1.</a:t>
            </a:r>
          </a:p>
          <a:p>
            <a:pPr lvl="1"/>
            <a:r>
              <a:rPr lang="en-US" altLang="en-US" b="1"/>
              <a:t>Checksum</a:t>
            </a:r>
          </a:p>
          <a:p>
            <a:pPr lvl="2"/>
            <a:r>
              <a:rPr lang="en-US" altLang="en-US"/>
              <a:t>If received LSP’s checksum does not computer correctly, the LSP is flushed and the lifetime set to 0.</a:t>
            </a:r>
          </a:p>
          <a:p>
            <a:pPr lvl="2"/>
            <a:r>
              <a:rPr lang="en-US" altLang="en-US"/>
              <a:t>The receiving router floods the LSP with the lifetime set to 0.</a:t>
            </a:r>
          </a:p>
          <a:p>
            <a:pPr lvl="2"/>
            <a:r>
              <a:rPr lang="en-US" altLang="en-US"/>
              <a:t>When the originating router gets this LSP (lifetime = 0) it retransmits a new LSP.</a:t>
            </a:r>
          </a:p>
          <a:p>
            <a:endParaRPr lang="en-US" altLang="en-US"/>
          </a:p>
        </p:txBody>
      </p:sp>
    </p:spTree>
    <p:extLst>
      <p:ext uri="{BB962C8B-B14F-4D97-AF65-F5344CB8AC3E}">
        <p14:creationId xmlns:p14="http://schemas.microsoft.com/office/powerpoint/2010/main" val="321043425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DA2097-A9A3-4619-94B4-87954C947124}" type="slidenum">
              <a:rPr lang="en-US" altLang="en-US"/>
              <a:pPr/>
              <a:t>46</a:t>
            </a:fld>
            <a:endParaRPr lang="en-US" altLang="en-US"/>
          </a:p>
        </p:txBody>
      </p:sp>
      <p:sp>
        <p:nvSpPr>
          <p:cNvPr id="258050" name="Rectangle 2"/>
          <p:cNvSpPr>
            <a:spLocks noGrp="1" noRot="1" noChangeAspect="1" noChangeArrowheads="1" noTextEdit="1"/>
          </p:cNvSpPr>
          <p:nvPr>
            <p:ph type="sldImg"/>
          </p:nvPr>
        </p:nvSpPr>
        <p:spPr>
          <a:ln/>
        </p:spPr>
      </p:sp>
      <p:sp>
        <p:nvSpPr>
          <p:cNvPr id="258051" name="Rectangle 3"/>
          <p:cNvSpPr>
            <a:spLocks noGrp="1" noChangeArrowheads="1"/>
          </p:cNvSpPr>
          <p:nvPr>
            <p:ph type="body" idx="1"/>
          </p:nvPr>
        </p:nvSpPr>
        <p:spPr/>
        <p:txBody>
          <a:bodyPr/>
          <a:lstStyle/>
          <a:p>
            <a:r>
              <a:rPr lang="en-US" altLang="en-US"/>
              <a:t>IS-IS Routing Process is divided into four stages:</a:t>
            </a:r>
          </a:p>
          <a:p>
            <a:pPr lvl="1"/>
            <a:r>
              <a:rPr lang="en-US" altLang="en-US"/>
              <a:t>Update</a:t>
            </a:r>
          </a:p>
          <a:p>
            <a:pPr lvl="1"/>
            <a:r>
              <a:rPr lang="en-US" altLang="en-US" b="1">
                <a:solidFill>
                  <a:schemeClr val="accent2"/>
                </a:solidFill>
              </a:rPr>
              <a:t>Decision</a:t>
            </a:r>
          </a:p>
          <a:p>
            <a:pPr lvl="1"/>
            <a:r>
              <a:rPr lang="en-US" altLang="en-US"/>
              <a:t>Forwarding</a:t>
            </a:r>
          </a:p>
          <a:p>
            <a:pPr lvl="1"/>
            <a:r>
              <a:rPr lang="en-US" altLang="en-US"/>
              <a:t>Receive</a:t>
            </a:r>
          </a:p>
          <a:p>
            <a:endParaRPr lang="en-US" altLang="en-US"/>
          </a:p>
        </p:txBody>
      </p:sp>
    </p:spTree>
    <p:extLst>
      <p:ext uri="{BB962C8B-B14F-4D97-AF65-F5344CB8AC3E}">
        <p14:creationId xmlns:p14="http://schemas.microsoft.com/office/powerpoint/2010/main" val="312223420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C5DEC4-FB0D-48CF-A049-CAF16B5D6FA5}" type="slidenum">
              <a:rPr lang="en-US" altLang="en-US"/>
              <a:pPr/>
              <a:t>47</a:t>
            </a:fld>
            <a:endParaRPr lang="en-US" altLang="en-US"/>
          </a:p>
        </p:txBody>
      </p:sp>
      <p:sp>
        <p:nvSpPr>
          <p:cNvPr id="259074" name="Rectangle 2"/>
          <p:cNvSpPr>
            <a:spLocks noGrp="1" noRot="1" noChangeAspect="1" noChangeArrowheads="1" noTextEdit="1"/>
          </p:cNvSpPr>
          <p:nvPr>
            <p:ph type="sldImg"/>
          </p:nvPr>
        </p:nvSpPr>
        <p:spPr>
          <a:ln/>
        </p:spPr>
      </p:sp>
      <p:sp>
        <p:nvSpPr>
          <p:cNvPr id="259075" name="Rectangle 3"/>
          <p:cNvSpPr>
            <a:spLocks noGrp="1" noChangeArrowheads="1"/>
          </p:cNvSpPr>
          <p:nvPr>
            <p:ph type="body" idx="1"/>
          </p:nvPr>
        </p:nvSpPr>
        <p:spPr/>
        <p:txBody>
          <a:bodyPr/>
          <a:lstStyle/>
          <a:p>
            <a:r>
              <a:rPr lang="en-US" altLang="en-US"/>
              <a:t>The Decision Process</a:t>
            </a:r>
          </a:p>
          <a:p>
            <a:pPr lvl="1"/>
            <a:r>
              <a:rPr lang="en-US" altLang="en-US"/>
              <a:t>Uses </a:t>
            </a:r>
            <a:r>
              <a:rPr lang="en-US" altLang="en-US" b="1"/>
              <a:t>Dijkstra’s algorithm</a:t>
            </a:r>
            <a:r>
              <a:rPr lang="en-US" altLang="en-US"/>
              <a:t> to build a SPT (Shortest Path Tree)</a:t>
            </a:r>
          </a:p>
          <a:p>
            <a:pPr lvl="1"/>
            <a:r>
              <a:rPr lang="en-US" altLang="en-US"/>
              <a:t>The SPT is used to create the forwarding table, also known as the routing table.</a:t>
            </a:r>
          </a:p>
          <a:p>
            <a:pPr lvl="1"/>
            <a:r>
              <a:rPr lang="en-US" altLang="en-US"/>
              <a:t>Several tables are used during this process:</a:t>
            </a:r>
          </a:p>
          <a:p>
            <a:pPr lvl="2"/>
            <a:r>
              <a:rPr lang="en-US" altLang="en-US" b="1"/>
              <a:t>PATH table</a:t>
            </a:r>
          </a:p>
          <a:p>
            <a:pPr lvl="3"/>
            <a:r>
              <a:rPr lang="en-US" altLang="en-US"/>
              <a:t>PATH table is the </a:t>
            </a:r>
            <a:r>
              <a:rPr lang="en-US" altLang="en-US" u="sng"/>
              <a:t>SPT during the construction of the LSDB</a:t>
            </a:r>
          </a:p>
          <a:p>
            <a:pPr lvl="3"/>
            <a:r>
              <a:rPr lang="en-US" altLang="en-US"/>
              <a:t>Each candidate route is placed in the PATH table while the metric is examined to determine if it is the shortest path to the destination.</a:t>
            </a:r>
          </a:p>
          <a:p>
            <a:pPr lvl="2"/>
            <a:r>
              <a:rPr lang="en-US" altLang="en-US" b="1"/>
              <a:t>TENT</a:t>
            </a:r>
            <a:r>
              <a:rPr lang="en-US" altLang="en-US"/>
              <a:t> is the tentative database (</a:t>
            </a:r>
            <a:r>
              <a:rPr lang="en-US" altLang="en-US" u="sng"/>
              <a:t>a scratchpad) during this process</a:t>
            </a:r>
          </a:p>
          <a:p>
            <a:endParaRPr lang="en-US" altLang="en-US"/>
          </a:p>
        </p:txBody>
      </p:sp>
    </p:spTree>
    <p:extLst>
      <p:ext uri="{BB962C8B-B14F-4D97-AF65-F5344CB8AC3E}">
        <p14:creationId xmlns:p14="http://schemas.microsoft.com/office/powerpoint/2010/main" val="311412297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0B6998-482B-4552-9067-084703F0361F}" type="slidenum">
              <a:rPr lang="en-US" altLang="en-US"/>
              <a:pPr/>
              <a:t>49</a:t>
            </a:fld>
            <a:endParaRPr lang="en-US" altLang="en-US"/>
          </a:p>
        </p:txBody>
      </p:sp>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r>
              <a:rPr lang="en-US" altLang="en-US"/>
              <a:t>Determining the best route</a:t>
            </a:r>
          </a:p>
          <a:p>
            <a:r>
              <a:rPr lang="en-US" altLang="en-US"/>
              <a:t>Criteria by which the lowest cost paths are selected and placed in the forwarding database are:</a:t>
            </a:r>
          </a:p>
          <a:p>
            <a:pPr lvl="1"/>
            <a:r>
              <a:rPr lang="en-US" altLang="en-US"/>
              <a:t>Cisco allows up to six equal-cost paths, four by default.</a:t>
            </a:r>
          </a:p>
          <a:p>
            <a:pPr lvl="1"/>
            <a:r>
              <a:rPr lang="en-US" altLang="en-US"/>
              <a:t>Cisco only supports the default metric</a:t>
            </a:r>
          </a:p>
          <a:p>
            <a:pPr lvl="1"/>
            <a:r>
              <a:rPr lang="en-US" altLang="en-US"/>
              <a:t>Internal paths are chosen before external paths outside the routing domain, to prevent sub-optimal routes and routing loops.</a:t>
            </a:r>
          </a:p>
          <a:p>
            <a:pPr lvl="1"/>
            <a:r>
              <a:rPr lang="en-US" altLang="en-US"/>
              <a:t>Level 1 paths within the area are “more attractive” than Level 2 paths outside the area, to prevent sub-optimal routes and routing loops.</a:t>
            </a:r>
          </a:p>
          <a:p>
            <a:pPr lvl="1"/>
            <a:r>
              <a:rPr lang="en-US" altLang="en-US"/>
              <a:t>Longest match or most specific address in IP ensures that the closest router is chosen.</a:t>
            </a:r>
          </a:p>
          <a:p>
            <a:pPr lvl="1"/>
            <a:r>
              <a:rPr lang="en-US" altLang="en-US"/>
              <a:t>ToS (Type of Service) in IP header is used, if configured.</a:t>
            </a:r>
          </a:p>
          <a:p>
            <a:pPr lvl="1"/>
            <a:r>
              <a:rPr lang="en-US" altLang="en-US"/>
              <a:t>If there is no path, the forwarding database sends the packet to the nearest Level 2 router, which is the default router.</a:t>
            </a:r>
          </a:p>
          <a:p>
            <a:endParaRPr lang="en-US" altLang="en-US"/>
          </a:p>
        </p:txBody>
      </p:sp>
    </p:spTree>
    <p:extLst>
      <p:ext uri="{BB962C8B-B14F-4D97-AF65-F5344CB8AC3E}">
        <p14:creationId xmlns:p14="http://schemas.microsoft.com/office/powerpoint/2010/main" val="395262057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9368E8-D22E-4394-A37B-AC1E367453BD}" type="slidenum">
              <a:rPr lang="en-US" altLang="en-US"/>
              <a:pPr/>
              <a:t>50</a:t>
            </a:fld>
            <a:endParaRPr lang="en-US" altLang="en-US"/>
          </a:p>
        </p:txBody>
      </p:sp>
      <p:sp>
        <p:nvSpPr>
          <p:cNvPr id="261122" name="Rectangle 2"/>
          <p:cNvSpPr>
            <a:spLocks noGrp="1" noRot="1" noChangeAspect="1" noChangeArrowheads="1" noTextEdit="1"/>
          </p:cNvSpPr>
          <p:nvPr>
            <p:ph type="sldImg"/>
          </p:nvPr>
        </p:nvSpPr>
        <p:spPr>
          <a:ln/>
        </p:spPr>
      </p:sp>
      <p:sp>
        <p:nvSpPr>
          <p:cNvPr id="261123" name="Rectangle 3"/>
          <p:cNvSpPr>
            <a:spLocks noGrp="1" noChangeArrowheads="1"/>
          </p:cNvSpPr>
          <p:nvPr>
            <p:ph type="body" idx="1"/>
          </p:nvPr>
        </p:nvSpPr>
        <p:spPr/>
        <p:txBody>
          <a:bodyPr/>
          <a:lstStyle/>
          <a:p>
            <a:r>
              <a:rPr lang="en-US" altLang="en-US"/>
              <a:t>IS-IS Routing Process is divided into four stages:</a:t>
            </a:r>
          </a:p>
          <a:p>
            <a:pPr lvl="1"/>
            <a:r>
              <a:rPr lang="en-US" altLang="en-US"/>
              <a:t>Update</a:t>
            </a:r>
          </a:p>
          <a:p>
            <a:pPr lvl="1"/>
            <a:r>
              <a:rPr lang="en-US" altLang="en-US"/>
              <a:t>Decision</a:t>
            </a:r>
          </a:p>
          <a:p>
            <a:pPr lvl="1"/>
            <a:r>
              <a:rPr lang="en-US" altLang="en-US" b="1">
                <a:solidFill>
                  <a:schemeClr val="accent2"/>
                </a:solidFill>
              </a:rPr>
              <a:t>Forwarding</a:t>
            </a:r>
          </a:p>
          <a:p>
            <a:pPr lvl="1"/>
            <a:r>
              <a:rPr lang="en-US" altLang="en-US" b="1">
                <a:solidFill>
                  <a:schemeClr val="accent2"/>
                </a:solidFill>
              </a:rPr>
              <a:t>Receive</a:t>
            </a:r>
          </a:p>
          <a:p>
            <a:endParaRPr lang="en-US" altLang="en-US"/>
          </a:p>
        </p:txBody>
      </p:sp>
    </p:spTree>
    <p:extLst>
      <p:ext uri="{BB962C8B-B14F-4D97-AF65-F5344CB8AC3E}">
        <p14:creationId xmlns:p14="http://schemas.microsoft.com/office/powerpoint/2010/main" val="60210383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8CD772-24A1-4C2E-88C4-4DFF64C2E5CE}" type="slidenum">
              <a:rPr lang="en-US" altLang="en-US"/>
              <a:pPr/>
              <a:t>51</a:t>
            </a:fld>
            <a:endParaRPr lang="en-US" altLang="en-US"/>
          </a:p>
        </p:txBody>
      </p:sp>
      <p:sp>
        <p:nvSpPr>
          <p:cNvPr id="262146" name="Rectangle 2"/>
          <p:cNvSpPr>
            <a:spLocks noGrp="1" noRot="1" noChangeAspect="1" noChangeArrowheads="1" noTextEdit="1"/>
          </p:cNvSpPr>
          <p:nvPr>
            <p:ph type="sldImg"/>
          </p:nvPr>
        </p:nvSpPr>
        <p:spPr>
          <a:ln/>
        </p:spPr>
      </p:sp>
      <p:sp>
        <p:nvSpPr>
          <p:cNvPr id="262147"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41053743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A737BF-CA29-4ECE-86E4-D1DA310A9C57}" type="slidenum">
              <a:rPr lang="en-US" altLang="en-US"/>
              <a:pPr/>
              <a:t>52</a:t>
            </a:fld>
            <a:endParaRPr lang="en-US" altLang="en-US"/>
          </a:p>
        </p:txBody>
      </p:sp>
      <p:sp>
        <p:nvSpPr>
          <p:cNvPr id="284674" name="Rectangle 2"/>
          <p:cNvSpPr>
            <a:spLocks noGrp="1" noRot="1" noChangeAspect="1" noChangeArrowheads="1" noTextEdit="1"/>
          </p:cNvSpPr>
          <p:nvPr>
            <p:ph type="sldImg"/>
          </p:nvPr>
        </p:nvSpPr>
        <p:spPr>
          <a:ln/>
        </p:spPr>
      </p:sp>
      <p:sp>
        <p:nvSpPr>
          <p:cNvPr id="284675"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154928129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nSpc>
                <a:spcPct val="150000"/>
              </a:lnSpc>
              <a:buFont typeface="Arial" panose="020B0604020202020204" pitchFamily="34" charset="0"/>
              <a:buChar char="•"/>
            </a:pPr>
            <a:r>
              <a:rPr lang="en-US" dirty="0" smtClean="0"/>
              <a:t>01:00:5E:00:00:00 - 01:00:5E:7F:FF:FF 0x0800 IPv4 Multicast (</a:t>
            </a:r>
            <a:r>
              <a:rPr lang="en-US" dirty="0" smtClean="0">
                <a:hlinkClick r:id="rId3"/>
              </a:rPr>
              <a:t>RFC 1112</a:t>
            </a:r>
            <a:r>
              <a:rPr lang="en-US" dirty="0" smtClean="0"/>
              <a:t>), insert the low 23 Bits of the multicast IPv4 Address into the Ethernet Address (</a:t>
            </a:r>
            <a:r>
              <a:rPr lang="en-US" dirty="0" smtClean="0">
                <a:hlinkClick r:id="rId4"/>
              </a:rPr>
              <a:t>RFC 7042</a:t>
            </a:r>
            <a:r>
              <a:rPr lang="en-US" dirty="0" smtClean="0"/>
              <a:t> 2.1.1.)</a:t>
            </a:r>
          </a:p>
          <a:p>
            <a:pPr marL="171450" indent="-171450">
              <a:lnSpc>
                <a:spcPct val="150000"/>
              </a:lnSpc>
              <a:buFont typeface="Arial" panose="020B0604020202020204" pitchFamily="34" charset="0"/>
              <a:buChar char="•"/>
            </a:pPr>
            <a:r>
              <a:rPr lang="en-US" dirty="0" smtClean="0"/>
              <a:t>33:33:xx:xx:xx:xx 0x86DD IPv6 Multicast (</a:t>
            </a:r>
            <a:r>
              <a:rPr lang="en-US" dirty="0" smtClean="0">
                <a:hlinkClick r:id="rId5"/>
              </a:rPr>
              <a:t>RFC 2464</a:t>
            </a:r>
            <a:r>
              <a:rPr lang="en-US" dirty="0" smtClean="0"/>
              <a:t>), insert the low 32 Bits of the multicast IPv6 Address into the Ethernet Address (</a:t>
            </a:r>
            <a:r>
              <a:rPr lang="en-US" dirty="0" smtClean="0">
                <a:hlinkClick r:id="rId4"/>
              </a:rPr>
              <a:t>RFC 7042</a:t>
            </a:r>
            <a:r>
              <a:rPr lang="en-US" dirty="0" smtClean="0"/>
              <a:t> 2.3.1.)</a:t>
            </a:r>
          </a:p>
          <a:p>
            <a:pPr marL="171450" indent="-171450">
              <a:lnSpc>
                <a:spcPct val="150000"/>
              </a:lnSpc>
              <a:buFont typeface="Arial" panose="020B0604020202020204" pitchFamily="34" charset="0"/>
              <a:buChar char="•"/>
            </a:pPr>
            <a:r>
              <a:rPr lang="en-US" dirty="0" smtClean="0"/>
              <a:t>224.0.0.5 The </a:t>
            </a:r>
            <a:r>
              <a:rPr lang="en-US" dirty="0" smtClean="0">
                <a:hlinkClick r:id="rId6" tooltip="Open Shortest Path First"/>
              </a:rPr>
              <a:t>Open Shortest Path First</a:t>
            </a:r>
            <a:r>
              <a:rPr lang="en-US" dirty="0" smtClean="0"/>
              <a:t> (OSPF) </a:t>
            </a:r>
            <a:r>
              <a:rPr lang="en-US" i="1" dirty="0" smtClean="0"/>
              <a:t>All OSPF Routers</a:t>
            </a:r>
            <a:r>
              <a:rPr lang="en-US" dirty="0" smtClean="0"/>
              <a:t> address is used to send Hello packets to all OSPF routers on a network segment. </a:t>
            </a:r>
          </a:p>
          <a:p>
            <a:pPr marL="171450" indent="-171450">
              <a:lnSpc>
                <a:spcPct val="150000"/>
              </a:lnSpc>
              <a:buFont typeface="Arial" panose="020B0604020202020204" pitchFamily="34" charset="0"/>
              <a:buChar char="•"/>
            </a:pPr>
            <a:r>
              <a:rPr lang="en-US" dirty="0" smtClean="0"/>
              <a:t>224.0.0.6 The OSPF </a:t>
            </a:r>
            <a:r>
              <a:rPr lang="en-US" i="1" dirty="0" smtClean="0"/>
              <a:t>All Designated Routers</a:t>
            </a:r>
            <a:r>
              <a:rPr lang="en-US" dirty="0" smtClean="0"/>
              <a:t> ""(DR)"" address is used to send OSPF </a:t>
            </a:r>
            <a:r>
              <a:rPr lang="en-US" dirty="0" err="1" smtClean="0"/>
              <a:t>routin`g</a:t>
            </a:r>
            <a:r>
              <a:rPr lang="en-US" dirty="0" smtClean="0"/>
              <a:t> information to designated routers on a network segment.</a:t>
            </a:r>
            <a:endParaRPr lang="en-US" dirty="0"/>
          </a:p>
        </p:txBody>
      </p:sp>
      <p:sp>
        <p:nvSpPr>
          <p:cNvPr id="4" name="Slide Number Placeholder 3"/>
          <p:cNvSpPr>
            <a:spLocks noGrp="1"/>
          </p:cNvSpPr>
          <p:nvPr>
            <p:ph type="sldNum" sz="quarter" idx="10"/>
          </p:nvPr>
        </p:nvSpPr>
        <p:spPr/>
        <p:txBody>
          <a:bodyPr/>
          <a:lstStyle/>
          <a:p>
            <a:fld id="{4D7D863B-902A-5543-B0B7-85D3EFB9BCC7}" type="slidenum">
              <a:rPr lang="en-US" smtClean="0"/>
              <a:pPr/>
              <a:t>53</a:t>
            </a:fld>
            <a:endParaRPr lang="en-US" dirty="0"/>
          </a:p>
        </p:txBody>
      </p:sp>
    </p:spTree>
    <p:extLst>
      <p:ext uri="{BB962C8B-B14F-4D97-AF65-F5344CB8AC3E}">
        <p14:creationId xmlns:p14="http://schemas.microsoft.com/office/powerpoint/2010/main" val="92839135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E9F932-D2FC-4908-9696-12DF674B0AF0}" type="slidenum">
              <a:rPr lang="en-US" altLang="en-US"/>
              <a:pPr/>
              <a:t>57</a:t>
            </a:fld>
            <a:endParaRPr lang="en-US" altLang="en-US"/>
          </a:p>
        </p:txBody>
      </p:sp>
      <p:sp>
        <p:nvSpPr>
          <p:cNvPr id="247810" name="Rectangle 2"/>
          <p:cNvSpPr>
            <a:spLocks noGrp="1" noRot="1" noChangeAspect="1" noChangeArrowheads="1" noTextEdit="1"/>
          </p:cNvSpPr>
          <p:nvPr>
            <p:ph type="sldImg"/>
          </p:nvPr>
        </p:nvSpPr>
        <p:spPr>
          <a:ln/>
        </p:spPr>
      </p:sp>
      <p:sp>
        <p:nvSpPr>
          <p:cNvPr id="247811" name="Rectangle 3"/>
          <p:cNvSpPr>
            <a:spLocks noGrp="1" noChangeArrowheads="1"/>
          </p:cNvSpPr>
          <p:nvPr>
            <p:ph type="body" idx="1"/>
          </p:nvPr>
        </p:nvSpPr>
        <p:spPr/>
        <p:txBody>
          <a:bodyPr/>
          <a:lstStyle/>
          <a:p>
            <a:r>
              <a:rPr lang="en-US" altLang="en-US"/>
              <a:t>CLV (Code/Length/Value) and TLV (Type/Length/Value)</a:t>
            </a:r>
          </a:p>
          <a:p>
            <a:pPr lvl="1"/>
            <a:r>
              <a:rPr lang="en-US" altLang="en-US"/>
              <a:t>Same thing, CLV is more of the OSI term.</a:t>
            </a:r>
          </a:p>
          <a:p>
            <a:pPr lvl="1"/>
            <a:r>
              <a:rPr lang="en-US" altLang="en-US"/>
              <a:t>There are variable length fields in a PDU.</a:t>
            </a:r>
          </a:p>
          <a:p>
            <a:pPr lvl="2"/>
            <a:r>
              <a:rPr lang="en-US" altLang="en-US"/>
              <a:t>Code or Type specifies the type of information.</a:t>
            </a:r>
          </a:p>
          <a:p>
            <a:pPr lvl="2"/>
            <a:r>
              <a:rPr lang="en-US" altLang="en-US"/>
              <a:t>Length specifies the size of the Value field.</a:t>
            </a:r>
          </a:p>
          <a:p>
            <a:pPr lvl="2"/>
            <a:r>
              <a:rPr lang="en-US" altLang="en-US"/>
              <a:t>Value is the information itself.</a:t>
            </a:r>
          </a:p>
          <a:p>
            <a:pPr lvl="3"/>
            <a:r>
              <a:rPr lang="en-US" altLang="en-US"/>
              <a:t>Example CLV or </a:t>
            </a:r>
            <a:r>
              <a:rPr lang="en-US" altLang="en-US" b="1"/>
              <a:t>TLV 128</a:t>
            </a:r>
            <a:r>
              <a:rPr lang="en-US" altLang="en-US"/>
              <a:t> defines the </a:t>
            </a:r>
            <a:r>
              <a:rPr lang="en-US" altLang="en-US" u="sng"/>
              <a:t>capability to carry IP routes in IS-IS packets, in essence TLV 128 is Integrated IS-IS.</a:t>
            </a:r>
          </a:p>
          <a:p>
            <a:pPr lvl="3"/>
            <a:endParaRPr lang="en-US" altLang="en-US" u="sng"/>
          </a:p>
          <a:p>
            <a:endParaRPr lang="en-US" altLang="en-US"/>
          </a:p>
          <a:p>
            <a:endParaRPr lang="en-US" altLang="en-US"/>
          </a:p>
        </p:txBody>
      </p:sp>
    </p:spTree>
    <p:extLst>
      <p:ext uri="{BB962C8B-B14F-4D97-AF65-F5344CB8AC3E}">
        <p14:creationId xmlns:p14="http://schemas.microsoft.com/office/powerpoint/2010/main" val="242285184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t>
            </a:r>
            <a:r>
              <a:rPr lang="en-US" baseline="0" dirty="0" smtClean="0"/>
              <a:t> – Partition bit : Partition repair capability. Not supported. </a:t>
            </a:r>
          </a:p>
          <a:p>
            <a:r>
              <a:rPr lang="en-US" baseline="0" dirty="0" smtClean="0"/>
              <a:t>ATT – Attached bit : Used by L2 and L1/L2 routers to indicate they have route to another area. </a:t>
            </a:r>
          </a:p>
          <a:p>
            <a:r>
              <a:rPr lang="en-US" baseline="0" dirty="0" smtClean="0"/>
              <a:t>OL – Overload bit : the originating router is experiencing a memory overload and has incomplete Link-State Database. Other routers still route packets to the overloaded router’s directly connected networks, but do not use the router for transit traffic. </a:t>
            </a:r>
          </a:p>
          <a:p>
            <a:r>
              <a:rPr lang="en-US" baseline="0" dirty="0" smtClean="0"/>
              <a:t>LSP ID – the system ID, the pseudo node ID and the LSP number of the LSP</a:t>
            </a:r>
            <a:endParaRPr lang="en-US" dirty="0"/>
          </a:p>
        </p:txBody>
      </p:sp>
      <p:sp>
        <p:nvSpPr>
          <p:cNvPr id="4" name="Slide Number Placeholder 3"/>
          <p:cNvSpPr>
            <a:spLocks noGrp="1"/>
          </p:cNvSpPr>
          <p:nvPr>
            <p:ph type="sldNum" sz="quarter" idx="10"/>
          </p:nvPr>
        </p:nvSpPr>
        <p:spPr/>
        <p:txBody>
          <a:bodyPr/>
          <a:lstStyle/>
          <a:p>
            <a:fld id="{4D7D863B-902A-5543-B0B7-85D3EFB9BCC7}" type="slidenum">
              <a:rPr lang="en-US" smtClean="0"/>
              <a:pPr/>
              <a:t>65</a:t>
            </a:fld>
            <a:endParaRPr lang="en-US" dirty="0"/>
          </a:p>
        </p:txBody>
      </p:sp>
    </p:spTree>
    <p:extLst>
      <p:ext uri="{BB962C8B-B14F-4D97-AF65-F5344CB8AC3E}">
        <p14:creationId xmlns:p14="http://schemas.microsoft.com/office/powerpoint/2010/main" val="33507290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6BB53C-BA36-4D82-A5A0-A88A7EBCB2DA}" type="slidenum">
              <a:rPr lang="en-US" altLang="en-US"/>
              <a:pPr/>
              <a:t>10</a:t>
            </a:fld>
            <a:endParaRPr lang="en-US" altLang="en-US"/>
          </a:p>
        </p:txBody>
      </p:sp>
      <p:sp>
        <p:nvSpPr>
          <p:cNvPr id="188418" name="Rectangle 2"/>
          <p:cNvSpPr>
            <a:spLocks noGrp="1" noRot="1" noChangeAspect="1" noChangeArrowheads="1" noTextEdit="1"/>
          </p:cNvSpPr>
          <p:nvPr>
            <p:ph type="sldImg"/>
          </p:nvPr>
        </p:nvSpPr>
        <p:spPr>
          <a:ln/>
        </p:spPr>
      </p:sp>
      <p:sp>
        <p:nvSpPr>
          <p:cNvPr id="18841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3429434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C69E1A-EB96-4719-8A5B-A36B95111480}" type="slidenum">
              <a:rPr lang="en-US" altLang="en-US"/>
              <a:pPr/>
              <a:t>11</a:t>
            </a:fld>
            <a:endParaRPr lang="en-US" altLang="en-US"/>
          </a:p>
        </p:txBody>
      </p:sp>
      <p:sp>
        <p:nvSpPr>
          <p:cNvPr id="189442" name="Rectangle 2"/>
          <p:cNvSpPr>
            <a:spLocks noGrp="1" noRot="1" noChangeAspect="1" noChangeArrowheads="1" noTextEdit="1"/>
          </p:cNvSpPr>
          <p:nvPr>
            <p:ph type="sldImg"/>
          </p:nvPr>
        </p:nvSpPr>
        <p:spPr>
          <a:ln/>
        </p:spPr>
      </p:sp>
      <p:sp>
        <p:nvSpPr>
          <p:cNvPr id="18944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4108576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50D8809-E85D-4386-97F9-19A807019A69}" type="slidenum">
              <a:rPr lang="en-US" altLang="en-US"/>
              <a:pPr/>
              <a:t>12</a:t>
            </a:fld>
            <a:endParaRPr lang="en-US" altLang="en-US"/>
          </a:p>
        </p:txBody>
      </p:sp>
      <p:sp>
        <p:nvSpPr>
          <p:cNvPr id="201730" name="Rectangle 2"/>
          <p:cNvSpPr>
            <a:spLocks noGrp="1" noRot="1" noChangeAspect="1" noChangeArrowheads="1" noTextEdit="1"/>
          </p:cNvSpPr>
          <p:nvPr>
            <p:ph type="sldImg"/>
          </p:nvPr>
        </p:nvSpPr>
        <p:spPr>
          <a:ln/>
        </p:spPr>
      </p:sp>
      <p:sp>
        <p:nvSpPr>
          <p:cNvPr id="201731" name="Rectangle 3"/>
          <p:cNvSpPr>
            <a:spLocks noGrp="1" noChangeArrowheads="1"/>
          </p:cNvSpPr>
          <p:nvPr>
            <p:ph type="body" idx="1"/>
          </p:nvPr>
        </p:nvSpPr>
        <p:spPr/>
        <p:txBody>
          <a:bodyPr/>
          <a:lstStyle/>
          <a:p>
            <a:r>
              <a:rPr lang="en-US" altLang="en-US">
                <a:solidFill>
                  <a:schemeClr val="accent2"/>
                </a:solidFill>
              </a:rPr>
              <a:t>Level 1 IS (L1 IS, router)</a:t>
            </a:r>
          </a:p>
          <a:p>
            <a:pPr lvl="1"/>
            <a:r>
              <a:rPr lang="en-US" altLang="en-US"/>
              <a:t>Analogous to </a:t>
            </a:r>
            <a:r>
              <a:rPr lang="en-US" altLang="en-US">
                <a:solidFill>
                  <a:srgbClr val="FF0000"/>
                </a:solidFill>
              </a:rPr>
              <a:t>OSPF Internal non-backbone router (Totally Stubby)</a:t>
            </a:r>
          </a:p>
          <a:p>
            <a:pPr lvl="1"/>
            <a:r>
              <a:rPr lang="en-US" altLang="en-US">
                <a:solidFill>
                  <a:schemeClr val="tx2"/>
                </a:solidFill>
              </a:rPr>
              <a:t>Responsible for routing to ESs inside an area.</a:t>
            </a:r>
          </a:p>
          <a:p>
            <a:r>
              <a:rPr lang="en-US" altLang="en-US"/>
              <a:t>A contiguous group of Level 1 routers define an area.</a:t>
            </a:r>
          </a:p>
          <a:p>
            <a:r>
              <a:rPr lang="en-US" altLang="en-US"/>
              <a:t>Level 1 routers maintain the Level 1 database for the area and exit points to neighboring areas.</a:t>
            </a:r>
          </a:p>
          <a:p>
            <a:endParaRPr lang="en-US" altLang="en-US"/>
          </a:p>
        </p:txBody>
      </p:sp>
    </p:spTree>
    <p:extLst>
      <p:ext uri="{BB962C8B-B14F-4D97-AF65-F5344CB8AC3E}">
        <p14:creationId xmlns:p14="http://schemas.microsoft.com/office/powerpoint/2010/main" val="313652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FD48E1-CA56-4C98-AA16-41B67802ACC0}" type="slidenum">
              <a:rPr lang="en-US" altLang="en-US"/>
              <a:pPr/>
              <a:t>13</a:t>
            </a:fld>
            <a:endParaRPr lang="en-US" altLang="en-US"/>
          </a:p>
        </p:txBody>
      </p:sp>
      <p:sp>
        <p:nvSpPr>
          <p:cNvPr id="202754" name="Rectangle 2"/>
          <p:cNvSpPr>
            <a:spLocks noGrp="1" noRot="1" noChangeAspect="1" noChangeArrowheads="1" noTextEdit="1"/>
          </p:cNvSpPr>
          <p:nvPr>
            <p:ph type="sldImg"/>
          </p:nvPr>
        </p:nvSpPr>
        <p:spPr>
          <a:ln/>
        </p:spPr>
      </p:sp>
      <p:sp>
        <p:nvSpPr>
          <p:cNvPr id="202755" name="Rectangle 3"/>
          <p:cNvSpPr>
            <a:spLocks noGrp="1" noChangeArrowheads="1"/>
          </p:cNvSpPr>
          <p:nvPr>
            <p:ph type="body" idx="1"/>
          </p:nvPr>
        </p:nvSpPr>
        <p:spPr/>
        <p:txBody>
          <a:bodyPr/>
          <a:lstStyle/>
          <a:p>
            <a:r>
              <a:rPr lang="en-US" altLang="en-US">
                <a:solidFill>
                  <a:schemeClr val="accent2"/>
                </a:solidFill>
              </a:rPr>
              <a:t>Level 2 IS (L2 IS, router)</a:t>
            </a:r>
          </a:p>
          <a:p>
            <a:pPr lvl="1"/>
            <a:r>
              <a:rPr lang="en-US" altLang="en-US"/>
              <a:t>Analogous to </a:t>
            </a:r>
            <a:r>
              <a:rPr lang="en-US" altLang="en-US">
                <a:solidFill>
                  <a:srgbClr val="FF0000"/>
                </a:solidFill>
              </a:rPr>
              <a:t>OSPF Internal Backbone router</a:t>
            </a:r>
          </a:p>
          <a:p>
            <a:pPr lvl="1"/>
            <a:r>
              <a:rPr lang="en-US" altLang="en-US">
                <a:solidFill>
                  <a:schemeClr val="tx2"/>
                </a:solidFill>
              </a:rPr>
              <a:t>Responsible for routing between areas</a:t>
            </a:r>
          </a:p>
          <a:p>
            <a:r>
              <a:rPr lang="en-US" altLang="en-US">
                <a:solidFill>
                  <a:schemeClr val="tx2"/>
                </a:solidFill>
              </a:rPr>
              <a:t>Also referred to as area routers.</a:t>
            </a:r>
          </a:p>
          <a:p>
            <a:r>
              <a:rPr lang="en-US" altLang="en-US">
                <a:solidFill>
                  <a:schemeClr val="tx2"/>
                </a:solidFill>
              </a:rPr>
              <a:t>Interconnect the Level 1 areas</a:t>
            </a:r>
          </a:p>
          <a:p>
            <a:r>
              <a:rPr lang="en-US" altLang="en-US">
                <a:solidFill>
                  <a:schemeClr val="tx2"/>
                </a:solidFill>
              </a:rPr>
              <a:t>Store separate database of only inter-area topology</a:t>
            </a:r>
          </a:p>
          <a:p>
            <a:r>
              <a:rPr lang="en-US" altLang="en-US">
                <a:solidFill>
                  <a:schemeClr val="tx2"/>
                </a:solidFill>
              </a:rPr>
              <a:t>All interfaces in the same area</a:t>
            </a:r>
          </a:p>
          <a:p>
            <a:endParaRPr lang="en-US" altLang="en-US"/>
          </a:p>
        </p:txBody>
      </p:sp>
    </p:spTree>
    <p:extLst>
      <p:ext uri="{BB962C8B-B14F-4D97-AF65-F5344CB8AC3E}">
        <p14:creationId xmlns:p14="http://schemas.microsoft.com/office/powerpoint/2010/main" val="675746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DEE1E0-7B42-4A2C-96F6-2EE4CD267111}" type="slidenum">
              <a:rPr lang="en-US" altLang="en-US"/>
              <a:pPr/>
              <a:t>14</a:t>
            </a:fld>
            <a:endParaRPr lang="en-US" altLang="en-US"/>
          </a:p>
        </p:txBody>
      </p:sp>
      <p:sp>
        <p:nvSpPr>
          <p:cNvPr id="203778" name="Rectangle 2"/>
          <p:cNvSpPr>
            <a:spLocks noGrp="1" noRot="1" noChangeAspect="1" noChangeArrowheads="1" noTextEdit="1"/>
          </p:cNvSpPr>
          <p:nvPr>
            <p:ph type="sldImg"/>
          </p:nvPr>
        </p:nvSpPr>
        <p:spPr>
          <a:ln/>
        </p:spPr>
      </p:sp>
      <p:sp>
        <p:nvSpPr>
          <p:cNvPr id="203779" name="Rectangle 3"/>
          <p:cNvSpPr>
            <a:spLocks noGrp="1" noChangeArrowheads="1"/>
          </p:cNvSpPr>
          <p:nvPr>
            <p:ph type="body" idx="1"/>
          </p:nvPr>
        </p:nvSpPr>
        <p:spPr/>
        <p:txBody>
          <a:bodyPr/>
          <a:lstStyle/>
          <a:p>
            <a:r>
              <a:rPr lang="en-US" altLang="en-US">
                <a:solidFill>
                  <a:schemeClr val="accent2"/>
                </a:solidFill>
              </a:rPr>
              <a:t>Level 1 and Level 2 IS (L1-L2 IS, router)</a:t>
            </a:r>
          </a:p>
          <a:p>
            <a:pPr lvl="1"/>
            <a:r>
              <a:rPr lang="en-US" altLang="en-US"/>
              <a:t>Analogous to </a:t>
            </a:r>
            <a:r>
              <a:rPr lang="en-US" altLang="en-US">
                <a:solidFill>
                  <a:srgbClr val="FF0000"/>
                </a:solidFill>
              </a:rPr>
              <a:t>OSPF ABR router</a:t>
            </a:r>
          </a:p>
          <a:p>
            <a:pPr lvl="1"/>
            <a:r>
              <a:rPr lang="en-US" altLang="en-US">
                <a:solidFill>
                  <a:schemeClr val="tx2"/>
                </a:solidFill>
              </a:rPr>
              <a:t>Participate in both L1 intra-area routing and L2 inter-area routing.</a:t>
            </a:r>
          </a:p>
          <a:p>
            <a:r>
              <a:rPr lang="en-US" altLang="en-US">
                <a:solidFill>
                  <a:schemeClr val="tx2"/>
                </a:solidFill>
              </a:rPr>
              <a:t>Maintain both Level and Level 2 LSDB</a:t>
            </a:r>
          </a:p>
          <a:p>
            <a:r>
              <a:rPr lang="en-US" altLang="en-US">
                <a:solidFill>
                  <a:schemeClr val="tx2"/>
                </a:solidFill>
              </a:rPr>
              <a:t>Support Level 1 function communicating with other Level 1 routers in their area</a:t>
            </a:r>
          </a:p>
          <a:p>
            <a:pPr lvl="1"/>
            <a:r>
              <a:rPr lang="en-US" altLang="en-US">
                <a:solidFill>
                  <a:schemeClr val="tx2"/>
                </a:solidFill>
              </a:rPr>
              <a:t>Inform other Level 1 routers that they are the exit point (default route) from the area.</a:t>
            </a:r>
          </a:p>
          <a:p>
            <a:r>
              <a:rPr lang="en-US" altLang="en-US">
                <a:solidFill>
                  <a:schemeClr val="tx2"/>
                </a:solidFill>
              </a:rPr>
              <a:t>Support Level 2 function communicating with the rest of the backbone path. </a:t>
            </a:r>
          </a:p>
          <a:p>
            <a:r>
              <a:rPr lang="en-US" altLang="en-US">
                <a:solidFill>
                  <a:schemeClr val="tx2"/>
                </a:solidFill>
              </a:rPr>
              <a:t>All interfaces in the same area</a:t>
            </a:r>
          </a:p>
          <a:p>
            <a:endParaRPr lang="en-US" altLang="en-US"/>
          </a:p>
        </p:txBody>
      </p:sp>
    </p:spTree>
    <p:extLst>
      <p:ext uri="{BB962C8B-B14F-4D97-AF65-F5344CB8AC3E}">
        <p14:creationId xmlns:p14="http://schemas.microsoft.com/office/powerpoint/2010/main" val="13016256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smtClean="0"/>
              <a:t>Data and Computer Communications, Ninth Edition by William Stallings, (c) Pearson Education - Prentice Hall, 2011</a:t>
            </a:r>
            <a:endParaRPr lang="en-US" dirty="0"/>
          </a:p>
        </p:txBody>
      </p:sp>
      <p:sp>
        <p:nvSpPr>
          <p:cNvPr id="6" name="Slide Number Placeholder 5"/>
          <p:cNvSpPr>
            <a:spLocks noGrp="1"/>
          </p:cNvSpPr>
          <p:nvPr>
            <p:ph type="sldNum" sz="quarter" idx="12"/>
          </p:nvPr>
        </p:nvSpPr>
        <p:spPr/>
        <p:txBody>
          <a:bodyPr/>
          <a:lstStyle/>
          <a:p>
            <a:fld id="{D17769CC-C4EF-CE44-8FE8-4417A2163FC5}" type="slidenum">
              <a:rPr lang="en-US" smtClean="0"/>
              <a:pPr/>
              <a:t>‹#›</a:t>
            </a:fld>
            <a:endParaRPr lang="en-US" dirty="0"/>
          </a:p>
        </p:txBody>
      </p:sp>
    </p:spTree>
    <p:extLst>
      <p:ext uri="{BB962C8B-B14F-4D97-AF65-F5344CB8AC3E}">
        <p14:creationId xmlns:p14="http://schemas.microsoft.com/office/powerpoint/2010/main" val="2354975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E6BCC22B-BD40-EE4D-8BCA-11ADF8C63D87}" type="slidenum">
              <a:rPr lang="en-US" smtClean="0"/>
              <a:pPr/>
              <a:t>‹#›</a:t>
            </a:fld>
            <a:endParaRPr lang="en-US" dirty="0"/>
          </a:p>
        </p:txBody>
      </p:sp>
    </p:spTree>
    <p:extLst>
      <p:ext uri="{BB962C8B-B14F-4D97-AF65-F5344CB8AC3E}">
        <p14:creationId xmlns:p14="http://schemas.microsoft.com/office/powerpoint/2010/main" val="339363943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B42123D3-5594-294D-847F-EF0836CFC416}" type="slidenum">
              <a:rPr lang="en-US" smtClean="0"/>
              <a:pPr/>
              <a:t>‹#›</a:t>
            </a:fld>
            <a:endParaRPr lang="en-US" dirty="0"/>
          </a:p>
        </p:txBody>
      </p:sp>
    </p:spTree>
    <p:extLst>
      <p:ext uri="{BB962C8B-B14F-4D97-AF65-F5344CB8AC3E}">
        <p14:creationId xmlns:p14="http://schemas.microsoft.com/office/powerpoint/2010/main" val="72389395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854074"/>
          </a:xfrm>
        </p:spPr>
        <p:txBody>
          <a:bodyPr/>
          <a:lstStyle/>
          <a:p>
            <a:r>
              <a:rPr lang="en-US" smtClean="0"/>
              <a:t>Click to edit Master title style</a:t>
            </a:r>
            <a:endParaRPr lang="en-US"/>
          </a:p>
        </p:txBody>
      </p:sp>
      <p:sp>
        <p:nvSpPr>
          <p:cNvPr id="3" name="Content Placeholder 2"/>
          <p:cNvSpPr>
            <a:spLocks noGrp="1"/>
          </p:cNvSpPr>
          <p:nvPr>
            <p:ph idx="1"/>
          </p:nvPr>
        </p:nvSpPr>
        <p:spPr>
          <a:xfrm>
            <a:off x="628650" y="1447800"/>
            <a:ext cx="7886700" cy="472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1C4FC1D6-BF0C-9749-816C-1702B0C4A78A}" type="slidenum">
              <a:rPr lang="en-US" smtClean="0"/>
              <a:pPr/>
              <a:t>‹#›</a:t>
            </a:fld>
            <a:endParaRPr lang="en-US" dirty="0"/>
          </a:p>
        </p:txBody>
      </p:sp>
    </p:spTree>
    <p:extLst>
      <p:ext uri="{BB962C8B-B14F-4D97-AF65-F5344CB8AC3E}">
        <p14:creationId xmlns:p14="http://schemas.microsoft.com/office/powerpoint/2010/main" val="196266039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p:txBody>
          <a:bodyPr/>
          <a:lstStyle/>
          <a:p>
            <a:fld id="{D08B9C47-D783-9040-89DA-8EF84378EE92}" type="slidenum">
              <a:rPr lang="en-US" smtClean="0"/>
              <a:pPr/>
              <a:t>‹#›</a:t>
            </a:fld>
            <a:endParaRPr lang="en-US" dirty="0"/>
          </a:p>
        </p:txBody>
      </p:sp>
    </p:spTree>
    <p:extLst>
      <p:ext uri="{BB962C8B-B14F-4D97-AF65-F5344CB8AC3E}">
        <p14:creationId xmlns:p14="http://schemas.microsoft.com/office/powerpoint/2010/main" val="32480154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854074"/>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447800"/>
            <a:ext cx="3886200" cy="472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447800"/>
            <a:ext cx="3886200" cy="47291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6"/>
          <p:cNvSpPr>
            <a:spLocks noGrp="1"/>
          </p:cNvSpPr>
          <p:nvPr>
            <p:ph type="sldNum" sz="quarter" idx="12"/>
          </p:nvPr>
        </p:nvSpPr>
        <p:spPr/>
        <p:txBody>
          <a:bodyPr/>
          <a:lstStyle/>
          <a:p>
            <a:fld id="{A61F1B6F-62CC-5F4D-9F84-332ECC650186}" type="slidenum">
              <a:rPr lang="en-US" smtClean="0"/>
              <a:pPr/>
              <a:t>‹#›</a:t>
            </a:fld>
            <a:endParaRPr lang="en-US" dirty="0"/>
          </a:p>
        </p:txBody>
      </p:sp>
    </p:spTree>
    <p:extLst>
      <p:ext uri="{BB962C8B-B14F-4D97-AF65-F5344CB8AC3E}">
        <p14:creationId xmlns:p14="http://schemas.microsoft.com/office/powerpoint/2010/main" val="261786486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Slide Number Placeholder 8"/>
          <p:cNvSpPr>
            <a:spLocks noGrp="1"/>
          </p:cNvSpPr>
          <p:nvPr>
            <p:ph type="sldNum" sz="quarter" idx="12"/>
          </p:nvPr>
        </p:nvSpPr>
        <p:spPr/>
        <p:txBody>
          <a:bodyPr/>
          <a:lstStyle/>
          <a:p>
            <a:fld id="{2DBE4D59-E122-044A-A01D-E29AED99A75E}" type="slidenum">
              <a:rPr lang="en-US" smtClean="0"/>
              <a:pPr/>
              <a:t>‹#›</a:t>
            </a:fld>
            <a:endParaRPr lang="en-US" dirty="0"/>
          </a:p>
        </p:txBody>
      </p:sp>
    </p:spTree>
    <p:extLst>
      <p:ext uri="{BB962C8B-B14F-4D97-AF65-F5344CB8AC3E}">
        <p14:creationId xmlns:p14="http://schemas.microsoft.com/office/powerpoint/2010/main" val="308355987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930274"/>
          </a:xfr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0727A712-7836-3E46-B05C-35E636B56363}" type="slidenum">
              <a:rPr lang="en-US" smtClean="0"/>
              <a:pPr/>
              <a:t>‹#›</a:t>
            </a:fld>
            <a:endParaRPr lang="en-US" dirty="0"/>
          </a:p>
        </p:txBody>
      </p:sp>
    </p:spTree>
    <p:extLst>
      <p:ext uri="{BB962C8B-B14F-4D97-AF65-F5344CB8AC3E}">
        <p14:creationId xmlns:p14="http://schemas.microsoft.com/office/powerpoint/2010/main" val="50884218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6C920E5-3B0C-3343-BA3D-A98C053EC410}" type="slidenum">
              <a:rPr lang="en-US" smtClean="0"/>
              <a:pPr/>
              <a:t>‹#›</a:t>
            </a:fld>
            <a:endParaRPr lang="en-US" dirty="0"/>
          </a:p>
        </p:txBody>
      </p:sp>
    </p:spTree>
    <p:extLst>
      <p:ext uri="{BB962C8B-B14F-4D97-AF65-F5344CB8AC3E}">
        <p14:creationId xmlns:p14="http://schemas.microsoft.com/office/powerpoint/2010/main" val="78065703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107251F6-4E5A-1F44-ADED-8BB7DA8937FA}" type="slidenum">
              <a:rPr lang="en-US" smtClean="0"/>
              <a:pPr/>
              <a:t>‹#›</a:t>
            </a:fld>
            <a:endParaRPr lang="en-US" dirty="0"/>
          </a:p>
        </p:txBody>
      </p:sp>
    </p:spTree>
    <p:extLst>
      <p:ext uri="{BB962C8B-B14F-4D97-AF65-F5344CB8AC3E}">
        <p14:creationId xmlns:p14="http://schemas.microsoft.com/office/powerpoint/2010/main" val="383062199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6B8BC37E-4ADF-AF46-98A3-0D5FB97F609C}" type="slidenum">
              <a:rPr lang="en-US" smtClean="0"/>
              <a:pPr/>
              <a:t>‹#›</a:t>
            </a:fld>
            <a:endParaRPr lang="en-US" dirty="0"/>
          </a:p>
        </p:txBody>
      </p:sp>
    </p:spTree>
    <p:extLst>
      <p:ext uri="{BB962C8B-B14F-4D97-AF65-F5344CB8AC3E}">
        <p14:creationId xmlns:p14="http://schemas.microsoft.com/office/powerpoint/2010/main" val="122537374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1C14A9E-3D93-6645-9515-77362D14FB87}" type="slidenum">
              <a:rPr lang="en-US" smtClean="0"/>
              <a:pPr/>
              <a:t>‹#›</a:t>
            </a:fld>
            <a:endParaRPr lang="en-US" dirty="0"/>
          </a:p>
        </p:txBody>
      </p:sp>
    </p:spTree>
    <p:extLst>
      <p:ext uri="{BB962C8B-B14F-4D97-AF65-F5344CB8AC3E}">
        <p14:creationId xmlns:p14="http://schemas.microsoft.com/office/powerpoint/2010/main" val="3308287675"/>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2" Type="http://schemas.openxmlformats.org/officeDocument/2006/relationships/hyperlink" Target="http://class.svuca.edu/~sandy/class/CS540/"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Rectangle 2"/>
          <p:cNvSpPr>
            <a:spLocks noGrp="1" noChangeArrowheads="1"/>
          </p:cNvSpPr>
          <p:nvPr>
            <p:ph type="ctrTitle"/>
          </p:nvPr>
        </p:nvSpPr>
        <p:spPr>
          <a:xfrm>
            <a:off x="838200" y="685800"/>
            <a:ext cx="7848600" cy="1752600"/>
          </a:xfrm>
        </p:spPr>
        <p:txBody>
          <a:bodyPr/>
          <a:lstStyle/>
          <a:p>
            <a:pPr eaLnBrk="1" hangingPunct="1"/>
            <a:r>
              <a:rPr kumimoji="1" lang="en-US" dirty="0" smtClean="0"/>
              <a:t>CS 540</a:t>
            </a:r>
            <a:br>
              <a:rPr kumimoji="1" lang="en-US" dirty="0" smtClean="0"/>
            </a:br>
            <a:r>
              <a:rPr kumimoji="1" lang="en-US" dirty="0" smtClean="0"/>
              <a:t>Computer Networks II</a:t>
            </a:r>
            <a:endParaRPr lang="en-AU" dirty="0"/>
          </a:p>
        </p:txBody>
      </p:sp>
      <p:sp>
        <p:nvSpPr>
          <p:cNvPr id="58371" name="Rectangle 3"/>
          <p:cNvSpPr>
            <a:spLocks noGrp="1" noChangeArrowheads="1"/>
          </p:cNvSpPr>
          <p:nvPr>
            <p:ph type="subTitle" idx="1"/>
          </p:nvPr>
        </p:nvSpPr>
        <p:spPr>
          <a:xfrm>
            <a:off x="1447800" y="3810000"/>
            <a:ext cx="6400800" cy="2057400"/>
          </a:xfrm>
        </p:spPr>
        <p:txBody>
          <a:bodyPr/>
          <a:lstStyle/>
          <a:p>
            <a:pPr eaLnBrk="1" hangingPunct="1"/>
            <a:r>
              <a:rPr lang="en-US" sz="2800" dirty="0" smtClean="0"/>
              <a:t>Sandy Wang</a:t>
            </a:r>
          </a:p>
          <a:p>
            <a:pPr eaLnBrk="1" hangingPunct="1"/>
            <a:r>
              <a:rPr lang="en-US" sz="2800" dirty="0"/>
              <a:t>c</a:t>
            </a:r>
            <a:r>
              <a:rPr lang="en-US" sz="2800" dirty="0" smtClean="0"/>
              <a:t>hwang_98@yahoo.com</a:t>
            </a:r>
            <a:endParaRPr lang="en-US" sz="2800" dirty="0"/>
          </a:p>
          <a:p>
            <a:pPr eaLnBrk="1" hangingPunct="1"/>
            <a:endParaRPr lang="en-US" sz="1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lide Number Placeholder 4"/>
          <p:cNvSpPr>
            <a:spLocks noGrp="1"/>
          </p:cNvSpPr>
          <p:nvPr>
            <p:ph type="sldNum" sz="quarter" idx="4294967295"/>
          </p:nvPr>
        </p:nvSpPr>
        <p:spPr>
          <a:xfrm>
            <a:off x="8077200" y="6629400"/>
            <a:ext cx="914400" cy="228600"/>
          </a:xfrm>
          <a:prstGeom prst="rect">
            <a:avLst/>
          </a:prstGeom>
        </p:spPr>
        <p:txBody>
          <a:bodyPr/>
          <a:lstStyle/>
          <a:p>
            <a:endParaRPr lang="en-US" altLang="en-US" dirty="0"/>
          </a:p>
        </p:txBody>
      </p:sp>
      <p:sp>
        <p:nvSpPr>
          <p:cNvPr id="97282" name="Rectangle 2"/>
          <p:cNvSpPr>
            <a:spLocks noGrp="1" noChangeArrowheads="1"/>
          </p:cNvSpPr>
          <p:nvPr>
            <p:ph type="title"/>
          </p:nvPr>
        </p:nvSpPr>
        <p:spPr/>
        <p:txBody>
          <a:bodyPr/>
          <a:lstStyle/>
          <a:p>
            <a:r>
              <a:rPr lang="en-US" altLang="en-US"/>
              <a:t>IS-IS versus OSPF – ISs (Routers)</a:t>
            </a:r>
          </a:p>
        </p:txBody>
      </p:sp>
      <p:graphicFrame>
        <p:nvGraphicFramePr>
          <p:cNvPr id="97361" name="Group 81"/>
          <p:cNvGraphicFramePr>
            <a:graphicFrameLocks noGrp="1"/>
          </p:cNvGraphicFramePr>
          <p:nvPr/>
        </p:nvGraphicFramePr>
        <p:xfrm>
          <a:off x="457200" y="1295400"/>
          <a:ext cx="8382000" cy="4775200"/>
        </p:xfrm>
        <a:graphic>
          <a:graphicData uri="http://schemas.openxmlformats.org/drawingml/2006/table">
            <a:tbl>
              <a:tblPr/>
              <a:tblGrid>
                <a:gridCol w="3429000"/>
                <a:gridCol w="2514600"/>
                <a:gridCol w="2438400"/>
              </a:tblGrid>
              <a:tr h="406400">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1" i="0" u="none" strike="noStrike" cap="none" normalizeH="0" baseline="0" smtClean="0">
                          <a:ln>
                            <a:noFill/>
                          </a:ln>
                          <a:solidFill>
                            <a:schemeClr val="tx1"/>
                          </a:solidFill>
                          <a:effectLst/>
                          <a:latin typeface="Arial" panose="020B0604020202020204" pitchFamily="34" charset="0"/>
                        </a:rPr>
                        <a:t>IS-IS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1" i="0" u="none" strike="noStrike" cap="none" normalizeH="0" baseline="0" smtClean="0">
                          <a:ln>
                            <a:noFill/>
                          </a:ln>
                          <a:solidFill>
                            <a:schemeClr val="tx1"/>
                          </a:solidFill>
                          <a:effectLst/>
                          <a:latin typeface="Arial" panose="020B0604020202020204" pitchFamily="34" charset="0"/>
                        </a:rPr>
                        <a:t>OSPF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1" i="0" u="none" strike="noStrike" cap="none" normalizeH="0" baseline="0" smtClean="0">
                          <a:ln>
                            <a:noFill/>
                          </a:ln>
                          <a:solidFill>
                            <a:schemeClr val="tx1"/>
                          </a:solidFill>
                          <a:effectLst/>
                          <a:latin typeface="Arial" panose="020B0604020202020204" pitchFamily="34" charset="0"/>
                        </a:rPr>
                        <a:t>Comments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Level 1 IS (router)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Internal Non-backbone Router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1400" b="0" i="0" u="none" strike="noStrike" cap="none" normalizeH="0" baseline="0" smtClean="0">
                          <a:ln>
                            <a:noFill/>
                          </a:ln>
                          <a:solidFill>
                            <a:schemeClr val="tx1"/>
                          </a:solidFill>
                          <a:effectLst/>
                          <a:latin typeface="Arial" panose="020B0604020202020204" pitchFamily="34" charset="0"/>
                        </a:rPr>
                        <a:t>Internal, non-backbone router in a Totally Stubby Area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Level 2 IS (router)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Internal Backbone Router or ASBR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1400" b="0" i="0" u="none" strike="noStrike" cap="none" normalizeH="0" baseline="0" smtClean="0">
                          <a:ln>
                            <a:noFill/>
                          </a:ln>
                          <a:solidFill>
                            <a:schemeClr val="tx1"/>
                          </a:solidFill>
                          <a:effectLst/>
                          <a:latin typeface="Arial" panose="020B0604020202020204" pitchFamily="34" charset="0"/>
                        </a:rPr>
                        <a:t>Any Level 2 router can distribute externals into the domain.  No special name.  (Cisco IOS allows Level 1 routers to distribute externals.)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Level 1-2 IS (router)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ABR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endParaRPr kumimoji="0" lang="en-US" altLang="en-US" sz="1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System 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triangl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Router 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triangl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1400" b="0" i="0" u="none" strike="noStrike" cap="none" normalizeH="0" baseline="0" smtClean="0">
                          <a:ln>
                            <a:noFill/>
                          </a:ln>
                          <a:solidFill>
                            <a:schemeClr val="tx1"/>
                          </a:solidFill>
                          <a:effectLst/>
                          <a:latin typeface="Arial" panose="020B0604020202020204" pitchFamily="34" charset="0"/>
                        </a:rPr>
                        <a:t>The System ID is the key for SPF calculations.  Sometimes the NET address is thought of as the Router ID.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triangle" w="med" len="med"/>
                    </a:lnB>
                    <a:lnTlToBr>
                      <a:noFill/>
                    </a:lnTlToBr>
                    <a:lnBlToTr>
                      <a:noFill/>
                    </a:lnBlToTr>
                    <a:noFill/>
                  </a:tcPr>
                </a:tc>
              </a:tr>
              <a:tr h="406400">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AFI = 49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triangl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RFC 1918 Addresses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triangl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1400" b="0" i="0" u="none" strike="noStrike" cap="none" normalizeH="0" baseline="0" smtClean="0">
                          <a:ln>
                            <a:noFill/>
                          </a:ln>
                          <a:solidFill>
                            <a:schemeClr val="tx1"/>
                          </a:solidFill>
                          <a:effectLst/>
                          <a:latin typeface="Arial" panose="020B0604020202020204" pitchFamily="34" charset="0"/>
                        </a:rPr>
                        <a:t>AFI is part of the NSAP.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triangl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4967253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lide Number Placeholder 4"/>
          <p:cNvSpPr>
            <a:spLocks noGrp="1"/>
          </p:cNvSpPr>
          <p:nvPr>
            <p:ph type="sldNum" sz="quarter" idx="4294967295"/>
          </p:nvPr>
        </p:nvSpPr>
        <p:spPr>
          <a:xfrm>
            <a:off x="8077200" y="6629400"/>
            <a:ext cx="914400" cy="228600"/>
          </a:xfrm>
          <a:prstGeom prst="rect">
            <a:avLst/>
          </a:prstGeom>
        </p:spPr>
        <p:txBody>
          <a:bodyPr/>
          <a:lstStyle/>
          <a:p>
            <a:fld id="{4E2A294D-FC38-4B23-9323-3587F3D91042}" type="slidenum">
              <a:rPr lang="en-US" altLang="en-US"/>
              <a:pPr/>
              <a:t>11</a:t>
            </a:fld>
            <a:endParaRPr lang="en-US" altLang="en-US"/>
          </a:p>
        </p:txBody>
      </p:sp>
      <p:sp>
        <p:nvSpPr>
          <p:cNvPr id="98306" name="Rectangle 2"/>
          <p:cNvSpPr>
            <a:spLocks noGrp="1" noChangeArrowheads="1"/>
          </p:cNvSpPr>
          <p:nvPr>
            <p:ph type="title"/>
          </p:nvPr>
        </p:nvSpPr>
        <p:spPr/>
        <p:txBody>
          <a:bodyPr/>
          <a:lstStyle/>
          <a:p>
            <a:r>
              <a:rPr lang="en-US" altLang="en-US"/>
              <a:t>IS-IS versus OSPF - Timers</a:t>
            </a:r>
          </a:p>
        </p:txBody>
      </p:sp>
      <p:graphicFrame>
        <p:nvGraphicFramePr>
          <p:cNvPr id="98346" name="Group 42"/>
          <p:cNvGraphicFramePr>
            <a:graphicFrameLocks noGrp="1"/>
          </p:cNvGraphicFramePr>
          <p:nvPr/>
        </p:nvGraphicFramePr>
        <p:xfrm>
          <a:off x="381000" y="1143000"/>
          <a:ext cx="8382000" cy="2692400"/>
        </p:xfrm>
        <a:graphic>
          <a:graphicData uri="http://schemas.openxmlformats.org/drawingml/2006/table">
            <a:tbl>
              <a:tblPr/>
              <a:tblGrid>
                <a:gridCol w="2667000"/>
                <a:gridCol w="2819400"/>
                <a:gridCol w="2895600"/>
              </a:tblGrid>
              <a:tr h="406400">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1" i="0" u="none" strike="noStrike" cap="none" normalizeH="0" baseline="0" smtClean="0">
                          <a:ln>
                            <a:noFill/>
                          </a:ln>
                          <a:solidFill>
                            <a:schemeClr val="tx1"/>
                          </a:solidFill>
                          <a:effectLst/>
                          <a:latin typeface="Arial" panose="020B0604020202020204" pitchFamily="34" charset="0"/>
                        </a:rPr>
                        <a:t>Interface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1" i="0" u="none" strike="noStrike" cap="none" normalizeH="0" baseline="0" smtClean="0">
                          <a:ln>
                            <a:noFill/>
                          </a:ln>
                          <a:solidFill>
                            <a:schemeClr val="tx1"/>
                          </a:solidFill>
                          <a:effectLst/>
                          <a:latin typeface="Arial" panose="020B0604020202020204" pitchFamily="34" charset="0"/>
                        </a:rPr>
                        <a:t>IS-IS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1" i="0" u="none" strike="noStrike" cap="none" normalizeH="0" baseline="0" smtClean="0">
                          <a:ln>
                            <a:noFill/>
                          </a:ln>
                          <a:solidFill>
                            <a:schemeClr val="tx1"/>
                          </a:solidFill>
                          <a:effectLst/>
                          <a:latin typeface="Arial" panose="020B0604020202020204" pitchFamily="34" charset="0"/>
                        </a:rPr>
                        <a:t>OSPF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Point-to-Point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Hello – 10 sec</a:t>
                      </a:r>
                    </a:p>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Holdtime – 30 sec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Hello – 10 sec</a:t>
                      </a:r>
                    </a:p>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Dead – 40 sec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Broadcast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Hello – 10 sec</a:t>
                      </a:r>
                    </a:p>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Holdtime – 30 sec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Hello – 10 sec</a:t>
                      </a:r>
                    </a:p>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Dead – 40 sec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NBMA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N/A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Hello – 30 sec</a:t>
                      </a:r>
                    </a:p>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Dead – 120 sec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98388" name="Group 84"/>
          <p:cNvGraphicFramePr>
            <a:graphicFrameLocks noGrp="1"/>
          </p:cNvGraphicFramePr>
          <p:nvPr/>
        </p:nvGraphicFramePr>
        <p:xfrm>
          <a:off x="381000" y="3962400"/>
          <a:ext cx="8382000" cy="2743200"/>
        </p:xfrm>
        <a:graphic>
          <a:graphicData uri="http://schemas.openxmlformats.org/drawingml/2006/table">
            <a:tbl>
              <a:tblPr/>
              <a:tblGrid>
                <a:gridCol w="2667000"/>
                <a:gridCol w="2819400"/>
                <a:gridCol w="2895600"/>
              </a:tblGrid>
              <a:tr h="406400">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1" i="0" u="none" strike="noStrike" cap="none" normalizeH="0" baseline="0" dirty="0" smtClean="0">
                          <a:ln>
                            <a:noFill/>
                          </a:ln>
                          <a:solidFill>
                            <a:schemeClr val="tx1"/>
                          </a:solidFill>
                          <a:effectLst/>
                          <a:latin typeface="Arial" panose="020B0604020202020204" pitchFamily="34" charset="0"/>
                        </a:rPr>
                        <a:t>Other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1" i="0" u="none" strike="noStrike" cap="none" normalizeH="0" baseline="0" smtClean="0">
                          <a:ln>
                            <a:noFill/>
                          </a:ln>
                          <a:solidFill>
                            <a:schemeClr val="tx1"/>
                          </a:solidFill>
                          <a:effectLst/>
                          <a:latin typeface="Arial" panose="020B0604020202020204" pitchFamily="34" charset="0"/>
                        </a:rPr>
                        <a:t>IS-IS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1" i="0" u="none" strike="noStrike" cap="none" normalizeH="0" baseline="0" smtClean="0">
                          <a:ln>
                            <a:noFill/>
                          </a:ln>
                          <a:solidFill>
                            <a:schemeClr val="tx1"/>
                          </a:solidFill>
                          <a:effectLst/>
                          <a:latin typeface="Arial" panose="020B0604020202020204" pitchFamily="34" charset="0"/>
                        </a:rPr>
                        <a:t>OSPF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LS Aging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1,200 sec or 20 min</a:t>
                      </a:r>
                    </a:p>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(counts down)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3,600 sec or 60 min</a:t>
                      </a:r>
                    </a:p>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(counts up)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LS Refresh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Every 15 min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Every 30 min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NBMA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triangl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N/A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triangl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Hello – 30 sec</a:t>
                      </a:r>
                    </a:p>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Dead – 120 sec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triangle" w="med" len="med"/>
                    </a:lnB>
                    <a:lnTlToBr>
                      <a:noFill/>
                    </a:lnTlToBr>
                    <a:lnBlToTr>
                      <a:noFill/>
                    </a:lnBlToTr>
                    <a:noFill/>
                  </a:tcPr>
                </a:tc>
              </a:tr>
              <a:tr h="406400">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SPF Delay/Holdtime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triangl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5.5 sec / 10 sec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triangl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5 sec / 10 sec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triangl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7146866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4"/>
          <p:cNvSpPr>
            <a:spLocks noGrp="1"/>
          </p:cNvSpPr>
          <p:nvPr>
            <p:ph type="sldNum" sz="quarter" idx="4294967295"/>
          </p:nvPr>
        </p:nvSpPr>
        <p:spPr>
          <a:xfrm>
            <a:off x="8077200" y="6629400"/>
            <a:ext cx="914400" cy="228600"/>
          </a:xfrm>
          <a:prstGeom prst="rect">
            <a:avLst/>
          </a:prstGeom>
        </p:spPr>
        <p:txBody>
          <a:bodyPr/>
          <a:lstStyle/>
          <a:p>
            <a:fld id="{E436A65A-AEAE-4456-954D-A21AD23B8341}" type="slidenum">
              <a:rPr lang="en-US" altLang="en-US"/>
              <a:pPr/>
              <a:t>12</a:t>
            </a:fld>
            <a:endParaRPr lang="en-US" altLang="en-US"/>
          </a:p>
        </p:txBody>
      </p:sp>
      <p:sp>
        <p:nvSpPr>
          <p:cNvPr id="108546" name="Rectangle 2"/>
          <p:cNvSpPr>
            <a:spLocks noGrp="1" noChangeArrowheads="1"/>
          </p:cNvSpPr>
          <p:nvPr>
            <p:ph type="title"/>
          </p:nvPr>
        </p:nvSpPr>
        <p:spPr>
          <a:xfrm>
            <a:off x="304800" y="152400"/>
            <a:ext cx="8458200" cy="609600"/>
          </a:xfrm>
        </p:spPr>
        <p:txBody>
          <a:bodyPr/>
          <a:lstStyle/>
          <a:p>
            <a:r>
              <a:rPr lang="en-US" altLang="en-US"/>
              <a:t>Level 1 Router</a:t>
            </a:r>
          </a:p>
        </p:txBody>
      </p:sp>
      <p:sp>
        <p:nvSpPr>
          <p:cNvPr id="108547" name="Rectangle 3"/>
          <p:cNvSpPr>
            <a:spLocks noGrp="1" noChangeArrowheads="1"/>
          </p:cNvSpPr>
          <p:nvPr>
            <p:ph type="body" idx="1"/>
          </p:nvPr>
        </p:nvSpPr>
        <p:spPr>
          <a:xfrm>
            <a:off x="381000" y="4114800"/>
            <a:ext cx="8534400" cy="2438400"/>
          </a:xfrm>
        </p:spPr>
        <p:txBody>
          <a:bodyPr/>
          <a:lstStyle/>
          <a:p>
            <a:r>
              <a:rPr lang="en-US" altLang="en-US" sz="2000" b="1" dirty="0">
                <a:solidFill>
                  <a:schemeClr val="accent2"/>
                </a:solidFill>
              </a:rPr>
              <a:t>Level 1 IS (L1 IS, router)</a:t>
            </a:r>
          </a:p>
          <a:p>
            <a:pPr lvl="1"/>
            <a:r>
              <a:rPr lang="en-US" altLang="en-US" sz="2000" dirty="0"/>
              <a:t>Analogous to </a:t>
            </a:r>
            <a:r>
              <a:rPr lang="en-US" altLang="en-US" sz="2000" dirty="0">
                <a:solidFill>
                  <a:srgbClr val="FF0000"/>
                </a:solidFill>
              </a:rPr>
              <a:t>OSPF Internal non-backbone router (Totally Stubby)</a:t>
            </a:r>
          </a:p>
          <a:p>
            <a:pPr lvl="1"/>
            <a:r>
              <a:rPr lang="en-US" altLang="en-US" sz="2000" dirty="0">
                <a:solidFill>
                  <a:schemeClr val="tx2"/>
                </a:solidFill>
              </a:rPr>
              <a:t>Responsible for only </a:t>
            </a:r>
            <a:r>
              <a:rPr lang="en-US" altLang="en-US" sz="2000" u="sng" dirty="0">
                <a:solidFill>
                  <a:schemeClr val="tx2"/>
                </a:solidFill>
              </a:rPr>
              <a:t>routing to ESs inside an area</a:t>
            </a:r>
            <a:r>
              <a:rPr lang="en-US" altLang="en-US" sz="2000" dirty="0">
                <a:solidFill>
                  <a:schemeClr val="tx2"/>
                </a:solidFill>
              </a:rPr>
              <a:t>.</a:t>
            </a:r>
          </a:p>
          <a:p>
            <a:r>
              <a:rPr lang="en-US" altLang="en-US" sz="2000" dirty="0"/>
              <a:t>Level 1 routers maintain the Level 1 database for the area and exit points to neighboring areas.</a:t>
            </a:r>
          </a:p>
        </p:txBody>
      </p:sp>
      <p:pic>
        <p:nvPicPr>
          <p:cNvPr id="1085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360362"/>
            <a:ext cx="5181600" cy="3602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8556" name="Line 12"/>
          <p:cNvSpPr>
            <a:spLocks noChangeShapeType="1"/>
          </p:cNvSpPr>
          <p:nvPr/>
        </p:nvSpPr>
        <p:spPr bwMode="auto">
          <a:xfrm flipH="1" flipV="1">
            <a:off x="6172200" y="2971800"/>
            <a:ext cx="685800" cy="0"/>
          </a:xfrm>
          <a:prstGeom prst="line">
            <a:avLst/>
          </a:prstGeom>
          <a:noFill/>
          <a:ln w="635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8557" name="Line 13"/>
          <p:cNvSpPr>
            <a:spLocks noChangeShapeType="1"/>
          </p:cNvSpPr>
          <p:nvPr/>
        </p:nvSpPr>
        <p:spPr bwMode="auto">
          <a:xfrm flipV="1">
            <a:off x="4267200" y="914400"/>
            <a:ext cx="685800" cy="0"/>
          </a:xfrm>
          <a:prstGeom prst="line">
            <a:avLst/>
          </a:prstGeom>
          <a:noFill/>
          <a:ln w="635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8558" name="Line 14"/>
          <p:cNvSpPr>
            <a:spLocks noChangeShapeType="1"/>
          </p:cNvSpPr>
          <p:nvPr/>
        </p:nvSpPr>
        <p:spPr bwMode="auto">
          <a:xfrm flipV="1">
            <a:off x="7696200" y="2667000"/>
            <a:ext cx="457200" cy="457200"/>
          </a:xfrm>
          <a:prstGeom prst="line">
            <a:avLst/>
          </a:prstGeom>
          <a:noFill/>
          <a:ln w="635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8559" name="Line 15"/>
          <p:cNvSpPr>
            <a:spLocks noChangeShapeType="1"/>
          </p:cNvSpPr>
          <p:nvPr/>
        </p:nvSpPr>
        <p:spPr bwMode="auto">
          <a:xfrm flipH="1" flipV="1">
            <a:off x="6019800" y="1752600"/>
            <a:ext cx="685800" cy="0"/>
          </a:xfrm>
          <a:prstGeom prst="line">
            <a:avLst/>
          </a:prstGeom>
          <a:noFill/>
          <a:ln w="635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1879877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8556"/>
                                        </p:tgtEl>
                                        <p:attrNameLst>
                                          <p:attrName>style.visibility</p:attrName>
                                        </p:attrNameLst>
                                      </p:cBhvr>
                                      <p:to>
                                        <p:strVal val="visible"/>
                                      </p:to>
                                    </p:set>
                                    <p:animEffect transition="in" filter="blinds(horizontal)">
                                      <p:cBhvr>
                                        <p:cTn id="7" dur="500"/>
                                        <p:tgtEl>
                                          <p:spTgt spid="10855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8557"/>
                                        </p:tgtEl>
                                        <p:attrNameLst>
                                          <p:attrName>style.visibility</p:attrName>
                                        </p:attrNameLst>
                                      </p:cBhvr>
                                      <p:to>
                                        <p:strVal val="visible"/>
                                      </p:to>
                                    </p:set>
                                    <p:animEffect transition="in" filter="blinds(horizontal)">
                                      <p:cBhvr>
                                        <p:cTn id="10" dur="500"/>
                                        <p:tgtEl>
                                          <p:spTgt spid="10855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08558"/>
                                        </p:tgtEl>
                                        <p:attrNameLst>
                                          <p:attrName>style.visibility</p:attrName>
                                        </p:attrNameLst>
                                      </p:cBhvr>
                                      <p:to>
                                        <p:strVal val="visible"/>
                                      </p:to>
                                    </p:set>
                                    <p:animEffect transition="in" filter="blinds(horizontal)">
                                      <p:cBhvr>
                                        <p:cTn id="13" dur="500"/>
                                        <p:tgtEl>
                                          <p:spTgt spid="108558"/>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08559"/>
                                        </p:tgtEl>
                                        <p:attrNameLst>
                                          <p:attrName>style.visibility</p:attrName>
                                        </p:attrNameLst>
                                      </p:cBhvr>
                                      <p:to>
                                        <p:strVal val="visible"/>
                                      </p:to>
                                    </p:set>
                                    <p:animEffect transition="in" filter="blinds(horizontal)">
                                      <p:cBhvr>
                                        <p:cTn id="16" dur="500"/>
                                        <p:tgtEl>
                                          <p:spTgt spid="10855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108547">
                                            <p:txEl>
                                              <p:pRg st="3" end="3"/>
                                            </p:txEl>
                                          </p:spTgt>
                                        </p:tgtEl>
                                        <p:attrNameLst>
                                          <p:attrName>style.visibility</p:attrName>
                                        </p:attrNameLst>
                                      </p:cBhvr>
                                      <p:to>
                                        <p:strVal val="visible"/>
                                      </p:to>
                                    </p:set>
                                    <p:animEffect transition="in" filter="blinds(horizontal)">
                                      <p:cBhvr>
                                        <p:cTn id="21" dur="500"/>
                                        <p:tgtEl>
                                          <p:spTgt spid="1085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56" grpId="0" animBg="1"/>
      <p:bldP spid="108557" grpId="0" animBg="1"/>
      <p:bldP spid="108558" grpId="0" animBg="1"/>
      <p:bldP spid="10855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4294967295"/>
          </p:nvPr>
        </p:nvSpPr>
        <p:spPr>
          <a:xfrm>
            <a:off x="8077200" y="6629400"/>
            <a:ext cx="914400" cy="228600"/>
          </a:xfrm>
          <a:prstGeom prst="rect">
            <a:avLst/>
          </a:prstGeom>
        </p:spPr>
        <p:txBody>
          <a:bodyPr/>
          <a:lstStyle/>
          <a:p>
            <a:fld id="{4AB25B86-B239-4A5F-B86E-9932BCE0795A}" type="slidenum">
              <a:rPr lang="en-US" altLang="en-US"/>
              <a:pPr/>
              <a:t>13</a:t>
            </a:fld>
            <a:endParaRPr lang="en-US" altLang="en-US"/>
          </a:p>
        </p:txBody>
      </p:sp>
      <p:sp>
        <p:nvSpPr>
          <p:cNvPr id="110594" name="Rectangle 2"/>
          <p:cNvSpPr>
            <a:spLocks noGrp="1" noChangeArrowheads="1"/>
          </p:cNvSpPr>
          <p:nvPr>
            <p:ph type="title"/>
          </p:nvPr>
        </p:nvSpPr>
        <p:spPr>
          <a:xfrm>
            <a:off x="304800" y="152400"/>
            <a:ext cx="8458200" cy="609600"/>
          </a:xfrm>
        </p:spPr>
        <p:txBody>
          <a:bodyPr/>
          <a:lstStyle/>
          <a:p>
            <a:r>
              <a:rPr lang="en-US" altLang="en-US"/>
              <a:t>Level 2 Router</a:t>
            </a:r>
          </a:p>
        </p:txBody>
      </p:sp>
      <p:sp>
        <p:nvSpPr>
          <p:cNvPr id="110595" name="Rectangle 3"/>
          <p:cNvSpPr>
            <a:spLocks noGrp="1" noChangeArrowheads="1"/>
          </p:cNvSpPr>
          <p:nvPr>
            <p:ph type="body" idx="1"/>
          </p:nvPr>
        </p:nvSpPr>
        <p:spPr>
          <a:xfrm>
            <a:off x="381000" y="3810000"/>
            <a:ext cx="8534400" cy="2743200"/>
          </a:xfrm>
        </p:spPr>
        <p:txBody>
          <a:bodyPr/>
          <a:lstStyle/>
          <a:p>
            <a:r>
              <a:rPr lang="en-US" altLang="en-US" sz="2000" b="1">
                <a:solidFill>
                  <a:schemeClr val="accent2"/>
                </a:solidFill>
              </a:rPr>
              <a:t>Level 2 IS (L2 IS, router)</a:t>
            </a:r>
          </a:p>
          <a:p>
            <a:pPr lvl="1"/>
            <a:r>
              <a:rPr lang="en-US" altLang="en-US" sz="2000"/>
              <a:t>Analogous to </a:t>
            </a:r>
            <a:r>
              <a:rPr lang="en-US" altLang="en-US" sz="2000">
                <a:solidFill>
                  <a:srgbClr val="FF0000"/>
                </a:solidFill>
              </a:rPr>
              <a:t>OSPF Internal Backbone router</a:t>
            </a:r>
          </a:p>
          <a:p>
            <a:pPr lvl="1"/>
            <a:r>
              <a:rPr lang="en-US" altLang="en-US" sz="2000">
                <a:solidFill>
                  <a:schemeClr val="tx2"/>
                </a:solidFill>
              </a:rPr>
              <a:t>Responsible for </a:t>
            </a:r>
            <a:r>
              <a:rPr lang="en-US" altLang="en-US" sz="2000" u="sng">
                <a:solidFill>
                  <a:schemeClr val="tx2"/>
                </a:solidFill>
              </a:rPr>
              <a:t>routing between areas</a:t>
            </a:r>
          </a:p>
          <a:p>
            <a:r>
              <a:rPr lang="en-US" altLang="en-US" sz="2000">
                <a:solidFill>
                  <a:schemeClr val="tx2"/>
                </a:solidFill>
              </a:rPr>
              <a:t>Also referred to as area routers.</a:t>
            </a:r>
          </a:p>
          <a:p>
            <a:r>
              <a:rPr lang="en-US" altLang="en-US" sz="2000">
                <a:solidFill>
                  <a:schemeClr val="tx2"/>
                </a:solidFill>
              </a:rPr>
              <a:t>Interconnects the Level 1 areas</a:t>
            </a:r>
          </a:p>
          <a:p>
            <a:r>
              <a:rPr lang="en-US" altLang="en-US" sz="2000">
                <a:solidFill>
                  <a:schemeClr val="tx2"/>
                </a:solidFill>
              </a:rPr>
              <a:t>Store separate database of only inter-area topology</a:t>
            </a:r>
          </a:p>
        </p:txBody>
      </p:sp>
      <p:pic>
        <p:nvPicPr>
          <p:cNvPr id="1105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284162"/>
            <a:ext cx="5181600" cy="3602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0597" name="Line 5"/>
          <p:cNvSpPr>
            <a:spLocks noChangeShapeType="1"/>
          </p:cNvSpPr>
          <p:nvPr/>
        </p:nvSpPr>
        <p:spPr bwMode="auto">
          <a:xfrm flipH="1">
            <a:off x="7924800" y="762000"/>
            <a:ext cx="533400" cy="228600"/>
          </a:xfrm>
          <a:prstGeom prst="line">
            <a:avLst/>
          </a:prstGeom>
          <a:noFill/>
          <a:ln w="635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8362617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0597"/>
                                        </p:tgtEl>
                                        <p:attrNameLst>
                                          <p:attrName>style.visibility</p:attrName>
                                        </p:attrNameLst>
                                      </p:cBhvr>
                                      <p:to>
                                        <p:strVal val="visible"/>
                                      </p:to>
                                    </p:set>
                                    <p:animEffect transition="in" filter="blinds(horizontal)">
                                      <p:cBhvr>
                                        <p:cTn id="7" dur="500"/>
                                        <p:tgtEl>
                                          <p:spTgt spid="11059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10595">
                                            <p:txEl>
                                              <p:pRg st="4" end="4"/>
                                            </p:txEl>
                                          </p:spTgt>
                                        </p:tgtEl>
                                        <p:attrNameLst>
                                          <p:attrName>style.visibility</p:attrName>
                                        </p:attrNameLst>
                                      </p:cBhvr>
                                      <p:to>
                                        <p:strVal val="visible"/>
                                      </p:to>
                                    </p:set>
                                    <p:animEffect transition="in" filter="blinds(horizontal)">
                                      <p:cBhvr>
                                        <p:cTn id="12" dur="500"/>
                                        <p:tgtEl>
                                          <p:spTgt spid="110595">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10595">
                                            <p:txEl>
                                              <p:pRg st="5" end="5"/>
                                            </p:txEl>
                                          </p:spTgt>
                                        </p:tgtEl>
                                        <p:attrNameLst>
                                          <p:attrName>style.visibility</p:attrName>
                                        </p:attrNameLst>
                                      </p:cBhvr>
                                      <p:to>
                                        <p:strVal val="visible"/>
                                      </p:to>
                                    </p:set>
                                    <p:animEffect transition="in" filter="blinds(horizontal)">
                                      <p:cBhvr>
                                        <p:cTn id="17" dur="500"/>
                                        <p:tgtEl>
                                          <p:spTgt spid="11059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4"/>
          <p:cNvSpPr>
            <a:spLocks noGrp="1"/>
          </p:cNvSpPr>
          <p:nvPr>
            <p:ph type="sldNum" sz="quarter" idx="4294967295"/>
          </p:nvPr>
        </p:nvSpPr>
        <p:spPr>
          <a:xfrm>
            <a:off x="8077200" y="6629400"/>
            <a:ext cx="914400" cy="228600"/>
          </a:xfrm>
          <a:prstGeom prst="rect">
            <a:avLst/>
          </a:prstGeom>
        </p:spPr>
        <p:txBody>
          <a:bodyPr/>
          <a:lstStyle/>
          <a:p>
            <a:fld id="{CD98DE52-93A0-4550-AB7B-64E71652B94F}" type="slidenum">
              <a:rPr lang="en-US" altLang="en-US"/>
              <a:pPr/>
              <a:t>14</a:t>
            </a:fld>
            <a:endParaRPr lang="en-US" altLang="en-US"/>
          </a:p>
        </p:txBody>
      </p:sp>
      <p:sp>
        <p:nvSpPr>
          <p:cNvPr id="111618" name="Rectangle 1026"/>
          <p:cNvSpPr>
            <a:spLocks noGrp="1" noChangeArrowheads="1"/>
          </p:cNvSpPr>
          <p:nvPr>
            <p:ph type="title"/>
          </p:nvPr>
        </p:nvSpPr>
        <p:spPr>
          <a:xfrm>
            <a:off x="304800" y="152400"/>
            <a:ext cx="8458200" cy="609600"/>
          </a:xfrm>
        </p:spPr>
        <p:txBody>
          <a:bodyPr>
            <a:normAutofit fontScale="90000"/>
          </a:bodyPr>
          <a:lstStyle/>
          <a:p>
            <a:r>
              <a:rPr lang="en-US" altLang="en-US"/>
              <a:t>Level 1 – Level 2</a:t>
            </a:r>
            <a:br>
              <a:rPr lang="en-US" altLang="en-US"/>
            </a:br>
            <a:r>
              <a:rPr lang="en-US" altLang="en-US"/>
              <a:t>Router</a:t>
            </a:r>
          </a:p>
        </p:txBody>
      </p:sp>
      <p:sp>
        <p:nvSpPr>
          <p:cNvPr id="111619" name="Rectangle 1027"/>
          <p:cNvSpPr>
            <a:spLocks noGrp="1" noChangeArrowheads="1"/>
          </p:cNvSpPr>
          <p:nvPr>
            <p:ph type="body" idx="1"/>
          </p:nvPr>
        </p:nvSpPr>
        <p:spPr>
          <a:xfrm>
            <a:off x="381000" y="3505200"/>
            <a:ext cx="8763000" cy="3200400"/>
          </a:xfrm>
        </p:spPr>
        <p:txBody>
          <a:bodyPr/>
          <a:lstStyle/>
          <a:p>
            <a:pPr>
              <a:lnSpc>
                <a:spcPct val="90000"/>
              </a:lnSpc>
            </a:pPr>
            <a:r>
              <a:rPr lang="en-US" altLang="en-US" sz="2000" b="1">
                <a:solidFill>
                  <a:schemeClr val="accent2"/>
                </a:solidFill>
              </a:rPr>
              <a:t>Level 1 and Level 2 IS (L1-L2 IS, router)</a:t>
            </a:r>
          </a:p>
          <a:p>
            <a:pPr lvl="1">
              <a:lnSpc>
                <a:spcPct val="90000"/>
              </a:lnSpc>
            </a:pPr>
            <a:r>
              <a:rPr lang="en-US" altLang="en-US" sz="2000"/>
              <a:t>Analogous to </a:t>
            </a:r>
            <a:r>
              <a:rPr lang="en-US" altLang="en-US" sz="2000">
                <a:solidFill>
                  <a:srgbClr val="FF0000"/>
                </a:solidFill>
              </a:rPr>
              <a:t>OSPF ABR router</a:t>
            </a:r>
          </a:p>
          <a:p>
            <a:pPr lvl="1">
              <a:lnSpc>
                <a:spcPct val="90000"/>
              </a:lnSpc>
            </a:pPr>
            <a:r>
              <a:rPr lang="en-US" altLang="en-US" sz="2000">
                <a:solidFill>
                  <a:schemeClr val="tx2"/>
                </a:solidFill>
              </a:rPr>
              <a:t>Participate in </a:t>
            </a:r>
            <a:r>
              <a:rPr lang="en-US" altLang="en-US" sz="2000" u="sng">
                <a:solidFill>
                  <a:schemeClr val="tx2"/>
                </a:solidFill>
              </a:rPr>
              <a:t>both L1 intra-area routing and L2 inter-area routing</a:t>
            </a:r>
            <a:r>
              <a:rPr lang="en-US" altLang="en-US" sz="2000">
                <a:solidFill>
                  <a:schemeClr val="tx2"/>
                </a:solidFill>
              </a:rPr>
              <a:t>.</a:t>
            </a:r>
          </a:p>
          <a:p>
            <a:pPr>
              <a:lnSpc>
                <a:spcPct val="90000"/>
              </a:lnSpc>
            </a:pPr>
            <a:r>
              <a:rPr lang="en-US" altLang="en-US" sz="2000">
                <a:solidFill>
                  <a:schemeClr val="tx2"/>
                </a:solidFill>
              </a:rPr>
              <a:t>Maintain both Level 1 and Level 2 LSDB</a:t>
            </a:r>
          </a:p>
          <a:p>
            <a:pPr>
              <a:lnSpc>
                <a:spcPct val="90000"/>
              </a:lnSpc>
            </a:pPr>
            <a:r>
              <a:rPr lang="en-US" altLang="en-US" sz="2000" u="sng">
                <a:solidFill>
                  <a:schemeClr val="tx2"/>
                </a:solidFill>
              </a:rPr>
              <a:t>Support Level 1 function</a:t>
            </a:r>
            <a:r>
              <a:rPr lang="en-US" altLang="en-US" sz="2000">
                <a:solidFill>
                  <a:schemeClr val="tx2"/>
                </a:solidFill>
              </a:rPr>
              <a:t> communicating with other Level 1 routers in their area</a:t>
            </a:r>
          </a:p>
          <a:p>
            <a:pPr lvl="1">
              <a:lnSpc>
                <a:spcPct val="90000"/>
              </a:lnSpc>
            </a:pPr>
            <a:r>
              <a:rPr lang="en-US" altLang="en-US" sz="2000">
                <a:solidFill>
                  <a:schemeClr val="tx2"/>
                </a:solidFill>
              </a:rPr>
              <a:t>Inform other Level 1 routers that they are the exit point (default route) from the area.</a:t>
            </a:r>
          </a:p>
          <a:p>
            <a:pPr>
              <a:lnSpc>
                <a:spcPct val="90000"/>
              </a:lnSpc>
            </a:pPr>
            <a:r>
              <a:rPr lang="en-US" altLang="en-US" sz="2000">
                <a:solidFill>
                  <a:schemeClr val="tx2"/>
                </a:solidFill>
              </a:rPr>
              <a:t>Support Level 2 function communicating with the rest of the backbone path. </a:t>
            </a:r>
          </a:p>
        </p:txBody>
      </p:sp>
      <p:pic>
        <p:nvPicPr>
          <p:cNvPr id="111620" name="Picture 10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0"/>
            <a:ext cx="5029200" cy="349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1621" name="Line 1029"/>
          <p:cNvSpPr>
            <a:spLocks noChangeShapeType="1"/>
          </p:cNvSpPr>
          <p:nvPr/>
        </p:nvSpPr>
        <p:spPr bwMode="auto">
          <a:xfrm flipH="1">
            <a:off x="7772400" y="1752600"/>
            <a:ext cx="533400" cy="228600"/>
          </a:xfrm>
          <a:prstGeom prst="line">
            <a:avLst/>
          </a:prstGeom>
          <a:noFill/>
          <a:ln w="635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622" name="Line 1030"/>
          <p:cNvSpPr>
            <a:spLocks noChangeShapeType="1"/>
          </p:cNvSpPr>
          <p:nvPr/>
        </p:nvSpPr>
        <p:spPr bwMode="auto">
          <a:xfrm flipH="1">
            <a:off x="6705600" y="990600"/>
            <a:ext cx="533400" cy="228600"/>
          </a:xfrm>
          <a:prstGeom prst="line">
            <a:avLst/>
          </a:prstGeom>
          <a:noFill/>
          <a:ln w="635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623" name="Line 1031"/>
          <p:cNvSpPr>
            <a:spLocks noChangeShapeType="1"/>
          </p:cNvSpPr>
          <p:nvPr/>
        </p:nvSpPr>
        <p:spPr bwMode="auto">
          <a:xfrm flipH="1">
            <a:off x="6096000" y="762000"/>
            <a:ext cx="533400" cy="228600"/>
          </a:xfrm>
          <a:prstGeom prst="line">
            <a:avLst/>
          </a:prstGeom>
          <a:noFill/>
          <a:ln w="635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624" name="Line 1032"/>
          <p:cNvSpPr>
            <a:spLocks noChangeShapeType="1"/>
          </p:cNvSpPr>
          <p:nvPr/>
        </p:nvSpPr>
        <p:spPr bwMode="auto">
          <a:xfrm>
            <a:off x="4648200" y="2133600"/>
            <a:ext cx="685800" cy="304800"/>
          </a:xfrm>
          <a:prstGeom prst="line">
            <a:avLst/>
          </a:prstGeom>
          <a:noFill/>
          <a:ln w="635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625" name="Line 1033"/>
          <p:cNvSpPr>
            <a:spLocks noChangeShapeType="1"/>
          </p:cNvSpPr>
          <p:nvPr/>
        </p:nvSpPr>
        <p:spPr bwMode="auto">
          <a:xfrm>
            <a:off x="4343400" y="1066800"/>
            <a:ext cx="685800" cy="304800"/>
          </a:xfrm>
          <a:prstGeom prst="line">
            <a:avLst/>
          </a:prstGeom>
          <a:noFill/>
          <a:ln w="635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5662517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1621"/>
                                        </p:tgtEl>
                                        <p:attrNameLst>
                                          <p:attrName>style.visibility</p:attrName>
                                        </p:attrNameLst>
                                      </p:cBhvr>
                                      <p:to>
                                        <p:strVal val="visible"/>
                                      </p:to>
                                    </p:set>
                                    <p:animEffect transition="in" filter="blinds(horizontal)">
                                      <p:cBhvr>
                                        <p:cTn id="7" dur="500"/>
                                        <p:tgtEl>
                                          <p:spTgt spid="11162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1622"/>
                                        </p:tgtEl>
                                        <p:attrNameLst>
                                          <p:attrName>style.visibility</p:attrName>
                                        </p:attrNameLst>
                                      </p:cBhvr>
                                      <p:to>
                                        <p:strVal val="visible"/>
                                      </p:to>
                                    </p:set>
                                    <p:animEffect transition="in" filter="blinds(horizontal)">
                                      <p:cBhvr>
                                        <p:cTn id="10" dur="500"/>
                                        <p:tgtEl>
                                          <p:spTgt spid="111622"/>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11623"/>
                                        </p:tgtEl>
                                        <p:attrNameLst>
                                          <p:attrName>style.visibility</p:attrName>
                                        </p:attrNameLst>
                                      </p:cBhvr>
                                      <p:to>
                                        <p:strVal val="visible"/>
                                      </p:to>
                                    </p:set>
                                    <p:animEffect transition="in" filter="blinds(horizontal)">
                                      <p:cBhvr>
                                        <p:cTn id="13" dur="500"/>
                                        <p:tgtEl>
                                          <p:spTgt spid="111623"/>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11624"/>
                                        </p:tgtEl>
                                        <p:attrNameLst>
                                          <p:attrName>style.visibility</p:attrName>
                                        </p:attrNameLst>
                                      </p:cBhvr>
                                      <p:to>
                                        <p:strVal val="visible"/>
                                      </p:to>
                                    </p:set>
                                    <p:animEffect transition="in" filter="blinds(horizontal)">
                                      <p:cBhvr>
                                        <p:cTn id="16" dur="500"/>
                                        <p:tgtEl>
                                          <p:spTgt spid="111624"/>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11625"/>
                                        </p:tgtEl>
                                        <p:attrNameLst>
                                          <p:attrName>style.visibility</p:attrName>
                                        </p:attrNameLst>
                                      </p:cBhvr>
                                      <p:to>
                                        <p:strVal val="visible"/>
                                      </p:to>
                                    </p:set>
                                    <p:animEffect transition="in" filter="blinds(horizontal)">
                                      <p:cBhvr>
                                        <p:cTn id="19" dur="500"/>
                                        <p:tgtEl>
                                          <p:spTgt spid="111625"/>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nodeType="clickEffect">
                                  <p:stCondLst>
                                    <p:cond delay="0"/>
                                  </p:stCondLst>
                                  <p:childTnLst>
                                    <p:set>
                                      <p:cBhvr>
                                        <p:cTn id="23" dur="1" fill="hold">
                                          <p:stCondLst>
                                            <p:cond delay="0"/>
                                          </p:stCondLst>
                                        </p:cTn>
                                        <p:tgtEl>
                                          <p:spTgt spid="111619">
                                            <p:txEl>
                                              <p:pRg st="3" end="3"/>
                                            </p:txEl>
                                          </p:spTgt>
                                        </p:tgtEl>
                                        <p:attrNameLst>
                                          <p:attrName>style.visibility</p:attrName>
                                        </p:attrNameLst>
                                      </p:cBhvr>
                                      <p:to>
                                        <p:strVal val="visible"/>
                                      </p:to>
                                    </p:set>
                                    <p:animEffect transition="in" filter="blinds(horizontal)">
                                      <p:cBhvr>
                                        <p:cTn id="24" dur="500"/>
                                        <p:tgtEl>
                                          <p:spTgt spid="111619">
                                            <p:txEl>
                                              <p:pRg st="3" end="3"/>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nodeType="clickEffect">
                                  <p:stCondLst>
                                    <p:cond delay="0"/>
                                  </p:stCondLst>
                                  <p:childTnLst>
                                    <p:set>
                                      <p:cBhvr>
                                        <p:cTn id="28" dur="1" fill="hold">
                                          <p:stCondLst>
                                            <p:cond delay="0"/>
                                          </p:stCondLst>
                                        </p:cTn>
                                        <p:tgtEl>
                                          <p:spTgt spid="111619">
                                            <p:txEl>
                                              <p:pRg st="4" end="4"/>
                                            </p:txEl>
                                          </p:spTgt>
                                        </p:tgtEl>
                                        <p:attrNameLst>
                                          <p:attrName>style.visibility</p:attrName>
                                        </p:attrNameLst>
                                      </p:cBhvr>
                                      <p:to>
                                        <p:strVal val="visible"/>
                                      </p:to>
                                    </p:set>
                                    <p:animEffect transition="in" filter="blinds(horizontal)">
                                      <p:cBhvr>
                                        <p:cTn id="29" dur="500"/>
                                        <p:tgtEl>
                                          <p:spTgt spid="111619">
                                            <p:txEl>
                                              <p:pRg st="4" end="4"/>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111619">
                                            <p:txEl>
                                              <p:pRg st="5" end="5"/>
                                            </p:txEl>
                                          </p:spTgt>
                                        </p:tgtEl>
                                        <p:attrNameLst>
                                          <p:attrName>style.visibility</p:attrName>
                                        </p:attrNameLst>
                                      </p:cBhvr>
                                      <p:to>
                                        <p:strVal val="visible"/>
                                      </p:to>
                                    </p:set>
                                    <p:animEffect transition="in" filter="blinds(horizontal)">
                                      <p:cBhvr>
                                        <p:cTn id="32" dur="500"/>
                                        <p:tgtEl>
                                          <p:spTgt spid="11161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111619">
                                            <p:txEl>
                                              <p:pRg st="6" end="6"/>
                                            </p:txEl>
                                          </p:spTgt>
                                        </p:tgtEl>
                                        <p:attrNameLst>
                                          <p:attrName>style.visibility</p:attrName>
                                        </p:attrNameLst>
                                      </p:cBhvr>
                                      <p:to>
                                        <p:strVal val="visible"/>
                                      </p:to>
                                    </p:set>
                                    <p:animEffect transition="in" filter="blinds(horizontal)">
                                      <p:cBhvr>
                                        <p:cTn id="37" dur="500"/>
                                        <p:tgtEl>
                                          <p:spTgt spid="1116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1" grpId="0" animBg="1"/>
      <p:bldP spid="111622" grpId="0" animBg="1"/>
      <p:bldP spid="111623" grpId="0" animBg="1"/>
      <p:bldP spid="111624" grpId="0" animBg="1"/>
      <p:bldP spid="11162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026"/>
          <p:cNvSpPr>
            <a:spLocks noGrp="1" noChangeArrowheads="1"/>
          </p:cNvSpPr>
          <p:nvPr>
            <p:ph type="title"/>
          </p:nvPr>
        </p:nvSpPr>
        <p:spPr>
          <a:xfrm>
            <a:off x="304800" y="152400"/>
            <a:ext cx="8458200" cy="609600"/>
          </a:xfrm>
        </p:spPr>
        <p:txBody>
          <a:bodyPr/>
          <a:lstStyle/>
          <a:p>
            <a:r>
              <a:rPr lang="en-US" altLang="en-US"/>
              <a:t>IS-IS Backbone</a:t>
            </a:r>
          </a:p>
        </p:txBody>
      </p:sp>
      <p:sp>
        <p:nvSpPr>
          <p:cNvPr id="112643" name="Rectangle 1027"/>
          <p:cNvSpPr>
            <a:spLocks noGrp="1" noChangeArrowheads="1"/>
          </p:cNvSpPr>
          <p:nvPr>
            <p:ph type="body" idx="1"/>
          </p:nvPr>
        </p:nvSpPr>
        <p:spPr>
          <a:xfrm>
            <a:off x="381000" y="3886200"/>
            <a:ext cx="8534400" cy="2514600"/>
          </a:xfrm>
        </p:spPr>
        <p:txBody>
          <a:bodyPr/>
          <a:lstStyle/>
          <a:p>
            <a:r>
              <a:rPr lang="en-US" altLang="en-US" sz="2000" dirty="0"/>
              <a:t>IS-IS does </a:t>
            </a:r>
            <a:r>
              <a:rPr lang="en-US" altLang="en-US" sz="2000" b="1" u="sng" dirty="0"/>
              <a:t>not</a:t>
            </a:r>
            <a:r>
              <a:rPr lang="en-US" altLang="en-US" sz="2000" dirty="0"/>
              <a:t> share the concept of a backbone area 0 with OSPF.</a:t>
            </a:r>
          </a:p>
          <a:p>
            <a:r>
              <a:rPr lang="en-US" altLang="en-US" sz="2000" b="1" dirty="0"/>
              <a:t>IS-IS backbone</a:t>
            </a:r>
            <a:r>
              <a:rPr lang="en-US" altLang="en-US" sz="2000" dirty="0"/>
              <a:t> a set of distinct areas interconnected by a chain of Level 2 routers, weaving their way through and between the Level 1 Areas.</a:t>
            </a:r>
          </a:p>
          <a:p>
            <a:r>
              <a:rPr lang="en-US" altLang="en-US" sz="2000" dirty="0"/>
              <a:t>The </a:t>
            </a:r>
            <a:r>
              <a:rPr lang="en-US" altLang="en-US" sz="2000" b="1" dirty="0"/>
              <a:t>IS-IS backbone (path)</a:t>
            </a:r>
            <a:r>
              <a:rPr lang="en-US" altLang="en-US" sz="2000" dirty="0"/>
              <a:t> consists of a contiguous set of Level 1-2 and Level 2 routers.</a:t>
            </a:r>
          </a:p>
          <a:p>
            <a:r>
              <a:rPr lang="en-US" altLang="en-US" sz="2000" b="1" dirty="0">
                <a:solidFill>
                  <a:srgbClr val="FF0000"/>
                </a:solidFill>
              </a:rPr>
              <a:t>Where is the backbone (path)?</a:t>
            </a:r>
          </a:p>
        </p:txBody>
      </p:sp>
      <p:pic>
        <p:nvPicPr>
          <p:cNvPr id="112644" name="Picture 10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238125"/>
            <a:ext cx="5029200" cy="349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2645" name="Line 1029"/>
          <p:cNvSpPr>
            <a:spLocks noChangeShapeType="1"/>
          </p:cNvSpPr>
          <p:nvPr/>
        </p:nvSpPr>
        <p:spPr bwMode="auto">
          <a:xfrm flipH="1">
            <a:off x="7772400" y="1752600"/>
            <a:ext cx="533400" cy="2286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646" name="Line 1030"/>
          <p:cNvSpPr>
            <a:spLocks noChangeShapeType="1"/>
          </p:cNvSpPr>
          <p:nvPr/>
        </p:nvSpPr>
        <p:spPr bwMode="auto">
          <a:xfrm flipH="1">
            <a:off x="6705600" y="990600"/>
            <a:ext cx="533400" cy="2286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647" name="Line 1031"/>
          <p:cNvSpPr>
            <a:spLocks noChangeShapeType="1"/>
          </p:cNvSpPr>
          <p:nvPr/>
        </p:nvSpPr>
        <p:spPr bwMode="auto">
          <a:xfrm flipH="1">
            <a:off x="6096000" y="762000"/>
            <a:ext cx="533400" cy="2286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648" name="Line 1032"/>
          <p:cNvSpPr>
            <a:spLocks noChangeShapeType="1"/>
          </p:cNvSpPr>
          <p:nvPr/>
        </p:nvSpPr>
        <p:spPr bwMode="auto">
          <a:xfrm>
            <a:off x="4648200" y="2133600"/>
            <a:ext cx="685800" cy="3048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649" name="Line 1033"/>
          <p:cNvSpPr>
            <a:spLocks noChangeShapeType="1"/>
          </p:cNvSpPr>
          <p:nvPr/>
        </p:nvSpPr>
        <p:spPr bwMode="auto">
          <a:xfrm>
            <a:off x="4343400" y="1066800"/>
            <a:ext cx="685800" cy="3048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650" name="Line 1034"/>
          <p:cNvSpPr>
            <a:spLocks noChangeShapeType="1"/>
          </p:cNvSpPr>
          <p:nvPr/>
        </p:nvSpPr>
        <p:spPr bwMode="auto">
          <a:xfrm flipH="1">
            <a:off x="7924800" y="762000"/>
            <a:ext cx="533400" cy="2286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654" name="Freeform 1038"/>
          <p:cNvSpPr>
            <a:spLocks/>
          </p:cNvSpPr>
          <p:nvPr/>
        </p:nvSpPr>
        <p:spPr bwMode="auto">
          <a:xfrm>
            <a:off x="4876800" y="685800"/>
            <a:ext cx="3276600" cy="2209800"/>
          </a:xfrm>
          <a:custGeom>
            <a:avLst/>
            <a:gdLst>
              <a:gd name="T0" fmla="*/ 192 w 2064"/>
              <a:gd name="T1" fmla="*/ 1392 h 1392"/>
              <a:gd name="T2" fmla="*/ 0 w 2064"/>
              <a:gd name="T3" fmla="*/ 336 h 1392"/>
              <a:gd name="T4" fmla="*/ 624 w 2064"/>
              <a:gd name="T5" fmla="*/ 0 h 1392"/>
              <a:gd name="T6" fmla="*/ 1152 w 2064"/>
              <a:gd name="T7" fmla="*/ 240 h 1392"/>
              <a:gd name="T8" fmla="*/ 1920 w 2064"/>
              <a:gd name="T9" fmla="*/ 48 h 1392"/>
              <a:gd name="T10" fmla="*/ 2064 w 2064"/>
              <a:gd name="T11" fmla="*/ 240 h 1392"/>
              <a:gd name="T12" fmla="*/ 1872 w 2064"/>
              <a:gd name="T13" fmla="*/ 1152 h 1392"/>
              <a:gd name="T14" fmla="*/ 672 w 2064"/>
              <a:gd name="T15" fmla="*/ 384 h 1392"/>
              <a:gd name="T16" fmla="*/ 432 w 2064"/>
              <a:gd name="T17" fmla="*/ 528 h 1392"/>
              <a:gd name="T18" fmla="*/ 576 w 2064"/>
              <a:gd name="T19" fmla="*/ 1296 h 1392"/>
              <a:gd name="T20" fmla="*/ 192 w 2064"/>
              <a:gd name="T21" fmla="*/ 1392 h 1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64" h="1392">
                <a:moveTo>
                  <a:pt x="192" y="1392"/>
                </a:moveTo>
                <a:lnTo>
                  <a:pt x="0" y="336"/>
                </a:lnTo>
                <a:lnTo>
                  <a:pt x="624" y="0"/>
                </a:lnTo>
                <a:lnTo>
                  <a:pt x="1152" y="240"/>
                </a:lnTo>
                <a:lnTo>
                  <a:pt x="1920" y="48"/>
                </a:lnTo>
                <a:lnTo>
                  <a:pt x="2064" y="240"/>
                </a:lnTo>
                <a:lnTo>
                  <a:pt x="1872" y="1152"/>
                </a:lnTo>
                <a:lnTo>
                  <a:pt x="672" y="384"/>
                </a:lnTo>
                <a:lnTo>
                  <a:pt x="432" y="528"/>
                </a:lnTo>
                <a:lnTo>
                  <a:pt x="576" y="1296"/>
                </a:lnTo>
                <a:lnTo>
                  <a:pt x="192" y="1392"/>
                </a:lnTo>
                <a:close/>
              </a:path>
            </a:pathLst>
          </a:custGeom>
          <a:noFill/>
          <a:ln w="50800" cap="flat"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7533758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2643">
                                            <p:txEl>
                                              <p:pRg st="2" end="2"/>
                                            </p:txEl>
                                          </p:spTgt>
                                        </p:tgtEl>
                                        <p:attrNameLst>
                                          <p:attrName>style.visibility</p:attrName>
                                        </p:attrNameLst>
                                      </p:cBhvr>
                                      <p:to>
                                        <p:strVal val="visible"/>
                                      </p:to>
                                    </p:set>
                                    <p:animEffect transition="in" filter="blinds(horizontal)">
                                      <p:cBhvr>
                                        <p:cTn id="7" dur="500"/>
                                        <p:tgtEl>
                                          <p:spTgt spid="112643">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12643">
                                            <p:txEl>
                                              <p:pRg st="3" end="3"/>
                                            </p:txEl>
                                          </p:spTgt>
                                        </p:tgtEl>
                                        <p:attrNameLst>
                                          <p:attrName>style.visibility</p:attrName>
                                        </p:attrNameLst>
                                      </p:cBhvr>
                                      <p:to>
                                        <p:strVal val="visible"/>
                                      </p:to>
                                    </p:set>
                                    <p:animEffect transition="in" filter="blinds(horizontal)">
                                      <p:cBhvr>
                                        <p:cTn id="12" dur="500"/>
                                        <p:tgtEl>
                                          <p:spTgt spid="112643">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126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5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ctrTitle"/>
          </p:nvPr>
        </p:nvSpPr>
        <p:spPr/>
        <p:txBody>
          <a:bodyPr/>
          <a:lstStyle/>
          <a:p>
            <a:pPr algn="ctr"/>
            <a:r>
              <a:rPr lang="en-US" altLang="en-US" dirty="0" smtClean="0"/>
              <a:t>ISO </a:t>
            </a:r>
            <a:r>
              <a:rPr lang="en-US" altLang="en-US" dirty="0"/>
              <a:t>Addressing</a:t>
            </a:r>
          </a:p>
        </p:txBody>
      </p:sp>
      <p:sp>
        <p:nvSpPr>
          <p:cNvPr id="117763" name="Rectangle 3"/>
          <p:cNvSpPr>
            <a:spLocks noGrp="1" noChangeArrowheads="1"/>
          </p:cNvSpPr>
          <p:nvPr>
            <p:ph type="subTitle" idx="1"/>
          </p:nvPr>
        </p:nvSpPr>
        <p:spPr/>
        <p:txBody>
          <a:bodyPr/>
          <a:lstStyle/>
          <a:p>
            <a:r>
              <a:rPr lang="en-US" altLang="en-US" sz="3200"/>
              <a:t>NSAP (Area, System ID, NSEL)</a:t>
            </a:r>
          </a:p>
          <a:p>
            <a:r>
              <a:rPr lang="en-US" altLang="en-US" sz="3200"/>
              <a:t>SNAP</a:t>
            </a:r>
          </a:p>
        </p:txBody>
      </p:sp>
    </p:spTree>
    <p:extLst>
      <p:ext uri="{BB962C8B-B14F-4D97-AF65-F5344CB8AC3E}">
        <p14:creationId xmlns:p14="http://schemas.microsoft.com/office/powerpoint/2010/main" val="30697252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381000" y="152400"/>
            <a:ext cx="2819400" cy="609600"/>
          </a:xfrm>
        </p:spPr>
        <p:txBody>
          <a:bodyPr/>
          <a:lstStyle/>
          <a:p>
            <a:r>
              <a:rPr lang="en-US" altLang="en-US" dirty="0" smtClean="0"/>
              <a:t>ISO Address</a:t>
            </a:r>
            <a:endParaRPr lang="en-US" altLang="en-US" dirty="0"/>
          </a:p>
        </p:txBody>
      </p:sp>
      <p:sp>
        <p:nvSpPr>
          <p:cNvPr id="54275" name="Rectangle 3"/>
          <p:cNvSpPr>
            <a:spLocks noGrp="1" noChangeArrowheads="1"/>
          </p:cNvSpPr>
          <p:nvPr>
            <p:ph type="body" idx="1"/>
          </p:nvPr>
        </p:nvSpPr>
        <p:spPr>
          <a:xfrm>
            <a:off x="381000" y="4114800"/>
            <a:ext cx="8534400" cy="2590800"/>
          </a:xfrm>
        </p:spPr>
        <p:txBody>
          <a:bodyPr/>
          <a:lstStyle/>
          <a:p>
            <a:pPr>
              <a:lnSpc>
                <a:spcPct val="90000"/>
              </a:lnSpc>
            </a:pPr>
            <a:r>
              <a:rPr lang="en-US" altLang="en-US" sz="2000" dirty="0"/>
              <a:t>IS-IS uses </a:t>
            </a:r>
            <a:r>
              <a:rPr lang="en-US" altLang="en-US" sz="2000" b="1" dirty="0"/>
              <a:t>OSI</a:t>
            </a:r>
            <a:r>
              <a:rPr lang="en-US" altLang="en-US" sz="2000" dirty="0"/>
              <a:t> </a:t>
            </a:r>
            <a:r>
              <a:rPr lang="en-US" altLang="en-US" sz="2000" b="1" dirty="0"/>
              <a:t>network layer </a:t>
            </a:r>
            <a:r>
              <a:rPr lang="en-US" altLang="en-US" sz="2000" b="1" dirty="0" smtClean="0"/>
              <a:t>addressing:  8 to 20 bytes</a:t>
            </a:r>
            <a:r>
              <a:rPr lang="en-US" altLang="en-US" sz="2000" dirty="0" smtClean="0"/>
              <a:t> </a:t>
            </a:r>
            <a:endParaRPr lang="en-US" altLang="en-US" sz="2000" dirty="0"/>
          </a:p>
          <a:p>
            <a:pPr>
              <a:lnSpc>
                <a:spcPct val="90000"/>
              </a:lnSpc>
            </a:pPr>
            <a:r>
              <a:rPr lang="en-US" altLang="en-US" sz="2000" dirty="0" smtClean="0"/>
              <a:t>Network Entity Title (NET) Described in ISO 8348</a:t>
            </a:r>
            <a:endParaRPr lang="en-US" altLang="en-US" sz="2000" dirty="0"/>
          </a:p>
          <a:p>
            <a:pPr>
              <a:lnSpc>
                <a:spcPct val="90000"/>
              </a:lnSpc>
            </a:pPr>
            <a:r>
              <a:rPr lang="en-US" altLang="en-US" sz="2000" dirty="0"/>
              <a:t>A variety of NSAP formats exist, which we will </a:t>
            </a:r>
            <a:r>
              <a:rPr lang="en-US" altLang="en-US" sz="2000" u="sng" dirty="0"/>
              <a:t>not</a:t>
            </a:r>
            <a:r>
              <a:rPr lang="en-US" altLang="en-US" sz="2000" dirty="0"/>
              <a:t> go into.</a:t>
            </a:r>
          </a:p>
          <a:p>
            <a:pPr>
              <a:lnSpc>
                <a:spcPct val="90000"/>
              </a:lnSpc>
            </a:pPr>
            <a:r>
              <a:rPr lang="en-US" altLang="en-US" sz="2000" dirty="0"/>
              <a:t>Represented in hexadecimal (up to 40 hex digits)</a:t>
            </a:r>
          </a:p>
          <a:p>
            <a:pPr>
              <a:lnSpc>
                <a:spcPct val="90000"/>
              </a:lnSpc>
            </a:pPr>
            <a:r>
              <a:rPr lang="en-US" altLang="en-US" sz="2000" dirty="0"/>
              <a:t>Cisco format:  </a:t>
            </a:r>
            <a:r>
              <a:rPr lang="en-US" altLang="en-US" sz="2000" dirty="0">
                <a:solidFill>
                  <a:srgbClr val="009999"/>
                </a:solidFill>
              </a:rPr>
              <a:t>Area</a:t>
            </a:r>
            <a:r>
              <a:rPr lang="en-US" altLang="en-US" sz="2000" dirty="0"/>
              <a:t> – </a:t>
            </a:r>
            <a:r>
              <a:rPr lang="en-US" altLang="en-US" sz="2000" dirty="0">
                <a:solidFill>
                  <a:srgbClr val="FF0000"/>
                </a:solidFill>
              </a:rPr>
              <a:t>System ID</a:t>
            </a:r>
            <a:r>
              <a:rPr lang="en-US" altLang="en-US" sz="2000" dirty="0"/>
              <a:t> – </a:t>
            </a:r>
            <a:r>
              <a:rPr lang="en-US" altLang="en-US" sz="2000" dirty="0">
                <a:solidFill>
                  <a:srgbClr val="CC0099"/>
                </a:solidFill>
              </a:rPr>
              <a:t>NSEL (always 00 on ISs)</a:t>
            </a:r>
          </a:p>
          <a:p>
            <a:pPr>
              <a:lnSpc>
                <a:spcPct val="90000"/>
              </a:lnSpc>
              <a:buFont typeface="Arial" panose="020B0604020202020204" pitchFamily="34" charset="0"/>
              <a:buNone/>
            </a:pPr>
            <a:r>
              <a:rPr lang="en-US" altLang="en-US" sz="2000" dirty="0"/>
              <a:t>                              </a:t>
            </a:r>
            <a:r>
              <a:rPr lang="en-US" altLang="en-US" sz="2000" dirty="0">
                <a:solidFill>
                  <a:srgbClr val="009999"/>
                </a:solidFill>
              </a:rPr>
              <a:t>49.0001</a:t>
            </a:r>
            <a:r>
              <a:rPr lang="en-US" altLang="en-US" sz="2000" dirty="0">
                <a:solidFill>
                  <a:schemeClr val="accent2"/>
                </a:solidFill>
              </a:rPr>
              <a:t>.</a:t>
            </a:r>
            <a:r>
              <a:rPr lang="en-US" altLang="en-US" sz="2000" dirty="0">
                <a:solidFill>
                  <a:srgbClr val="FF0000"/>
                </a:solidFill>
              </a:rPr>
              <a:t>2222.2222.2222</a:t>
            </a:r>
            <a:r>
              <a:rPr lang="en-US" altLang="en-US" sz="2000" dirty="0"/>
              <a:t>.</a:t>
            </a:r>
            <a:r>
              <a:rPr lang="en-US" altLang="en-US" sz="2000" dirty="0">
                <a:solidFill>
                  <a:srgbClr val="CC0099"/>
                </a:solidFill>
              </a:rPr>
              <a:t>00</a:t>
            </a:r>
          </a:p>
        </p:txBody>
      </p:sp>
      <p:pic>
        <p:nvPicPr>
          <p:cNvPr id="5427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255587"/>
            <a:ext cx="5562600" cy="3859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4279" name="Text Box 7"/>
          <p:cNvSpPr txBox="1">
            <a:spLocks noChangeArrowheads="1"/>
          </p:cNvSpPr>
          <p:nvPr/>
        </p:nvSpPr>
        <p:spPr bwMode="auto">
          <a:xfrm>
            <a:off x="3810000" y="1447800"/>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latin typeface="Arial" panose="020B0604020202020204" pitchFamily="34" charset="0"/>
              </a:rPr>
              <a:t>NSAP</a:t>
            </a:r>
          </a:p>
        </p:txBody>
      </p:sp>
    </p:spTree>
    <p:extLst>
      <p:ext uri="{BB962C8B-B14F-4D97-AF65-F5344CB8AC3E}">
        <p14:creationId xmlns:p14="http://schemas.microsoft.com/office/powerpoint/2010/main" val="8367404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4275">
                                            <p:txEl>
                                              <p:pRg st="2" end="2"/>
                                            </p:txEl>
                                          </p:spTgt>
                                        </p:tgtEl>
                                        <p:attrNameLst>
                                          <p:attrName>style.visibility</p:attrName>
                                        </p:attrNameLst>
                                      </p:cBhvr>
                                      <p:to>
                                        <p:strVal val="visible"/>
                                      </p:to>
                                    </p:set>
                                    <p:animEffect transition="in" filter="blinds(horizontal)">
                                      <p:cBhvr>
                                        <p:cTn id="7" dur="500"/>
                                        <p:tgtEl>
                                          <p:spTgt spid="54275">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4275">
                                            <p:txEl>
                                              <p:pRg st="3" end="3"/>
                                            </p:txEl>
                                          </p:spTgt>
                                        </p:tgtEl>
                                        <p:attrNameLst>
                                          <p:attrName>style.visibility</p:attrName>
                                        </p:attrNameLst>
                                      </p:cBhvr>
                                      <p:to>
                                        <p:strVal val="visible"/>
                                      </p:to>
                                    </p:set>
                                    <p:animEffect transition="in" filter="blinds(horizontal)">
                                      <p:cBhvr>
                                        <p:cTn id="12" dur="500"/>
                                        <p:tgtEl>
                                          <p:spTgt spid="54275">
                                            <p:txEl>
                                              <p:pRg st="3" end="3"/>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54275">
                                            <p:txEl>
                                              <p:pRg st="4" end="4"/>
                                            </p:txEl>
                                          </p:spTgt>
                                        </p:tgtEl>
                                        <p:attrNameLst>
                                          <p:attrName>style.visibility</p:attrName>
                                        </p:attrNameLst>
                                      </p:cBhvr>
                                      <p:to>
                                        <p:strVal val="visible"/>
                                      </p:to>
                                    </p:set>
                                    <p:animEffect transition="in" filter="blinds(horizontal)">
                                      <p:cBhvr>
                                        <p:cTn id="15" dur="500"/>
                                        <p:tgtEl>
                                          <p:spTgt spid="54275">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54275">
                                            <p:txEl>
                                              <p:pRg st="5" end="5"/>
                                            </p:txEl>
                                          </p:spTgt>
                                        </p:tgtEl>
                                        <p:attrNameLst>
                                          <p:attrName>style.visibility</p:attrName>
                                        </p:attrNameLst>
                                      </p:cBhvr>
                                      <p:to>
                                        <p:strVal val="visible"/>
                                      </p:to>
                                    </p:set>
                                    <p:animEffect transition="in" filter="blinds(horizontal)">
                                      <p:cBhvr>
                                        <p:cTn id="18" dur="500"/>
                                        <p:tgtEl>
                                          <p:spTgt spid="5427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381000" y="152400"/>
            <a:ext cx="2819400" cy="609600"/>
          </a:xfrm>
        </p:spPr>
        <p:txBody>
          <a:bodyPr/>
          <a:lstStyle/>
          <a:p>
            <a:r>
              <a:rPr lang="en-US" altLang="en-US"/>
              <a:t>OSI Addressing</a:t>
            </a:r>
          </a:p>
        </p:txBody>
      </p:sp>
      <p:sp>
        <p:nvSpPr>
          <p:cNvPr id="54275" name="Rectangle 3"/>
          <p:cNvSpPr>
            <a:spLocks noGrp="1" noChangeArrowheads="1"/>
          </p:cNvSpPr>
          <p:nvPr>
            <p:ph type="body" idx="1"/>
          </p:nvPr>
        </p:nvSpPr>
        <p:spPr>
          <a:xfrm>
            <a:off x="381000" y="3886200"/>
            <a:ext cx="8534400" cy="2590800"/>
          </a:xfrm>
        </p:spPr>
        <p:txBody>
          <a:bodyPr>
            <a:normAutofit lnSpcReduction="10000"/>
          </a:bodyPr>
          <a:lstStyle/>
          <a:p>
            <a:pPr>
              <a:lnSpc>
                <a:spcPct val="90000"/>
              </a:lnSpc>
            </a:pPr>
            <a:r>
              <a:rPr lang="en-US" altLang="en-US" sz="2000" dirty="0" smtClean="0">
                <a:solidFill>
                  <a:schemeClr val="accent5">
                    <a:lumMod val="75000"/>
                  </a:schemeClr>
                </a:solidFill>
              </a:rPr>
              <a:t>(a) Simple Area ID/System ID Format</a:t>
            </a:r>
          </a:p>
          <a:p>
            <a:pPr>
              <a:lnSpc>
                <a:spcPct val="90000"/>
              </a:lnSpc>
            </a:pPr>
            <a:r>
              <a:rPr lang="en-US" altLang="en-US" sz="2000" dirty="0" smtClean="0">
                <a:solidFill>
                  <a:schemeClr val="accent5">
                    <a:lumMod val="75000"/>
                  </a:schemeClr>
                </a:solidFill>
              </a:rPr>
              <a:t>(b) An OSI NSAP Format</a:t>
            </a:r>
          </a:p>
          <a:p>
            <a:pPr>
              <a:lnSpc>
                <a:spcPct val="90000"/>
              </a:lnSpc>
            </a:pPr>
            <a:r>
              <a:rPr lang="en-US" altLang="en-US" sz="2000" dirty="0" smtClean="0">
                <a:solidFill>
                  <a:schemeClr val="accent5">
                    <a:lumMod val="75000"/>
                  </a:schemeClr>
                </a:solidFill>
              </a:rPr>
              <a:t>(c) a GOSIP NSAP Format (Government Open System Interconnection Profile)</a:t>
            </a:r>
          </a:p>
          <a:p>
            <a:pPr lvl="1"/>
            <a:r>
              <a:rPr lang="en-US" altLang="en-US" sz="1700" dirty="0" smtClean="0">
                <a:solidFill>
                  <a:schemeClr val="accent5">
                    <a:lumMod val="75000"/>
                  </a:schemeClr>
                </a:solidFill>
              </a:rPr>
              <a:t>AFI – Authority and Format identifier</a:t>
            </a:r>
          </a:p>
          <a:p>
            <a:pPr lvl="1"/>
            <a:r>
              <a:rPr lang="en-US" altLang="en-US" sz="1700" dirty="0" smtClean="0">
                <a:solidFill>
                  <a:schemeClr val="accent5">
                    <a:lumMod val="75000"/>
                  </a:schemeClr>
                </a:solidFill>
              </a:rPr>
              <a:t>ICD – International Code Designator</a:t>
            </a:r>
          </a:p>
          <a:p>
            <a:pPr lvl="1"/>
            <a:r>
              <a:rPr lang="en-US" altLang="en-US" sz="1700" dirty="0" smtClean="0">
                <a:solidFill>
                  <a:schemeClr val="accent5">
                    <a:lumMod val="75000"/>
                  </a:schemeClr>
                </a:solidFill>
              </a:rPr>
              <a:t>DFI – Domain Specific Part (DSP) Format identifier</a:t>
            </a:r>
          </a:p>
          <a:p>
            <a:pPr lvl="1"/>
            <a:r>
              <a:rPr lang="en-US" altLang="en-US" sz="1700" dirty="0" smtClean="0">
                <a:solidFill>
                  <a:schemeClr val="accent5">
                    <a:lumMod val="75000"/>
                  </a:schemeClr>
                </a:solidFill>
              </a:rPr>
              <a:t>AAI – Administrative Authority identifier</a:t>
            </a:r>
          </a:p>
          <a:p>
            <a:pPr lvl="1"/>
            <a:r>
              <a:rPr lang="en-US" altLang="en-US" sz="1700" dirty="0" smtClean="0">
                <a:solidFill>
                  <a:schemeClr val="accent5">
                    <a:lumMod val="75000"/>
                  </a:schemeClr>
                </a:solidFill>
              </a:rPr>
              <a:t>RDI – Routing Domain Identifier (Autonomous system number)</a:t>
            </a:r>
          </a:p>
          <a:p>
            <a:pPr lvl="1"/>
            <a:r>
              <a:rPr lang="en-US" altLang="en-US" sz="1700" dirty="0" smtClean="0">
                <a:solidFill>
                  <a:schemeClr val="accent5">
                    <a:lumMod val="75000"/>
                  </a:schemeClr>
                </a:solidFill>
              </a:rPr>
              <a:t>SEL: Network Service Access Point (NSAP) Selector</a:t>
            </a:r>
            <a:endParaRPr lang="en-US" altLang="en-US" sz="1700" dirty="0">
              <a:solidFill>
                <a:schemeClr val="accent5">
                  <a:lumMod val="75000"/>
                </a:schemeClr>
              </a:solidFill>
            </a:endParaRPr>
          </a:p>
        </p:txBody>
      </p:sp>
      <p:pic>
        <p:nvPicPr>
          <p:cNvPr id="5427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195627"/>
            <a:ext cx="5562600" cy="3614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4279" name="Text Box 7"/>
          <p:cNvSpPr txBox="1">
            <a:spLocks noChangeArrowheads="1"/>
          </p:cNvSpPr>
          <p:nvPr/>
        </p:nvSpPr>
        <p:spPr bwMode="auto">
          <a:xfrm>
            <a:off x="3810000" y="1447800"/>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latin typeface="Arial" panose="020B0604020202020204" pitchFamily="34" charset="0"/>
              </a:rPr>
              <a:t>NSAP</a:t>
            </a:r>
          </a:p>
        </p:txBody>
      </p:sp>
    </p:spTree>
    <p:extLst>
      <p:ext uri="{BB962C8B-B14F-4D97-AF65-F5344CB8AC3E}">
        <p14:creationId xmlns:p14="http://schemas.microsoft.com/office/powerpoint/2010/main" val="21143630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381000" y="152400"/>
            <a:ext cx="2819400" cy="609600"/>
          </a:xfrm>
        </p:spPr>
        <p:txBody>
          <a:bodyPr/>
          <a:lstStyle/>
          <a:p>
            <a:r>
              <a:rPr lang="en-US" altLang="en-US"/>
              <a:t>OSI Addressing</a:t>
            </a:r>
          </a:p>
        </p:txBody>
      </p:sp>
      <p:sp>
        <p:nvSpPr>
          <p:cNvPr id="54275" name="Rectangle 3"/>
          <p:cNvSpPr>
            <a:spLocks noGrp="1" noChangeArrowheads="1"/>
          </p:cNvSpPr>
          <p:nvPr>
            <p:ph type="body" idx="1"/>
          </p:nvPr>
        </p:nvSpPr>
        <p:spPr>
          <a:xfrm>
            <a:off x="369757" y="4376374"/>
            <a:ext cx="8534400" cy="1371600"/>
          </a:xfrm>
        </p:spPr>
        <p:txBody>
          <a:bodyPr>
            <a:normAutofit/>
          </a:bodyPr>
          <a:lstStyle/>
          <a:p>
            <a:pPr>
              <a:lnSpc>
                <a:spcPct val="90000"/>
              </a:lnSpc>
            </a:pPr>
            <a:r>
              <a:rPr lang="en-US" altLang="en-US" sz="2000" dirty="0" smtClean="0">
                <a:solidFill>
                  <a:schemeClr val="accent5">
                    <a:lumMod val="75000"/>
                  </a:schemeClr>
                </a:solidFill>
              </a:rPr>
              <a:t>Must begin with single octet (47.xxxx….)</a:t>
            </a:r>
          </a:p>
          <a:p>
            <a:pPr>
              <a:lnSpc>
                <a:spcPct val="90000"/>
              </a:lnSpc>
            </a:pPr>
            <a:r>
              <a:rPr lang="en-US" altLang="en-US" sz="2000" dirty="0" smtClean="0">
                <a:solidFill>
                  <a:schemeClr val="accent5">
                    <a:lumMod val="75000"/>
                  </a:schemeClr>
                </a:solidFill>
              </a:rPr>
              <a:t>Must end with single octet</a:t>
            </a:r>
          </a:p>
          <a:p>
            <a:pPr>
              <a:lnSpc>
                <a:spcPct val="90000"/>
              </a:lnSpc>
            </a:pPr>
            <a:endParaRPr lang="en-US" altLang="en-US" sz="1700" dirty="0">
              <a:solidFill>
                <a:schemeClr val="accent5">
                  <a:lumMod val="75000"/>
                </a:schemeClr>
              </a:solidFill>
            </a:endParaRPr>
          </a:p>
        </p:txBody>
      </p:sp>
      <p:pic>
        <p:nvPicPr>
          <p:cNvPr id="5427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195627"/>
            <a:ext cx="5562600" cy="3614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4279" name="Text Box 7"/>
          <p:cNvSpPr txBox="1">
            <a:spLocks noChangeArrowheads="1"/>
          </p:cNvSpPr>
          <p:nvPr/>
        </p:nvSpPr>
        <p:spPr bwMode="auto">
          <a:xfrm>
            <a:off x="3810000" y="1447800"/>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latin typeface="Arial" panose="020B0604020202020204" pitchFamily="34" charset="0"/>
              </a:rPr>
              <a:t>NSAP</a:t>
            </a:r>
          </a:p>
        </p:txBody>
      </p:sp>
    </p:spTree>
    <p:extLst>
      <p:ext uri="{BB962C8B-B14F-4D97-AF65-F5344CB8AC3E}">
        <p14:creationId xmlns:p14="http://schemas.microsoft.com/office/powerpoint/2010/main" val="2609032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endParaRPr kumimoji="1" lang="en-US" sz="3200" cap="none" dirty="0">
              <a:latin typeface="Arial" pitchFamily="-110" charset="0"/>
            </a:endParaRPr>
          </a:p>
        </p:txBody>
      </p:sp>
      <p:sp>
        <p:nvSpPr>
          <p:cNvPr id="5" name="Text Placeholder 4"/>
          <p:cNvSpPr>
            <a:spLocks noGrp="1"/>
          </p:cNvSpPr>
          <p:nvPr>
            <p:ph type="body" idx="1"/>
          </p:nvPr>
        </p:nvSpPr>
        <p:spPr>
          <a:xfrm>
            <a:off x="685800" y="1905000"/>
            <a:ext cx="7772400" cy="1500187"/>
          </a:xfrm>
        </p:spPr>
        <p:txBody>
          <a:bodyPr/>
          <a:lstStyle/>
          <a:p>
            <a:pPr algn="ctr"/>
            <a:r>
              <a:rPr kumimoji="1" lang="en-US" sz="4000" b="1" cap="all" dirty="0">
                <a:solidFill>
                  <a:schemeClr val="tx2"/>
                </a:solidFill>
                <a:latin typeface="Arial" pitchFamily="-110" charset="0"/>
              </a:rPr>
              <a:t>6</a:t>
            </a:r>
            <a:r>
              <a:rPr kumimoji="1" lang="en-US" sz="4000" b="1" cap="all" dirty="0" smtClean="0">
                <a:solidFill>
                  <a:schemeClr val="tx2"/>
                </a:solidFill>
                <a:latin typeface="Arial" pitchFamily="-110" charset="0"/>
              </a:rPr>
              <a:t>. Routing Protocols –  </a:t>
            </a:r>
            <a:r>
              <a:rPr kumimoji="1" lang="en-US" sz="4000" b="1" cap="all" smtClean="0">
                <a:solidFill>
                  <a:schemeClr val="tx2"/>
                </a:solidFill>
                <a:latin typeface="Arial" pitchFamily="-110" charset="0"/>
              </a:rPr>
              <a:t>ISIS </a:t>
            </a:r>
            <a:endParaRPr kumimoji="1" lang="en-US" sz="4000" b="1" cap="all" dirty="0" smtClean="0">
              <a:solidFill>
                <a:schemeClr val="tx2"/>
              </a:solidFill>
              <a:latin typeface="Arial" pitchFamily="-110"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628650" y="152400"/>
            <a:ext cx="7886700" cy="854074"/>
          </a:xfrm>
        </p:spPr>
        <p:txBody>
          <a:bodyPr/>
          <a:lstStyle/>
          <a:p>
            <a:r>
              <a:rPr lang="en-US" altLang="en-US" dirty="0"/>
              <a:t>NSAPs</a:t>
            </a:r>
          </a:p>
        </p:txBody>
      </p:sp>
      <p:sp>
        <p:nvSpPr>
          <p:cNvPr id="114691" name="Rectangle 3"/>
          <p:cNvSpPr>
            <a:spLocks noGrp="1" noChangeArrowheads="1"/>
          </p:cNvSpPr>
          <p:nvPr>
            <p:ph type="body" idx="1"/>
          </p:nvPr>
        </p:nvSpPr>
        <p:spPr>
          <a:xfrm>
            <a:off x="381000" y="2895600"/>
            <a:ext cx="8534400" cy="3657600"/>
          </a:xfrm>
        </p:spPr>
        <p:txBody>
          <a:bodyPr>
            <a:normAutofit fontScale="92500"/>
          </a:bodyPr>
          <a:lstStyle/>
          <a:p>
            <a:pPr marL="381000" indent="-381000">
              <a:lnSpc>
                <a:spcPct val="90000"/>
              </a:lnSpc>
            </a:pPr>
            <a:r>
              <a:rPr lang="en-US" altLang="en-US" sz="2000" dirty="0">
                <a:cs typeface="Arial" panose="020B0604020202020204" pitchFamily="34" charset="0"/>
              </a:rPr>
              <a:t>Format of the Cisco NSAP address consists of three parts. </a:t>
            </a:r>
          </a:p>
          <a:p>
            <a:pPr marL="838200" lvl="1" indent="-381000">
              <a:lnSpc>
                <a:spcPct val="90000"/>
              </a:lnSpc>
              <a:buFontTx/>
              <a:buAutoNum type="arabicPeriod"/>
            </a:pPr>
            <a:r>
              <a:rPr lang="en-US" altLang="en-US" sz="2000" dirty="0">
                <a:solidFill>
                  <a:srgbClr val="009999"/>
                </a:solidFill>
                <a:cs typeface="Arial" panose="020B0604020202020204" pitchFamily="34" charset="0"/>
              </a:rPr>
              <a:t>Area address</a:t>
            </a:r>
          </a:p>
          <a:p>
            <a:pPr marL="838200" lvl="1" indent="-381000">
              <a:lnSpc>
                <a:spcPct val="90000"/>
              </a:lnSpc>
              <a:buFontTx/>
              <a:buAutoNum type="arabicPeriod"/>
            </a:pPr>
            <a:r>
              <a:rPr lang="en-US" altLang="en-US" sz="2000" dirty="0">
                <a:solidFill>
                  <a:srgbClr val="FF0000"/>
                </a:solidFill>
                <a:cs typeface="Arial" panose="020B0604020202020204" pitchFamily="34" charset="0"/>
              </a:rPr>
              <a:t>System ID</a:t>
            </a:r>
          </a:p>
          <a:p>
            <a:pPr marL="838200" lvl="1" indent="-381000">
              <a:lnSpc>
                <a:spcPct val="90000"/>
              </a:lnSpc>
              <a:buFontTx/>
              <a:buAutoNum type="arabicPeriod"/>
            </a:pPr>
            <a:r>
              <a:rPr lang="en-US" altLang="en-US" sz="2000" dirty="0">
                <a:solidFill>
                  <a:srgbClr val="660066"/>
                </a:solidFill>
                <a:cs typeface="Arial" panose="020B0604020202020204" pitchFamily="34" charset="0"/>
              </a:rPr>
              <a:t>NSAP selector byte</a:t>
            </a:r>
          </a:p>
          <a:p>
            <a:pPr marL="381000" indent="-381000">
              <a:lnSpc>
                <a:spcPct val="90000"/>
              </a:lnSpc>
            </a:pPr>
            <a:endParaRPr lang="en-US" altLang="en-US" sz="2000" dirty="0">
              <a:solidFill>
                <a:srgbClr val="009999"/>
              </a:solidFill>
              <a:cs typeface="Arial" panose="020B0604020202020204" pitchFamily="34" charset="0"/>
            </a:endParaRPr>
          </a:p>
          <a:p>
            <a:pPr marL="381000" indent="-381000">
              <a:lnSpc>
                <a:spcPct val="90000"/>
              </a:lnSpc>
            </a:pPr>
            <a:r>
              <a:rPr lang="en-US" altLang="en-US" sz="2000" b="1" dirty="0">
                <a:solidFill>
                  <a:srgbClr val="009999"/>
                </a:solidFill>
                <a:cs typeface="Arial" panose="020B0604020202020204" pitchFamily="34" charset="0"/>
              </a:rPr>
              <a:t>Area address</a:t>
            </a:r>
            <a:r>
              <a:rPr lang="en-US" altLang="en-US" sz="2000" dirty="0">
                <a:cs typeface="Arial" panose="020B0604020202020204" pitchFamily="34" charset="0"/>
              </a:rPr>
              <a:t> is a variable length field </a:t>
            </a:r>
          </a:p>
          <a:p>
            <a:pPr marL="381000" indent="-381000">
              <a:lnSpc>
                <a:spcPct val="90000"/>
              </a:lnSpc>
            </a:pPr>
            <a:r>
              <a:rPr lang="en-US" altLang="en-US" sz="2000" dirty="0">
                <a:cs typeface="Arial" panose="020B0604020202020204" pitchFamily="34" charset="0"/>
              </a:rPr>
              <a:t>The </a:t>
            </a:r>
            <a:r>
              <a:rPr lang="en-US" altLang="en-US" sz="2000" b="1" dirty="0">
                <a:solidFill>
                  <a:srgbClr val="FF0000"/>
                </a:solidFill>
                <a:cs typeface="Arial" panose="020B0604020202020204" pitchFamily="34" charset="0"/>
              </a:rPr>
              <a:t>system ID</a:t>
            </a:r>
            <a:r>
              <a:rPr lang="en-US" altLang="en-US" sz="2000" dirty="0">
                <a:cs typeface="Arial" panose="020B0604020202020204" pitchFamily="34" charset="0"/>
              </a:rPr>
              <a:t> is the ES or IS identifier in an area, </a:t>
            </a:r>
            <a:r>
              <a:rPr lang="en-US" altLang="en-US" sz="2000" b="1" i="1" dirty="0">
                <a:cs typeface="Arial" panose="020B0604020202020204" pitchFamily="34" charset="0"/>
              </a:rPr>
              <a:t>similar to the</a:t>
            </a:r>
            <a:r>
              <a:rPr lang="en-US" altLang="en-US" sz="2000" dirty="0">
                <a:cs typeface="Arial" panose="020B0604020202020204" pitchFamily="34" charset="0"/>
              </a:rPr>
              <a:t> </a:t>
            </a:r>
            <a:r>
              <a:rPr lang="en-US" altLang="en-US" sz="2000" b="1" i="1" dirty="0">
                <a:cs typeface="Arial" panose="020B0604020202020204" pitchFamily="34" charset="0"/>
              </a:rPr>
              <a:t>OSPF router ID</a:t>
            </a:r>
            <a:r>
              <a:rPr lang="en-US" altLang="en-US" sz="2000" dirty="0">
                <a:cs typeface="Arial" panose="020B0604020202020204" pitchFamily="34" charset="0"/>
              </a:rPr>
              <a:t>. </a:t>
            </a:r>
          </a:p>
          <a:p>
            <a:pPr marL="838200" lvl="1" indent="-381000">
              <a:lnSpc>
                <a:spcPct val="90000"/>
              </a:lnSpc>
            </a:pPr>
            <a:r>
              <a:rPr lang="en-US" altLang="en-US" sz="2000" dirty="0">
                <a:cs typeface="Arial" panose="020B0604020202020204" pitchFamily="34" charset="0"/>
              </a:rPr>
              <a:t>The system ID has a fixed length of six bytes as engineered in the Cisco IOS. </a:t>
            </a:r>
          </a:p>
          <a:p>
            <a:pPr marL="381000" indent="-381000">
              <a:lnSpc>
                <a:spcPct val="90000"/>
              </a:lnSpc>
            </a:pPr>
            <a:r>
              <a:rPr lang="en-US" altLang="en-US" sz="2000" dirty="0">
                <a:cs typeface="Arial" panose="020B0604020202020204" pitchFamily="34" charset="0"/>
              </a:rPr>
              <a:t>The </a:t>
            </a:r>
            <a:r>
              <a:rPr lang="en-US" altLang="en-US" sz="2000" b="1" dirty="0">
                <a:solidFill>
                  <a:srgbClr val="660066"/>
                </a:solidFill>
                <a:cs typeface="Arial" panose="020B0604020202020204" pitchFamily="34" charset="0"/>
              </a:rPr>
              <a:t>NSAP selector byte</a:t>
            </a:r>
            <a:r>
              <a:rPr lang="en-US" altLang="en-US" sz="2000" dirty="0">
                <a:cs typeface="Arial" panose="020B0604020202020204" pitchFamily="34" charset="0"/>
              </a:rPr>
              <a:t> is a service identifier. </a:t>
            </a:r>
          </a:p>
          <a:p>
            <a:pPr marL="838200" lvl="1" indent="-381000">
              <a:lnSpc>
                <a:spcPct val="90000"/>
              </a:lnSpc>
            </a:pPr>
            <a:r>
              <a:rPr lang="en-US" altLang="en-US" sz="2000" dirty="0">
                <a:cs typeface="Arial" panose="020B0604020202020204" pitchFamily="34" charset="0"/>
              </a:rPr>
              <a:t>Analogous to that of a </a:t>
            </a:r>
            <a:r>
              <a:rPr lang="en-US" altLang="en-US" sz="2000" b="1" i="1" dirty="0">
                <a:cs typeface="Arial" panose="020B0604020202020204" pitchFamily="34" charset="0"/>
              </a:rPr>
              <a:t>port or socket in TCP/IP</a:t>
            </a:r>
            <a:r>
              <a:rPr lang="en-US" altLang="en-US" sz="2000" dirty="0">
                <a:cs typeface="Arial" panose="020B0604020202020204" pitchFamily="34" charset="0"/>
              </a:rPr>
              <a:t>.</a:t>
            </a:r>
            <a:endParaRPr lang="en-US" altLang="en-US" sz="2000" dirty="0"/>
          </a:p>
        </p:txBody>
      </p:sp>
      <p:pic>
        <p:nvPicPr>
          <p:cNvPr id="11469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914400"/>
            <a:ext cx="7115175" cy="181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4693" name="Rectangle 5"/>
          <p:cNvSpPr>
            <a:spLocks noChangeArrowheads="1"/>
          </p:cNvSpPr>
          <p:nvPr/>
        </p:nvSpPr>
        <p:spPr bwMode="auto">
          <a:xfrm>
            <a:off x="1066800" y="2286000"/>
            <a:ext cx="3962400" cy="457200"/>
          </a:xfrm>
          <a:prstGeom prst="rect">
            <a:avLst/>
          </a:prstGeom>
          <a:noFill/>
          <a:ln w="63500">
            <a:solidFill>
              <a:srgbClr val="0099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694" name="Rectangle 6"/>
          <p:cNvSpPr>
            <a:spLocks noChangeArrowheads="1"/>
          </p:cNvSpPr>
          <p:nvPr/>
        </p:nvSpPr>
        <p:spPr bwMode="auto">
          <a:xfrm>
            <a:off x="5029200" y="2286000"/>
            <a:ext cx="1676400" cy="533400"/>
          </a:xfrm>
          <a:prstGeom prst="rect">
            <a:avLst/>
          </a:prstGeom>
          <a:noFill/>
          <a:ln w="635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695" name="Rectangle 7"/>
          <p:cNvSpPr>
            <a:spLocks noChangeArrowheads="1"/>
          </p:cNvSpPr>
          <p:nvPr/>
        </p:nvSpPr>
        <p:spPr bwMode="auto">
          <a:xfrm>
            <a:off x="6705600" y="2286000"/>
            <a:ext cx="1143000" cy="457200"/>
          </a:xfrm>
          <a:prstGeom prst="rect">
            <a:avLst/>
          </a:prstGeom>
          <a:noFill/>
          <a:ln w="63500">
            <a:solidFill>
              <a:srgbClr val="66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5298566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4691">
                                            <p:txEl>
                                              <p:pRg st="5" end="5"/>
                                            </p:txEl>
                                          </p:spTgt>
                                        </p:tgtEl>
                                        <p:attrNameLst>
                                          <p:attrName>style.visibility</p:attrName>
                                        </p:attrNameLst>
                                      </p:cBhvr>
                                      <p:to>
                                        <p:strVal val="visible"/>
                                      </p:to>
                                    </p:set>
                                    <p:animEffect transition="in" filter="blinds(horizontal)">
                                      <p:cBhvr>
                                        <p:cTn id="7" dur="500"/>
                                        <p:tgtEl>
                                          <p:spTgt spid="114691">
                                            <p:txEl>
                                              <p:pRg st="5" end="5"/>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4693"/>
                                        </p:tgtEl>
                                        <p:attrNameLst>
                                          <p:attrName>style.visibility</p:attrName>
                                        </p:attrNameLst>
                                      </p:cBhvr>
                                      <p:to>
                                        <p:strVal val="visible"/>
                                      </p:to>
                                    </p:set>
                                    <p:animEffect transition="in" filter="blinds(horizontal)">
                                      <p:cBhvr>
                                        <p:cTn id="10" dur="500"/>
                                        <p:tgtEl>
                                          <p:spTgt spid="11469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114691">
                                            <p:txEl>
                                              <p:pRg st="6" end="6"/>
                                            </p:txEl>
                                          </p:spTgt>
                                        </p:tgtEl>
                                        <p:attrNameLst>
                                          <p:attrName>style.visibility</p:attrName>
                                        </p:attrNameLst>
                                      </p:cBhvr>
                                      <p:to>
                                        <p:strVal val="visible"/>
                                      </p:to>
                                    </p:set>
                                    <p:animEffect transition="in" filter="blinds(horizontal)">
                                      <p:cBhvr>
                                        <p:cTn id="15" dur="500"/>
                                        <p:tgtEl>
                                          <p:spTgt spid="114691">
                                            <p:txEl>
                                              <p:pRg st="6" end="6"/>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14691">
                                            <p:txEl>
                                              <p:pRg st="7" end="7"/>
                                            </p:txEl>
                                          </p:spTgt>
                                        </p:tgtEl>
                                        <p:attrNameLst>
                                          <p:attrName>style.visibility</p:attrName>
                                        </p:attrNameLst>
                                      </p:cBhvr>
                                      <p:to>
                                        <p:strVal val="visible"/>
                                      </p:to>
                                    </p:set>
                                    <p:animEffect transition="in" filter="blinds(horizontal)">
                                      <p:cBhvr>
                                        <p:cTn id="18" dur="500"/>
                                        <p:tgtEl>
                                          <p:spTgt spid="114691">
                                            <p:txEl>
                                              <p:pRg st="7" end="7"/>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14694"/>
                                        </p:tgtEl>
                                        <p:attrNameLst>
                                          <p:attrName>style.visibility</p:attrName>
                                        </p:attrNameLst>
                                      </p:cBhvr>
                                      <p:to>
                                        <p:strVal val="visible"/>
                                      </p:to>
                                    </p:set>
                                    <p:animEffect transition="in" filter="blinds(horizontal)">
                                      <p:cBhvr>
                                        <p:cTn id="21" dur="500"/>
                                        <p:tgtEl>
                                          <p:spTgt spid="11469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114691">
                                            <p:txEl>
                                              <p:pRg st="8" end="8"/>
                                            </p:txEl>
                                          </p:spTgt>
                                        </p:tgtEl>
                                        <p:attrNameLst>
                                          <p:attrName>style.visibility</p:attrName>
                                        </p:attrNameLst>
                                      </p:cBhvr>
                                      <p:to>
                                        <p:strVal val="visible"/>
                                      </p:to>
                                    </p:set>
                                    <p:animEffect transition="in" filter="blinds(horizontal)">
                                      <p:cBhvr>
                                        <p:cTn id="26" dur="500"/>
                                        <p:tgtEl>
                                          <p:spTgt spid="114691">
                                            <p:txEl>
                                              <p:pRg st="8" end="8"/>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114691">
                                            <p:txEl>
                                              <p:pRg st="9" end="9"/>
                                            </p:txEl>
                                          </p:spTgt>
                                        </p:tgtEl>
                                        <p:attrNameLst>
                                          <p:attrName>style.visibility</p:attrName>
                                        </p:attrNameLst>
                                      </p:cBhvr>
                                      <p:to>
                                        <p:strVal val="visible"/>
                                      </p:to>
                                    </p:set>
                                    <p:animEffect transition="in" filter="blinds(horizontal)">
                                      <p:cBhvr>
                                        <p:cTn id="29" dur="500"/>
                                        <p:tgtEl>
                                          <p:spTgt spid="114691">
                                            <p:txEl>
                                              <p:pRg st="9" end="9"/>
                                            </p:txEl>
                                          </p:spTgt>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14695"/>
                                        </p:tgtEl>
                                        <p:attrNameLst>
                                          <p:attrName>style.visibility</p:attrName>
                                        </p:attrNameLst>
                                      </p:cBhvr>
                                      <p:to>
                                        <p:strVal val="visible"/>
                                      </p:to>
                                    </p:set>
                                    <p:animEffect transition="in" filter="blinds(horizontal)">
                                      <p:cBhvr>
                                        <p:cTn id="32" dur="500"/>
                                        <p:tgtEl>
                                          <p:spTgt spid="1146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3" grpId="0" animBg="1"/>
      <p:bldP spid="114694" grpId="0" animBg="1"/>
      <p:bldP spid="11469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4294967295"/>
          </p:nvPr>
        </p:nvSpPr>
        <p:spPr>
          <a:xfrm>
            <a:off x="8077200" y="6629400"/>
            <a:ext cx="914400" cy="228600"/>
          </a:xfrm>
          <a:prstGeom prst="rect">
            <a:avLst/>
          </a:prstGeom>
        </p:spPr>
        <p:txBody>
          <a:bodyPr/>
          <a:lstStyle/>
          <a:p>
            <a:fld id="{6909EA9B-1191-498B-B575-E3A927B5CCD2}" type="slidenum">
              <a:rPr lang="en-US" altLang="en-US"/>
              <a:pPr/>
              <a:t>21</a:t>
            </a:fld>
            <a:endParaRPr lang="en-US" altLang="en-US"/>
          </a:p>
        </p:txBody>
      </p:sp>
      <p:sp>
        <p:nvSpPr>
          <p:cNvPr id="56322" name="Rectangle 2"/>
          <p:cNvSpPr>
            <a:spLocks noGrp="1" noChangeArrowheads="1"/>
          </p:cNvSpPr>
          <p:nvPr>
            <p:ph type="title"/>
          </p:nvPr>
        </p:nvSpPr>
        <p:spPr/>
        <p:txBody>
          <a:bodyPr/>
          <a:lstStyle/>
          <a:p>
            <a:r>
              <a:rPr lang="en-US" altLang="en-US"/>
              <a:t>NSAPs – Cisco Format</a:t>
            </a:r>
          </a:p>
        </p:txBody>
      </p:sp>
      <p:sp>
        <p:nvSpPr>
          <p:cNvPr id="56323" name="Rectangle 3"/>
          <p:cNvSpPr>
            <a:spLocks noGrp="1" noChangeArrowheads="1"/>
          </p:cNvSpPr>
          <p:nvPr>
            <p:ph type="body" idx="1"/>
          </p:nvPr>
        </p:nvSpPr>
        <p:spPr>
          <a:xfrm>
            <a:off x="381000" y="3657600"/>
            <a:ext cx="8534400" cy="2895600"/>
          </a:xfrm>
        </p:spPr>
        <p:txBody>
          <a:bodyPr/>
          <a:lstStyle/>
          <a:p>
            <a:pPr>
              <a:buFont typeface="Arial" panose="020B0604020202020204" pitchFamily="34" charset="0"/>
              <a:buNone/>
            </a:pPr>
            <a:r>
              <a:rPr lang="en-US" altLang="en-US" sz="2000" b="1">
                <a:solidFill>
                  <a:srgbClr val="009999"/>
                </a:solidFill>
              </a:rPr>
              <a:t>Area</a:t>
            </a:r>
            <a:endParaRPr lang="en-US" altLang="en-US" sz="2000" b="1"/>
          </a:p>
          <a:p>
            <a:r>
              <a:rPr lang="en-US" altLang="en-US" sz="2000"/>
              <a:t>Addresses starting with 49 (AFI=49) are considered private IP address, analogous to RFC 1918.</a:t>
            </a:r>
          </a:p>
          <a:p>
            <a:pPr lvl="1"/>
            <a:r>
              <a:rPr lang="en-US" altLang="en-US" sz="2000"/>
              <a:t>Routed by IS-IS</a:t>
            </a:r>
          </a:p>
          <a:p>
            <a:pPr lvl="1"/>
            <a:r>
              <a:rPr lang="en-US" altLang="en-US" sz="2000"/>
              <a:t>Should not be advertised to other CLNS networks (outside this IS-IS domain)</a:t>
            </a:r>
          </a:p>
          <a:p>
            <a:r>
              <a:rPr lang="en-US" altLang="en-US" sz="2000"/>
              <a:t>Additional 2 bytes (</a:t>
            </a:r>
            <a:r>
              <a:rPr lang="en-US" altLang="en-US" sz="2000" b="1">
                <a:solidFill>
                  <a:srgbClr val="009999"/>
                </a:solidFill>
              </a:rPr>
              <a:t>0001</a:t>
            </a:r>
            <a:r>
              <a:rPr lang="en-US" altLang="en-US" sz="2000"/>
              <a:t>) added for the </a:t>
            </a:r>
            <a:r>
              <a:rPr lang="en-US" altLang="en-US" sz="2000" b="1" u="sng"/>
              <a:t>area ID</a:t>
            </a:r>
          </a:p>
          <a:p>
            <a:r>
              <a:rPr lang="en-US" altLang="en-US" sz="2000"/>
              <a:t>All routers in the same are must have the same area address</a:t>
            </a:r>
          </a:p>
        </p:txBody>
      </p:sp>
      <p:pic>
        <p:nvPicPr>
          <p:cNvPr id="563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143000"/>
            <a:ext cx="7115175" cy="181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6325" name="Text Box 5"/>
          <p:cNvSpPr txBox="1">
            <a:spLocks noChangeArrowheads="1"/>
          </p:cNvSpPr>
          <p:nvPr/>
        </p:nvSpPr>
        <p:spPr bwMode="auto">
          <a:xfrm>
            <a:off x="2895600" y="2895600"/>
            <a:ext cx="3505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000">
                <a:solidFill>
                  <a:srgbClr val="009999"/>
                </a:solidFill>
                <a:latin typeface="Arial" panose="020B0604020202020204" pitchFamily="34" charset="0"/>
              </a:rPr>
              <a:t>Area</a:t>
            </a:r>
            <a:r>
              <a:rPr lang="en-US" altLang="en-US" sz="2000">
                <a:latin typeface="Arial" panose="020B0604020202020204" pitchFamily="34" charset="0"/>
              </a:rPr>
              <a:t> – </a:t>
            </a:r>
            <a:r>
              <a:rPr lang="en-US" altLang="en-US" sz="2000">
                <a:solidFill>
                  <a:srgbClr val="FF0000"/>
                </a:solidFill>
                <a:latin typeface="Arial" panose="020B0604020202020204" pitchFamily="34" charset="0"/>
              </a:rPr>
              <a:t>System ID</a:t>
            </a:r>
            <a:r>
              <a:rPr lang="en-US" altLang="en-US" sz="2000">
                <a:latin typeface="Arial" panose="020B0604020202020204" pitchFamily="34" charset="0"/>
              </a:rPr>
              <a:t> – </a:t>
            </a:r>
            <a:r>
              <a:rPr lang="en-US" altLang="en-US" sz="2000">
                <a:solidFill>
                  <a:srgbClr val="CC0099"/>
                </a:solidFill>
                <a:latin typeface="Arial" panose="020B0604020202020204" pitchFamily="34" charset="0"/>
              </a:rPr>
              <a:t>NSEL </a:t>
            </a:r>
            <a:r>
              <a:rPr lang="en-US" altLang="en-US" sz="2000" b="1">
                <a:solidFill>
                  <a:srgbClr val="009999"/>
                </a:solidFill>
                <a:latin typeface="Arial" panose="020B0604020202020204" pitchFamily="34" charset="0"/>
              </a:rPr>
              <a:t>49.0001</a:t>
            </a:r>
            <a:r>
              <a:rPr lang="en-US" altLang="en-US" sz="2000" b="1">
                <a:solidFill>
                  <a:schemeClr val="accent2"/>
                </a:solidFill>
                <a:latin typeface="Arial" panose="020B0604020202020204" pitchFamily="34" charset="0"/>
              </a:rPr>
              <a:t>.</a:t>
            </a:r>
            <a:r>
              <a:rPr lang="en-US" altLang="en-US" sz="2000" b="1">
                <a:solidFill>
                  <a:srgbClr val="FF0000"/>
                </a:solidFill>
                <a:latin typeface="Arial" panose="020B0604020202020204" pitchFamily="34" charset="0"/>
              </a:rPr>
              <a:t>2222.2222.2222</a:t>
            </a:r>
            <a:r>
              <a:rPr lang="en-US" altLang="en-US" sz="2000" b="1">
                <a:latin typeface="Arial" panose="020B0604020202020204" pitchFamily="34" charset="0"/>
              </a:rPr>
              <a:t>.</a:t>
            </a:r>
            <a:r>
              <a:rPr lang="en-US" altLang="en-US" sz="2000" b="1">
                <a:solidFill>
                  <a:srgbClr val="CC0099"/>
                </a:solidFill>
                <a:latin typeface="Arial" panose="020B0604020202020204" pitchFamily="34" charset="0"/>
              </a:rPr>
              <a:t>00</a:t>
            </a:r>
          </a:p>
        </p:txBody>
      </p:sp>
    </p:spTree>
    <p:extLst>
      <p:ext uri="{BB962C8B-B14F-4D97-AF65-F5344CB8AC3E}">
        <p14:creationId xmlns:p14="http://schemas.microsoft.com/office/powerpoint/2010/main" val="34288101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6323">
                                            <p:txEl>
                                              <p:pRg st="2" end="2"/>
                                            </p:txEl>
                                          </p:spTgt>
                                        </p:tgtEl>
                                        <p:attrNameLst>
                                          <p:attrName>style.visibility</p:attrName>
                                        </p:attrNameLst>
                                      </p:cBhvr>
                                      <p:to>
                                        <p:strVal val="visible"/>
                                      </p:to>
                                    </p:set>
                                    <p:animEffect transition="in" filter="blinds(horizontal)">
                                      <p:cBhvr>
                                        <p:cTn id="7" dur="500"/>
                                        <p:tgtEl>
                                          <p:spTgt spid="5632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6323">
                                            <p:txEl>
                                              <p:pRg st="3" end="3"/>
                                            </p:txEl>
                                          </p:spTgt>
                                        </p:tgtEl>
                                        <p:attrNameLst>
                                          <p:attrName>style.visibility</p:attrName>
                                        </p:attrNameLst>
                                      </p:cBhvr>
                                      <p:to>
                                        <p:strVal val="visible"/>
                                      </p:to>
                                    </p:set>
                                    <p:animEffect transition="in" filter="blinds(horizontal)">
                                      <p:cBhvr>
                                        <p:cTn id="10" dur="500"/>
                                        <p:tgtEl>
                                          <p:spTgt spid="56323">
                                            <p:txEl>
                                              <p:pRg st="3" end="3"/>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56323">
                                            <p:txEl>
                                              <p:pRg st="4" end="4"/>
                                            </p:txEl>
                                          </p:spTgt>
                                        </p:tgtEl>
                                        <p:attrNameLst>
                                          <p:attrName>style.visibility</p:attrName>
                                        </p:attrNameLst>
                                      </p:cBhvr>
                                      <p:to>
                                        <p:strVal val="visible"/>
                                      </p:to>
                                    </p:set>
                                    <p:animEffect transition="in" filter="blinds(horizontal)">
                                      <p:cBhvr>
                                        <p:cTn id="15" dur="500"/>
                                        <p:tgtEl>
                                          <p:spTgt spid="56323">
                                            <p:txEl>
                                              <p:pRg st="4" end="4"/>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56323">
                                            <p:txEl>
                                              <p:pRg st="5" end="5"/>
                                            </p:txEl>
                                          </p:spTgt>
                                        </p:tgtEl>
                                        <p:attrNameLst>
                                          <p:attrName>style.visibility</p:attrName>
                                        </p:attrNameLst>
                                      </p:cBhvr>
                                      <p:to>
                                        <p:strVal val="visible"/>
                                      </p:to>
                                    </p:set>
                                    <p:animEffect transition="in" filter="blinds(horizontal)">
                                      <p:cBhvr>
                                        <p:cTn id="20" dur="500"/>
                                        <p:tgtEl>
                                          <p:spTgt spid="5632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en-US" altLang="en-US"/>
              <a:t>NSAPs – Cisco Format</a:t>
            </a:r>
          </a:p>
        </p:txBody>
      </p:sp>
      <p:sp>
        <p:nvSpPr>
          <p:cNvPr id="115715" name="Rectangle 3"/>
          <p:cNvSpPr>
            <a:spLocks noGrp="1" noChangeArrowheads="1"/>
          </p:cNvSpPr>
          <p:nvPr>
            <p:ph type="body" idx="1"/>
          </p:nvPr>
        </p:nvSpPr>
        <p:spPr>
          <a:xfrm>
            <a:off x="381000" y="3352800"/>
            <a:ext cx="8763000" cy="3352800"/>
          </a:xfrm>
        </p:spPr>
        <p:txBody>
          <a:bodyPr/>
          <a:lstStyle/>
          <a:p>
            <a:pPr>
              <a:buFont typeface="Arial" panose="020B0604020202020204" pitchFamily="34" charset="0"/>
              <a:buNone/>
            </a:pPr>
            <a:r>
              <a:rPr lang="en-US" altLang="en-US" sz="2000" b="1">
                <a:solidFill>
                  <a:srgbClr val="FF0000"/>
                </a:solidFill>
              </a:rPr>
              <a:t>System ID</a:t>
            </a:r>
            <a:endParaRPr lang="en-US" altLang="en-US" sz="2000" b="1"/>
          </a:p>
          <a:p>
            <a:r>
              <a:rPr lang="en-US" altLang="en-US" sz="2000"/>
              <a:t>Cisco fixes the System ID at 6 bytes.</a:t>
            </a:r>
          </a:p>
          <a:p>
            <a:r>
              <a:rPr lang="en-US" altLang="en-US" sz="2000"/>
              <a:t>Customary to use one of the following:</a:t>
            </a:r>
          </a:p>
          <a:p>
            <a:pPr lvl="1"/>
            <a:r>
              <a:rPr lang="en-US" altLang="en-US" sz="2000"/>
              <a:t>MAC address from the router</a:t>
            </a:r>
          </a:p>
          <a:p>
            <a:pPr lvl="1"/>
            <a:r>
              <a:rPr lang="en-US" altLang="en-US" sz="2000"/>
              <a:t>IP address of loopback interface</a:t>
            </a:r>
          </a:p>
          <a:p>
            <a:pPr lvl="2"/>
            <a:r>
              <a:rPr lang="en-US" altLang="en-US" sz="2000">
                <a:cs typeface="Arial" panose="020B0604020202020204" pitchFamily="34" charset="0"/>
              </a:rPr>
              <a:t>192.168.111.3 -&gt; 192.168.111.003 -&gt; 1921.6811.1003</a:t>
            </a:r>
          </a:p>
          <a:p>
            <a:r>
              <a:rPr lang="en-US" altLang="en-US" sz="2000">
                <a:cs typeface="Arial" panose="020B0604020202020204" pitchFamily="34" charset="0"/>
              </a:rPr>
              <a:t>Each device (IS and ES) must have a unique System ID within the area.  (Recommended to make them unique within the domain.)</a:t>
            </a:r>
          </a:p>
        </p:txBody>
      </p:sp>
      <p:pic>
        <p:nvPicPr>
          <p:cNvPr id="1157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143000"/>
            <a:ext cx="7115175" cy="181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5717" name="Text Box 5"/>
          <p:cNvSpPr txBox="1">
            <a:spLocks noChangeArrowheads="1"/>
          </p:cNvSpPr>
          <p:nvPr/>
        </p:nvSpPr>
        <p:spPr bwMode="auto">
          <a:xfrm>
            <a:off x="2895600" y="2895600"/>
            <a:ext cx="3505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000">
                <a:solidFill>
                  <a:srgbClr val="009999"/>
                </a:solidFill>
                <a:latin typeface="Arial" panose="020B0604020202020204" pitchFamily="34" charset="0"/>
              </a:rPr>
              <a:t>Area</a:t>
            </a:r>
            <a:r>
              <a:rPr lang="en-US" altLang="en-US" sz="2000">
                <a:latin typeface="Arial" panose="020B0604020202020204" pitchFamily="34" charset="0"/>
              </a:rPr>
              <a:t> – </a:t>
            </a:r>
            <a:r>
              <a:rPr lang="en-US" altLang="en-US" sz="2000">
                <a:solidFill>
                  <a:srgbClr val="FF0000"/>
                </a:solidFill>
                <a:latin typeface="Arial" panose="020B0604020202020204" pitchFamily="34" charset="0"/>
              </a:rPr>
              <a:t>System ID</a:t>
            </a:r>
            <a:r>
              <a:rPr lang="en-US" altLang="en-US" sz="2000">
                <a:latin typeface="Arial" panose="020B0604020202020204" pitchFamily="34" charset="0"/>
              </a:rPr>
              <a:t> – </a:t>
            </a:r>
            <a:r>
              <a:rPr lang="en-US" altLang="en-US" sz="2000">
                <a:solidFill>
                  <a:srgbClr val="CC0099"/>
                </a:solidFill>
                <a:latin typeface="Arial" panose="020B0604020202020204" pitchFamily="34" charset="0"/>
              </a:rPr>
              <a:t>NSEL </a:t>
            </a:r>
            <a:r>
              <a:rPr lang="en-US" altLang="en-US" sz="2000" b="1">
                <a:solidFill>
                  <a:srgbClr val="009999"/>
                </a:solidFill>
                <a:latin typeface="Arial" panose="020B0604020202020204" pitchFamily="34" charset="0"/>
              </a:rPr>
              <a:t>49.0001</a:t>
            </a:r>
            <a:r>
              <a:rPr lang="en-US" altLang="en-US" sz="2000" b="1">
                <a:solidFill>
                  <a:schemeClr val="accent2"/>
                </a:solidFill>
                <a:latin typeface="Arial" panose="020B0604020202020204" pitchFamily="34" charset="0"/>
              </a:rPr>
              <a:t>.</a:t>
            </a:r>
            <a:r>
              <a:rPr lang="en-US" altLang="en-US" sz="2000" b="1">
                <a:solidFill>
                  <a:srgbClr val="FF0000"/>
                </a:solidFill>
                <a:latin typeface="Arial" panose="020B0604020202020204" pitchFamily="34" charset="0"/>
              </a:rPr>
              <a:t>2222.2222.2222</a:t>
            </a:r>
            <a:r>
              <a:rPr lang="en-US" altLang="en-US" sz="2000" b="1">
                <a:latin typeface="Arial" panose="020B0604020202020204" pitchFamily="34" charset="0"/>
              </a:rPr>
              <a:t>.</a:t>
            </a:r>
            <a:r>
              <a:rPr lang="en-US" altLang="en-US" sz="2000" b="1">
                <a:solidFill>
                  <a:srgbClr val="CC0099"/>
                </a:solidFill>
                <a:latin typeface="Arial" panose="020B0604020202020204" pitchFamily="34" charset="0"/>
              </a:rPr>
              <a:t>00</a:t>
            </a:r>
          </a:p>
        </p:txBody>
      </p:sp>
    </p:spTree>
    <p:extLst>
      <p:ext uri="{BB962C8B-B14F-4D97-AF65-F5344CB8AC3E}">
        <p14:creationId xmlns:p14="http://schemas.microsoft.com/office/powerpoint/2010/main" val="5760880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5715">
                                            <p:txEl>
                                              <p:pRg st="3" end="3"/>
                                            </p:txEl>
                                          </p:spTgt>
                                        </p:tgtEl>
                                        <p:attrNameLst>
                                          <p:attrName>style.visibility</p:attrName>
                                        </p:attrNameLst>
                                      </p:cBhvr>
                                      <p:to>
                                        <p:strVal val="visible"/>
                                      </p:to>
                                    </p:set>
                                    <p:animEffect transition="in" filter="blinds(horizontal)">
                                      <p:cBhvr>
                                        <p:cTn id="7" dur="500"/>
                                        <p:tgtEl>
                                          <p:spTgt spid="115715">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15715">
                                            <p:txEl>
                                              <p:pRg st="4" end="4"/>
                                            </p:txEl>
                                          </p:spTgt>
                                        </p:tgtEl>
                                        <p:attrNameLst>
                                          <p:attrName>style.visibility</p:attrName>
                                        </p:attrNameLst>
                                      </p:cBhvr>
                                      <p:to>
                                        <p:strVal val="visible"/>
                                      </p:to>
                                    </p:set>
                                    <p:animEffect transition="in" filter="blinds(horizontal)">
                                      <p:cBhvr>
                                        <p:cTn id="12" dur="500"/>
                                        <p:tgtEl>
                                          <p:spTgt spid="115715">
                                            <p:txEl>
                                              <p:pRg st="4" end="4"/>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15715">
                                            <p:txEl>
                                              <p:pRg st="5" end="5"/>
                                            </p:txEl>
                                          </p:spTgt>
                                        </p:tgtEl>
                                        <p:attrNameLst>
                                          <p:attrName>style.visibility</p:attrName>
                                        </p:attrNameLst>
                                      </p:cBhvr>
                                      <p:to>
                                        <p:strVal val="visible"/>
                                      </p:to>
                                    </p:set>
                                    <p:animEffect transition="in" filter="blinds(horizontal)">
                                      <p:cBhvr>
                                        <p:cTn id="15" dur="500"/>
                                        <p:tgtEl>
                                          <p:spTgt spid="115715">
                                            <p:txEl>
                                              <p:pRg st="5" end="5"/>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115715">
                                            <p:txEl>
                                              <p:pRg st="6" end="6"/>
                                            </p:txEl>
                                          </p:spTgt>
                                        </p:tgtEl>
                                        <p:attrNameLst>
                                          <p:attrName>style.visibility</p:attrName>
                                        </p:attrNameLst>
                                      </p:cBhvr>
                                      <p:to>
                                        <p:strVal val="visible"/>
                                      </p:to>
                                    </p:set>
                                    <p:animEffect transition="in" filter="blinds(horizontal)">
                                      <p:cBhvr>
                                        <p:cTn id="20" dur="500"/>
                                        <p:tgtEl>
                                          <p:spTgt spid="1157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n-US" altLang="en-US"/>
              <a:t>NSAPs – Cisco Format</a:t>
            </a:r>
          </a:p>
        </p:txBody>
      </p:sp>
      <p:sp>
        <p:nvSpPr>
          <p:cNvPr id="116739" name="Rectangle 3"/>
          <p:cNvSpPr>
            <a:spLocks noGrp="1" noChangeArrowheads="1"/>
          </p:cNvSpPr>
          <p:nvPr>
            <p:ph type="body" idx="1"/>
          </p:nvPr>
        </p:nvSpPr>
        <p:spPr>
          <a:xfrm>
            <a:off x="381000" y="3505200"/>
            <a:ext cx="8534400" cy="3048000"/>
          </a:xfrm>
        </p:spPr>
        <p:txBody>
          <a:bodyPr/>
          <a:lstStyle/>
          <a:p>
            <a:pPr>
              <a:lnSpc>
                <a:spcPct val="90000"/>
              </a:lnSpc>
              <a:buFont typeface="Arial" panose="020B0604020202020204" pitchFamily="34" charset="0"/>
              <a:buNone/>
            </a:pPr>
            <a:r>
              <a:rPr lang="en-US" altLang="en-US" sz="2000" b="1">
                <a:solidFill>
                  <a:srgbClr val="CC0099"/>
                </a:solidFill>
              </a:rPr>
              <a:t>NSEL (NSAP Selector)</a:t>
            </a:r>
            <a:endParaRPr lang="en-US" altLang="en-US" sz="2000" b="1"/>
          </a:p>
          <a:p>
            <a:pPr>
              <a:lnSpc>
                <a:spcPct val="90000"/>
              </a:lnSpc>
            </a:pPr>
            <a:r>
              <a:rPr lang="en-US" altLang="en-US" sz="2000">
                <a:cs typeface="Arial" panose="020B0604020202020204" pitchFamily="34" charset="0"/>
              </a:rPr>
              <a:t>NSEL is a service identifier. </a:t>
            </a:r>
          </a:p>
          <a:p>
            <a:pPr>
              <a:lnSpc>
                <a:spcPct val="90000"/>
              </a:lnSpc>
            </a:pPr>
            <a:r>
              <a:rPr lang="en-US" altLang="en-US" sz="2000">
                <a:cs typeface="Arial" panose="020B0604020202020204" pitchFamily="34" charset="0"/>
              </a:rPr>
              <a:t>Loosely equivalent to that of a </a:t>
            </a:r>
            <a:r>
              <a:rPr lang="en-US" altLang="en-US" sz="2000" b="1" i="1">
                <a:cs typeface="Arial" panose="020B0604020202020204" pitchFamily="34" charset="0"/>
              </a:rPr>
              <a:t>port or socket in TCP/IP</a:t>
            </a:r>
            <a:r>
              <a:rPr lang="en-US" altLang="en-US" sz="2000"/>
              <a:t>.</a:t>
            </a:r>
          </a:p>
          <a:p>
            <a:pPr>
              <a:lnSpc>
                <a:spcPct val="90000"/>
              </a:lnSpc>
            </a:pPr>
            <a:r>
              <a:rPr lang="en-US" altLang="en-US" sz="2000"/>
              <a:t>Not used in routing decisions.</a:t>
            </a:r>
          </a:p>
          <a:p>
            <a:pPr>
              <a:lnSpc>
                <a:spcPct val="90000"/>
              </a:lnSpc>
              <a:buFont typeface="Arial" panose="020B0604020202020204" pitchFamily="34" charset="0"/>
              <a:buNone/>
            </a:pPr>
            <a:r>
              <a:rPr lang="en-US" altLang="en-US" sz="2000" b="1"/>
              <a:t>NET (</a:t>
            </a:r>
            <a:r>
              <a:rPr lang="en-US" altLang="en-US" sz="2000"/>
              <a:t>Network Entity Title) </a:t>
            </a:r>
            <a:endParaRPr lang="en-US" altLang="en-US" sz="2000" b="1"/>
          </a:p>
          <a:p>
            <a:pPr>
              <a:lnSpc>
                <a:spcPct val="90000"/>
              </a:lnSpc>
            </a:pPr>
            <a:r>
              <a:rPr lang="en-US" altLang="en-US" sz="2000"/>
              <a:t>When NSEL = </a:t>
            </a:r>
            <a:r>
              <a:rPr lang="en-US" altLang="en-US" sz="2000" b="1">
                <a:solidFill>
                  <a:srgbClr val="CC0099"/>
                </a:solidFill>
              </a:rPr>
              <a:t>00</a:t>
            </a:r>
            <a:r>
              <a:rPr lang="en-US" altLang="en-US" sz="2000"/>
              <a:t>, it identifies the device itself, the </a:t>
            </a:r>
            <a:r>
              <a:rPr lang="en-US" altLang="en-US" sz="2000" u="sng"/>
              <a:t>network level address</a:t>
            </a:r>
            <a:r>
              <a:rPr lang="en-US" altLang="en-US" sz="2000"/>
              <a:t>.</a:t>
            </a:r>
          </a:p>
          <a:p>
            <a:pPr>
              <a:lnSpc>
                <a:spcPct val="90000"/>
              </a:lnSpc>
            </a:pPr>
            <a:r>
              <a:rPr lang="en-US" altLang="en-US" sz="2000"/>
              <a:t>The NSAP with a NSEL = 00 is known as a Network Entity Title (NET)</a:t>
            </a:r>
          </a:p>
          <a:p>
            <a:pPr lvl="1">
              <a:lnSpc>
                <a:spcPct val="90000"/>
              </a:lnSpc>
            </a:pPr>
            <a:r>
              <a:rPr lang="en-US" altLang="en-US" sz="2000"/>
              <a:t>A NET is an NSAP with the NSEL set to (00)</a:t>
            </a:r>
          </a:p>
        </p:txBody>
      </p:sp>
      <p:pic>
        <p:nvPicPr>
          <p:cNvPr id="1167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143000"/>
            <a:ext cx="7115175" cy="181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6741" name="Text Box 5"/>
          <p:cNvSpPr txBox="1">
            <a:spLocks noChangeArrowheads="1"/>
          </p:cNvSpPr>
          <p:nvPr/>
        </p:nvSpPr>
        <p:spPr bwMode="auto">
          <a:xfrm>
            <a:off x="2895600" y="2895600"/>
            <a:ext cx="3505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000">
                <a:solidFill>
                  <a:srgbClr val="009999"/>
                </a:solidFill>
                <a:latin typeface="Arial" panose="020B0604020202020204" pitchFamily="34" charset="0"/>
              </a:rPr>
              <a:t>Area</a:t>
            </a:r>
            <a:r>
              <a:rPr lang="en-US" altLang="en-US" sz="2000">
                <a:latin typeface="Arial" panose="020B0604020202020204" pitchFamily="34" charset="0"/>
              </a:rPr>
              <a:t> – </a:t>
            </a:r>
            <a:r>
              <a:rPr lang="en-US" altLang="en-US" sz="2000">
                <a:solidFill>
                  <a:srgbClr val="FF0000"/>
                </a:solidFill>
                <a:latin typeface="Arial" panose="020B0604020202020204" pitchFamily="34" charset="0"/>
              </a:rPr>
              <a:t>System ID</a:t>
            </a:r>
            <a:r>
              <a:rPr lang="en-US" altLang="en-US" sz="2000">
                <a:latin typeface="Arial" panose="020B0604020202020204" pitchFamily="34" charset="0"/>
              </a:rPr>
              <a:t> – </a:t>
            </a:r>
            <a:r>
              <a:rPr lang="en-US" altLang="en-US" sz="2000">
                <a:solidFill>
                  <a:srgbClr val="CC0099"/>
                </a:solidFill>
                <a:latin typeface="Arial" panose="020B0604020202020204" pitchFamily="34" charset="0"/>
              </a:rPr>
              <a:t>NSEL </a:t>
            </a:r>
            <a:r>
              <a:rPr lang="en-US" altLang="en-US" sz="2000" b="1">
                <a:solidFill>
                  <a:srgbClr val="009999"/>
                </a:solidFill>
                <a:latin typeface="Arial" panose="020B0604020202020204" pitchFamily="34" charset="0"/>
              </a:rPr>
              <a:t>49.0001</a:t>
            </a:r>
            <a:r>
              <a:rPr lang="en-US" altLang="en-US" sz="2000" b="1">
                <a:solidFill>
                  <a:schemeClr val="accent2"/>
                </a:solidFill>
                <a:latin typeface="Arial" panose="020B0604020202020204" pitchFamily="34" charset="0"/>
              </a:rPr>
              <a:t>.</a:t>
            </a:r>
            <a:r>
              <a:rPr lang="en-US" altLang="en-US" sz="2000" b="1">
                <a:solidFill>
                  <a:srgbClr val="FF0000"/>
                </a:solidFill>
                <a:latin typeface="Arial" panose="020B0604020202020204" pitchFamily="34" charset="0"/>
              </a:rPr>
              <a:t>2222.2222.2222</a:t>
            </a:r>
            <a:r>
              <a:rPr lang="en-US" altLang="en-US" sz="2000" b="1">
                <a:latin typeface="Arial" panose="020B0604020202020204" pitchFamily="34" charset="0"/>
              </a:rPr>
              <a:t>.</a:t>
            </a:r>
            <a:r>
              <a:rPr lang="en-US" altLang="en-US" sz="2000" b="1">
                <a:solidFill>
                  <a:srgbClr val="CC0099"/>
                </a:solidFill>
                <a:latin typeface="Arial" panose="020B0604020202020204" pitchFamily="34" charset="0"/>
              </a:rPr>
              <a:t>00</a:t>
            </a:r>
          </a:p>
        </p:txBody>
      </p:sp>
    </p:spTree>
    <p:extLst>
      <p:ext uri="{BB962C8B-B14F-4D97-AF65-F5344CB8AC3E}">
        <p14:creationId xmlns:p14="http://schemas.microsoft.com/office/powerpoint/2010/main" val="9255087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6739">
                                            <p:txEl>
                                              <p:pRg st="4" end="4"/>
                                            </p:txEl>
                                          </p:spTgt>
                                        </p:tgtEl>
                                        <p:attrNameLst>
                                          <p:attrName>style.visibility</p:attrName>
                                        </p:attrNameLst>
                                      </p:cBhvr>
                                      <p:to>
                                        <p:strVal val="visible"/>
                                      </p:to>
                                    </p:set>
                                    <p:animEffect transition="in" filter="blinds(horizontal)">
                                      <p:cBhvr>
                                        <p:cTn id="7" dur="500"/>
                                        <p:tgtEl>
                                          <p:spTgt spid="116739">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16739">
                                            <p:txEl>
                                              <p:pRg st="5" end="5"/>
                                            </p:txEl>
                                          </p:spTgt>
                                        </p:tgtEl>
                                        <p:attrNameLst>
                                          <p:attrName>style.visibility</p:attrName>
                                        </p:attrNameLst>
                                      </p:cBhvr>
                                      <p:to>
                                        <p:strVal val="visible"/>
                                      </p:to>
                                    </p:set>
                                    <p:animEffect transition="in" filter="blinds(horizontal)">
                                      <p:cBhvr>
                                        <p:cTn id="12" dur="500"/>
                                        <p:tgtEl>
                                          <p:spTgt spid="116739">
                                            <p:txEl>
                                              <p:pRg st="5" end="5"/>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16739">
                                            <p:txEl>
                                              <p:pRg st="6" end="6"/>
                                            </p:txEl>
                                          </p:spTgt>
                                        </p:tgtEl>
                                        <p:attrNameLst>
                                          <p:attrName>style.visibility</p:attrName>
                                        </p:attrNameLst>
                                      </p:cBhvr>
                                      <p:to>
                                        <p:strVal val="visible"/>
                                      </p:to>
                                    </p:set>
                                    <p:animEffect transition="in" filter="blinds(horizontal)">
                                      <p:cBhvr>
                                        <p:cTn id="17" dur="500"/>
                                        <p:tgtEl>
                                          <p:spTgt spid="116739">
                                            <p:txEl>
                                              <p:pRg st="6" end="6"/>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116739">
                                            <p:txEl>
                                              <p:pRg st="7" end="7"/>
                                            </p:txEl>
                                          </p:spTgt>
                                        </p:tgtEl>
                                        <p:attrNameLst>
                                          <p:attrName>style.visibility</p:attrName>
                                        </p:attrNameLst>
                                      </p:cBhvr>
                                      <p:to>
                                        <p:strVal val="visible"/>
                                      </p:to>
                                    </p:set>
                                    <p:animEffect transition="in" filter="blinds(horizontal)">
                                      <p:cBhvr>
                                        <p:cTn id="20" dur="500"/>
                                        <p:tgtEl>
                                          <p:spTgt spid="11673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a:xfrm>
            <a:off x="457200" y="152400"/>
            <a:ext cx="3276600" cy="609600"/>
          </a:xfrm>
        </p:spPr>
        <p:txBody>
          <a:bodyPr/>
          <a:lstStyle/>
          <a:p>
            <a:r>
              <a:rPr lang="en-US" altLang="en-US"/>
              <a:t>NSAP (NETs)</a:t>
            </a:r>
          </a:p>
        </p:txBody>
      </p:sp>
      <p:sp>
        <p:nvSpPr>
          <p:cNvPr id="118787" name="Rectangle 3"/>
          <p:cNvSpPr>
            <a:spLocks noGrp="1" noChangeArrowheads="1"/>
          </p:cNvSpPr>
          <p:nvPr>
            <p:ph type="body" idx="1"/>
          </p:nvPr>
        </p:nvSpPr>
        <p:spPr>
          <a:xfrm>
            <a:off x="152400" y="2743200"/>
            <a:ext cx="8153400" cy="3886200"/>
          </a:xfrm>
        </p:spPr>
        <p:txBody>
          <a:bodyPr>
            <a:normAutofit lnSpcReduction="10000"/>
          </a:bodyPr>
          <a:lstStyle/>
          <a:p>
            <a:pPr>
              <a:lnSpc>
                <a:spcPct val="80000"/>
              </a:lnSpc>
              <a:buFont typeface="Arial" panose="020B0604020202020204" pitchFamily="34" charset="0"/>
              <a:buNone/>
            </a:pPr>
            <a:r>
              <a:rPr lang="en-US" altLang="en-US" sz="1800" b="1" dirty="0">
                <a:cs typeface="Arial" panose="020B0604020202020204" pitchFamily="34" charset="0"/>
              </a:rPr>
              <a:t>Example 1</a:t>
            </a:r>
            <a:r>
              <a:rPr lang="en-US" altLang="en-US" sz="1800" dirty="0">
                <a:cs typeface="Arial" panose="020B0604020202020204" pitchFamily="34" charset="0"/>
              </a:rPr>
              <a:t>: NSAP </a:t>
            </a:r>
            <a:r>
              <a:rPr lang="en-US" altLang="en-US" sz="1800" b="1" dirty="0">
                <a:solidFill>
                  <a:srgbClr val="FF0000"/>
                </a:solidFill>
                <a:cs typeface="Arial" panose="020B0604020202020204" pitchFamily="34" charset="0"/>
              </a:rPr>
              <a:t>47.0001</a:t>
            </a:r>
            <a:r>
              <a:rPr lang="en-US" altLang="en-US" sz="1800" b="1" dirty="0">
                <a:solidFill>
                  <a:srgbClr val="009999"/>
                </a:solidFill>
                <a:cs typeface="Arial" panose="020B0604020202020204" pitchFamily="34" charset="0"/>
              </a:rPr>
              <a:t>.aaaa.bbbb.cccc</a:t>
            </a:r>
            <a:r>
              <a:rPr lang="en-US" altLang="en-US" sz="1800" b="1" dirty="0">
                <a:cs typeface="Arial" panose="020B0604020202020204" pitchFamily="34" charset="0"/>
              </a:rPr>
              <a:t>.</a:t>
            </a:r>
            <a:r>
              <a:rPr lang="en-US" altLang="en-US" sz="1800" b="1" dirty="0">
                <a:solidFill>
                  <a:srgbClr val="660066"/>
                </a:solidFill>
                <a:cs typeface="Arial" panose="020B0604020202020204" pitchFamily="34" charset="0"/>
              </a:rPr>
              <a:t>00</a:t>
            </a:r>
            <a:endParaRPr lang="en-US" altLang="en-US" sz="1800" b="1" dirty="0">
              <a:solidFill>
                <a:srgbClr val="660066"/>
              </a:solidFill>
            </a:endParaRPr>
          </a:p>
          <a:p>
            <a:pPr>
              <a:lnSpc>
                <a:spcPct val="80000"/>
              </a:lnSpc>
            </a:pPr>
            <a:r>
              <a:rPr lang="en-US" altLang="en-US" sz="1800" dirty="0">
                <a:cs typeface="Arial" panose="020B0604020202020204" pitchFamily="34" charset="0"/>
              </a:rPr>
              <a:t>Area ID is: </a:t>
            </a:r>
          </a:p>
          <a:p>
            <a:pPr lvl="1">
              <a:lnSpc>
                <a:spcPct val="80000"/>
              </a:lnSpc>
            </a:pPr>
            <a:r>
              <a:rPr lang="en-US" altLang="en-US" sz="1800" b="1" dirty="0">
                <a:solidFill>
                  <a:srgbClr val="FF0000"/>
                </a:solidFill>
                <a:cs typeface="Arial" panose="020B0604020202020204" pitchFamily="34" charset="0"/>
              </a:rPr>
              <a:t>47.0001</a:t>
            </a:r>
          </a:p>
          <a:p>
            <a:pPr>
              <a:lnSpc>
                <a:spcPct val="80000"/>
              </a:lnSpc>
            </a:pPr>
            <a:r>
              <a:rPr lang="en-US" altLang="en-US" sz="1800" dirty="0">
                <a:cs typeface="Arial" panose="020B0604020202020204" pitchFamily="34" charset="0"/>
              </a:rPr>
              <a:t>System ID is: </a:t>
            </a:r>
          </a:p>
          <a:p>
            <a:pPr lvl="1">
              <a:lnSpc>
                <a:spcPct val="80000"/>
              </a:lnSpc>
            </a:pPr>
            <a:r>
              <a:rPr lang="en-US" altLang="en-US" sz="1800" b="1" dirty="0" err="1">
                <a:solidFill>
                  <a:srgbClr val="009999"/>
                </a:solidFill>
                <a:cs typeface="Arial" panose="020B0604020202020204" pitchFamily="34" charset="0"/>
              </a:rPr>
              <a:t>aaaa.bbbb.cccc</a:t>
            </a:r>
            <a:endParaRPr lang="en-US" altLang="en-US" sz="1800" b="1" dirty="0">
              <a:solidFill>
                <a:srgbClr val="009999"/>
              </a:solidFill>
              <a:cs typeface="Arial" panose="020B0604020202020204" pitchFamily="34" charset="0"/>
            </a:endParaRPr>
          </a:p>
          <a:p>
            <a:pPr>
              <a:lnSpc>
                <a:spcPct val="80000"/>
              </a:lnSpc>
            </a:pPr>
            <a:r>
              <a:rPr lang="en-US" altLang="en-US" sz="1800" dirty="0">
                <a:cs typeface="Arial" panose="020B0604020202020204" pitchFamily="34" charset="0"/>
              </a:rPr>
              <a:t>NSAP selector byte is: </a:t>
            </a:r>
          </a:p>
          <a:p>
            <a:pPr lvl="1">
              <a:lnSpc>
                <a:spcPct val="80000"/>
              </a:lnSpc>
            </a:pPr>
            <a:r>
              <a:rPr lang="en-US" altLang="en-US" sz="1800" b="1" dirty="0">
                <a:solidFill>
                  <a:srgbClr val="660066"/>
                </a:solidFill>
                <a:cs typeface="Arial" panose="020B0604020202020204" pitchFamily="34" charset="0"/>
              </a:rPr>
              <a:t>00</a:t>
            </a:r>
            <a:endParaRPr lang="en-US" altLang="en-US" sz="1800" b="1" dirty="0">
              <a:solidFill>
                <a:srgbClr val="660066"/>
              </a:solidFill>
            </a:endParaRPr>
          </a:p>
          <a:p>
            <a:pPr>
              <a:lnSpc>
                <a:spcPct val="80000"/>
              </a:lnSpc>
              <a:buFont typeface="Arial" panose="020B0604020202020204" pitchFamily="34" charset="0"/>
              <a:buNone/>
            </a:pPr>
            <a:r>
              <a:rPr lang="en-US" altLang="en-US" sz="1800" b="1" dirty="0">
                <a:cs typeface="Arial" panose="020B0604020202020204" pitchFamily="34" charset="0"/>
              </a:rPr>
              <a:t>Example 2:</a:t>
            </a:r>
            <a:r>
              <a:rPr lang="en-US" altLang="en-US" sz="1800" dirty="0">
                <a:cs typeface="Arial" panose="020B0604020202020204" pitchFamily="34" charset="0"/>
              </a:rPr>
              <a:t> NSAP </a:t>
            </a:r>
            <a:r>
              <a:rPr lang="en-US" altLang="en-US" sz="1800" b="1" dirty="0">
                <a:solidFill>
                  <a:srgbClr val="FF0000"/>
                </a:solidFill>
                <a:cs typeface="Arial" panose="020B0604020202020204" pitchFamily="34" charset="0"/>
              </a:rPr>
              <a:t>39.0f01.0002</a:t>
            </a:r>
            <a:r>
              <a:rPr lang="en-US" altLang="en-US" sz="1800" b="1" dirty="0">
                <a:solidFill>
                  <a:srgbClr val="009999"/>
                </a:solidFill>
                <a:cs typeface="Arial" panose="020B0604020202020204" pitchFamily="34" charset="0"/>
              </a:rPr>
              <a:t>.0000.0c00.1111</a:t>
            </a:r>
            <a:r>
              <a:rPr lang="en-US" altLang="en-US" sz="1800" b="1" dirty="0">
                <a:solidFill>
                  <a:srgbClr val="660066"/>
                </a:solidFill>
                <a:cs typeface="Arial" panose="020B0604020202020204" pitchFamily="34" charset="0"/>
              </a:rPr>
              <a:t>.00</a:t>
            </a:r>
            <a:endParaRPr lang="en-US" altLang="en-US" sz="1800" b="1" dirty="0">
              <a:solidFill>
                <a:srgbClr val="660066"/>
              </a:solidFill>
            </a:endParaRPr>
          </a:p>
          <a:p>
            <a:pPr>
              <a:lnSpc>
                <a:spcPct val="80000"/>
              </a:lnSpc>
            </a:pPr>
            <a:r>
              <a:rPr lang="en-US" altLang="en-US" sz="1800" dirty="0">
                <a:cs typeface="Arial" panose="020B0604020202020204" pitchFamily="34" charset="0"/>
              </a:rPr>
              <a:t>Area ID is: </a:t>
            </a:r>
          </a:p>
          <a:p>
            <a:pPr lvl="1">
              <a:lnSpc>
                <a:spcPct val="80000"/>
              </a:lnSpc>
            </a:pPr>
            <a:r>
              <a:rPr lang="en-US" altLang="en-US" sz="1800" b="1" dirty="0">
                <a:solidFill>
                  <a:srgbClr val="FF0000"/>
                </a:solidFill>
                <a:cs typeface="Arial" panose="020B0604020202020204" pitchFamily="34" charset="0"/>
              </a:rPr>
              <a:t>39.0f01.0002</a:t>
            </a:r>
          </a:p>
          <a:p>
            <a:pPr>
              <a:lnSpc>
                <a:spcPct val="80000"/>
              </a:lnSpc>
            </a:pPr>
            <a:r>
              <a:rPr lang="en-US" altLang="en-US" sz="1800" dirty="0">
                <a:cs typeface="Arial" panose="020B0604020202020204" pitchFamily="34" charset="0"/>
              </a:rPr>
              <a:t>System ID is: </a:t>
            </a:r>
          </a:p>
          <a:p>
            <a:pPr lvl="1">
              <a:lnSpc>
                <a:spcPct val="80000"/>
              </a:lnSpc>
            </a:pPr>
            <a:r>
              <a:rPr lang="en-US" altLang="en-US" sz="1800" b="1" dirty="0">
                <a:solidFill>
                  <a:srgbClr val="009999"/>
                </a:solidFill>
                <a:cs typeface="Arial" panose="020B0604020202020204" pitchFamily="34" charset="0"/>
              </a:rPr>
              <a:t>0000.0c00.1111</a:t>
            </a:r>
          </a:p>
          <a:p>
            <a:pPr>
              <a:lnSpc>
                <a:spcPct val="80000"/>
              </a:lnSpc>
            </a:pPr>
            <a:r>
              <a:rPr lang="en-US" altLang="en-US" sz="1800" dirty="0">
                <a:cs typeface="Arial" panose="020B0604020202020204" pitchFamily="34" charset="0"/>
              </a:rPr>
              <a:t>NSAP selector byte is: </a:t>
            </a:r>
          </a:p>
          <a:p>
            <a:pPr lvl="1">
              <a:lnSpc>
                <a:spcPct val="80000"/>
              </a:lnSpc>
            </a:pPr>
            <a:r>
              <a:rPr lang="en-US" altLang="en-US" sz="1800" b="1" dirty="0">
                <a:solidFill>
                  <a:srgbClr val="660066"/>
                </a:solidFill>
                <a:cs typeface="Arial" panose="020B0604020202020204" pitchFamily="34" charset="0"/>
              </a:rPr>
              <a:t>00</a:t>
            </a:r>
            <a:endParaRPr lang="en-US" altLang="en-US" sz="1800" b="1" dirty="0">
              <a:solidFill>
                <a:srgbClr val="660066"/>
              </a:solidFill>
            </a:endParaRPr>
          </a:p>
        </p:txBody>
      </p:sp>
      <p:pic>
        <p:nvPicPr>
          <p:cNvPr id="11878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0649" y="261937"/>
            <a:ext cx="4937151" cy="3090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8789" name="Text Box 5"/>
          <p:cNvSpPr txBox="1">
            <a:spLocks noChangeArrowheads="1"/>
          </p:cNvSpPr>
          <p:nvPr/>
        </p:nvSpPr>
        <p:spPr bwMode="auto">
          <a:xfrm>
            <a:off x="228600" y="2286000"/>
            <a:ext cx="2209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dirty="0">
                <a:latin typeface="Arial" panose="020B0604020202020204" pitchFamily="34" charset="0"/>
              </a:rPr>
              <a:t>Other Examples</a:t>
            </a:r>
          </a:p>
        </p:txBody>
      </p:sp>
      <p:sp>
        <p:nvSpPr>
          <p:cNvPr id="118790" name="Text Box 6"/>
          <p:cNvSpPr txBox="1">
            <a:spLocks noChangeArrowheads="1"/>
          </p:cNvSpPr>
          <p:nvPr/>
        </p:nvSpPr>
        <p:spPr bwMode="auto">
          <a:xfrm>
            <a:off x="0" y="1143000"/>
            <a:ext cx="3505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000">
                <a:solidFill>
                  <a:srgbClr val="009999"/>
                </a:solidFill>
                <a:latin typeface="Arial" panose="020B0604020202020204" pitchFamily="34" charset="0"/>
              </a:rPr>
              <a:t>Area</a:t>
            </a:r>
            <a:r>
              <a:rPr lang="en-US" altLang="en-US" sz="2000">
                <a:latin typeface="Arial" panose="020B0604020202020204" pitchFamily="34" charset="0"/>
              </a:rPr>
              <a:t> – </a:t>
            </a:r>
            <a:r>
              <a:rPr lang="en-US" altLang="en-US" sz="2000">
                <a:solidFill>
                  <a:srgbClr val="FF0000"/>
                </a:solidFill>
                <a:latin typeface="Arial" panose="020B0604020202020204" pitchFamily="34" charset="0"/>
              </a:rPr>
              <a:t>System ID</a:t>
            </a:r>
            <a:r>
              <a:rPr lang="en-US" altLang="en-US" sz="2000">
                <a:latin typeface="Arial" panose="020B0604020202020204" pitchFamily="34" charset="0"/>
              </a:rPr>
              <a:t> – </a:t>
            </a:r>
            <a:r>
              <a:rPr lang="en-US" altLang="en-US" sz="2000">
                <a:solidFill>
                  <a:srgbClr val="CC0099"/>
                </a:solidFill>
                <a:latin typeface="Arial" panose="020B0604020202020204" pitchFamily="34" charset="0"/>
              </a:rPr>
              <a:t>NSEL </a:t>
            </a:r>
            <a:r>
              <a:rPr lang="en-US" altLang="en-US" sz="2000" b="1">
                <a:solidFill>
                  <a:srgbClr val="009999"/>
                </a:solidFill>
                <a:latin typeface="Arial" panose="020B0604020202020204" pitchFamily="34" charset="0"/>
              </a:rPr>
              <a:t>49.0001</a:t>
            </a:r>
            <a:r>
              <a:rPr lang="en-US" altLang="en-US" sz="2000" b="1">
                <a:solidFill>
                  <a:schemeClr val="accent2"/>
                </a:solidFill>
                <a:latin typeface="Arial" panose="020B0604020202020204" pitchFamily="34" charset="0"/>
              </a:rPr>
              <a:t>.</a:t>
            </a:r>
            <a:r>
              <a:rPr lang="en-US" altLang="en-US" sz="2000" b="1">
                <a:solidFill>
                  <a:srgbClr val="FF0000"/>
                </a:solidFill>
                <a:latin typeface="Arial" panose="020B0604020202020204" pitchFamily="34" charset="0"/>
              </a:rPr>
              <a:t>2222.2222.2222</a:t>
            </a:r>
            <a:r>
              <a:rPr lang="en-US" altLang="en-US" sz="2000" b="1">
                <a:latin typeface="Arial" panose="020B0604020202020204" pitchFamily="34" charset="0"/>
              </a:rPr>
              <a:t>.</a:t>
            </a:r>
            <a:r>
              <a:rPr lang="en-US" altLang="en-US" sz="2000" b="1">
                <a:solidFill>
                  <a:srgbClr val="CC0099"/>
                </a:solidFill>
                <a:latin typeface="Arial" panose="020B0604020202020204" pitchFamily="34" charset="0"/>
              </a:rPr>
              <a:t>00</a:t>
            </a:r>
          </a:p>
        </p:txBody>
      </p:sp>
    </p:spTree>
    <p:extLst>
      <p:ext uri="{BB962C8B-B14F-4D97-AF65-F5344CB8AC3E}">
        <p14:creationId xmlns:p14="http://schemas.microsoft.com/office/powerpoint/2010/main" val="20762826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8787">
                                            <p:txEl>
                                              <p:pRg st="2" end="2"/>
                                            </p:txEl>
                                          </p:spTgt>
                                        </p:tgtEl>
                                        <p:attrNameLst>
                                          <p:attrName>style.visibility</p:attrName>
                                        </p:attrNameLst>
                                      </p:cBhvr>
                                      <p:to>
                                        <p:strVal val="visible"/>
                                      </p:to>
                                    </p:set>
                                    <p:animEffect transition="in" filter="blinds(horizontal)">
                                      <p:cBhvr>
                                        <p:cTn id="7" dur="500"/>
                                        <p:tgtEl>
                                          <p:spTgt spid="118787">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18787">
                                            <p:txEl>
                                              <p:pRg st="4" end="4"/>
                                            </p:txEl>
                                          </p:spTgt>
                                        </p:tgtEl>
                                        <p:attrNameLst>
                                          <p:attrName>style.visibility</p:attrName>
                                        </p:attrNameLst>
                                      </p:cBhvr>
                                      <p:to>
                                        <p:strVal val="visible"/>
                                      </p:to>
                                    </p:set>
                                    <p:animEffect transition="in" filter="blinds(horizontal)">
                                      <p:cBhvr>
                                        <p:cTn id="12" dur="500"/>
                                        <p:tgtEl>
                                          <p:spTgt spid="118787">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18787">
                                            <p:txEl>
                                              <p:pRg st="6" end="6"/>
                                            </p:txEl>
                                          </p:spTgt>
                                        </p:tgtEl>
                                        <p:attrNameLst>
                                          <p:attrName>style.visibility</p:attrName>
                                        </p:attrNameLst>
                                      </p:cBhvr>
                                      <p:to>
                                        <p:strVal val="visible"/>
                                      </p:to>
                                    </p:set>
                                    <p:animEffect transition="in" filter="blinds(horizontal)">
                                      <p:cBhvr>
                                        <p:cTn id="17" dur="500"/>
                                        <p:tgtEl>
                                          <p:spTgt spid="118787">
                                            <p:txEl>
                                              <p:pRg st="6" end="6"/>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18787">
                                            <p:txEl>
                                              <p:pRg st="7" end="7"/>
                                            </p:txEl>
                                          </p:spTgt>
                                        </p:tgtEl>
                                        <p:attrNameLst>
                                          <p:attrName>style.visibility</p:attrName>
                                        </p:attrNameLst>
                                      </p:cBhvr>
                                      <p:to>
                                        <p:strVal val="visible"/>
                                      </p:to>
                                    </p:set>
                                    <p:animEffect transition="in" filter="blinds(horizontal)">
                                      <p:cBhvr>
                                        <p:cTn id="22" dur="500"/>
                                        <p:tgtEl>
                                          <p:spTgt spid="118787">
                                            <p:txEl>
                                              <p:pRg st="7" end="7"/>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118787">
                                            <p:txEl>
                                              <p:pRg st="8" end="8"/>
                                            </p:txEl>
                                          </p:spTgt>
                                        </p:tgtEl>
                                        <p:attrNameLst>
                                          <p:attrName>style.visibility</p:attrName>
                                        </p:attrNameLst>
                                      </p:cBhvr>
                                      <p:to>
                                        <p:strVal val="visible"/>
                                      </p:to>
                                    </p:set>
                                    <p:animEffect transition="in" filter="blinds(horizontal)">
                                      <p:cBhvr>
                                        <p:cTn id="25" dur="500"/>
                                        <p:tgtEl>
                                          <p:spTgt spid="118787">
                                            <p:txEl>
                                              <p:pRg st="8" end="8"/>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118787">
                                            <p:txEl>
                                              <p:pRg st="10" end="10"/>
                                            </p:txEl>
                                          </p:spTgt>
                                        </p:tgtEl>
                                        <p:attrNameLst>
                                          <p:attrName>style.visibility</p:attrName>
                                        </p:attrNameLst>
                                      </p:cBhvr>
                                      <p:to>
                                        <p:strVal val="visible"/>
                                      </p:to>
                                    </p:set>
                                    <p:animEffect transition="in" filter="blinds(horizontal)">
                                      <p:cBhvr>
                                        <p:cTn id="28" dur="500"/>
                                        <p:tgtEl>
                                          <p:spTgt spid="118787">
                                            <p:txEl>
                                              <p:pRg st="10" end="10"/>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118787">
                                            <p:txEl>
                                              <p:pRg st="12" end="12"/>
                                            </p:txEl>
                                          </p:spTgt>
                                        </p:tgtEl>
                                        <p:attrNameLst>
                                          <p:attrName>style.visibility</p:attrName>
                                        </p:attrNameLst>
                                      </p:cBhvr>
                                      <p:to>
                                        <p:strVal val="visible"/>
                                      </p:to>
                                    </p:set>
                                    <p:animEffect transition="in" filter="blinds(horizontal)">
                                      <p:cBhvr>
                                        <p:cTn id="31" dur="500"/>
                                        <p:tgtEl>
                                          <p:spTgt spid="118787">
                                            <p:txEl>
                                              <p:pRg st="12" end="12"/>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nodeType="clickEffect">
                                  <p:stCondLst>
                                    <p:cond delay="0"/>
                                  </p:stCondLst>
                                  <p:childTnLst>
                                    <p:set>
                                      <p:cBhvr>
                                        <p:cTn id="35" dur="1" fill="hold">
                                          <p:stCondLst>
                                            <p:cond delay="0"/>
                                          </p:stCondLst>
                                        </p:cTn>
                                        <p:tgtEl>
                                          <p:spTgt spid="118787">
                                            <p:txEl>
                                              <p:pRg st="9" end="9"/>
                                            </p:txEl>
                                          </p:spTgt>
                                        </p:tgtEl>
                                        <p:attrNameLst>
                                          <p:attrName>style.visibility</p:attrName>
                                        </p:attrNameLst>
                                      </p:cBhvr>
                                      <p:to>
                                        <p:strVal val="visible"/>
                                      </p:to>
                                    </p:set>
                                    <p:animEffect transition="in" filter="blinds(horizontal)">
                                      <p:cBhvr>
                                        <p:cTn id="36" dur="500"/>
                                        <p:tgtEl>
                                          <p:spTgt spid="118787">
                                            <p:txEl>
                                              <p:pRg st="9" end="9"/>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nodeType="clickEffect">
                                  <p:stCondLst>
                                    <p:cond delay="0"/>
                                  </p:stCondLst>
                                  <p:childTnLst>
                                    <p:set>
                                      <p:cBhvr>
                                        <p:cTn id="40" dur="1" fill="hold">
                                          <p:stCondLst>
                                            <p:cond delay="0"/>
                                          </p:stCondLst>
                                        </p:cTn>
                                        <p:tgtEl>
                                          <p:spTgt spid="118787">
                                            <p:txEl>
                                              <p:pRg st="11" end="11"/>
                                            </p:txEl>
                                          </p:spTgt>
                                        </p:tgtEl>
                                        <p:attrNameLst>
                                          <p:attrName>style.visibility</p:attrName>
                                        </p:attrNameLst>
                                      </p:cBhvr>
                                      <p:to>
                                        <p:strVal val="visible"/>
                                      </p:to>
                                    </p:set>
                                    <p:animEffect transition="in" filter="blinds(horizontal)">
                                      <p:cBhvr>
                                        <p:cTn id="41" dur="500"/>
                                        <p:tgtEl>
                                          <p:spTgt spid="118787">
                                            <p:txEl>
                                              <p:pRg st="11" end="11"/>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nodeType="clickEffect">
                                  <p:stCondLst>
                                    <p:cond delay="0"/>
                                  </p:stCondLst>
                                  <p:childTnLst>
                                    <p:set>
                                      <p:cBhvr>
                                        <p:cTn id="45" dur="1" fill="hold">
                                          <p:stCondLst>
                                            <p:cond delay="0"/>
                                          </p:stCondLst>
                                        </p:cTn>
                                        <p:tgtEl>
                                          <p:spTgt spid="118787">
                                            <p:txEl>
                                              <p:pRg st="13" end="13"/>
                                            </p:txEl>
                                          </p:spTgt>
                                        </p:tgtEl>
                                        <p:attrNameLst>
                                          <p:attrName>style.visibility</p:attrName>
                                        </p:attrNameLst>
                                      </p:cBhvr>
                                      <p:to>
                                        <p:strVal val="visible"/>
                                      </p:to>
                                    </p:set>
                                    <p:animEffect transition="in" filter="blinds(horizontal)">
                                      <p:cBhvr>
                                        <p:cTn id="46" dur="500"/>
                                        <p:tgtEl>
                                          <p:spTgt spid="118787">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381000" y="152400"/>
            <a:ext cx="3733800" cy="609600"/>
          </a:xfrm>
        </p:spPr>
        <p:txBody>
          <a:bodyPr>
            <a:normAutofit fontScale="90000"/>
          </a:bodyPr>
          <a:lstStyle/>
          <a:p>
            <a:r>
              <a:rPr lang="en-US" altLang="en-US"/>
              <a:t>Configuring IS-IS (so far)</a:t>
            </a:r>
          </a:p>
        </p:txBody>
      </p:sp>
      <p:sp>
        <p:nvSpPr>
          <p:cNvPr id="57347" name="Rectangle 3"/>
          <p:cNvSpPr>
            <a:spLocks noGrp="1" noChangeArrowheads="1"/>
          </p:cNvSpPr>
          <p:nvPr>
            <p:ph type="body" idx="1"/>
          </p:nvPr>
        </p:nvSpPr>
        <p:spPr>
          <a:xfrm>
            <a:off x="336468" y="5154881"/>
            <a:ext cx="8534400" cy="1295400"/>
          </a:xfrm>
        </p:spPr>
        <p:txBody>
          <a:bodyPr/>
          <a:lstStyle/>
          <a:p>
            <a:pPr>
              <a:lnSpc>
                <a:spcPct val="80000"/>
              </a:lnSpc>
            </a:pPr>
            <a:r>
              <a:rPr lang="en-US" altLang="en-US" sz="1600" b="1">
                <a:latin typeface="Courier New" panose="02070309020205020404" pitchFamily="49" charset="0"/>
              </a:rPr>
              <a:t>ip router isis</a:t>
            </a:r>
            <a:r>
              <a:rPr lang="en-US" altLang="en-US" sz="1600"/>
              <a:t>: IS-IS must be enabled on the interface</a:t>
            </a:r>
          </a:p>
          <a:p>
            <a:pPr>
              <a:lnSpc>
                <a:spcPct val="80000"/>
              </a:lnSpc>
            </a:pPr>
            <a:r>
              <a:rPr lang="en-US" altLang="en-US" sz="1600" b="1"/>
              <a:t>Note:</a:t>
            </a:r>
            <a:r>
              <a:rPr lang="en-US" altLang="en-US" sz="1600"/>
              <a:t> IS-IS routing cannot be enabled on an interface until an IP address has been configured on the interface.</a:t>
            </a:r>
          </a:p>
          <a:p>
            <a:pPr>
              <a:lnSpc>
                <a:spcPct val="80000"/>
              </a:lnSpc>
            </a:pPr>
            <a:r>
              <a:rPr lang="en-US" altLang="en-US" sz="1600" b="1"/>
              <a:t>IOS:</a:t>
            </a:r>
            <a:r>
              <a:rPr lang="en-US" altLang="en-US" sz="1600"/>
              <a:t> Cisco IOS 12.2(12) with Enterprise Plus (16 MB Flash/48 MB RAM) or Enter Plus IPSec56 (16 MB Flash/64 MB RAM) </a:t>
            </a:r>
          </a:p>
        </p:txBody>
      </p:sp>
      <p:pic>
        <p:nvPicPr>
          <p:cNvPr id="573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0"/>
            <a:ext cx="5257800" cy="320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7349" name="Rectangle 5"/>
          <p:cNvSpPr>
            <a:spLocks noChangeArrowheads="1"/>
          </p:cNvSpPr>
          <p:nvPr/>
        </p:nvSpPr>
        <p:spPr bwMode="auto">
          <a:xfrm>
            <a:off x="304800" y="1219200"/>
            <a:ext cx="4114800"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rgbClr val="009999"/>
              </a:buClr>
              <a:buSzPct val="125000"/>
              <a:buFont typeface="Arial" panose="020B0604020202020204" pitchFamily="34" charset="0"/>
              <a:buNone/>
            </a:pPr>
            <a:r>
              <a:rPr lang="en-US" altLang="en-US" sz="1400" b="1" u="sng">
                <a:latin typeface="Courier New" panose="02070309020205020404" pitchFamily="49" charset="0"/>
              </a:rPr>
              <a:t>SanJose1</a:t>
            </a:r>
          </a:p>
          <a:p>
            <a:pPr>
              <a:spcBef>
                <a:spcPct val="20000"/>
              </a:spcBef>
              <a:buClr>
                <a:srgbClr val="009999"/>
              </a:buClr>
              <a:buSzPct val="125000"/>
              <a:buFont typeface="Arial" panose="020B0604020202020204" pitchFamily="34" charset="0"/>
              <a:buNone/>
            </a:pPr>
            <a:r>
              <a:rPr lang="en-US" altLang="en-US" sz="1400" b="1">
                <a:latin typeface="Courier New" panose="02070309020205020404" pitchFamily="49" charset="0"/>
              </a:rPr>
              <a:t>interface FastEthernet0/0</a:t>
            </a:r>
          </a:p>
          <a:p>
            <a:pPr>
              <a:spcBef>
                <a:spcPct val="20000"/>
              </a:spcBef>
              <a:buClr>
                <a:srgbClr val="009999"/>
              </a:buClr>
              <a:buSzPct val="125000"/>
              <a:buFont typeface="Arial" panose="020B0604020202020204" pitchFamily="34" charset="0"/>
              <a:buNone/>
            </a:pPr>
            <a:r>
              <a:rPr lang="en-US" altLang="en-US" sz="1400" b="1">
                <a:latin typeface="Courier New" panose="02070309020205020404" pitchFamily="49" charset="0"/>
              </a:rPr>
              <a:t> ip address 172.16.0.1 255.255.255.0</a:t>
            </a:r>
          </a:p>
          <a:p>
            <a:pPr>
              <a:spcBef>
                <a:spcPct val="20000"/>
              </a:spcBef>
              <a:buClr>
                <a:srgbClr val="009999"/>
              </a:buClr>
              <a:buSzPct val="125000"/>
              <a:buFont typeface="Arial" panose="020B0604020202020204" pitchFamily="34" charset="0"/>
              <a:buNone/>
            </a:pPr>
            <a:r>
              <a:rPr lang="en-US" altLang="en-US" sz="1400" b="1">
                <a:latin typeface="Courier New" panose="02070309020205020404" pitchFamily="49" charset="0"/>
              </a:rPr>
              <a:t> ip router isis</a:t>
            </a:r>
          </a:p>
          <a:p>
            <a:pPr>
              <a:spcBef>
                <a:spcPct val="20000"/>
              </a:spcBef>
              <a:buClr>
                <a:srgbClr val="009999"/>
              </a:buClr>
              <a:buSzPct val="125000"/>
              <a:buFont typeface="Arial" panose="020B0604020202020204" pitchFamily="34" charset="0"/>
              <a:buNone/>
            </a:pPr>
            <a:r>
              <a:rPr lang="en-US" altLang="en-US" sz="1400" b="1">
                <a:latin typeface="Courier New" panose="02070309020205020404" pitchFamily="49" charset="0"/>
              </a:rPr>
              <a:t> isis priority 100</a:t>
            </a:r>
          </a:p>
          <a:p>
            <a:pPr>
              <a:spcBef>
                <a:spcPct val="20000"/>
              </a:spcBef>
              <a:buClr>
                <a:srgbClr val="009999"/>
              </a:buClr>
              <a:buSzPct val="125000"/>
              <a:buFont typeface="Arial" panose="020B0604020202020204" pitchFamily="34" charset="0"/>
              <a:buNone/>
            </a:pPr>
            <a:r>
              <a:rPr lang="en-US" altLang="en-US" sz="1400" b="1">
                <a:latin typeface="Courier New" panose="02070309020205020404" pitchFamily="49" charset="0"/>
              </a:rPr>
              <a:t>router isis</a:t>
            </a:r>
          </a:p>
          <a:p>
            <a:pPr>
              <a:spcBef>
                <a:spcPct val="20000"/>
              </a:spcBef>
              <a:buClr>
                <a:srgbClr val="009999"/>
              </a:buClr>
              <a:buSzPct val="125000"/>
              <a:buFont typeface="Arial" panose="020B0604020202020204" pitchFamily="34" charset="0"/>
              <a:buNone/>
            </a:pPr>
            <a:r>
              <a:rPr lang="en-US" altLang="en-US" sz="1400" b="1">
                <a:latin typeface="Courier New" panose="02070309020205020404" pitchFamily="49" charset="0"/>
              </a:rPr>
              <a:t> net </a:t>
            </a:r>
            <a:r>
              <a:rPr lang="en-US" altLang="en-US" sz="1400" b="1">
                <a:solidFill>
                  <a:schemeClr val="accent2"/>
                </a:solidFill>
                <a:latin typeface="Courier New" panose="02070309020205020404" pitchFamily="49" charset="0"/>
              </a:rPr>
              <a:t>49.0001</a:t>
            </a:r>
            <a:r>
              <a:rPr lang="en-US" altLang="en-US" sz="1400" b="1">
                <a:latin typeface="Courier New" panose="02070309020205020404" pitchFamily="49" charset="0"/>
              </a:rPr>
              <a:t>.</a:t>
            </a:r>
            <a:r>
              <a:rPr lang="en-US" altLang="en-US" sz="1400" b="1">
                <a:solidFill>
                  <a:srgbClr val="FF0000"/>
                </a:solidFill>
                <a:latin typeface="Courier New" panose="02070309020205020404" pitchFamily="49" charset="0"/>
              </a:rPr>
              <a:t>1111.1111.1111</a:t>
            </a:r>
            <a:r>
              <a:rPr lang="en-US" altLang="en-US" sz="1400" b="1">
                <a:latin typeface="Courier New" panose="02070309020205020404" pitchFamily="49" charset="0"/>
              </a:rPr>
              <a:t>.</a:t>
            </a:r>
            <a:r>
              <a:rPr lang="en-US" altLang="en-US" sz="1400" b="1">
                <a:solidFill>
                  <a:srgbClr val="CC0099"/>
                </a:solidFill>
                <a:latin typeface="Courier New" panose="02070309020205020404" pitchFamily="49" charset="0"/>
              </a:rPr>
              <a:t>00</a:t>
            </a:r>
          </a:p>
          <a:p>
            <a:pPr>
              <a:spcBef>
                <a:spcPct val="20000"/>
              </a:spcBef>
              <a:buClr>
                <a:srgbClr val="009999"/>
              </a:buClr>
              <a:buSzPct val="125000"/>
              <a:buFont typeface="Arial" panose="020B0604020202020204" pitchFamily="34" charset="0"/>
              <a:buNone/>
            </a:pPr>
            <a:endParaRPr lang="en-US" altLang="en-US" sz="1400" b="1" u="sng">
              <a:latin typeface="Courier New" panose="02070309020205020404" pitchFamily="49" charset="0"/>
            </a:endParaRPr>
          </a:p>
          <a:p>
            <a:pPr>
              <a:spcBef>
                <a:spcPct val="20000"/>
              </a:spcBef>
              <a:buClr>
                <a:srgbClr val="009999"/>
              </a:buClr>
              <a:buSzPct val="125000"/>
              <a:buFont typeface="Arial" panose="020B0604020202020204" pitchFamily="34" charset="0"/>
              <a:buNone/>
            </a:pPr>
            <a:r>
              <a:rPr lang="en-US" altLang="en-US" sz="1400" b="1" u="sng">
                <a:latin typeface="Courier New" panose="02070309020205020404" pitchFamily="49" charset="0"/>
              </a:rPr>
              <a:t>SanJose2</a:t>
            </a:r>
            <a:endParaRPr lang="en-US" altLang="en-US" sz="1400" b="1">
              <a:latin typeface="Courier New" panose="02070309020205020404" pitchFamily="49" charset="0"/>
            </a:endParaRPr>
          </a:p>
          <a:p>
            <a:pPr>
              <a:spcBef>
                <a:spcPct val="20000"/>
              </a:spcBef>
              <a:buClr>
                <a:srgbClr val="009999"/>
              </a:buClr>
              <a:buSzPct val="125000"/>
              <a:buFont typeface="Arial" panose="020B0604020202020204" pitchFamily="34" charset="0"/>
              <a:buNone/>
            </a:pPr>
            <a:r>
              <a:rPr lang="en-US" altLang="en-US" sz="1400" b="1">
                <a:latin typeface="Courier New" panose="02070309020205020404" pitchFamily="49" charset="0"/>
              </a:rPr>
              <a:t>interface FastEthernet0/0</a:t>
            </a:r>
          </a:p>
          <a:p>
            <a:pPr>
              <a:spcBef>
                <a:spcPct val="20000"/>
              </a:spcBef>
              <a:buClr>
                <a:srgbClr val="009999"/>
              </a:buClr>
              <a:buSzPct val="125000"/>
              <a:buFont typeface="Arial" panose="020B0604020202020204" pitchFamily="34" charset="0"/>
              <a:buNone/>
            </a:pPr>
            <a:r>
              <a:rPr lang="en-US" altLang="en-US" sz="1400" b="1">
                <a:latin typeface="Courier New" panose="02070309020205020404" pitchFamily="49" charset="0"/>
              </a:rPr>
              <a:t> ip address 172.16.0.2 255.255.255.0</a:t>
            </a:r>
          </a:p>
          <a:p>
            <a:pPr>
              <a:spcBef>
                <a:spcPct val="20000"/>
              </a:spcBef>
              <a:buClr>
                <a:srgbClr val="009999"/>
              </a:buClr>
              <a:buSzPct val="125000"/>
              <a:buFont typeface="Arial" panose="020B0604020202020204" pitchFamily="34" charset="0"/>
              <a:buNone/>
            </a:pPr>
            <a:r>
              <a:rPr lang="en-US" altLang="en-US" sz="1400" b="1">
                <a:latin typeface="Courier New" panose="02070309020205020404" pitchFamily="49" charset="0"/>
              </a:rPr>
              <a:t> ip router isis</a:t>
            </a:r>
          </a:p>
          <a:p>
            <a:pPr>
              <a:spcBef>
                <a:spcPct val="20000"/>
              </a:spcBef>
              <a:buClr>
                <a:srgbClr val="009999"/>
              </a:buClr>
              <a:buSzPct val="125000"/>
              <a:buFont typeface="Arial" panose="020B0604020202020204" pitchFamily="34" charset="0"/>
              <a:buNone/>
            </a:pPr>
            <a:r>
              <a:rPr lang="en-US" altLang="en-US" sz="1400" b="1">
                <a:latin typeface="Courier New" panose="02070309020205020404" pitchFamily="49" charset="0"/>
              </a:rPr>
              <a:t>router isis</a:t>
            </a:r>
          </a:p>
          <a:p>
            <a:pPr>
              <a:spcBef>
                <a:spcPct val="20000"/>
              </a:spcBef>
              <a:buClr>
                <a:srgbClr val="009999"/>
              </a:buClr>
              <a:buSzPct val="125000"/>
              <a:buFont typeface="Arial" panose="020B0604020202020204" pitchFamily="34" charset="0"/>
              <a:buNone/>
            </a:pPr>
            <a:r>
              <a:rPr lang="en-US" altLang="en-US" sz="1400" b="1">
                <a:latin typeface="Courier New" panose="02070309020205020404" pitchFamily="49" charset="0"/>
              </a:rPr>
              <a:t> net </a:t>
            </a:r>
            <a:r>
              <a:rPr lang="en-US" altLang="en-US" sz="1400" b="1">
                <a:solidFill>
                  <a:schemeClr val="accent2"/>
                </a:solidFill>
                <a:latin typeface="Courier New" panose="02070309020205020404" pitchFamily="49" charset="0"/>
              </a:rPr>
              <a:t>49.0001</a:t>
            </a:r>
            <a:r>
              <a:rPr lang="en-US" altLang="en-US" sz="1400" b="1">
                <a:latin typeface="Courier New" panose="02070309020205020404" pitchFamily="49" charset="0"/>
              </a:rPr>
              <a:t>.</a:t>
            </a:r>
            <a:r>
              <a:rPr lang="en-US" altLang="en-US" sz="1400" b="1">
                <a:solidFill>
                  <a:srgbClr val="FF0000"/>
                </a:solidFill>
                <a:latin typeface="Courier New" panose="02070309020205020404" pitchFamily="49" charset="0"/>
              </a:rPr>
              <a:t>2222.2222.2222</a:t>
            </a:r>
            <a:r>
              <a:rPr lang="en-US" altLang="en-US" sz="1400" b="1">
                <a:latin typeface="Courier New" panose="02070309020205020404" pitchFamily="49" charset="0"/>
              </a:rPr>
              <a:t>.</a:t>
            </a:r>
            <a:r>
              <a:rPr lang="en-US" altLang="en-US" sz="1400" b="1">
                <a:solidFill>
                  <a:srgbClr val="CC0099"/>
                </a:solidFill>
                <a:latin typeface="Courier New" panose="02070309020205020404" pitchFamily="49" charset="0"/>
              </a:rPr>
              <a:t>00</a:t>
            </a:r>
          </a:p>
          <a:p>
            <a:pPr>
              <a:spcBef>
                <a:spcPct val="20000"/>
              </a:spcBef>
              <a:buClr>
                <a:srgbClr val="009999"/>
              </a:buClr>
              <a:buSzPct val="125000"/>
              <a:buFont typeface="Arial" panose="020B0604020202020204" pitchFamily="34" charset="0"/>
              <a:buNone/>
            </a:pPr>
            <a:r>
              <a:rPr lang="en-US" altLang="en-US" sz="1400" b="1">
                <a:latin typeface="Courier New" panose="02070309020205020404" pitchFamily="49" charset="0"/>
              </a:rPr>
              <a:t>    </a:t>
            </a:r>
            <a:r>
              <a:rPr lang="en-US" altLang="en-US" sz="1400" b="1">
                <a:solidFill>
                  <a:schemeClr val="accent2"/>
                </a:solidFill>
                <a:latin typeface="Courier New" panose="02070309020205020404" pitchFamily="49" charset="0"/>
              </a:rPr>
              <a:t>Area</a:t>
            </a:r>
            <a:r>
              <a:rPr lang="en-US" altLang="en-US" sz="1400" b="1">
                <a:latin typeface="Courier New" panose="02070309020205020404" pitchFamily="49" charset="0"/>
              </a:rPr>
              <a:t> . </a:t>
            </a:r>
            <a:r>
              <a:rPr lang="en-US" altLang="en-US" sz="1400" b="1">
                <a:solidFill>
                  <a:srgbClr val="FF0000"/>
                </a:solidFill>
                <a:latin typeface="Courier New" panose="02070309020205020404" pitchFamily="49" charset="0"/>
              </a:rPr>
              <a:t>System ID</a:t>
            </a:r>
            <a:r>
              <a:rPr lang="en-US" altLang="en-US" sz="1400" b="1">
                <a:latin typeface="Courier New" panose="02070309020205020404" pitchFamily="49" charset="0"/>
              </a:rPr>
              <a:t> . </a:t>
            </a:r>
            <a:r>
              <a:rPr lang="en-US" altLang="en-US" sz="1400" b="1">
                <a:solidFill>
                  <a:srgbClr val="CC0099"/>
                </a:solidFill>
                <a:latin typeface="Courier New" panose="02070309020205020404" pitchFamily="49" charset="0"/>
              </a:rPr>
              <a:t>NSEL</a:t>
            </a:r>
          </a:p>
        </p:txBody>
      </p:sp>
      <p:sp>
        <p:nvSpPr>
          <p:cNvPr id="57350" name="Rectangle 6"/>
          <p:cNvSpPr>
            <a:spLocks noChangeArrowheads="1"/>
          </p:cNvSpPr>
          <p:nvPr/>
        </p:nvSpPr>
        <p:spPr bwMode="auto">
          <a:xfrm>
            <a:off x="4495800" y="3429000"/>
            <a:ext cx="41148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rgbClr val="009999"/>
              </a:buClr>
              <a:buSzPct val="125000"/>
              <a:buFont typeface="Arial" panose="020B0604020202020204" pitchFamily="34" charset="0"/>
              <a:buNone/>
            </a:pPr>
            <a:r>
              <a:rPr lang="en-US" altLang="en-US" sz="1400" b="1" u="sng">
                <a:latin typeface="Courier New" panose="02070309020205020404" pitchFamily="49" charset="0"/>
              </a:rPr>
              <a:t>SanJose3</a:t>
            </a:r>
          </a:p>
          <a:p>
            <a:pPr>
              <a:spcBef>
                <a:spcPct val="20000"/>
              </a:spcBef>
              <a:buClr>
                <a:srgbClr val="009999"/>
              </a:buClr>
              <a:buSzPct val="125000"/>
              <a:buFont typeface="Arial" panose="020B0604020202020204" pitchFamily="34" charset="0"/>
              <a:buNone/>
            </a:pPr>
            <a:r>
              <a:rPr lang="en-US" altLang="en-US" sz="1400" b="1">
                <a:latin typeface="Courier New" panose="02070309020205020404" pitchFamily="49" charset="0"/>
              </a:rPr>
              <a:t>interface FastEthernet0/0</a:t>
            </a:r>
          </a:p>
          <a:p>
            <a:pPr>
              <a:spcBef>
                <a:spcPct val="20000"/>
              </a:spcBef>
              <a:buClr>
                <a:srgbClr val="009999"/>
              </a:buClr>
              <a:buSzPct val="125000"/>
              <a:buFont typeface="Arial" panose="020B0604020202020204" pitchFamily="34" charset="0"/>
              <a:buNone/>
            </a:pPr>
            <a:r>
              <a:rPr lang="en-US" altLang="en-US" sz="1400" b="1">
                <a:latin typeface="Courier New" panose="02070309020205020404" pitchFamily="49" charset="0"/>
              </a:rPr>
              <a:t> ip address 172.16.0.3 255.255.255.0</a:t>
            </a:r>
          </a:p>
          <a:p>
            <a:pPr>
              <a:spcBef>
                <a:spcPct val="20000"/>
              </a:spcBef>
              <a:buClr>
                <a:srgbClr val="009999"/>
              </a:buClr>
              <a:buSzPct val="125000"/>
              <a:buFont typeface="Arial" panose="020B0604020202020204" pitchFamily="34" charset="0"/>
              <a:buNone/>
            </a:pPr>
            <a:r>
              <a:rPr lang="en-US" altLang="en-US" sz="1400" b="1">
                <a:latin typeface="Courier New" panose="02070309020205020404" pitchFamily="49" charset="0"/>
              </a:rPr>
              <a:t> ip router isis</a:t>
            </a:r>
          </a:p>
          <a:p>
            <a:pPr>
              <a:spcBef>
                <a:spcPct val="20000"/>
              </a:spcBef>
              <a:buClr>
                <a:srgbClr val="009999"/>
              </a:buClr>
              <a:buSzPct val="125000"/>
              <a:buFont typeface="Arial" panose="020B0604020202020204" pitchFamily="34" charset="0"/>
              <a:buNone/>
            </a:pPr>
            <a:r>
              <a:rPr lang="en-US" altLang="en-US" sz="1400" b="1">
                <a:latin typeface="Courier New" panose="02070309020205020404" pitchFamily="49" charset="0"/>
              </a:rPr>
              <a:t>router isis</a:t>
            </a:r>
          </a:p>
          <a:p>
            <a:pPr>
              <a:spcBef>
                <a:spcPct val="20000"/>
              </a:spcBef>
              <a:buClr>
                <a:srgbClr val="009999"/>
              </a:buClr>
              <a:buSzPct val="125000"/>
              <a:buFont typeface="Arial" panose="020B0604020202020204" pitchFamily="34" charset="0"/>
              <a:buNone/>
            </a:pPr>
            <a:r>
              <a:rPr lang="en-US" altLang="en-US" sz="1400" b="1">
                <a:latin typeface="Courier New" panose="02070309020205020404" pitchFamily="49" charset="0"/>
              </a:rPr>
              <a:t> net </a:t>
            </a:r>
            <a:r>
              <a:rPr lang="en-US" altLang="en-US" sz="1400" b="1">
                <a:solidFill>
                  <a:schemeClr val="accent2"/>
                </a:solidFill>
                <a:latin typeface="Courier New" panose="02070309020205020404" pitchFamily="49" charset="0"/>
              </a:rPr>
              <a:t>49.0001</a:t>
            </a:r>
            <a:r>
              <a:rPr lang="en-US" altLang="en-US" sz="1400" b="1">
                <a:latin typeface="Courier New" panose="02070309020205020404" pitchFamily="49" charset="0"/>
              </a:rPr>
              <a:t>.</a:t>
            </a:r>
            <a:r>
              <a:rPr lang="en-US" altLang="en-US" sz="1400" b="1">
                <a:solidFill>
                  <a:srgbClr val="FF0000"/>
                </a:solidFill>
                <a:latin typeface="Courier New" panose="02070309020205020404" pitchFamily="49" charset="0"/>
              </a:rPr>
              <a:t>3333.3333.3333</a:t>
            </a:r>
            <a:r>
              <a:rPr lang="en-US" altLang="en-US" sz="1400" b="1">
                <a:latin typeface="Courier New" panose="02070309020205020404" pitchFamily="49" charset="0"/>
              </a:rPr>
              <a:t>.</a:t>
            </a:r>
            <a:r>
              <a:rPr lang="en-US" altLang="en-US" sz="1400" b="1">
                <a:solidFill>
                  <a:srgbClr val="CC0099"/>
                </a:solidFill>
                <a:latin typeface="Courier New" panose="02070309020205020404" pitchFamily="49" charset="0"/>
              </a:rPr>
              <a:t>00</a:t>
            </a:r>
          </a:p>
        </p:txBody>
      </p:sp>
      <p:sp>
        <p:nvSpPr>
          <p:cNvPr id="57351" name="Text Box 7"/>
          <p:cNvSpPr txBox="1">
            <a:spLocks noChangeArrowheads="1"/>
          </p:cNvSpPr>
          <p:nvPr/>
        </p:nvSpPr>
        <p:spPr bwMode="auto">
          <a:xfrm>
            <a:off x="4876800" y="1066800"/>
            <a:ext cx="1371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b="1">
                <a:solidFill>
                  <a:schemeClr val="accent2"/>
                </a:solidFill>
                <a:latin typeface="Arial" panose="020B0604020202020204" pitchFamily="34" charset="0"/>
              </a:rPr>
              <a:t>Area 49.0001</a:t>
            </a:r>
          </a:p>
        </p:txBody>
      </p:sp>
    </p:spTree>
    <p:extLst>
      <p:ext uri="{BB962C8B-B14F-4D97-AF65-F5344CB8AC3E}">
        <p14:creationId xmlns:p14="http://schemas.microsoft.com/office/powerpoint/2010/main" val="26019528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7349">
                                            <p:txEl>
                                              <p:pRg st="12" end="12"/>
                                            </p:txEl>
                                          </p:spTgt>
                                        </p:tgtEl>
                                        <p:attrNameLst>
                                          <p:attrName>style.visibility</p:attrName>
                                        </p:attrNameLst>
                                      </p:cBhvr>
                                      <p:to>
                                        <p:strVal val="visible"/>
                                      </p:to>
                                    </p:set>
                                    <p:animEffect transition="in" filter="blinds(horizontal)">
                                      <p:cBhvr>
                                        <p:cTn id="7" dur="500"/>
                                        <p:tgtEl>
                                          <p:spTgt spid="57349">
                                            <p:txEl>
                                              <p:pRg st="12" end="1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7349">
                                            <p:txEl>
                                              <p:pRg st="13" end="13"/>
                                            </p:txEl>
                                          </p:spTgt>
                                        </p:tgtEl>
                                        <p:attrNameLst>
                                          <p:attrName>style.visibility</p:attrName>
                                        </p:attrNameLst>
                                      </p:cBhvr>
                                      <p:to>
                                        <p:strVal val="visible"/>
                                      </p:to>
                                    </p:set>
                                    <p:animEffect transition="in" filter="blinds(horizontal)">
                                      <p:cBhvr>
                                        <p:cTn id="10" dur="500"/>
                                        <p:tgtEl>
                                          <p:spTgt spid="57349">
                                            <p:txEl>
                                              <p:pRg st="13" end="1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7349">
                                            <p:txEl>
                                              <p:pRg st="14" end="14"/>
                                            </p:txEl>
                                          </p:spTgt>
                                        </p:tgtEl>
                                        <p:attrNameLst>
                                          <p:attrName>style.visibility</p:attrName>
                                        </p:attrNameLst>
                                      </p:cBhvr>
                                      <p:to>
                                        <p:strVal val="visible"/>
                                      </p:to>
                                    </p:set>
                                    <p:animEffect transition="in" filter="blinds(horizontal)">
                                      <p:cBhvr>
                                        <p:cTn id="13" dur="500"/>
                                        <p:tgtEl>
                                          <p:spTgt spid="57349">
                                            <p:txEl>
                                              <p:pRg st="14" end="14"/>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57349">
                                            <p:txEl>
                                              <p:pRg st="5" end="5"/>
                                            </p:txEl>
                                          </p:spTgt>
                                        </p:tgtEl>
                                        <p:attrNameLst>
                                          <p:attrName>style.visibility</p:attrName>
                                        </p:attrNameLst>
                                      </p:cBhvr>
                                      <p:to>
                                        <p:strVal val="visible"/>
                                      </p:to>
                                    </p:set>
                                    <p:animEffect transition="in" filter="blinds(horizontal)">
                                      <p:cBhvr>
                                        <p:cTn id="18" dur="500"/>
                                        <p:tgtEl>
                                          <p:spTgt spid="57349">
                                            <p:txEl>
                                              <p:pRg st="5" end="5"/>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57349">
                                            <p:txEl>
                                              <p:pRg st="6" end="6"/>
                                            </p:txEl>
                                          </p:spTgt>
                                        </p:tgtEl>
                                        <p:attrNameLst>
                                          <p:attrName>style.visibility</p:attrName>
                                        </p:attrNameLst>
                                      </p:cBhvr>
                                      <p:to>
                                        <p:strVal val="visible"/>
                                      </p:to>
                                    </p:set>
                                    <p:animEffect transition="in" filter="blinds(horizontal)">
                                      <p:cBhvr>
                                        <p:cTn id="21" dur="500"/>
                                        <p:tgtEl>
                                          <p:spTgt spid="57349">
                                            <p:txEl>
                                              <p:pRg st="6" end="6"/>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57350">
                                            <p:txEl>
                                              <p:pRg st="4" end="4"/>
                                            </p:txEl>
                                          </p:spTgt>
                                        </p:tgtEl>
                                        <p:attrNameLst>
                                          <p:attrName>style.visibility</p:attrName>
                                        </p:attrNameLst>
                                      </p:cBhvr>
                                      <p:to>
                                        <p:strVal val="visible"/>
                                      </p:to>
                                    </p:set>
                                    <p:animEffect transition="in" filter="blinds(horizontal)">
                                      <p:cBhvr>
                                        <p:cTn id="26" dur="500"/>
                                        <p:tgtEl>
                                          <p:spTgt spid="57350">
                                            <p:txEl>
                                              <p:pRg st="4" end="4"/>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57350">
                                            <p:txEl>
                                              <p:pRg st="5" end="5"/>
                                            </p:txEl>
                                          </p:spTgt>
                                        </p:tgtEl>
                                        <p:attrNameLst>
                                          <p:attrName>style.visibility</p:attrName>
                                        </p:attrNameLst>
                                      </p:cBhvr>
                                      <p:to>
                                        <p:strVal val="visible"/>
                                      </p:to>
                                    </p:set>
                                    <p:animEffect transition="in" filter="blinds(horizontal)">
                                      <p:cBhvr>
                                        <p:cTn id="29" dur="500"/>
                                        <p:tgtEl>
                                          <p:spTgt spid="57350">
                                            <p:txEl>
                                              <p:pRg st="5" end="5"/>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nodeType="clickEffect">
                                  <p:stCondLst>
                                    <p:cond delay="0"/>
                                  </p:stCondLst>
                                  <p:childTnLst>
                                    <p:set>
                                      <p:cBhvr>
                                        <p:cTn id="33" dur="1" fill="hold">
                                          <p:stCondLst>
                                            <p:cond delay="0"/>
                                          </p:stCondLst>
                                        </p:cTn>
                                        <p:tgtEl>
                                          <p:spTgt spid="57347">
                                            <p:txEl>
                                              <p:pRg st="0" end="0"/>
                                            </p:txEl>
                                          </p:spTgt>
                                        </p:tgtEl>
                                        <p:attrNameLst>
                                          <p:attrName>style.visibility</p:attrName>
                                        </p:attrNameLst>
                                      </p:cBhvr>
                                      <p:to>
                                        <p:strVal val="visible"/>
                                      </p:to>
                                    </p:set>
                                    <p:animEffect transition="in" filter="blinds(horizontal)">
                                      <p:cBhvr>
                                        <p:cTn id="34" dur="500"/>
                                        <p:tgtEl>
                                          <p:spTgt spid="57347">
                                            <p:txEl>
                                              <p:pRg st="0" end="0"/>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nodeType="clickEffect">
                                  <p:stCondLst>
                                    <p:cond delay="0"/>
                                  </p:stCondLst>
                                  <p:childTnLst>
                                    <p:set>
                                      <p:cBhvr>
                                        <p:cTn id="38" dur="1" fill="hold">
                                          <p:stCondLst>
                                            <p:cond delay="0"/>
                                          </p:stCondLst>
                                        </p:cTn>
                                        <p:tgtEl>
                                          <p:spTgt spid="57349">
                                            <p:txEl>
                                              <p:pRg st="11" end="11"/>
                                            </p:txEl>
                                          </p:spTgt>
                                        </p:tgtEl>
                                        <p:attrNameLst>
                                          <p:attrName>style.visibility</p:attrName>
                                        </p:attrNameLst>
                                      </p:cBhvr>
                                      <p:to>
                                        <p:strVal val="visible"/>
                                      </p:to>
                                    </p:set>
                                    <p:animEffect transition="in" filter="blinds(horizontal)">
                                      <p:cBhvr>
                                        <p:cTn id="39" dur="500"/>
                                        <p:tgtEl>
                                          <p:spTgt spid="57349">
                                            <p:txEl>
                                              <p:pRg st="11" end="11"/>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nodeType="clickEffect">
                                  <p:stCondLst>
                                    <p:cond delay="0"/>
                                  </p:stCondLst>
                                  <p:childTnLst>
                                    <p:set>
                                      <p:cBhvr>
                                        <p:cTn id="43" dur="1" fill="hold">
                                          <p:stCondLst>
                                            <p:cond delay="0"/>
                                          </p:stCondLst>
                                        </p:cTn>
                                        <p:tgtEl>
                                          <p:spTgt spid="57349">
                                            <p:txEl>
                                              <p:pRg st="3" end="3"/>
                                            </p:txEl>
                                          </p:spTgt>
                                        </p:tgtEl>
                                        <p:attrNameLst>
                                          <p:attrName>style.visibility</p:attrName>
                                        </p:attrNameLst>
                                      </p:cBhvr>
                                      <p:to>
                                        <p:strVal val="visible"/>
                                      </p:to>
                                    </p:set>
                                    <p:animEffect transition="in" filter="blinds(horizontal)">
                                      <p:cBhvr>
                                        <p:cTn id="44" dur="500"/>
                                        <p:tgtEl>
                                          <p:spTgt spid="57349">
                                            <p:txEl>
                                              <p:pRg st="3" end="3"/>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nodeType="clickEffect">
                                  <p:stCondLst>
                                    <p:cond delay="0"/>
                                  </p:stCondLst>
                                  <p:childTnLst>
                                    <p:set>
                                      <p:cBhvr>
                                        <p:cTn id="48" dur="1" fill="hold">
                                          <p:stCondLst>
                                            <p:cond delay="0"/>
                                          </p:stCondLst>
                                        </p:cTn>
                                        <p:tgtEl>
                                          <p:spTgt spid="57350">
                                            <p:txEl>
                                              <p:pRg st="3" end="3"/>
                                            </p:txEl>
                                          </p:spTgt>
                                        </p:tgtEl>
                                        <p:attrNameLst>
                                          <p:attrName>style.visibility</p:attrName>
                                        </p:attrNameLst>
                                      </p:cBhvr>
                                      <p:to>
                                        <p:strVal val="visible"/>
                                      </p:to>
                                    </p:set>
                                    <p:animEffect transition="in" filter="blinds(horizontal)">
                                      <p:cBhvr>
                                        <p:cTn id="49" dur="500"/>
                                        <p:tgtEl>
                                          <p:spTgt spid="57350">
                                            <p:txEl>
                                              <p:pRg st="3" end="3"/>
                                            </p:txEl>
                                          </p:spTgt>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3" presetClass="entr" presetSubtype="10" fill="hold" nodeType="clickEffect">
                                  <p:stCondLst>
                                    <p:cond delay="0"/>
                                  </p:stCondLst>
                                  <p:childTnLst>
                                    <p:set>
                                      <p:cBhvr>
                                        <p:cTn id="53" dur="1" fill="hold">
                                          <p:stCondLst>
                                            <p:cond delay="0"/>
                                          </p:stCondLst>
                                        </p:cTn>
                                        <p:tgtEl>
                                          <p:spTgt spid="57347">
                                            <p:txEl>
                                              <p:pRg st="1" end="1"/>
                                            </p:txEl>
                                          </p:spTgt>
                                        </p:tgtEl>
                                        <p:attrNameLst>
                                          <p:attrName>style.visibility</p:attrName>
                                        </p:attrNameLst>
                                      </p:cBhvr>
                                      <p:to>
                                        <p:strVal val="visible"/>
                                      </p:to>
                                    </p:set>
                                    <p:animEffect transition="in" filter="blinds(horizontal)">
                                      <p:cBhvr>
                                        <p:cTn id="54" dur="500"/>
                                        <p:tgtEl>
                                          <p:spTgt spid="57347">
                                            <p:txEl>
                                              <p:pRg st="1" end="1"/>
                                            </p:txEl>
                                          </p:spTgt>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3" presetClass="entr" presetSubtype="10" fill="hold" nodeType="clickEffect">
                                  <p:stCondLst>
                                    <p:cond delay="0"/>
                                  </p:stCondLst>
                                  <p:childTnLst>
                                    <p:set>
                                      <p:cBhvr>
                                        <p:cTn id="58" dur="1" fill="hold">
                                          <p:stCondLst>
                                            <p:cond delay="0"/>
                                          </p:stCondLst>
                                        </p:cTn>
                                        <p:tgtEl>
                                          <p:spTgt spid="57349">
                                            <p:txEl>
                                              <p:pRg st="4" end="4"/>
                                            </p:txEl>
                                          </p:spTgt>
                                        </p:tgtEl>
                                        <p:attrNameLst>
                                          <p:attrName>style.visibility</p:attrName>
                                        </p:attrNameLst>
                                      </p:cBhvr>
                                      <p:to>
                                        <p:strVal val="visible"/>
                                      </p:to>
                                    </p:set>
                                    <p:animEffect transition="in" filter="blinds(horizontal)">
                                      <p:cBhvr>
                                        <p:cTn id="59" dur="500"/>
                                        <p:tgtEl>
                                          <p:spTgt spid="57349">
                                            <p:txEl>
                                              <p:pRg st="4" end="4"/>
                                            </p:txEl>
                                          </p:spTgt>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3" presetClass="entr" presetSubtype="10" fill="hold" nodeType="clickEffect">
                                  <p:stCondLst>
                                    <p:cond delay="0"/>
                                  </p:stCondLst>
                                  <p:childTnLst>
                                    <p:set>
                                      <p:cBhvr>
                                        <p:cTn id="63" dur="1" fill="hold">
                                          <p:stCondLst>
                                            <p:cond delay="0"/>
                                          </p:stCondLst>
                                        </p:cTn>
                                        <p:tgtEl>
                                          <p:spTgt spid="57347">
                                            <p:txEl>
                                              <p:pRg st="2" end="2"/>
                                            </p:txEl>
                                          </p:spTgt>
                                        </p:tgtEl>
                                        <p:attrNameLst>
                                          <p:attrName>style.visibility</p:attrName>
                                        </p:attrNameLst>
                                      </p:cBhvr>
                                      <p:to>
                                        <p:strVal val="visible"/>
                                      </p:to>
                                    </p:set>
                                    <p:animEffect transition="in" filter="blinds(horizontal)">
                                      <p:cBhvr>
                                        <p:cTn id="64" dur="500"/>
                                        <p:tgtEl>
                                          <p:spTgt spid="573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381000" y="152400"/>
            <a:ext cx="3733800" cy="609600"/>
          </a:xfrm>
        </p:spPr>
        <p:txBody>
          <a:bodyPr>
            <a:normAutofit fontScale="90000"/>
          </a:bodyPr>
          <a:lstStyle/>
          <a:p>
            <a:r>
              <a:rPr lang="en-US" altLang="en-US"/>
              <a:t>Configuring IS-IS (so far)</a:t>
            </a:r>
          </a:p>
        </p:txBody>
      </p:sp>
      <p:sp>
        <p:nvSpPr>
          <p:cNvPr id="120835" name="Rectangle 3"/>
          <p:cNvSpPr>
            <a:spLocks noGrp="1" noChangeArrowheads="1"/>
          </p:cNvSpPr>
          <p:nvPr>
            <p:ph type="body" idx="1"/>
          </p:nvPr>
        </p:nvSpPr>
        <p:spPr>
          <a:xfrm>
            <a:off x="381000" y="4114800"/>
            <a:ext cx="8534400" cy="2438400"/>
          </a:xfrm>
        </p:spPr>
        <p:txBody>
          <a:bodyPr/>
          <a:lstStyle/>
          <a:p>
            <a:r>
              <a:rPr lang="en-US" altLang="en-US" sz="2000" dirty="0">
                <a:solidFill>
                  <a:srgbClr val="000000"/>
                </a:solidFill>
                <a:cs typeface="Arial" panose="020B0604020202020204" pitchFamily="34" charset="0"/>
              </a:rPr>
              <a:t>To display both ES and IS neighbors.</a:t>
            </a:r>
          </a:p>
          <a:p>
            <a:r>
              <a:rPr lang="en-US" altLang="en-US" sz="2000" b="1" dirty="0">
                <a:solidFill>
                  <a:schemeClr val="accent2"/>
                </a:solidFill>
                <a:cs typeface="Arial" panose="020B0604020202020204" pitchFamily="34" charset="0"/>
              </a:rPr>
              <a:t>SNPA</a:t>
            </a:r>
            <a:r>
              <a:rPr lang="en-US" altLang="en-US" sz="2000" dirty="0">
                <a:solidFill>
                  <a:srgbClr val="000000"/>
                </a:solidFill>
                <a:cs typeface="Arial" panose="020B0604020202020204" pitchFamily="34" charset="0"/>
              </a:rPr>
              <a:t> (Subnetwork Point of Attachment) address is the interface circuit ID.</a:t>
            </a:r>
          </a:p>
          <a:p>
            <a:pPr lvl="1"/>
            <a:r>
              <a:rPr lang="en-US" altLang="en-US" sz="2000" dirty="0">
                <a:solidFill>
                  <a:srgbClr val="000000"/>
                </a:solidFill>
                <a:cs typeface="Arial" panose="020B0604020202020204" pitchFamily="34" charset="0"/>
              </a:rPr>
              <a:t>Ethernet: MAC address of the remote router.</a:t>
            </a:r>
          </a:p>
          <a:p>
            <a:pPr lvl="1"/>
            <a:r>
              <a:rPr lang="en-US" altLang="en-US" sz="2000" dirty="0">
                <a:solidFill>
                  <a:srgbClr val="000000"/>
                </a:solidFill>
                <a:cs typeface="Arial" panose="020B0604020202020204" pitchFamily="34" charset="0"/>
              </a:rPr>
              <a:t>Serial, would show encapsulation, I.e. HDLC</a:t>
            </a:r>
          </a:p>
          <a:p>
            <a:r>
              <a:rPr lang="en-US" altLang="en-US" sz="2000" b="1" dirty="0">
                <a:solidFill>
                  <a:srgbClr val="FF0000"/>
                </a:solidFill>
                <a:cs typeface="Arial" panose="020B0604020202020204" pitchFamily="34" charset="0"/>
              </a:rPr>
              <a:t>Type</a:t>
            </a:r>
            <a:r>
              <a:rPr lang="en-US" altLang="en-US" sz="2000" dirty="0">
                <a:solidFill>
                  <a:srgbClr val="000000"/>
                </a:solidFill>
                <a:cs typeface="Arial" panose="020B0604020202020204" pitchFamily="34" charset="0"/>
              </a:rPr>
              <a:t>: Cisco routers default to L1-L2 type routers.</a:t>
            </a:r>
          </a:p>
          <a:p>
            <a:pPr lvl="1"/>
            <a:r>
              <a:rPr lang="en-US" altLang="en-US" sz="2000" dirty="0">
                <a:solidFill>
                  <a:srgbClr val="000000"/>
                </a:solidFill>
                <a:cs typeface="Arial" panose="020B0604020202020204" pitchFamily="34" charset="0"/>
              </a:rPr>
              <a:t>We will see how to change this in a moment.</a:t>
            </a:r>
          </a:p>
        </p:txBody>
      </p:sp>
      <p:pic>
        <p:nvPicPr>
          <p:cNvPr id="12083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0"/>
            <a:ext cx="5257800" cy="320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0839" name="Text Box 7"/>
          <p:cNvSpPr txBox="1">
            <a:spLocks noChangeArrowheads="1"/>
          </p:cNvSpPr>
          <p:nvPr/>
        </p:nvSpPr>
        <p:spPr bwMode="auto">
          <a:xfrm>
            <a:off x="4876800" y="1066800"/>
            <a:ext cx="1371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b="1">
                <a:solidFill>
                  <a:schemeClr val="accent2"/>
                </a:solidFill>
                <a:latin typeface="Arial" panose="020B0604020202020204" pitchFamily="34" charset="0"/>
              </a:rPr>
              <a:t>Area 49.0001</a:t>
            </a:r>
          </a:p>
        </p:txBody>
      </p:sp>
      <p:pic>
        <p:nvPicPr>
          <p:cNvPr id="120842"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2819400"/>
            <a:ext cx="7943850" cy="112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0843" name="Rectangle 11"/>
          <p:cNvSpPr>
            <a:spLocks noChangeArrowheads="1"/>
          </p:cNvSpPr>
          <p:nvPr/>
        </p:nvSpPr>
        <p:spPr bwMode="auto">
          <a:xfrm>
            <a:off x="3352800" y="3200400"/>
            <a:ext cx="1600200" cy="762000"/>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844" name="Rectangle 12"/>
          <p:cNvSpPr>
            <a:spLocks noChangeArrowheads="1"/>
          </p:cNvSpPr>
          <p:nvPr/>
        </p:nvSpPr>
        <p:spPr bwMode="auto">
          <a:xfrm>
            <a:off x="7010400" y="3200400"/>
            <a:ext cx="609600" cy="762000"/>
          </a:xfrm>
          <a:prstGeom prst="rect">
            <a:avLst/>
          </a:prstGeom>
          <a:noFill/>
          <a:ln w="254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5146077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0843"/>
                                        </p:tgtEl>
                                        <p:attrNameLst>
                                          <p:attrName>style.visibility</p:attrName>
                                        </p:attrNameLst>
                                      </p:cBhvr>
                                      <p:to>
                                        <p:strVal val="visible"/>
                                      </p:to>
                                    </p:set>
                                    <p:animEffect transition="in" filter="blinds(horizontal)">
                                      <p:cBhvr>
                                        <p:cTn id="7" dur="500"/>
                                        <p:tgtEl>
                                          <p:spTgt spid="120843"/>
                                        </p:tgtEl>
                                      </p:cBhvr>
                                    </p:animEffect>
                                  </p:childTnLst>
                                </p:cTn>
                              </p:par>
                              <p:par>
                                <p:cTn id="8" presetID="3" presetClass="entr" presetSubtype="10" fill="hold" nodeType="withEffect">
                                  <p:stCondLst>
                                    <p:cond delay="0"/>
                                  </p:stCondLst>
                                  <p:childTnLst>
                                    <p:set>
                                      <p:cBhvr>
                                        <p:cTn id="9" dur="1" fill="hold">
                                          <p:stCondLst>
                                            <p:cond delay="0"/>
                                          </p:stCondLst>
                                        </p:cTn>
                                        <p:tgtEl>
                                          <p:spTgt spid="120835">
                                            <p:txEl>
                                              <p:pRg st="1" end="1"/>
                                            </p:txEl>
                                          </p:spTgt>
                                        </p:tgtEl>
                                        <p:attrNameLst>
                                          <p:attrName>style.visibility</p:attrName>
                                        </p:attrNameLst>
                                      </p:cBhvr>
                                      <p:to>
                                        <p:strVal val="visible"/>
                                      </p:to>
                                    </p:set>
                                    <p:animEffect transition="in" filter="blinds(horizontal)">
                                      <p:cBhvr>
                                        <p:cTn id="10" dur="500"/>
                                        <p:tgtEl>
                                          <p:spTgt spid="120835">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120835">
                                            <p:txEl>
                                              <p:pRg st="2" end="2"/>
                                            </p:txEl>
                                          </p:spTgt>
                                        </p:tgtEl>
                                        <p:attrNameLst>
                                          <p:attrName>style.visibility</p:attrName>
                                        </p:attrNameLst>
                                      </p:cBhvr>
                                      <p:to>
                                        <p:strVal val="visible"/>
                                      </p:to>
                                    </p:set>
                                    <p:animEffect transition="in" filter="blinds(horizontal)">
                                      <p:cBhvr>
                                        <p:cTn id="15" dur="500"/>
                                        <p:tgtEl>
                                          <p:spTgt spid="120835">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120835">
                                            <p:txEl>
                                              <p:pRg st="3" end="3"/>
                                            </p:txEl>
                                          </p:spTgt>
                                        </p:tgtEl>
                                        <p:attrNameLst>
                                          <p:attrName>style.visibility</p:attrName>
                                        </p:attrNameLst>
                                      </p:cBhvr>
                                      <p:to>
                                        <p:strVal val="visible"/>
                                      </p:to>
                                    </p:set>
                                    <p:animEffect transition="in" filter="blinds(horizontal)">
                                      <p:cBhvr>
                                        <p:cTn id="20" dur="500"/>
                                        <p:tgtEl>
                                          <p:spTgt spid="120835">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120835">
                                            <p:txEl>
                                              <p:pRg st="4" end="4"/>
                                            </p:txEl>
                                          </p:spTgt>
                                        </p:tgtEl>
                                        <p:attrNameLst>
                                          <p:attrName>style.visibility</p:attrName>
                                        </p:attrNameLst>
                                      </p:cBhvr>
                                      <p:to>
                                        <p:strVal val="visible"/>
                                      </p:to>
                                    </p:set>
                                    <p:animEffect transition="in" filter="blinds(horizontal)">
                                      <p:cBhvr>
                                        <p:cTn id="25" dur="500"/>
                                        <p:tgtEl>
                                          <p:spTgt spid="120835">
                                            <p:txEl>
                                              <p:pRg st="4" end="4"/>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120835">
                                            <p:txEl>
                                              <p:pRg st="5" end="5"/>
                                            </p:txEl>
                                          </p:spTgt>
                                        </p:tgtEl>
                                        <p:attrNameLst>
                                          <p:attrName>style.visibility</p:attrName>
                                        </p:attrNameLst>
                                      </p:cBhvr>
                                      <p:to>
                                        <p:strVal val="visible"/>
                                      </p:to>
                                    </p:set>
                                    <p:animEffect transition="in" filter="blinds(horizontal)">
                                      <p:cBhvr>
                                        <p:cTn id="28" dur="500"/>
                                        <p:tgtEl>
                                          <p:spTgt spid="120835">
                                            <p:txEl>
                                              <p:pRg st="5" end="5"/>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20844"/>
                                        </p:tgtEl>
                                        <p:attrNameLst>
                                          <p:attrName>style.visibility</p:attrName>
                                        </p:attrNameLst>
                                      </p:cBhvr>
                                      <p:to>
                                        <p:strVal val="visible"/>
                                      </p:to>
                                    </p:set>
                                    <p:animEffect transition="in" filter="blinds(horizontal)">
                                      <p:cBhvr>
                                        <p:cTn id="31" dur="500"/>
                                        <p:tgtEl>
                                          <p:spTgt spid="1208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43" grpId="0" animBg="1"/>
      <p:bldP spid="12084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US" altLang="en-US"/>
              <a:t>Hello Messages</a:t>
            </a:r>
          </a:p>
        </p:txBody>
      </p:sp>
      <p:sp>
        <p:nvSpPr>
          <p:cNvPr id="122883" name="Rectangle 3"/>
          <p:cNvSpPr>
            <a:spLocks noGrp="1" noChangeArrowheads="1"/>
          </p:cNvSpPr>
          <p:nvPr>
            <p:ph type="body" idx="1"/>
          </p:nvPr>
        </p:nvSpPr>
        <p:spPr>
          <a:xfrm>
            <a:off x="381000" y="1219201"/>
            <a:ext cx="8534400" cy="5333999"/>
          </a:xfrm>
        </p:spPr>
        <p:txBody>
          <a:bodyPr>
            <a:normAutofit/>
          </a:bodyPr>
          <a:lstStyle/>
          <a:p>
            <a:r>
              <a:rPr lang="en-US" altLang="en-US" dirty="0"/>
              <a:t>IS-IS uses </a:t>
            </a:r>
            <a:r>
              <a:rPr lang="en-US" altLang="en-US" b="1" dirty="0"/>
              <a:t>Hello PDUs</a:t>
            </a:r>
            <a:r>
              <a:rPr lang="en-US" altLang="en-US" dirty="0"/>
              <a:t> to establish adjacencies with other </a:t>
            </a:r>
            <a:r>
              <a:rPr lang="en-US" altLang="en-US" dirty="0" smtClean="0"/>
              <a:t>routers</a:t>
            </a:r>
          </a:p>
          <a:p>
            <a:r>
              <a:rPr lang="en-US" altLang="en-US" dirty="0" smtClean="0"/>
              <a:t>L1-only routers and L1/L2 routers </a:t>
            </a:r>
            <a:r>
              <a:rPr lang="en-US" altLang="en-US" dirty="0" smtClean="0">
                <a:sym typeface="Wingdings" panose="05000000000000000000" pitchFamily="2" charset="2"/>
              </a:rPr>
              <a:t> L1 adjacency</a:t>
            </a:r>
          </a:p>
          <a:p>
            <a:r>
              <a:rPr lang="en-US" altLang="en-US" dirty="0" smtClean="0">
                <a:sym typeface="Wingdings" panose="05000000000000000000" pitchFamily="2" charset="2"/>
              </a:rPr>
              <a:t>L2-only routers and L1/L2 routers  L2 adjacency</a:t>
            </a:r>
          </a:p>
          <a:p>
            <a:r>
              <a:rPr lang="en-US" altLang="en-US" dirty="0" smtClean="0">
                <a:sym typeface="Wingdings" panose="05000000000000000000" pitchFamily="2" charset="2"/>
              </a:rPr>
              <a:t>L1-only and L2-only routers  No adjacency</a:t>
            </a:r>
          </a:p>
          <a:p>
            <a:r>
              <a:rPr lang="en-US" altLang="en-US" dirty="0">
                <a:sym typeface="Wingdings" panose="05000000000000000000" pitchFamily="2" charset="2"/>
              </a:rPr>
              <a:t> </a:t>
            </a:r>
            <a:r>
              <a:rPr lang="en-US" altLang="en-US" dirty="0" smtClean="0">
                <a:sym typeface="Wingdings" panose="05000000000000000000" pitchFamily="2" charset="2"/>
              </a:rPr>
              <a:t>Rules:</a:t>
            </a:r>
            <a:endParaRPr lang="en-US" altLang="en-US" dirty="0" smtClean="0"/>
          </a:p>
          <a:p>
            <a:pPr lvl="1"/>
            <a:r>
              <a:rPr lang="en-US" altLang="en-US" sz="2000" dirty="0" smtClean="0"/>
              <a:t>Two L1-only routers form an L1 adjacency only if their AIDs match</a:t>
            </a:r>
          </a:p>
          <a:p>
            <a:pPr lvl="1"/>
            <a:r>
              <a:rPr lang="en-US" altLang="en-US" sz="2000" dirty="0" smtClean="0"/>
              <a:t>Two L2-only routers from an L2 adjacency, even if their AIDs are different</a:t>
            </a:r>
          </a:p>
          <a:p>
            <a:pPr lvl="1"/>
            <a:r>
              <a:rPr lang="en-US" altLang="en-US" sz="2000" dirty="0" smtClean="0"/>
              <a:t>An L1-only router forms an L1 adjacency with an L1/L2 router only if their AIDs match</a:t>
            </a:r>
          </a:p>
          <a:p>
            <a:pPr lvl="1"/>
            <a:r>
              <a:rPr lang="en-US" altLang="en-US" sz="2000" dirty="0" smtClean="0"/>
              <a:t>An L2-only router forms an L2 adjacency with an L1/L2 router even if their AIDs are different</a:t>
            </a:r>
          </a:p>
          <a:p>
            <a:pPr lvl="1"/>
            <a:r>
              <a:rPr lang="en-US" altLang="en-US" sz="2000" dirty="0" smtClean="0"/>
              <a:t>Two L1/L2 routers form both L1 and L2 adjacencies if their AIDs match</a:t>
            </a:r>
          </a:p>
          <a:p>
            <a:pPr lvl="1"/>
            <a:r>
              <a:rPr lang="en-US" altLang="en-US" sz="2000" dirty="0" smtClean="0"/>
              <a:t>Two L1/L2 routers form only and L2 adjacency if their AIDs do not match</a:t>
            </a:r>
            <a:endParaRPr lang="en-US" altLang="en-US" sz="2000" dirty="0"/>
          </a:p>
        </p:txBody>
      </p:sp>
    </p:spTree>
    <p:extLst>
      <p:ext uri="{BB962C8B-B14F-4D97-AF65-F5344CB8AC3E}">
        <p14:creationId xmlns:p14="http://schemas.microsoft.com/office/powerpoint/2010/main" val="31445848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304800" y="212726"/>
            <a:ext cx="7886700" cy="854074"/>
          </a:xfrm>
        </p:spPr>
        <p:txBody>
          <a:bodyPr/>
          <a:lstStyle/>
          <a:p>
            <a:r>
              <a:rPr lang="en-US" altLang="en-US" dirty="0"/>
              <a:t>Adjacencies</a:t>
            </a:r>
          </a:p>
        </p:txBody>
      </p:sp>
      <p:sp>
        <p:nvSpPr>
          <p:cNvPr id="126979" name="Rectangle 3"/>
          <p:cNvSpPr>
            <a:spLocks noGrp="1" noChangeArrowheads="1"/>
          </p:cNvSpPr>
          <p:nvPr>
            <p:ph type="body" idx="1"/>
          </p:nvPr>
        </p:nvSpPr>
        <p:spPr>
          <a:xfrm>
            <a:off x="381000" y="4910136"/>
            <a:ext cx="8534400" cy="1643063"/>
          </a:xfrm>
        </p:spPr>
        <p:txBody>
          <a:bodyPr/>
          <a:lstStyle/>
          <a:p>
            <a:pPr>
              <a:lnSpc>
                <a:spcPct val="90000"/>
              </a:lnSpc>
            </a:pPr>
            <a:r>
              <a:rPr lang="en-US" altLang="en-US" dirty="0"/>
              <a:t>L1 routers form L1 adjacencies with L1 and L1-L2 routers in their area.</a:t>
            </a:r>
          </a:p>
          <a:p>
            <a:pPr>
              <a:lnSpc>
                <a:spcPct val="90000"/>
              </a:lnSpc>
            </a:pPr>
            <a:r>
              <a:rPr lang="en-US" altLang="en-US" dirty="0"/>
              <a:t>L2 routers form L2 adjacencies with L2 and L1-L2 routers in their area </a:t>
            </a:r>
            <a:r>
              <a:rPr lang="en-US" altLang="en-US" b="1" dirty="0"/>
              <a:t>or</a:t>
            </a:r>
            <a:r>
              <a:rPr lang="en-US" altLang="en-US" dirty="0"/>
              <a:t> another area.</a:t>
            </a:r>
          </a:p>
          <a:p>
            <a:pPr>
              <a:lnSpc>
                <a:spcPct val="90000"/>
              </a:lnSpc>
            </a:pPr>
            <a:r>
              <a:rPr lang="en-US" altLang="en-US" dirty="0"/>
              <a:t>L1 router does </a:t>
            </a:r>
            <a:r>
              <a:rPr lang="en-US" altLang="en-US" u="sng" dirty="0"/>
              <a:t>not</a:t>
            </a:r>
            <a:r>
              <a:rPr lang="en-US" altLang="en-US" dirty="0"/>
              <a:t> form an adjacency with an L2 router</a:t>
            </a:r>
          </a:p>
        </p:txBody>
      </p:sp>
      <p:pic>
        <p:nvPicPr>
          <p:cNvPr id="12698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677540"/>
            <a:ext cx="5562600" cy="3775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6981" name="Text Box 5"/>
          <p:cNvSpPr txBox="1">
            <a:spLocks noChangeArrowheads="1"/>
          </p:cNvSpPr>
          <p:nvPr/>
        </p:nvSpPr>
        <p:spPr bwMode="auto">
          <a:xfrm>
            <a:off x="381000" y="1676400"/>
            <a:ext cx="1828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dirty="0">
                <a:latin typeface="Arial" panose="020B0604020202020204" pitchFamily="34" charset="0"/>
              </a:rPr>
              <a:t>LAN Adjacencies</a:t>
            </a:r>
          </a:p>
        </p:txBody>
      </p:sp>
    </p:spTree>
    <p:extLst>
      <p:ext uri="{BB962C8B-B14F-4D97-AF65-F5344CB8AC3E}">
        <p14:creationId xmlns:p14="http://schemas.microsoft.com/office/powerpoint/2010/main" val="19229825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6979">
                                            <p:txEl>
                                              <p:pRg st="0" end="0"/>
                                            </p:txEl>
                                          </p:spTgt>
                                        </p:tgtEl>
                                        <p:attrNameLst>
                                          <p:attrName>style.visibility</p:attrName>
                                        </p:attrNameLst>
                                      </p:cBhvr>
                                      <p:to>
                                        <p:strVal val="visible"/>
                                      </p:to>
                                    </p:set>
                                    <p:animEffect transition="in" filter="blinds(horizontal)">
                                      <p:cBhvr>
                                        <p:cTn id="7" dur="500"/>
                                        <p:tgtEl>
                                          <p:spTgt spid="1269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26979">
                                            <p:txEl>
                                              <p:pRg st="1" end="1"/>
                                            </p:txEl>
                                          </p:spTgt>
                                        </p:tgtEl>
                                        <p:attrNameLst>
                                          <p:attrName>style.visibility</p:attrName>
                                        </p:attrNameLst>
                                      </p:cBhvr>
                                      <p:to>
                                        <p:strVal val="visible"/>
                                      </p:to>
                                    </p:set>
                                    <p:animEffect transition="in" filter="blinds(horizontal)">
                                      <p:cBhvr>
                                        <p:cTn id="12" dur="500"/>
                                        <p:tgtEl>
                                          <p:spTgt spid="12697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26979">
                                            <p:txEl>
                                              <p:pRg st="2" end="2"/>
                                            </p:txEl>
                                          </p:spTgt>
                                        </p:tgtEl>
                                        <p:attrNameLst>
                                          <p:attrName>style.visibility</p:attrName>
                                        </p:attrNameLst>
                                      </p:cBhvr>
                                      <p:to>
                                        <p:strVal val="visible"/>
                                      </p:to>
                                    </p:set>
                                    <p:animEffect transition="in" filter="blinds(horizontal)">
                                      <p:cBhvr>
                                        <p:cTn id="17" dur="500"/>
                                        <p:tgtEl>
                                          <p:spTgt spid="12697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533400" y="189135"/>
            <a:ext cx="7886700" cy="854074"/>
          </a:xfrm>
        </p:spPr>
        <p:txBody>
          <a:bodyPr/>
          <a:lstStyle/>
          <a:p>
            <a:r>
              <a:rPr lang="en-US" altLang="en-US" dirty="0" smtClean="0"/>
              <a:t>Level 1 and Level 2 Adjacencies</a:t>
            </a:r>
            <a:endParaRPr lang="en-US" altLang="en-US" dirty="0"/>
          </a:p>
        </p:txBody>
      </p:sp>
      <p:sp>
        <p:nvSpPr>
          <p:cNvPr id="123909" name="Rectangle 5"/>
          <p:cNvSpPr>
            <a:spLocks noChangeArrowheads="1"/>
          </p:cNvSpPr>
          <p:nvPr/>
        </p:nvSpPr>
        <p:spPr bwMode="auto">
          <a:xfrm>
            <a:off x="6172200" y="1295400"/>
            <a:ext cx="304800" cy="228600"/>
          </a:xfrm>
          <a:prstGeom prst="rect">
            <a:avLst/>
          </a:prstGeom>
          <a:solidFill>
            <a:schemeClr val="bg1"/>
          </a:solidFill>
          <a:ln>
            <a:noFill/>
          </a:ln>
          <a:effectLst/>
          <a:extLs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7" name="Picture 4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25581" y="1423861"/>
            <a:ext cx="698090" cy="404939"/>
          </a:xfrm>
          <a:prstGeom prst="rect">
            <a:avLst/>
          </a:prstGeom>
          <a:noFill/>
          <a:ln>
            <a:noFill/>
          </a:ln>
          <a:effectLst/>
        </p:spPr>
      </p:pic>
      <p:sp>
        <p:nvSpPr>
          <p:cNvPr id="2" name="TextBox 1"/>
          <p:cNvSpPr txBox="1"/>
          <p:nvPr/>
        </p:nvSpPr>
        <p:spPr>
          <a:xfrm>
            <a:off x="2157035" y="1161507"/>
            <a:ext cx="654346" cy="338554"/>
          </a:xfrm>
          <a:prstGeom prst="rect">
            <a:avLst/>
          </a:prstGeom>
          <a:noFill/>
        </p:spPr>
        <p:txBody>
          <a:bodyPr wrap="none" rtlCol="0">
            <a:spAutoFit/>
          </a:bodyPr>
          <a:lstStyle/>
          <a:p>
            <a:r>
              <a:rPr lang="en-US" sz="1600" b="1" dirty="0" smtClean="0">
                <a:latin typeface="+mn-lt"/>
              </a:rPr>
              <a:t>L1/L2</a:t>
            </a:r>
            <a:endParaRPr lang="en-US" sz="1600" b="1" dirty="0">
              <a:latin typeface="+mn-lt"/>
            </a:endParaRPr>
          </a:p>
        </p:txBody>
      </p:sp>
      <p:pic>
        <p:nvPicPr>
          <p:cNvPr id="9" name="Picture 4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73910" y="1423861"/>
            <a:ext cx="698090" cy="404939"/>
          </a:xfrm>
          <a:prstGeom prst="rect">
            <a:avLst/>
          </a:prstGeom>
          <a:noFill/>
          <a:ln>
            <a:noFill/>
          </a:ln>
          <a:effectLst/>
        </p:spPr>
      </p:pic>
      <p:sp>
        <p:nvSpPr>
          <p:cNvPr id="10" name="TextBox 9"/>
          <p:cNvSpPr txBox="1"/>
          <p:nvPr/>
        </p:nvSpPr>
        <p:spPr>
          <a:xfrm>
            <a:off x="3905364" y="1161507"/>
            <a:ext cx="375424" cy="338554"/>
          </a:xfrm>
          <a:prstGeom prst="rect">
            <a:avLst/>
          </a:prstGeom>
          <a:noFill/>
        </p:spPr>
        <p:txBody>
          <a:bodyPr wrap="none" rtlCol="0">
            <a:spAutoFit/>
          </a:bodyPr>
          <a:lstStyle/>
          <a:p>
            <a:r>
              <a:rPr lang="en-US" sz="1600" b="1" dirty="0" smtClean="0">
                <a:latin typeface="+mn-lt"/>
              </a:rPr>
              <a:t>L1</a:t>
            </a:r>
            <a:endParaRPr lang="en-US" sz="1600" b="1" dirty="0">
              <a:latin typeface="+mn-lt"/>
            </a:endParaRPr>
          </a:p>
        </p:txBody>
      </p:sp>
      <p:sp>
        <p:nvSpPr>
          <p:cNvPr id="11" name="Rectangle 5"/>
          <p:cNvSpPr>
            <a:spLocks noChangeArrowheads="1"/>
          </p:cNvSpPr>
          <p:nvPr/>
        </p:nvSpPr>
        <p:spPr bwMode="auto">
          <a:xfrm>
            <a:off x="5230617" y="2890268"/>
            <a:ext cx="304800" cy="228600"/>
          </a:xfrm>
          <a:prstGeom prst="rect">
            <a:avLst/>
          </a:prstGeom>
          <a:solidFill>
            <a:schemeClr val="bg1"/>
          </a:solidFill>
          <a:ln>
            <a:noFill/>
          </a:ln>
          <a:effectLst/>
          <a:extLs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2" name="Picture 4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1071" y="2451575"/>
            <a:ext cx="698090" cy="404939"/>
          </a:xfrm>
          <a:prstGeom prst="rect">
            <a:avLst/>
          </a:prstGeom>
          <a:noFill/>
          <a:ln>
            <a:noFill/>
          </a:ln>
          <a:effectLst/>
        </p:spPr>
      </p:pic>
      <p:sp>
        <p:nvSpPr>
          <p:cNvPr id="13" name="TextBox 12"/>
          <p:cNvSpPr txBox="1"/>
          <p:nvPr/>
        </p:nvSpPr>
        <p:spPr>
          <a:xfrm>
            <a:off x="1223471" y="2856514"/>
            <a:ext cx="375424" cy="338554"/>
          </a:xfrm>
          <a:prstGeom prst="rect">
            <a:avLst/>
          </a:prstGeom>
          <a:noFill/>
        </p:spPr>
        <p:txBody>
          <a:bodyPr wrap="none" rtlCol="0">
            <a:spAutoFit/>
          </a:bodyPr>
          <a:lstStyle/>
          <a:p>
            <a:r>
              <a:rPr lang="en-US" sz="1600" b="1" dirty="0" smtClean="0">
                <a:latin typeface="+mn-lt"/>
              </a:rPr>
              <a:t>L1</a:t>
            </a:r>
            <a:endParaRPr lang="en-US" sz="1600" b="1" dirty="0">
              <a:latin typeface="+mn-lt"/>
            </a:endParaRPr>
          </a:p>
        </p:txBody>
      </p:sp>
      <p:pic>
        <p:nvPicPr>
          <p:cNvPr id="14" name="Picture 4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19400" y="2451575"/>
            <a:ext cx="698090" cy="404939"/>
          </a:xfrm>
          <a:prstGeom prst="rect">
            <a:avLst/>
          </a:prstGeom>
          <a:noFill/>
          <a:ln>
            <a:noFill/>
          </a:ln>
          <a:effectLst/>
        </p:spPr>
      </p:pic>
      <p:sp>
        <p:nvSpPr>
          <p:cNvPr id="15" name="TextBox 14"/>
          <p:cNvSpPr txBox="1"/>
          <p:nvPr/>
        </p:nvSpPr>
        <p:spPr>
          <a:xfrm>
            <a:off x="2971800" y="2856514"/>
            <a:ext cx="654346" cy="338554"/>
          </a:xfrm>
          <a:prstGeom prst="rect">
            <a:avLst/>
          </a:prstGeom>
          <a:noFill/>
        </p:spPr>
        <p:txBody>
          <a:bodyPr wrap="none" rtlCol="0">
            <a:spAutoFit/>
          </a:bodyPr>
          <a:lstStyle/>
          <a:p>
            <a:r>
              <a:rPr lang="en-US" sz="1600" b="1" dirty="0" smtClean="0">
                <a:latin typeface="+mn-lt"/>
              </a:rPr>
              <a:t>L1/L2</a:t>
            </a:r>
            <a:endParaRPr lang="en-US" sz="1600" b="1" dirty="0">
              <a:latin typeface="+mn-lt"/>
            </a:endParaRPr>
          </a:p>
        </p:txBody>
      </p:sp>
      <p:pic>
        <p:nvPicPr>
          <p:cNvPr id="16" name="Picture 4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28671" y="2451575"/>
            <a:ext cx="698090" cy="404939"/>
          </a:xfrm>
          <a:prstGeom prst="rect">
            <a:avLst/>
          </a:prstGeom>
          <a:noFill/>
          <a:ln>
            <a:noFill/>
          </a:ln>
          <a:effectLst/>
        </p:spPr>
      </p:pic>
      <p:sp>
        <p:nvSpPr>
          <p:cNvPr id="17" name="TextBox 16"/>
          <p:cNvSpPr txBox="1"/>
          <p:nvPr/>
        </p:nvSpPr>
        <p:spPr>
          <a:xfrm>
            <a:off x="4881071" y="2856514"/>
            <a:ext cx="375424" cy="338554"/>
          </a:xfrm>
          <a:prstGeom prst="rect">
            <a:avLst/>
          </a:prstGeom>
          <a:noFill/>
        </p:spPr>
        <p:txBody>
          <a:bodyPr wrap="none" rtlCol="0">
            <a:spAutoFit/>
          </a:bodyPr>
          <a:lstStyle/>
          <a:p>
            <a:r>
              <a:rPr lang="en-US" sz="1600" b="1" dirty="0" smtClean="0">
                <a:latin typeface="+mn-lt"/>
              </a:rPr>
              <a:t>L2</a:t>
            </a:r>
            <a:endParaRPr lang="en-US" sz="1600" b="1" dirty="0">
              <a:latin typeface="+mn-lt"/>
            </a:endParaRPr>
          </a:p>
        </p:txBody>
      </p:sp>
      <p:cxnSp>
        <p:nvCxnSpPr>
          <p:cNvPr id="4" name="Straight Connector 3"/>
          <p:cNvCxnSpPr/>
          <p:nvPr/>
        </p:nvCxnSpPr>
        <p:spPr>
          <a:xfrm>
            <a:off x="914400" y="2133600"/>
            <a:ext cx="52578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9" name="Straight Connector 18"/>
          <p:cNvCxnSpPr>
            <a:endCxn id="12" idx="0"/>
          </p:cNvCxnSpPr>
          <p:nvPr/>
        </p:nvCxnSpPr>
        <p:spPr>
          <a:xfrm flipH="1">
            <a:off x="1420116" y="2133600"/>
            <a:ext cx="0" cy="31797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3124200" y="2133600"/>
            <a:ext cx="0" cy="31797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5105400" y="2133600"/>
            <a:ext cx="0" cy="31797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2438400" y="1816513"/>
            <a:ext cx="0" cy="31797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4191000" y="1815625"/>
            <a:ext cx="0" cy="317975"/>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9" name="Rectangle 5"/>
          <p:cNvSpPr>
            <a:spLocks noChangeArrowheads="1"/>
          </p:cNvSpPr>
          <p:nvPr/>
        </p:nvSpPr>
        <p:spPr bwMode="auto">
          <a:xfrm>
            <a:off x="5867400" y="4120132"/>
            <a:ext cx="304800" cy="228600"/>
          </a:xfrm>
          <a:prstGeom prst="rect">
            <a:avLst/>
          </a:prstGeom>
          <a:solidFill>
            <a:schemeClr val="bg1"/>
          </a:solidFill>
          <a:ln>
            <a:noFill/>
          </a:ln>
          <a:effectLst/>
          <a:extLs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50" name="Picture 4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8729" y="4705793"/>
            <a:ext cx="698090" cy="404939"/>
          </a:xfrm>
          <a:prstGeom prst="rect">
            <a:avLst/>
          </a:prstGeom>
          <a:noFill/>
          <a:ln>
            <a:noFill/>
          </a:ln>
          <a:effectLst/>
        </p:spPr>
      </p:pic>
      <p:sp>
        <p:nvSpPr>
          <p:cNvPr id="51" name="TextBox 50"/>
          <p:cNvSpPr txBox="1"/>
          <p:nvPr/>
        </p:nvSpPr>
        <p:spPr>
          <a:xfrm>
            <a:off x="1170183" y="4443439"/>
            <a:ext cx="654346" cy="338554"/>
          </a:xfrm>
          <a:prstGeom prst="rect">
            <a:avLst/>
          </a:prstGeom>
          <a:noFill/>
        </p:spPr>
        <p:txBody>
          <a:bodyPr wrap="none" rtlCol="0">
            <a:spAutoFit/>
          </a:bodyPr>
          <a:lstStyle/>
          <a:p>
            <a:r>
              <a:rPr lang="en-US" sz="1600" b="1" dirty="0" smtClean="0">
                <a:latin typeface="+mn-lt"/>
              </a:rPr>
              <a:t>L1/L2</a:t>
            </a:r>
            <a:endParaRPr lang="en-US" sz="1600" b="1" dirty="0">
              <a:latin typeface="+mn-lt"/>
            </a:endParaRPr>
          </a:p>
        </p:txBody>
      </p:sp>
      <p:pic>
        <p:nvPicPr>
          <p:cNvPr id="52" name="Picture 4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1729" y="4705793"/>
            <a:ext cx="698090" cy="404939"/>
          </a:xfrm>
          <a:prstGeom prst="rect">
            <a:avLst/>
          </a:prstGeom>
          <a:noFill/>
          <a:ln>
            <a:noFill/>
          </a:ln>
          <a:effectLst/>
        </p:spPr>
      </p:pic>
      <p:sp>
        <p:nvSpPr>
          <p:cNvPr id="53" name="TextBox 52"/>
          <p:cNvSpPr txBox="1"/>
          <p:nvPr/>
        </p:nvSpPr>
        <p:spPr>
          <a:xfrm>
            <a:off x="2313183" y="4443439"/>
            <a:ext cx="375424" cy="338554"/>
          </a:xfrm>
          <a:prstGeom prst="rect">
            <a:avLst/>
          </a:prstGeom>
          <a:noFill/>
        </p:spPr>
        <p:txBody>
          <a:bodyPr wrap="none" rtlCol="0">
            <a:spAutoFit/>
          </a:bodyPr>
          <a:lstStyle/>
          <a:p>
            <a:r>
              <a:rPr lang="en-US" sz="1600" b="1" dirty="0" smtClean="0">
                <a:latin typeface="+mn-lt"/>
              </a:rPr>
              <a:t>L1</a:t>
            </a:r>
            <a:endParaRPr lang="en-US" sz="1600" b="1" dirty="0">
              <a:latin typeface="+mn-lt"/>
            </a:endParaRPr>
          </a:p>
        </p:txBody>
      </p:sp>
      <p:sp>
        <p:nvSpPr>
          <p:cNvPr id="54" name="Rectangle 5"/>
          <p:cNvSpPr>
            <a:spLocks noChangeArrowheads="1"/>
          </p:cNvSpPr>
          <p:nvPr/>
        </p:nvSpPr>
        <p:spPr bwMode="auto">
          <a:xfrm>
            <a:off x="3638436" y="6172200"/>
            <a:ext cx="304800" cy="228600"/>
          </a:xfrm>
          <a:prstGeom prst="rect">
            <a:avLst/>
          </a:prstGeom>
          <a:solidFill>
            <a:schemeClr val="bg1"/>
          </a:solidFill>
          <a:ln>
            <a:noFill/>
          </a:ln>
          <a:effectLst/>
          <a:extLs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55" name="Picture 4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 y="5733507"/>
            <a:ext cx="698090" cy="404939"/>
          </a:xfrm>
          <a:prstGeom prst="rect">
            <a:avLst/>
          </a:prstGeom>
          <a:noFill/>
          <a:ln>
            <a:noFill/>
          </a:ln>
          <a:effectLst/>
        </p:spPr>
      </p:pic>
      <p:sp>
        <p:nvSpPr>
          <p:cNvPr id="56" name="TextBox 55"/>
          <p:cNvSpPr txBox="1"/>
          <p:nvPr/>
        </p:nvSpPr>
        <p:spPr>
          <a:xfrm>
            <a:off x="685800" y="6138446"/>
            <a:ext cx="375424" cy="338554"/>
          </a:xfrm>
          <a:prstGeom prst="rect">
            <a:avLst/>
          </a:prstGeom>
          <a:noFill/>
        </p:spPr>
        <p:txBody>
          <a:bodyPr wrap="none" rtlCol="0">
            <a:spAutoFit/>
          </a:bodyPr>
          <a:lstStyle/>
          <a:p>
            <a:r>
              <a:rPr lang="en-US" sz="1600" b="1" dirty="0" smtClean="0">
                <a:latin typeface="+mn-lt"/>
              </a:rPr>
              <a:t>L1</a:t>
            </a:r>
            <a:endParaRPr lang="en-US" sz="1600" b="1" dirty="0">
              <a:latin typeface="+mn-lt"/>
            </a:endParaRPr>
          </a:p>
        </p:txBody>
      </p:sp>
      <p:pic>
        <p:nvPicPr>
          <p:cNvPr id="57" name="Picture 4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2548" y="5733507"/>
            <a:ext cx="698090" cy="404939"/>
          </a:xfrm>
          <a:prstGeom prst="rect">
            <a:avLst/>
          </a:prstGeom>
          <a:noFill/>
          <a:ln>
            <a:noFill/>
          </a:ln>
          <a:effectLst/>
        </p:spPr>
      </p:pic>
      <p:sp>
        <p:nvSpPr>
          <p:cNvPr id="58" name="TextBox 57"/>
          <p:cNvSpPr txBox="1"/>
          <p:nvPr/>
        </p:nvSpPr>
        <p:spPr>
          <a:xfrm>
            <a:off x="1984948" y="6138446"/>
            <a:ext cx="654346" cy="338554"/>
          </a:xfrm>
          <a:prstGeom prst="rect">
            <a:avLst/>
          </a:prstGeom>
          <a:noFill/>
        </p:spPr>
        <p:txBody>
          <a:bodyPr wrap="none" rtlCol="0">
            <a:spAutoFit/>
          </a:bodyPr>
          <a:lstStyle/>
          <a:p>
            <a:r>
              <a:rPr lang="en-US" sz="1600" b="1" dirty="0" smtClean="0">
                <a:latin typeface="+mn-lt"/>
              </a:rPr>
              <a:t>L1/L2</a:t>
            </a:r>
            <a:endParaRPr lang="en-US" sz="1600" b="1" dirty="0">
              <a:latin typeface="+mn-lt"/>
            </a:endParaRPr>
          </a:p>
        </p:txBody>
      </p:sp>
      <p:pic>
        <p:nvPicPr>
          <p:cNvPr id="59" name="Picture 4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36490" y="5733507"/>
            <a:ext cx="698090" cy="404939"/>
          </a:xfrm>
          <a:prstGeom prst="rect">
            <a:avLst/>
          </a:prstGeom>
          <a:noFill/>
          <a:ln>
            <a:noFill/>
          </a:ln>
          <a:effectLst/>
        </p:spPr>
      </p:pic>
      <p:sp>
        <p:nvSpPr>
          <p:cNvPr id="60" name="TextBox 59"/>
          <p:cNvSpPr txBox="1"/>
          <p:nvPr/>
        </p:nvSpPr>
        <p:spPr>
          <a:xfrm>
            <a:off x="3288890" y="6138446"/>
            <a:ext cx="375424" cy="338554"/>
          </a:xfrm>
          <a:prstGeom prst="rect">
            <a:avLst/>
          </a:prstGeom>
          <a:noFill/>
        </p:spPr>
        <p:txBody>
          <a:bodyPr wrap="none" rtlCol="0">
            <a:spAutoFit/>
          </a:bodyPr>
          <a:lstStyle/>
          <a:p>
            <a:r>
              <a:rPr lang="en-US" sz="1600" b="1" dirty="0" smtClean="0">
                <a:latin typeface="+mn-lt"/>
              </a:rPr>
              <a:t>L2</a:t>
            </a:r>
            <a:endParaRPr lang="en-US" sz="1600" b="1" dirty="0">
              <a:latin typeface="+mn-lt"/>
            </a:endParaRPr>
          </a:p>
        </p:txBody>
      </p:sp>
      <p:cxnSp>
        <p:nvCxnSpPr>
          <p:cNvPr id="23" name="Straight Connector 22"/>
          <p:cNvCxnSpPr>
            <a:stCxn id="50" idx="3"/>
            <a:endCxn id="52" idx="1"/>
          </p:cNvCxnSpPr>
          <p:nvPr/>
        </p:nvCxnSpPr>
        <p:spPr>
          <a:xfrm>
            <a:off x="1836819" y="4908263"/>
            <a:ext cx="4449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50" idx="2"/>
            <a:endCxn id="55" idx="0"/>
          </p:cNvCxnSpPr>
          <p:nvPr/>
        </p:nvCxnSpPr>
        <p:spPr>
          <a:xfrm flipH="1">
            <a:off x="882445" y="5110732"/>
            <a:ext cx="605329" cy="6227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904" name="Straight Connector 123903"/>
          <p:cNvCxnSpPr>
            <a:stCxn id="50" idx="2"/>
            <a:endCxn id="57" idx="0"/>
          </p:cNvCxnSpPr>
          <p:nvPr/>
        </p:nvCxnSpPr>
        <p:spPr>
          <a:xfrm>
            <a:off x="1487774" y="5110732"/>
            <a:ext cx="693819" cy="6227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913" name="Straight Connector 123912"/>
          <p:cNvCxnSpPr/>
          <p:nvPr/>
        </p:nvCxnSpPr>
        <p:spPr>
          <a:xfrm flipV="1">
            <a:off x="1138729" y="5110732"/>
            <a:ext cx="1391909" cy="7566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915" name="Straight Connector 123914"/>
          <p:cNvCxnSpPr>
            <a:stCxn id="55" idx="3"/>
          </p:cNvCxnSpPr>
          <p:nvPr/>
        </p:nvCxnSpPr>
        <p:spPr>
          <a:xfrm>
            <a:off x="1231490" y="5935977"/>
            <a:ext cx="753458" cy="76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918" name="Straight Connector 123917"/>
          <p:cNvCxnSpPr>
            <a:endCxn id="52" idx="2"/>
          </p:cNvCxnSpPr>
          <p:nvPr/>
        </p:nvCxnSpPr>
        <p:spPr>
          <a:xfrm flipV="1">
            <a:off x="2205529" y="5110732"/>
            <a:ext cx="425245" cy="756668"/>
          </a:xfrm>
          <a:prstGeom prst="line">
            <a:avLst/>
          </a:prstGeom>
        </p:spPr>
        <p:style>
          <a:lnRef idx="1">
            <a:schemeClr val="accent1"/>
          </a:lnRef>
          <a:fillRef idx="0">
            <a:schemeClr val="accent1"/>
          </a:fillRef>
          <a:effectRef idx="0">
            <a:schemeClr val="accent1"/>
          </a:effectRef>
          <a:fontRef idx="minor">
            <a:schemeClr val="tx1"/>
          </a:fontRef>
        </p:style>
      </p:cxnSp>
      <p:sp>
        <p:nvSpPr>
          <p:cNvPr id="82" name="Rectangle 5"/>
          <p:cNvSpPr>
            <a:spLocks noChangeArrowheads="1"/>
          </p:cNvSpPr>
          <p:nvPr/>
        </p:nvSpPr>
        <p:spPr bwMode="auto">
          <a:xfrm>
            <a:off x="3790836" y="6324600"/>
            <a:ext cx="304800" cy="228600"/>
          </a:xfrm>
          <a:prstGeom prst="rect">
            <a:avLst/>
          </a:prstGeom>
          <a:solidFill>
            <a:schemeClr val="bg1"/>
          </a:solidFill>
          <a:ln>
            <a:noFill/>
          </a:ln>
          <a:effectLst/>
          <a:extLs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 name="TextBox 82"/>
          <p:cNvSpPr txBox="1"/>
          <p:nvPr/>
        </p:nvSpPr>
        <p:spPr>
          <a:xfrm>
            <a:off x="882445" y="3884228"/>
            <a:ext cx="1828001" cy="338554"/>
          </a:xfrm>
          <a:prstGeom prst="rect">
            <a:avLst/>
          </a:prstGeom>
          <a:noFill/>
        </p:spPr>
        <p:txBody>
          <a:bodyPr wrap="none" rtlCol="0">
            <a:spAutoFit/>
          </a:bodyPr>
          <a:lstStyle/>
          <a:p>
            <a:r>
              <a:rPr lang="en-US" sz="1600" b="1" dirty="0" smtClean="0">
                <a:latin typeface="+mn-lt"/>
              </a:rPr>
              <a:t>Level 1 Adjacencies</a:t>
            </a:r>
            <a:endParaRPr lang="en-US" sz="1600" b="1" dirty="0">
              <a:latin typeface="+mn-lt"/>
            </a:endParaRPr>
          </a:p>
        </p:txBody>
      </p:sp>
      <p:pic>
        <p:nvPicPr>
          <p:cNvPr id="84" name="Picture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77493" y="4629593"/>
            <a:ext cx="698090" cy="404939"/>
          </a:xfrm>
          <a:prstGeom prst="rect">
            <a:avLst/>
          </a:prstGeom>
          <a:noFill/>
          <a:ln>
            <a:noFill/>
          </a:ln>
          <a:effectLst/>
        </p:spPr>
      </p:pic>
      <p:sp>
        <p:nvSpPr>
          <p:cNvPr id="85" name="TextBox 84"/>
          <p:cNvSpPr txBox="1"/>
          <p:nvPr/>
        </p:nvSpPr>
        <p:spPr>
          <a:xfrm>
            <a:off x="5608947" y="4367239"/>
            <a:ext cx="654346" cy="338554"/>
          </a:xfrm>
          <a:prstGeom prst="rect">
            <a:avLst/>
          </a:prstGeom>
          <a:noFill/>
        </p:spPr>
        <p:txBody>
          <a:bodyPr wrap="none" rtlCol="0">
            <a:spAutoFit/>
          </a:bodyPr>
          <a:lstStyle/>
          <a:p>
            <a:r>
              <a:rPr lang="en-US" sz="1600" b="1" dirty="0" smtClean="0">
                <a:latin typeface="+mn-lt"/>
              </a:rPr>
              <a:t>L1/L2</a:t>
            </a:r>
            <a:endParaRPr lang="en-US" sz="1600" b="1" dirty="0">
              <a:latin typeface="+mn-lt"/>
            </a:endParaRPr>
          </a:p>
        </p:txBody>
      </p:sp>
      <p:pic>
        <p:nvPicPr>
          <p:cNvPr id="86" name="Picture 4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20493" y="4629593"/>
            <a:ext cx="698090" cy="404939"/>
          </a:xfrm>
          <a:prstGeom prst="rect">
            <a:avLst/>
          </a:prstGeom>
          <a:noFill/>
          <a:ln>
            <a:noFill/>
          </a:ln>
          <a:effectLst/>
        </p:spPr>
      </p:pic>
      <p:sp>
        <p:nvSpPr>
          <p:cNvPr id="87" name="TextBox 86"/>
          <p:cNvSpPr txBox="1"/>
          <p:nvPr/>
        </p:nvSpPr>
        <p:spPr>
          <a:xfrm>
            <a:off x="6751947" y="4367239"/>
            <a:ext cx="375424" cy="338554"/>
          </a:xfrm>
          <a:prstGeom prst="rect">
            <a:avLst/>
          </a:prstGeom>
          <a:noFill/>
        </p:spPr>
        <p:txBody>
          <a:bodyPr wrap="none" rtlCol="0">
            <a:spAutoFit/>
          </a:bodyPr>
          <a:lstStyle/>
          <a:p>
            <a:r>
              <a:rPr lang="en-US" sz="1600" b="1" dirty="0" smtClean="0">
                <a:latin typeface="+mn-lt"/>
              </a:rPr>
              <a:t>L1</a:t>
            </a:r>
            <a:endParaRPr lang="en-US" sz="1600" b="1" dirty="0">
              <a:latin typeface="+mn-lt"/>
            </a:endParaRPr>
          </a:p>
        </p:txBody>
      </p:sp>
      <p:sp>
        <p:nvSpPr>
          <p:cNvPr id="88" name="Rectangle 5"/>
          <p:cNvSpPr>
            <a:spLocks noChangeArrowheads="1"/>
          </p:cNvSpPr>
          <p:nvPr/>
        </p:nvSpPr>
        <p:spPr bwMode="auto">
          <a:xfrm>
            <a:off x="8077200" y="6096000"/>
            <a:ext cx="304800" cy="228600"/>
          </a:xfrm>
          <a:prstGeom prst="rect">
            <a:avLst/>
          </a:prstGeom>
          <a:solidFill>
            <a:schemeClr val="bg1"/>
          </a:solidFill>
          <a:ln>
            <a:noFill/>
          </a:ln>
          <a:effectLst/>
          <a:extLs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89" name="Picture 4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72164" y="5657307"/>
            <a:ext cx="698090" cy="404939"/>
          </a:xfrm>
          <a:prstGeom prst="rect">
            <a:avLst/>
          </a:prstGeom>
          <a:noFill/>
          <a:ln>
            <a:noFill/>
          </a:ln>
          <a:effectLst/>
        </p:spPr>
      </p:pic>
      <p:sp>
        <p:nvSpPr>
          <p:cNvPr id="90" name="TextBox 89"/>
          <p:cNvSpPr txBox="1"/>
          <p:nvPr/>
        </p:nvSpPr>
        <p:spPr>
          <a:xfrm>
            <a:off x="5124564" y="6062246"/>
            <a:ext cx="375424" cy="338554"/>
          </a:xfrm>
          <a:prstGeom prst="rect">
            <a:avLst/>
          </a:prstGeom>
          <a:noFill/>
        </p:spPr>
        <p:txBody>
          <a:bodyPr wrap="none" rtlCol="0">
            <a:spAutoFit/>
          </a:bodyPr>
          <a:lstStyle/>
          <a:p>
            <a:r>
              <a:rPr lang="en-US" sz="1600" b="1" dirty="0" smtClean="0">
                <a:latin typeface="+mn-lt"/>
              </a:rPr>
              <a:t>L1</a:t>
            </a:r>
            <a:endParaRPr lang="en-US" sz="1600" b="1" dirty="0">
              <a:latin typeface="+mn-lt"/>
            </a:endParaRPr>
          </a:p>
        </p:txBody>
      </p:sp>
      <p:pic>
        <p:nvPicPr>
          <p:cNvPr id="91" name="Picture 4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71312" y="5657307"/>
            <a:ext cx="698090" cy="404939"/>
          </a:xfrm>
          <a:prstGeom prst="rect">
            <a:avLst/>
          </a:prstGeom>
          <a:noFill/>
          <a:ln>
            <a:noFill/>
          </a:ln>
          <a:effectLst/>
        </p:spPr>
      </p:pic>
      <p:sp>
        <p:nvSpPr>
          <p:cNvPr id="92" name="TextBox 91"/>
          <p:cNvSpPr txBox="1"/>
          <p:nvPr/>
        </p:nvSpPr>
        <p:spPr>
          <a:xfrm>
            <a:off x="6423712" y="6062246"/>
            <a:ext cx="654346" cy="338554"/>
          </a:xfrm>
          <a:prstGeom prst="rect">
            <a:avLst/>
          </a:prstGeom>
          <a:noFill/>
        </p:spPr>
        <p:txBody>
          <a:bodyPr wrap="none" rtlCol="0">
            <a:spAutoFit/>
          </a:bodyPr>
          <a:lstStyle/>
          <a:p>
            <a:r>
              <a:rPr lang="en-US" sz="1600" b="1" dirty="0" smtClean="0">
                <a:latin typeface="+mn-lt"/>
              </a:rPr>
              <a:t>L1/L2</a:t>
            </a:r>
            <a:endParaRPr lang="en-US" sz="1600" b="1" dirty="0">
              <a:latin typeface="+mn-lt"/>
            </a:endParaRPr>
          </a:p>
        </p:txBody>
      </p:sp>
      <p:pic>
        <p:nvPicPr>
          <p:cNvPr id="93" name="Picture 4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75254" y="5657307"/>
            <a:ext cx="698090" cy="404939"/>
          </a:xfrm>
          <a:prstGeom prst="rect">
            <a:avLst/>
          </a:prstGeom>
          <a:noFill/>
          <a:ln>
            <a:noFill/>
          </a:ln>
          <a:effectLst/>
        </p:spPr>
      </p:pic>
      <p:sp>
        <p:nvSpPr>
          <p:cNvPr id="94" name="TextBox 93"/>
          <p:cNvSpPr txBox="1"/>
          <p:nvPr/>
        </p:nvSpPr>
        <p:spPr>
          <a:xfrm>
            <a:off x="7727654" y="6062246"/>
            <a:ext cx="375424" cy="338554"/>
          </a:xfrm>
          <a:prstGeom prst="rect">
            <a:avLst/>
          </a:prstGeom>
          <a:noFill/>
        </p:spPr>
        <p:txBody>
          <a:bodyPr wrap="none" rtlCol="0">
            <a:spAutoFit/>
          </a:bodyPr>
          <a:lstStyle/>
          <a:p>
            <a:r>
              <a:rPr lang="en-US" sz="1600" b="1" dirty="0" smtClean="0">
                <a:latin typeface="+mn-lt"/>
              </a:rPr>
              <a:t>L2</a:t>
            </a:r>
            <a:endParaRPr lang="en-US" sz="1600" b="1" dirty="0">
              <a:latin typeface="+mn-lt"/>
            </a:endParaRPr>
          </a:p>
        </p:txBody>
      </p:sp>
      <p:cxnSp>
        <p:nvCxnSpPr>
          <p:cNvPr id="97" name="Straight Connector 96"/>
          <p:cNvCxnSpPr>
            <a:stCxn id="84" idx="2"/>
            <a:endCxn id="91" idx="0"/>
          </p:cNvCxnSpPr>
          <p:nvPr/>
        </p:nvCxnSpPr>
        <p:spPr>
          <a:xfrm>
            <a:off x="5926538" y="5034532"/>
            <a:ext cx="693819" cy="622775"/>
          </a:xfrm>
          <a:prstGeom prst="line">
            <a:avLst/>
          </a:prstGeom>
        </p:spPr>
        <p:style>
          <a:lnRef idx="1">
            <a:schemeClr val="accent1"/>
          </a:lnRef>
          <a:fillRef idx="0">
            <a:schemeClr val="accent1"/>
          </a:fillRef>
          <a:effectRef idx="0">
            <a:schemeClr val="accent1"/>
          </a:effectRef>
          <a:fontRef idx="minor">
            <a:schemeClr val="tx1"/>
          </a:fontRef>
        </p:style>
      </p:cxnSp>
      <p:sp>
        <p:nvSpPr>
          <p:cNvPr id="101" name="Rectangle 5"/>
          <p:cNvSpPr>
            <a:spLocks noChangeArrowheads="1"/>
          </p:cNvSpPr>
          <p:nvPr/>
        </p:nvSpPr>
        <p:spPr bwMode="auto">
          <a:xfrm>
            <a:off x="8229600" y="6248400"/>
            <a:ext cx="304800" cy="228600"/>
          </a:xfrm>
          <a:prstGeom prst="rect">
            <a:avLst/>
          </a:prstGeom>
          <a:solidFill>
            <a:schemeClr val="bg1"/>
          </a:solidFill>
          <a:ln>
            <a:noFill/>
          </a:ln>
          <a:effectLst/>
          <a:extLs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 name="TextBox 101"/>
          <p:cNvSpPr txBox="1"/>
          <p:nvPr/>
        </p:nvSpPr>
        <p:spPr>
          <a:xfrm>
            <a:off x="5321209" y="3808028"/>
            <a:ext cx="1828001" cy="338554"/>
          </a:xfrm>
          <a:prstGeom prst="rect">
            <a:avLst/>
          </a:prstGeom>
          <a:noFill/>
        </p:spPr>
        <p:txBody>
          <a:bodyPr wrap="none" rtlCol="0">
            <a:spAutoFit/>
          </a:bodyPr>
          <a:lstStyle/>
          <a:p>
            <a:r>
              <a:rPr lang="en-US" sz="1600" b="1" dirty="0" smtClean="0">
                <a:latin typeface="+mn-lt"/>
              </a:rPr>
              <a:t>Level 2 Adjacencies</a:t>
            </a:r>
            <a:endParaRPr lang="en-US" sz="1600" b="1" dirty="0">
              <a:latin typeface="+mn-lt"/>
            </a:endParaRPr>
          </a:p>
        </p:txBody>
      </p:sp>
      <p:cxnSp>
        <p:nvCxnSpPr>
          <p:cNvPr id="123920" name="Straight Connector 123919"/>
          <p:cNvCxnSpPr>
            <a:stCxn id="84" idx="2"/>
            <a:endCxn id="93" idx="0"/>
          </p:cNvCxnSpPr>
          <p:nvPr/>
        </p:nvCxnSpPr>
        <p:spPr>
          <a:xfrm>
            <a:off x="5926538" y="5034532"/>
            <a:ext cx="1997761" cy="6227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922" name="Straight Connector 123921"/>
          <p:cNvCxnSpPr>
            <a:endCxn id="93" idx="1"/>
          </p:cNvCxnSpPr>
          <p:nvPr/>
        </p:nvCxnSpPr>
        <p:spPr>
          <a:xfrm>
            <a:off x="6772779" y="5859776"/>
            <a:ext cx="802475"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3807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Topics</a:t>
            </a:r>
            <a:endParaRPr lang="en-US" b="1" dirty="0"/>
          </a:p>
        </p:txBody>
      </p:sp>
      <p:sp>
        <p:nvSpPr>
          <p:cNvPr id="3" name="Content Placeholder 2"/>
          <p:cNvSpPr>
            <a:spLocks noGrp="1"/>
          </p:cNvSpPr>
          <p:nvPr>
            <p:ph idx="1"/>
          </p:nvPr>
        </p:nvSpPr>
        <p:spPr>
          <a:xfrm>
            <a:off x="628650" y="1371600"/>
            <a:ext cx="7886700" cy="5105400"/>
          </a:xfrm>
        </p:spPr>
        <p:txBody>
          <a:bodyPr>
            <a:normAutofit/>
          </a:bodyPr>
          <a:lstStyle/>
          <a:p>
            <a:pPr marL="800100" lvl="1" indent="-457200">
              <a:buFont typeface="+mj-lt"/>
              <a:buAutoNum type="arabicPeriod"/>
            </a:pPr>
            <a:r>
              <a:rPr lang="en-US" sz="2000" dirty="0" smtClean="0"/>
              <a:t>Overview</a:t>
            </a:r>
          </a:p>
          <a:p>
            <a:pPr marL="800100" lvl="1" indent="-457200">
              <a:buFont typeface="+mj-lt"/>
              <a:buAutoNum type="arabicPeriod"/>
            </a:pPr>
            <a:r>
              <a:rPr lang="en-US" sz="2000" dirty="0" smtClean="0"/>
              <a:t>LAN Switching</a:t>
            </a:r>
          </a:p>
          <a:p>
            <a:pPr marL="800100" lvl="1" indent="-457200">
              <a:buFont typeface="+mj-lt"/>
              <a:buAutoNum type="arabicPeriod"/>
            </a:pPr>
            <a:r>
              <a:rPr lang="en-US" sz="2000" dirty="0" smtClean="0"/>
              <a:t>IPv4</a:t>
            </a:r>
          </a:p>
          <a:p>
            <a:pPr marL="800100" lvl="1" indent="-457200">
              <a:buFont typeface="+mj-lt"/>
              <a:buAutoNum type="arabicPeriod"/>
            </a:pPr>
            <a:r>
              <a:rPr lang="en-US" sz="2000" dirty="0" smtClean="0"/>
              <a:t>IPv6</a:t>
            </a:r>
          </a:p>
          <a:p>
            <a:pPr marL="800100" lvl="1" indent="-457200">
              <a:buFont typeface="+mj-lt"/>
              <a:buAutoNum type="arabicPeriod"/>
            </a:pPr>
            <a:r>
              <a:rPr lang="en-US" sz="2000" dirty="0" smtClean="0"/>
              <a:t>Tunnels</a:t>
            </a:r>
            <a:endParaRPr lang="en-US" sz="2000" dirty="0" smtClean="0"/>
          </a:p>
          <a:p>
            <a:pPr marL="800100" lvl="1" indent="-457200">
              <a:buFont typeface="+mj-lt"/>
              <a:buAutoNum type="arabicPeriod"/>
            </a:pPr>
            <a:r>
              <a:rPr lang="en-US" sz="2000" dirty="0" smtClean="0"/>
              <a:t>Routing Protocols -- RIP, </a:t>
            </a:r>
            <a:r>
              <a:rPr lang="en-US" sz="2000" dirty="0" err="1" smtClean="0"/>
              <a:t>RIPng</a:t>
            </a:r>
            <a:r>
              <a:rPr lang="en-US" sz="2000" dirty="0" smtClean="0"/>
              <a:t>, OSPF</a:t>
            </a:r>
          </a:p>
          <a:p>
            <a:pPr marL="800100" lvl="1" indent="-457200">
              <a:buFont typeface="+mj-lt"/>
              <a:buAutoNum type="arabicPeriod"/>
            </a:pPr>
            <a:r>
              <a:rPr lang="en-US" sz="2000" b="1" dirty="0" smtClean="0"/>
              <a:t>Routing Protocols -- ISIS, </a:t>
            </a:r>
            <a:r>
              <a:rPr lang="en-US" sz="2000" b="1" dirty="0" smtClean="0"/>
              <a:t>BGP</a:t>
            </a:r>
          </a:p>
          <a:p>
            <a:pPr marL="800100" lvl="1" indent="-457200">
              <a:buFont typeface="+mj-lt"/>
              <a:buAutoNum type="arabicPeriod"/>
            </a:pPr>
            <a:r>
              <a:rPr lang="en-US" sz="2000" b="1" dirty="0" smtClean="0"/>
              <a:t>Midterm Exam</a:t>
            </a:r>
            <a:endParaRPr lang="en-US" sz="2000" b="1" dirty="0" smtClean="0"/>
          </a:p>
          <a:p>
            <a:pPr marL="800100" lvl="1" indent="-457200">
              <a:buFont typeface="+mj-lt"/>
              <a:buAutoNum type="arabicPeriod"/>
            </a:pPr>
            <a:r>
              <a:rPr lang="en-US" sz="2000" dirty="0" smtClean="0"/>
              <a:t>MPLS</a:t>
            </a:r>
          </a:p>
          <a:p>
            <a:pPr marL="800100" lvl="1" indent="-457200">
              <a:buFont typeface="+mj-lt"/>
              <a:buAutoNum type="arabicPeriod"/>
            </a:pPr>
            <a:r>
              <a:rPr lang="en-US" sz="2000" dirty="0" smtClean="0"/>
              <a:t>Transport </a:t>
            </a:r>
            <a:r>
              <a:rPr lang="en-US" sz="2000" dirty="0" smtClean="0"/>
              <a:t>Layer -- TCP/UDP</a:t>
            </a:r>
          </a:p>
          <a:p>
            <a:pPr marL="800100" lvl="1" indent="-457200">
              <a:buFont typeface="+mj-lt"/>
              <a:buAutoNum type="arabicPeriod"/>
            </a:pPr>
            <a:r>
              <a:rPr lang="en-US" sz="2000" dirty="0" smtClean="0"/>
              <a:t>Congestion Control &amp; Quality of Service (</a:t>
            </a:r>
            <a:r>
              <a:rPr lang="en-US" sz="2000" dirty="0" err="1" smtClean="0"/>
              <a:t>QoS</a:t>
            </a:r>
            <a:r>
              <a:rPr lang="en-US" sz="2000" dirty="0" smtClean="0"/>
              <a:t>)</a:t>
            </a:r>
          </a:p>
          <a:p>
            <a:pPr marL="800100" lvl="1" indent="-457200">
              <a:buFont typeface="+mj-lt"/>
              <a:buAutoNum type="arabicPeriod"/>
            </a:pPr>
            <a:r>
              <a:rPr lang="en-US" sz="2000" dirty="0" smtClean="0"/>
              <a:t>Access Control List (ACL)</a:t>
            </a:r>
          </a:p>
          <a:p>
            <a:pPr marL="800100" lvl="1" indent="-457200">
              <a:buFont typeface="+mj-lt"/>
              <a:buAutoNum type="arabicPeriod"/>
            </a:pPr>
            <a:r>
              <a:rPr lang="en-US" sz="2000" dirty="0" smtClean="0"/>
              <a:t>Application Layer Protocols</a:t>
            </a:r>
          </a:p>
          <a:p>
            <a:pPr marL="800100" lvl="1" indent="-457200">
              <a:buFont typeface="+mj-lt"/>
              <a:buAutoNum type="arabicPeriod"/>
            </a:pPr>
            <a:r>
              <a:rPr lang="en-US" sz="2000" dirty="0" smtClean="0"/>
              <a:t>Application Layer Protocols </a:t>
            </a:r>
            <a:r>
              <a:rPr lang="en-US" sz="2000" dirty="0" smtClean="0"/>
              <a:t>continue</a:t>
            </a:r>
            <a:endParaRPr lang="en-US" sz="2000" dirty="0" smtClean="0"/>
          </a:p>
          <a:p>
            <a:pPr marL="800100" lvl="1" indent="-457200">
              <a:buFont typeface="+mj-lt"/>
              <a:buAutoNum type="arabicPeriod"/>
            </a:pPr>
            <a:r>
              <a:rPr lang="en-US" sz="2000" dirty="0" smtClean="0"/>
              <a:t>Final Exam</a:t>
            </a:r>
          </a:p>
          <a:p>
            <a:endParaRPr lang="en-US" dirty="0"/>
          </a:p>
        </p:txBody>
      </p:sp>
    </p:spTree>
    <p:extLst>
      <p:ext uri="{BB962C8B-B14F-4D97-AF65-F5344CB8AC3E}">
        <p14:creationId xmlns:p14="http://schemas.microsoft.com/office/powerpoint/2010/main" val="129621135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1026"/>
          <p:cNvSpPr>
            <a:spLocks noGrp="1" noChangeArrowheads="1"/>
          </p:cNvSpPr>
          <p:nvPr>
            <p:ph type="title"/>
          </p:nvPr>
        </p:nvSpPr>
        <p:spPr>
          <a:xfrm>
            <a:off x="381000" y="152400"/>
            <a:ext cx="4114800" cy="990600"/>
          </a:xfrm>
        </p:spPr>
        <p:txBody>
          <a:bodyPr>
            <a:normAutofit fontScale="90000"/>
          </a:bodyPr>
          <a:lstStyle/>
          <a:p>
            <a:r>
              <a:rPr lang="en-US" altLang="en-US" dirty="0"/>
              <a:t>Neighbors and Adjacencies</a:t>
            </a:r>
          </a:p>
        </p:txBody>
      </p:sp>
      <p:sp>
        <p:nvSpPr>
          <p:cNvPr id="128003" name="Rectangle 1027"/>
          <p:cNvSpPr>
            <a:spLocks noGrp="1" noChangeArrowheads="1"/>
          </p:cNvSpPr>
          <p:nvPr>
            <p:ph type="body" idx="1"/>
          </p:nvPr>
        </p:nvSpPr>
        <p:spPr>
          <a:xfrm>
            <a:off x="381000" y="3581400"/>
            <a:ext cx="8534400" cy="2819400"/>
          </a:xfrm>
        </p:spPr>
        <p:txBody>
          <a:bodyPr/>
          <a:lstStyle/>
          <a:p>
            <a:r>
              <a:rPr lang="en-US" altLang="en-US" sz="2000" dirty="0"/>
              <a:t>IS-IS discover neighbors and forms adjacencies using </a:t>
            </a:r>
            <a:r>
              <a:rPr lang="en-US" altLang="en-US" sz="2000" b="1" dirty="0"/>
              <a:t>IS-IS Hello PDUs.</a:t>
            </a:r>
          </a:p>
          <a:p>
            <a:pPr lvl="1"/>
            <a:r>
              <a:rPr lang="en-US" altLang="en-US" sz="2000" dirty="0"/>
              <a:t>Transmitted every </a:t>
            </a:r>
            <a:r>
              <a:rPr lang="en-US" altLang="en-US" sz="2000" b="1" dirty="0"/>
              <a:t>10 seconds</a:t>
            </a:r>
          </a:p>
          <a:p>
            <a:pPr lvl="1"/>
            <a:r>
              <a:rPr lang="en-US" altLang="en-US" sz="2000" dirty="0"/>
              <a:t>Can be changed using the interface command, </a:t>
            </a:r>
            <a:r>
              <a:rPr lang="en-US" altLang="en-US" sz="2000" b="1" dirty="0">
                <a:latin typeface="Courier New" panose="02070309020205020404" pitchFamily="49" charset="0"/>
              </a:rPr>
              <a:t>is hello-interval</a:t>
            </a:r>
          </a:p>
          <a:p>
            <a:r>
              <a:rPr lang="en-US" altLang="en-US" sz="2000" b="1" dirty="0"/>
              <a:t>Hold time</a:t>
            </a:r>
            <a:r>
              <a:rPr lang="en-US" altLang="en-US" sz="2000" dirty="0"/>
              <a:t> defaults to </a:t>
            </a:r>
            <a:r>
              <a:rPr lang="en-US" altLang="en-US" sz="2000" b="1" dirty="0"/>
              <a:t>3 times</a:t>
            </a:r>
            <a:r>
              <a:rPr lang="en-US" altLang="en-US" sz="2000" dirty="0"/>
              <a:t> the Hello time (</a:t>
            </a:r>
            <a:r>
              <a:rPr lang="en-US" altLang="en-US" sz="2000" b="1" dirty="0"/>
              <a:t>30 seconds</a:t>
            </a:r>
            <a:r>
              <a:rPr lang="en-US" altLang="en-US" sz="2000" dirty="0"/>
              <a:t>), before declaring a neighbor dead.</a:t>
            </a:r>
          </a:p>
          <a:p>
            <a:pPr lvl="1"/>
            <a:r>
              <a:rPr lang="en-US" altLang="en-US" sz="2000" dirty="0"/>
              <a:t>Changed using the interface command</a:t>
            </a:r>
            <a:r>
              <a:rPr lang="en-US" altLang="en-US" sz="2000" b="1" dirty="0">
                <a:latin typeface="Courier New" panose="02070309020205020404" pitchFamily="49" charset="0"/>
              </a:rPr>
              <a:t> is hello-multiplier</a:t>
            </a:r>
          </a:p>
          <a:p>
            <a:pPr lvl="1"/>
            <a:r>
              <a:rPr lang="en-US" altLang="en-US" sz="2000" dirty="0"/>
              <a:t>Default is 3</a:t>
            </a:r>
          </a:p>
        </p:txBody>
      </p:sp>
      <p:pic>
        <p:nvPicPr>
          <p:cNvPr id="128004" name="Picture 10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0"/>
            <a:ext cx="4572000" cy="302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8005" name="Rectangle 1029"/>
          <p:cNvSpPr>
            <a:spLocks noChangeArrowheads="1"/>
          </p:cNvSpPr>
          <p:nvPr/>
        </p:nvSpPr>
        <p:spPr bwMode="auto">
          <a:xfrm>
            <a:off x="5181600" y="1981200"/>
            <a:ext cx="1524000" cy="1066800"/>
          </a:xfrm>
          <a:prstGeom prst="rect">
            <a:avLst/>
          </a:prstGeom>
          <a:noFill/>
          <a:ln w="254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4110822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8003">
                                            <p:txEl>
                                              <p:pRg st="1" end="1"/>
                                            </p:txEl>
                                          </p:spTgt>
                                        </p:tgtEl>
                                        <p:attrNameLst>
                                          <p:attrName>style.visibility</p:attrName>
                                        </p:attrNameLst>
                                      </p:cBhvr>
                                      <p:to>
                                        <p:strVal val="visible"/>
                                      </p:to>
                                    </p:set>
                                    <p:animEffect transition="in" filter="blinds(horizontal)">
                                      <p:cBhvr>
                                        <p:cTn id="7" dur="500"/>
                                        <p:tgtEl>
                                          <p:spTgt spid="12800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28003">
                                            <p:txEl>
                                              <p:pRg st="2" end="2"/>
                                            </p:txEl>
                                          </p:spTgt>
                                        </p:tgtEl>
                                        <p:attrNameLst>
                                          <p:attrName>style.visibility</p:attrName>
                                        </p:attrNameLst>
                                      </p:cBhvr>
                                      <p:to>
                                        <p:strVal val="visible"/>
                                      </p:to>
                                    </p:set>
                                    <p:animEffect transition="in" filter="blinds(horizontal)">
                                      <p:cBhvr>
                                        <p:cTn id="10" dur="500"/>
                                        <p:tgtEl>
                                          <p:spTgt spid="128003">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128003">
                                            <p:txEl>
                                              <p:pRg st="3" end="3"/>
                                            </p:txEl>
                                          </p:spTgt>
                                        </p:tgtEl>
                                        <p:attrNameLst>
                                          <p:attrName>style.visibility</p:attrName>
                                        </p:attrNameLst>
                                      </p:cBhvr>
                                      <p:to>
                                        <p:strVal val="visible"/>
                                      </p:to>
                                    </p:set>
                                    <p:animEffect transition="in" filter="blinds(horizontal)">
                                      <p:cBhvr>
                                        <p:cTn id="15" dur="500"/>
                                        <p:tgtEl>
                                          <p:spTgt spid="128003">
                                            <p:txEl>
                                              <p:pRg st="3" end="3"/>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128003">
                                            <p:txEl>
                                              <p:pRg st="4" end="4"/>
                                            </p:txEl>
                                          </p:spTgt>
                                        </p:tgtEl>
                                        <p:attrNameLst>
                                          <p:attrName>style.visibility</p:attrName>
                                        </p:attrNameLst>
                                      </p:cBhvr>
                                      <p:to>
                                        <p:strVal val="visible"/>
                                      </p:to>
                                    </p:set>
                                    <p:animEffect transition="in" filter="blinds(horizontal)">
                                      <p:cBhvr>
                                        <p:cTn id="20" dur="500"/>
                                        <p:tgtEl>
                                          <p:spTgt spid="128003">
                                            <p:txEl>
                                              <p:pRg st="4" end="4"/>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128003">
                                            <p:txEl>
                                              <p:pRg st="5" end="5"/>
                                            </p:txEl>
                                          </p:spTgt>
                                        </p:tgtEl>
                                        <p:attrNameLst>
                                          <p:attrName>style.visibility</p:attrName>
                                        </p:attrNameLst>
                                      </p:cBhvr>
                                      <p:to>
                                        <p:strVal val="visible"/>
                                      </p:to>
                                    </p:set>
                                    <p:animEffect transition="in" filter="blinds(horizontal)">
                                      <p:cBhvr>
                                        <p:cTn id="23" dur="500"/>
                                        <p:tgtEl>
                                          <p:spTgt spid="12800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323850" y="222251"/>
            <a:ext cx="7886700" cy="854074"/>
          </a:xfrm>
        </p:spPr>
        <p:txBody>
          <a:bodyPr/>
          <a:lstStyle/>
          <a:p>
            <a:r>
              <a:rPr lang="en-US" altLang="en-US" dirty="0"/>
              <a:t>LAN Representation and Adjacencies</a:t>
            </a:r>
          </a:p>
        </p:txBody>
      </p:sp>
      <p:sp>
        <p:nvSpPr>
          <p:cNvPr id="60419" name="Rectangle 3"/>
          <p:cNvSpPr>
            <a:spLocks noGrp="1" noChangeArrowheads="1"/>
          </p:cNvSpPr>
          <p:nvPr>
            <p:ph type="body" idx="1"/>
          </p:nvPr>
        </p:nvSpPr>
        <p:spPr>
          <a:xfrm>
            <a:off x="381000" y="4114800"/>
            <a:ext cx="8534400" cy="2743200"/>
          </a:xfrm>
        </p:spPr>
        <p:txBody>
          <a:bodyPr/>
          <a:lstStyle/>
          <a:p>
            <a:pPr>
              <a:lnSpc>
                <a:spcPct val="90000"/>
              </a:lnSpc>
            </a:pPr>
            <a:r>
              <a:rPr lang="en-US" altLang="en-US" sz="2000" dirty="0"/>
              <a:t>Similar to the DR in OSPF…</a:t>
            </a:r>
          </a:p>
          <a:p>
            <a:pPr>
              <a:lnSpc>
                <a:spcPct val="90000"/>
              </a:lnSpc>
            </a:pPr>
            <a:r>
              <a:rPr lang="en-US" altLang="en-US" sz="2000" b="1" dirty="0"/>
              <a:t>DIS (Designated IS)</a:t>
            </a:r>
            <a:r>
              <a:rPr lang="en-US" altLang="en-US" sz="2000" dirty="0"/>
              <a:t> is elected to generate the LSP (Link State Packet, </a:t>
            </a:r>
            <a:r>
              <a:rPr lang="en-US" altLang="en-US" sz="2000" dirty="0" err="1"/>
              <a:t>ie</a:t>
            </a:r>
            <a:r>
              <a:rPr lang="en-US" altLang="en-US" sz="2000" dirty="0"/>
              <a:t>. LSA) </a:t>
            </a:r>
            <a:r>
              <a:rPr lang="en-US" altLang="en-US" sz="2000" u="sng" dirty="0"/>
              <a:t>representing the virtual router connecting all attached routers to a star-shaped topology</a:t>
            </a:r>
          </a:p>
          <a:p>
            <a:pPr>
              <a:lnSpc>
                <a:spcPct val="90000"/>
              </a:lnSpc>
            </a:pPr>
            <a:r>
              <a:rPr lang="en-GB" altLang="en-US" sz="2000" dirty="0"/>
              <a:t>LAN uses a virtual node called </a:t>
            </a:r>
            <a:r>
              <a:rPr lang="en-GB" altLang="en-US" sz="2000" b="1" dirty="0" smtClean="0"/>
              <a:t>pseudo node</a:t>
            </a:r>
            <a:r>
              <a:rPr lang="en-GB" altLang="en-US" sz="2000" dirty="0"/>
              <a:t>.</a:t>
            </a:r>
          </a:p>
          <a:p>
            <a:pPr lvl="1">
              <a:lnSpc>
                <a:spcPct val="90000"/>
              </a:lnSpc>
            </a:pPr>
            <a:r>
              <a:rPr lang="en-GB" altLang="en-US" sz="2000" dirty="0"/>
              <a:t>Represents the LAN</a:t>
            </a:r>
          </a:p>
          <a:p>
            <a:pPr lvl="1">
              <a:lnSpc>
                <a:spcPct val="90000"/>
              </a:lnSpc>
            </a:pPr>
            <a:r>
              <a:rPr lang="en-GB" altLang="en-US" sz="2000" dirty="0"/>
              <a:t>Sent by the DIS</a:t>
            </a:r>
            <a:endParaRPr lang="en-US" altLang="en-US" sz="2000" dirty="0"/>
          </a:p>
        </p:txBody>
      </p:sp>
      <p:pic>
        <p:nvPicPr>
          <p:cNvPr id="604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219200"/>
            <a:ext cx="5029200" cy="2325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423" name="Rectangle 7"/>
          <p:cNvSpPr>
            <a:spLocks noChangeArrowheads="1"/>
          </p:cNvSpPr>
          <p:nvPr/>
        </p:nvSpPr>
        <p:spPr bwMode="auto">
          <a:xfrm>
            <a:off x="6172200" y="1295400"/>
            <a:ext cx="304800" cy="228600"/>
          </a:xfrm>
          <a:prstGeom prst="rect">
            <a:avLst/>
          </a:prstGeom>
          <a:solidFill>
            <a:schemeClr val="bg1"/>
          </a:solidFill>
          <a:ln>
            <a:noFill/>
          </a:ln>
          <a:effectLst/>
          <a:extLs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424" name="Text Box 8"/>
          <p:cNvSpPr txBox="1">
            <a:spLocks noChangeArrowheads="1"/>
          </p:cNvSpPr>
          <p:nvPr/>
        </p:nvSpPr>
        <p:spPr bwMode="auto">
          <a:xfrm>
            <a:off x="5486400" y="2362200"/>
            <a:ext cx="457200" cy="274638"/>
          </a:xfrm>
          <a:prstGeom prst="rect">
            <a:avLst/>
          </a:prstGeom>
          <a:solidFill>
            <a:schemeClr val="bg1"/>
          </a:solidFill>
          <a:ln>
            <a:noFill/>
          </a:ln>
          <a:effectLst/>
          <a:extLs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b="1">
                <a:latin typeface="Arial" panose="020B0604020202020204" pitchFamily="34" charset="0"/>
              </a:rPr>
              <a:t>DIS</a:t>
            </a:r>
          </a:p>
        </p:txBody>
      </p:sp>
    </p:spTree>
    <p:extLst>
      <p:ext uri="{BB962C8B-B14F-4D97-AF65-F5344CB8AC3E}">
        <p14:creationId xmlns:p14="http://schemas.microsoft.com/office/powerpoint/2010/main" val="41481521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0419">
                                            <p:txEl>
                                              <p:pRg st="2" end="2"/>
                                            </p:txEl>
                                          </p:spTgt>
                                        </p:tgtEl>
                                        <p:attrNameLst>
                                          <p:attrName>style.visibility</p:attrName>
                                        </p:attrNameLst>
                                      </p:cBhvr>
                                      <p:to>
                                        <p:strVal val="visible"/>
                                      </p:to>
                                    </p:set>
                                    <p:animEffect transition="in" filter="blinds(horizontal)">
                                      <p:cBhvr>
                                        <p:cTn id="7" dur="500"/>
                                        <p:tgtEl>
                                          <p:spTgt spid="60419">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0419">
                                            <p:txEl>
                                              <p:pRg st="3" end="3"/>
                                            </p:txEl>
                                          </p:spTgt>
                                        </p:tgtEl>
                                        <p:attrNameLst>
                                          <p:attrName>style.visibility</p:attrName>
                                        </p:attrNameLst>
                                      </p:cBhvr>
                                      <p:to>
                                        <p:strVal val="visible"/>
                                      </p:to>
                                    </p:set>
                                    <p:animEffect transition="in" filter="blinds(horizontal)">
                                      <p:cBhvr>
                                        <p:cTn id="10" dur="500"/>
                                        <p:tgtEl>
                                          <p:spTgt spid="60419">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0419">
                                            <p:txEl>
                                              <p:pRg st="4" end="4"/>
                                            </p:txEl>
                                          </p:spTgt>
                                        </p:tgtEl>
                                        <p:attrNameLst>
                                          <p:attrName>style.visibility</p:attrName>
                                        </p:attrNameLst>
                                      </p:cBhvr>
                                      <p:to>
                                        <p:strVal val="visible"/>
                                      </p:to>
                                    </p:set>
                                    <p:animEffect transition="in" filter="blinds(horizontal)">
                                      <p:cBhvr>
                                        <p:cTn id="13" dur="500"/>
                                        <p:tgtEl>
                                          <p:spTgt spid="604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381000" y="252413"/>
            <a:ext cx="7886700" cy="854074"/>
          </a:xfrm>
        </p:spPr>
        <p:txBody>
          <a:bodyPr/>
          <a:lstStyle/>
          <a:p>
            <a:r>
              <a:rPr lang="en-US" altLang="en-US" dirty="0"/>
              <a:t>LAN Representation and Adjacencies</a:t>
            </a:r>
          </a:p>
        </p:txBody>
      </p:sp>
      <p:sp>
        <p:nvSpPr>
          <p:cNvPr id="123907" name="Rectangle 3"/>
          <p:cNvSpPr>
            <a:spLocks noGrp="1" noChangeArrowheads="1"/>
          </p:cNvSpPr>
          <p:nvPr>
            <p:ph type="body" idx="1"/>
          </p:nvPr>
        </p:nvSpPr>
        <p:spPr>
          <a:xfrm>
            <a:off x="381000" y="3962400"/>
            <a:ext cx="8534400" cy="2667000"/>
          </a:xfrm>
        </p:spPr>
        <p:txBody>
          <a:bodyPr>
            <a:normAutofit lnSpcReduction="10000"/>
          </a:bodyPr>
          <a:lstStyle/>
          <a:p>
            <a:r>
              <a:rPr lang="en-US" altLang="en-US" sz="2000" b="1" dirty="0"/>
              <a:t>Election of DIS</a:t>
            </a:r>
            <a:r>
              <a:rPr lang="en-US" altLang="en-US" sz="2000" dirty="0"/>
              <a:t>:</a:t>
            </a:r>
          </a:p>
          <a:p>
            <a:pPr lvl="1"/>
            <a:r>
              <a:rPr lang="en-US" altLang="en-US" sz="2000" dirty="0"/>
              <a:t>Router with highest </a:t>
            </a:r>
            <a:r>
              <a:rPr lang="en-US" altLang="en-US" sz="2000" b="1" dirty="0"/>
              <a:t>priority</a:t>
            </a:r>
            <a:r>
              <a:rPr lang="en-US" altLang="en-US" sz="2000" dirty="0"/>
              <a:t> </a:t>
            </a:r>
            <a:r>
              <a:rPr lang="en-US" altLang="en-US" sz="2000" dirty="0" smtClean="0"/>
              <a:t>(in the range of 0-127, Cisco </a:t>
            </a:r>
            <a:r>
              <a:rPr lang="en-US" altLang="en-US" sz="2000" dirty="0"/>
              <a:t>default is 64)</a:t>
            </a:r>
          </a:p>
          <a:p>
            <a:pPr lvl="1"/>
            <a:r>
              <a:rPr lang="en-US" altLang="en-US" sz="2000" dirty="0"/>
              <a:t>Router with highest </a:t>
            </a:r>
            <a:r>
              <a:rPr lang="en-US" altLang="en-US" sz="2000" b="1" dirty="0"/>
              <a:t>MAC address</a:t>
            </a:r>
          </a:p>
          <a:p>
            <a:r>
              <a:rPr lang="en-GB" altLang="en-US" sz="2000" dirty="0"/>
              <a:t>No </a:t>
            </a:r>
            <a:r>
              <a:rPr lang="en-GB" altLang="en-US" sz="2000" dirty="0" smtClean="0"/>
              <a:t>Backup DIS</a:t>
            </a:r>
            <a:endParaRPr lang="en-GB" altLang="en-US" sz="2000" dirty="0"/>
          </a:p>
          <a:p>
            <a:r>
              <a:rPr lang="en-GB" altLang="en-US" sz="2000" dirty="0"/>
              <a:t>No way to make a router ineligible from being DIS (no OSPF priority 0)</a:t>
            </a:r>
          </a:p>
          <a:p>
            <a:r>
              <a:rPr lang="en-GB" altLang="en-US" sz="2000" dirty="0"/>
              <a:t>New router (IS) can cause a new election, unlike OSPF</a:t>
            </a:r>
          </a:p>
          <a:p>
            <a:r>
              <a:rPr lang="en-GB" altLang="en-US" sz="2000" dirty="0"/>
              <a:t>Periodically broadcasts CSNPs (OSPF DBD) every 10 </a:t>
            </a:r>
            <a:r>
              <a:rPr lang="en-GB" altLang="en-US" sz="2000" dirty="0" smtClean="0"/>
              <a:t>seconds</a:t>
            </a:r>
          </a:p>
          <a:p>
            <a:r>
              <a:rPr lang="en-GB" altLang="en-US" sz="2000" dirty="0" smtClean="0"/>
              <a:t>Elect both L1 and L2 DISs</a:t>
            </a:r>
            <a:endParaRPr lang="en-GB" altLang="en-US" sz="2000" dirty="0"/>
          </a:p>
        </p:txBody>
      </p:sp>
      <p:pic>
        <p:nvPicPr>
          <p:cNvPr id="12390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219200"/>
            <a:ext cx="5029200" cy="2325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3909" name="Rectangle 5"/>
          <p:cNvSpPr>
            <a:spLocks noChangeArrowheads="1"/>
          </p:cNvSpPr>
          <p:nvPr/>
        </p:nvSpPr>
        <p:spPr bwMode="auto">
          <a:xfrm>
            <a:off x="6172200" y="1295400"/>
            <a:ext cx="304800" cy="228600"/>
          </a:xfrm>
          <a:prstGeom prst="rect">
            <a:avLst/>
          </a:prstGeom>
          <a:solidFill>
            <a:schemeClr val="bg1"/>
          </a:solidFill>
          <a:ln>
            <a:noFill/>
          </a:ln>
          <a:effectLst/>
          <a:extLs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910" name="Text Box 6"/>
          <p:cNvSpPr txBox="1">
            <a:spLocks noChangeArrowheads="1"/>
          </p:cNvSpPr>
          <p:nvPr/>
        </p:nvSpPr>
        <p:spPr bwMode="auto">
          <a:xfrm>
            <a:off x="5486400" y="2362200"/>
            <a:ext cx="457200" cy="274638"/>
          </a:xfrm>
          <a:prstGeom prst="rect">
            <a:avLst/>
          </a:prstGeom>
          <a:solidFill>
            <a:schemeClr val="bg1"/>
          </a:solidFill>
          <a:ln>
            <a:noFill/>
          </a:ln>
          <a:effectLst/>
          <a:extLs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b="1">
                <a:latin typeface="Arial" panose="020B0604020202020204" pitchFamily="34" charset="0"/>
              </a:rPr>
              <a:t>DIS</a:t>
            </a:r>
          </a:p>
        </p:txBody>
      </p:sp>
    </p:spTree>
    <p:extLst>
      <p:ext uri="{BB962C8B-B14F-4D97-AF65-F5344CB8AC3E}">
        <p14:creationId xmlns:p14="http://schemas.microsoft.com/office/powerpoint/2010/main" val="10789754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3907">
                                            <p:txEl>
                                              <p:pRg st="1" end="1"/>
                                            </p:txEl>
                                          </p:spTgt>
                                        </p:tgtEl>
                                        <p:attrNameLst>
                                          <p:attrName>style.visibility</p:attrName>
                                        </p:attrNameLst>
                                      </p:cBhvr>
                                      <p:to>
                                        <p:strVal val="visible"/>
                                      </p:to>
                                    </p:set>
                                    <p:animEffect transition="in" filter="blinds(horizontal)">
                                      <p:cBhvr>
                                        <p:cTn id="7" dur="500"/>
                                        <p:tgtEl>
                                          <p:spTgt spid="123907">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23907">
                                            <p:txEl>
                                              <p:pRg st="2" end="2"/>
                                            </p:txEl>
                                          </p:spTgt>
                                        </p:tgtEl>
                                        <p:attrNameLst>
                                          <p:attrName>style.visibility</p:attrName>
                                        </p:attrNameLst>
                                      </p:cBhvr>
                                      <p:to>
                                        <p:strVal val="visible"/>
                                      </p:to>
                                    </p:set>
                                    <p:animEffect transition="in" filter="blinds(horizontal)">
                                      <p:cBhvr>
                                        <p:cTn id="10" dur="500"/>
                                        <p:tgtEl>
                                          <p:spTgt spid="123907">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123907">
                                            <p:txEl>
                                              <p:pRg st="3" end="3"/>
                                            </p:txEl>
                                          </p:spTgt>
                                        </p:tgtEl>
                                        <p:attrNameLst>
                                          <p:attrName>style.visibility</p:attrName>
                                        </p:attrNameLst>
                                      </p:cBhvr>
                                      <p:to>
                                        <p:strVal val="visible"/>
                                      </p:to>
                                    </p:set>
                                    <p:animEffect transition="in" filter="blinds(horizontal)">
                                      <p:cBhvr>
                                        <p:cTn id="15" dur="500"/>
                                        <p:tgtEl>
                                          <p:spTgt spid="123907">
                                            <p:txEl>
                                              <p:pRg st="3" end="3"/>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123907">
                                            <p:txEl>
                                              <p:pRg st="4" end="4"/>
                                            </p:txEl>
                                          </p:spTgt>
                                        </p:tgtEl>
                                        <p:attrNameLst>
                                          <p:attrName>style.visibility</p:attrName>
                                        </p:attrNameLst>
                                      </p:cBhvr>
                                      <p:to>
                                        <p:strVal val="visible"/>
                                      </p:to>
                                    </p:set>
                                    <p:animEffect transition="in" filter="blinds(horizontal)">
                                      <p:cBhvr>
                                        <p:cTn id="20" dur="500"/>
                                        <p:tgtEl>
                                          <p:spTgt spid="123907">
                                            <p:txEl>
                                              <p:pRg st="4" end="4"/>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123907">
                                            <p:txEl>
                                              <p:pRg st="5" end="5"/>
                                            </p:txEl>
                                          </p:spTgt>
                                        </p:tgtEl>
                                        <p:attrNameLst>
                                          <p:attrName>style.visibility</p:attrName>
                                        </p:attrNameLst>
                                      </p:cBhvr>
                                      <p:to>
                                        <p:strVal val="visible"/>
                                      </p:to>
                                    </p:set>
                                    <p:animEffect transition="in" filter="blinds(horizontal)">
                                      <p:cBhvr>
                                        <p:cTn id="25" dur="500"/>
                                        <p:tgtEl>
                                          <p:spTgt spid="123907">
                                            <p:txEl>
                                              <p:pRg st="5" end="5"/>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123907">
                                            <p:txEl>
                                              <p:pRg st="6" end="6"/>
                                            </p:txEl>
                                          </p:spTgt>
                                        </p:tgtEl>
                                        <p:attrNameLst>
                                          <p:attrName>style.visibility</p:attrName>
                                        </p:attrNameLst>
                                      </p:cBhvr>
                                      <p:to>
                                        <p:strVal val="visible"/>
                                      </p:to>
                                    </p:set>
                                    <p:animEffect transition="in" filter="blinds(horizontal)">
                                      <p:cBhvr>
                                        <p:cTn id="30" dur="500"/>
                                        <p:tgtEl>
                                          <p:spTgt spid="123907">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123907">
                                            <p:txEl>
                                              <p:pRg st="7" end="7"/>
                                            </p:txEl>
                                          </p:spTgt>
                                        </p:tgtEl>
                                        <p:attrNameLst>
                                          <p:attrName>style.visibility</p:attrName>
                                        </p:attrNameLst>
                                      </p:cBhvr>
                                      <p:to>
                                        <p:strVal val="visible"/>
                                      </p:to>
                                    </p:set>
                                    <p:animEffect transition="in" filter="blinds(horizontal)">
                                      <p:cBhvr>
                                        <p:cTn id="35" dur="50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a:xfrm>
            <a:off x="381000" y="152400"/>
            <a:ext cx="3733800" cy="609600"/>
          </a:xfrm>
        </p:spPr>
        <p:txBody>
          <a:bodyPr>
            <a:normAutofit fontScale="90000"/>
          </a:bodyPr>
          <a:lstStyle/>
          <a:p>
            <a:r>
              <a:rPr lang="en-US" altLang="en-US"/>
              <a:t>Configuring IS-IS (so far)</a:t>
            </a:r>
          </a:p>
        </p:txBody>
      </p:sp>
      <p:sp>
        <p:nvSpPr>
          <p:cNvPr id="271363" name="Rectangle 3"/>
          <p:cNvSpPr>
            <a:spLocks noGrp="1" noChangeArrowheads="1"/>
          </p:cNvSpPr>
          <p:nvPr>
            <p:ph type="body" idx="1"/>
          </p:nvPr>
        </p:nvSpPr>
        <p:spPr>
          <a:xfrm>
            <a:off x="381000" y="5257800"/>
            <a:ext cx="8534400" cy="1295400"/>
          </a:xfrm>
        </p:spPr>
        <p:txBody>
          <a:bodyPr/>
          <a:lstStyle/>
          <a:p>
            <a:r>
              <a:rPr lang="en-US" altLang="en-US" sz="2000" b="1">
                <a:latin typeface="Courier New" panose="02070309020205020404" pitchFamily="49" charset="0"/>
              </a:rPr>
              <a:t>isis priority</a:t>
            </a:r>
            <a:r>
              <a:rPr lang="en-US" altLang="en-US" sz="2000"/>
              <a:t>: Sets DIS priority on a LAN interface, default 64</a:t>
            </a:r>
          </a:p>
        </p:txBody>
      </p:sp>
      <p:pic>
        <p:nvPicPr>
          <p:cNvPr id="2713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0"/>
            <a:ext cx="5257800" cy="320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1365" name="Rectangle 5"/>
          <p:cNvSpPr>
            <a:spLocks noChangeArrowheads="1"/>
          </p:cNvSpPr>
          <p:nvPr/>
        </p:nvSpPr>
        <p:spPr bwMode="auto">
          <a:xfrm>
            <a:off x="304800" y="1219200"/>
            <a:ext cx="4114800"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rgbClr val="009999"/>
              </a:buClr>
              <a:buSzPct val="125000"/>
              <a:buFont typeface="Arial" panose="020B0604020202020204" pitchFamily="34" charset="0"/>
              <a:buNone/>
            </a:pPr>
            <a:r>
              <a:rPr lang="en-US" altLang="en-US" sz="1400" b="1" u="sng">
                <a:latin typeface="Courier New" panose="02070309020205020404" pitchFamily="49" charset="0"/>
              </a:rPr>
              <a:t>SanJose1</a:t>
            </a:r>
          </a:p>
          <a:p>
            <a:pPr>
              <a:spcBef>
                <a:spcPct val="20000"/>
              </a:spcBef>
              <a:buClr>
                <a:srgbClr val="009999"/>
              </a:buClr>
              <a:buSzPct val="125000"/>
              <a:buFont typeface="Arial" panose="020B0604020202020204" pitchFamily="34" charset="0"/>
              <a:buNone/>
            </a:pPr>
            <a:r>
              <a:rPr lang="en-US" altLang="en-US" sz="1400" b="1">
                <a:latin typeface="Courier New" panose="02070309020205020404" pitchFamily="49" charset="0"/>
              </a:rPr>
              <a:t>interface FastEthernet0/0</a:t>
            </a:r>
          </a:p>
          <a:p>
            <a:pPr>
              <a:spcBef>
                <a:spcPct val="20000"/>
              </a:spcBef>
              <a:buClr>
                <a:srgbClr val="009999"/>
              </a:buClr>
              <a:buSzPct val="125000"/>
              <a:buFont typeface="Arial" panose="020B0604020202020204" pitchFamily="34" charset="0"/>
              <a:buNone/>
            </a:pPr>
            <a:r>
              <a:rPr lang="en-US" altLang="en-US" sz="1400" b="1">
                <a:latin typeface="Courier New" panose="02070309020205020404" pitchFamily="49" charset="0"/>
              </a:rPr>
              <a:t> ip address 172.16.0.1 255.255.255.0</a:t>
            </a:r>
          </a:p>
          <a:p>
            <a:pPr>
              <a:spcBef>
                <a:spcPct val="20000"/>
              </a:spcBef>
              <a:buClr>
                <a:srgbClr val="009999"/>
              </a:buClr>
              <a:buSzPct val="125000"/>
              <a:buFont typeface="Arial" panose="020B0604020202020204" pitchFamily="34" charset="0"/>
              <a:buNone/>
            </a:pPr>
            <a:r>
              <a:rPr lang="en-US" altLang="en-US" sz="1400" b="1">
                <a:latin typeface="Courier New" panose="02070309020205020404" pitchFamily="49" charset="0"/>
              </a:rPr>
              <a:t> ip router isis</a:t>
            </a:r>
          </a:p>
          <a:p>
            <a:pPr>
              <a:spcBef>
                <a:spcPct val="20000"/>
              </a:spcBef>
              <a:buClr>
                <a:srgbClr val="009999"/>
              </a:buClr>
              <a:buSzPct val="125000"/>
              <a:buFont typeface="Arial" panose="020B0604020202020204" pitchFamily="34" charset="0"/>
              <a:buNone/>
            </a:pPr>
            <a:r>
              <a:rPr lang="en-US" altLang="en-US" sz="1400" b="1">
                <a:latin typeface="Courier New" panose="02070309020205020404" pitchFamily="49" charset="0"/>
              </a:rPr>
              <a:t> isis priority 100</a:t>
            </a:r>
          </a:p>
          <a:p>
            <a:pPr>
              <a:spcBef>
                <a:spcPct val="20000"/>
              </a:spcBef>
              <a:buClr>
                <a:srgbClr val="009999"/>
              </a:buClr>
              <a:buSzPct val="125000"/>
              <a:buFont typeface="Arial" panose="020B0604020202020204" pitchFamily="34" charset="0"/>
              <a:buNone/>
            </a:pPr>
            <a:r>
              <a:rPr lang="en-US" altLang="en-US" sz="1400" b="1">
                <a:latin typeface="Courier New" panose="02070309020205020404" pitchFamily="49" charset="0"/>
              </a:rPr>
              <a:t>router isis</a:t>
            </a:r>
          </a:p>
          <a:p>
            <a:pPr>
              <a:spcBef>
                <a:spcPct val="20000"/>
              </a:spcBef>
              <a:buClr>
                <a:srgbClr val="009999"/>
              </a:buClr>
              <a:buSzPct val="125000"/>
              <a:buFont typeface="Arial" panose="020B0604020202020204" pitchFamily="34" charset="0"/>
              <a:buNone/>
            </a:pPr>
            <a:r>
              <a:rPr lang="en-US" altLang="en-US" sz="1400" b="1">
                <a:latin typeface="Courier New" panose="02070309020205020404" pitchFamily="49" charset="0"/>
              </a:rPr>
              <a:t> net </a:t>
            </a:r>
            <a:r>
              <a:rPr lang="en-US" altLang="en-US" sz="1400" b="1">
                <a:solidFill>
                  <a:schemeClr val="accent2"/>
                </a:solidFill>
                <a:latin typeface="Courier New" panose="02070309020205020404" pitchFamily="49" charset="0"/>
              </a:rPr>
              <a:t>49.0001</a:t>
            </a:r>
            <a:r>
              <a:rPr lang="en-US" altLang="en-US" sz="1400" b="1">
                <a:latin typeface="Courier New" panose="02070309020205020404" pitchFamily="49" charset="0"/>
              </a:rPr>
              <a:t>.</a:t>
            </a:r>
            <a:r>
              <a:rPr lang="en-US" altLang="en-US" sz="1400" b="1">
                <a:solidFill>
                  <a:srgbClr val="FF0000"/>
                </a:solidFill>
                <a:latin typeface="Courier New" panose="02070309020205020404" pitchFamily="49" charset="0"/>
              </a:rPr>
              <a:t>1111.1111.1111</a:t>
            </a:r>
            <a:r>
              <a:rPr lang="en-US" altLang="en-US" sz="1400" b="1">
                <a:latin typeface="Courier New" panose="02070309020205020404" pitchFamily="49" charset="0"/>
              </a:rPr>
              <a:t>.</a:t>
            </a:r>
            <a:r>
              <a:rPr lang="en-US" altLang="en-US" sz="1400" b="1">
                <a:solidFill>
                  <a:srgbClr val="CC0099"/>
                </a:solidFill>
                <a:latin typeface="Courier New" panose="02070309020205020404" pitchFamily="49" charset="0"/>
              </a:rPr>
              <a:t>00</a:t>
            </a:r>
          </a:p>
          <a:p>
            <a:pPr>
              <a:spcBef>
                <a:spcPct val="20000"/>
              </a:spcBef>
              <a:buClr>
                <a:srgbClr val="009999"/>
              </a:buClr>
              <a:buSzPct val="125000"/>
              <a:buFont typeface="Arial" panose="020B0604020202020204" pitchFamily="34" charset="0"/>
              <a:buNone/>
            </a:pPr>
            <a:endParaRPr lang="en-US" altLang="en-US" sz="1400" b="1" u="sng">
              <a:latin typeface="Courier New" panose="02070309020205020404" pitchFamily="49" charset="0"/>
            </a:endParaRPr>
          </a:p>
          <a:p>
            <a:pPr>
              <a:spcBef>
                <a:spcPct val="20000"/>
              </a:spcBef>
              <a:buClr>
                <a:srgbClr val="009999"/>
              </a:buClr>
              <a:buSzPct val="125000"/>
              <a:buFont typeface="Arial" panose="020B0604020202020204" pitchFamily="34" charset="0"/>
              <a:buNone/>
            </a:pPr>
            <a:r>
              <a:rPr lang="en-US" altLang="en-US" sz="1400" b="1" u="sng">
                <a:latin typeface="Courier New" panose="02070309020205020404" pitchFamily="49" charset="0"/>
              </a:rPr>
              <a:t>SanJose2</a:t>
            </a:r>
            <a:endParaRPr lang="en-US" altLang="en-US" sz="1400" b="1">
              <a:latin typeface="Courier New" panose="02070309020205020404" pitchFamily="49" charset="0"/>
            </a:endParaRPr>
          </a:p>
          <a:p>
            <a:pPr>
              <a:spcBef>
                <a:spcPct val="20000"/>
              </a:spcBef>
              <a:buClr>
                <a:srgbClr val="009999"/>
              </a:buClr>
              <a:buSzPct val="125000"/>
              <a:buFont typeface="Arial" panose="020B0604020202020204" pitchFamily="34" charset="0"/>
              <a:buNone/>
            </a:pPr>
            <a:r>
              <a:rPr lang="en-US" altLang="en-US" sz="1400" b="1">
                <a:latin typeface="Courier New" panose="02070309020205020404" pitchFamily="49" charset="0"/>
              </a:rPr>
              <a:t>interface FastEthernet0/0</a:t>
            </a:r>
          </a:p>
          <a:p>
            <a:pPr>
              <a:spcBef>
                <a:spcPct val="20000"/>
              </a:spcBef>
              <a:buClr>
                <a:srgbClr val="009999"/>
              </a:buClr>
              <a:buSzPct val="125000"/>
              <a:buFont typeface="Arial" panose="020B0604020202020204" pitchFamily="34" charset="0"/>
              <a:buNone/>
            </a:pPr>
            <a:r>
              <a:rPr lang="en-US" altLang="en-US" sz="1400" b="1">
                <a:latin typeface="Courier New" panose="02070309020205020404" pitchFamily="49" charset="0"/>
              </a:rPr>
              <a:t> ip address 172.16.0.2 255.255.255.0</a:t>
            </a:r>
          </a:p>
          <a:p>
            <a:pPr>
              <a:spcBef>
                <a:spcPct val="20000"/>
              </a:spcBef>
              <a:buClr>
                <a:srgbClr val="009999"/>
              </a:buClr>
              <a:buSzPct val="125000"/>
              <a:buFont typeface="Arial" panose="020B0604020202020204" pitchFamily="34" charset="0"/>
              <a:buNone/>
            </a:pPr>
            <a:r>
              <a:rPr lang="en-US" altLang="en-US" sz="1400" b="1">
                <a:latin typeface="Courier New" panose="02070309020205020404" pitchFamily="49" charset="0"/>
              </a:rPr>
              <a:t> ip router isis</a:t>
            </a:r>
          </a:p>
          <a:p>
            <a:pPr>
              <a:spcBef>
                <a:spcPct val="20000"/>
              </a:spcBef>
              <a:buClr>
                <a:srgbClr val="009999"/>
              </a:buClr>
              <a:buSzPct val="125000"/>
              <a:buFont typeface="Arial" panose="020B0604020202020204" pitchFamily="34" charset="0"/>
              <a:buNone/>
            </a:pPr>
            <a:r>
              <a:rPr lang="en-US" altLang="en-US" sz="1400" b="1">
                <a:latin typeface="Courier New" panose="02070309020205020404" pitchFamily="49" charset="0"/>
              </a:rPr>
              <a:t>router isis</a:t>
            </a:r>
          </a:p>
          <a:p>
            <a:pPr>
              <a:spcBef>
                <a:spcPct val="20000"/>
              </a:spcBef>
              <a:buClr>
                <a:srgbClr val="009999"/>
              </a:buClr>
              <a:buSzPct val="125000"/>
              <a:buFont typeface="Arial" panose="020B0604020202020204" pitchFamily="34" charset="0"/>
              <a:buNone/>
            </a:pPr>
            <a:r>
              <a:rPr lang="en-US" altLang="en-US" sz="1400" b="1">
                <a:latin typeface="Courier New" panose="02070309020205020404" pitchFamily="49" charset="0"/>
              </a:rPr>
              <a:t> net </a:t>
            </a:r>
            <a:r>
              <a:rPr lang="en-US" altLang="en-US" sz="1400" b="1">
                <a:solidFill>
                  <a:schemeClr val="accent2"/>
                </a:solidFill>
                <a:latin typeface="Courier New" panose="02070309020205020404" pitchFamily="49" charset="0"/>
              </a:rPr>
              <a:t>49.0001</a:t>
            </a:r>
            <a:r>
              <a:rPr lang="en-US" altLang="en-US" sz="1400" b="1">
                <a:latin typeface="Courier New" panose="02070309020205020404" pitchFamily="49" charset="0"/>
              </a:rPr>
              <a:t>.</a:t>
            </a:r>
            <a:r>
              <a:rPr lang="en-US" altLang="en-US" sz="1400" b="1">
                <a:solidFill>
                  <a:srgbClr val="FF0000"/>
                </a:solidFill>
                <a:latin typeface="Courier New" panose="02070309020205020404" pitchFamily="49" charset="0"/>
              </a:rPr>
              <a:t>2222.2222.2222</a:t>
            </a:r>
            <a:r>
              <a:rPr lang="en-US" altLang="en-US" sz="1400" b="1">
                <a:latin typeface="Courier New" panose="02070309020205020404" pitchFamily="49" charset="0"/>
              </a:rPr>
              <a:t>.</a:t>
            </a:r>
            <a:r>
              <a:rPr lang="en-US" altLang="en-US" sz="1400" b="1">
                <a:solidFill>
                  <a:srgbClr val="CC0099"/>
                </a:solidFill>
                <a:latin typeface="Courier New" panose="02070309020205020404" pitchFamily="49" charset="0"/>
              </a:rPr>
              <a:t>00</a:t>
            </a:r>
          </a:p>
          <a:p>
            <a:pPr>
              <a:spcBef>
                <a:spcPct val="20000"/>
              </a:spcBef>
              <a:buClr>
                <a:srgbClr val="009999"/>
              </a:buClr>
              <a:buSzPct val="125000"/>
              <a:buFont typeface="Arial" panose="020B0604020202020204" pitchFamily="34" charset="0"/>
              <a:buNone/>
            </a:pPr>
            <a:r>
              <a:rPr lang="en-US" altLang="en-US" sz="1400" b="1">
                <a:latin typeface="Courier New" panose="02070309020205020404" pitchFamily="49" charset="0"/>
              </a:rPr>
              <a:t>        </a:t>
            </a:r>
            <a:r>
              <a:rPr lang="en-US" altLang="en-US" sz="1400" b="1">
                <a:solidFill>
                  <a:schemeClr val="accent2"/>
                </a:solidFill>
                <a:latin typeface="Courier New" panose="02070309020205020404" pitchFamily="49" charset="0"/>
              </a:rPr>
              <a:t>Area</a:t>
            </a:r>
            <a:r>
              <a:rPr lang="en-US" altLang="en-US" sz="1400" b="1">
                <a:latin typeface="Courier New" panose="02070309020205020404" pitchFamily="49" charset="0"/>
              </a:rPr>
              <a:t> . </a:t>
            </a:r>
            <a:r>
              <a:rPr lang="en-US" altLang="en-US" sz="1400" b="1">
                <a:solidFill>
                  <a:srgbClr val="FF0000"/>
                </a:solidFill>
                <a:latin typeface="Courier New" panose="02070309020205020404" pitchFamily="49" charset="0"/>
              </a:rPr>
              <a:t>System ID</a:t>
            </a:r>
            <a:r>
              <a:rPr lang="en-US" altLang="en-US" sz="1400" b="1">
                <a:latin typeface="Courier New" panose="02070309020205020404" pitchFamily="49" charset="0"/>
              </a:rPr>
              <a:t> . </a:t>
            </a:r>
            <a:r>
              <a:rPr lang="en-US" altLang="en-US" sz="1400" b="1">
                <a:solidFill>
                  <a:srgbClr val="CC0099"/>
                </a:solidFill>
                <a:latin typeface="Courier New" panose="02070309020205020404" pitchFamily="49" charset="0"/>
              </a:rPr>
              <a:t>NSEL</a:t>
            </a:r>
          </a:p>
        </p:txBody>
      </p:sp>
      <p:sp>
        <p:nvSpPr>
          <p:cNvPr id="271366" name="Rectangle 6"/>
          <p:cNvSpPr>
            <a:spLocks noChangeArrowheads="1"/>
          </p:cNvSpPr>
          <p:nvPr/>
        </p:nvSpPr>
        <p:spPr bwMode="auto">
          <a:xfrm>
            <a:off x="4495800" y="3429000"/>
            <a:ext cx="41148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rgbClr val="009999"/>
              </a:buClr>
              <a:buSzPct val="125000"/>
              <a:buFont typeface="Arial" panose="020B0604020202020204" pitchFamily="34" charset="0"/>
              <a:buNone/>
            </a:pPr>
            <a:r>
              <a:rPr lang="en-US" altLang="en-US" sz="1400" b="1" u="sng">
                <a:latin typeface="Courier New" panose="02070309020205020404" pitchFamily="49" charset="0"/>
              </a:rPr>
              <a:t>SanJose3</a:t>
            </a:r>
          </a:p>
          <a:p>
            <a:pPr>
              <a:spcBef>
                <a:spcPct val="20000"/>
              </a:spcBef>
              <a:buClr>
                <a:srgbClr val="009999"/>
              </a:buClr>
              <a:buSzPct val="125000"/>
              <a:buFont typeface="Arial" panose="020B0604020202020204" pitchFamily="34" charset="0"/>
              <a:buNone/>
            </a:pPr>
            <a:r>
              <a:rPr lang="en-US" altLang="en-US" sz="1400" b="1">
                <a:latin typeface="Courier New" panose="02070309020205020404" pitchFamily="49" charset="0"/>
              </a:rPr>
              <a:t>interface FastEthernet0/0</a:t>
            </a:r>
          </a:p>
          <a:p>
            <a:pPr>
              <a:spcBef>
                <a:spcPct val="20000"/>
              </a:spcBef>
              <a:buClr>
                <a:srgbClr val="009999"/>
              </a:buClr>
              <a:buSzPct val="125000"/>
              <a:buFont typeface="Arial" panose="020B0604020202020204" pitchFamily="34" charset="0"/>
              <a:buNone/>
            </a:pPr>
            <a:r>
              <a:rPr lang="en-US" altLang="en-US" sz="1400" b="1">
                <a:latin typeface="Courier New" panose="02070309020205020404" pitchFamily="49" charset="0"/>
              </a:rPr>
              <a:t> ip address 172.16.0.3 255.255.255.0</a:t>
            </a:r>
          </a:p>
          <a:p>
            <a:pPr>
              <a:spcBef>
                <a:spcPct val="20000"/>
              </a:spcBef>
              <a:buClr>
                <a:srgbClr val="009999"/>
              </a:buClr>
              <a:buSzPct val="125000"/>
              <a:buFont typeface="Arial" panose="020B0604020202020204" pitchFamily="34" charset="0"/>
              <a:buNone/>
            </a:pPr>
            <a:r>
              <a:rPr lang="en-US" altLang="en-US" sz="1400" b="1">
                <a:latin typeface="Courier New" panose="02070309020205020404" pitchFamily="49" charset="0"/>
              </a:rPr>
              <a:t> ip router isis</a:t>
            </a:r>
          </a:p>
          <a:p>
            <a:pPr>
              <a:spcBef>
                <a:spcPct val="20000"/>
              </a:spcBef>
              <a:buClr>
                <a:srgbClr val="009999"/>
              </a:buClr>
              <a:buSzPct val="125000"/>
              <a:buFont typeface="Arial" panose="020B0604020202020204" pitchFamily="34" charset="0"/>
              <a:buNone/>
            </a:pPr>
            <a:r>
              <a:rPr lang="en-US" altLang="en-US" sz="1400" b="1">
                <a:latin typeface="Courier New" panose="02070309020205020404" pitchFamily="49" charset="0"/>
              </a:rPr>
              <a:t>router isis</a:t>
            </a:r>
          </a:p>
          <a:p>
            <a:pPr>
              <a:spcBef>
                <a:spcPct val="20000"/>
              </a:spcBef>
              <a:buClr>
                <a:srgbClr val="009999"/>
              </a:buClr>
              <a:buSzPct val="125000"/>
              <a:buFont typeface="Arial" panose="020B0604020202020204" pitchFamily="34" charset="0"/>
              <a:buNone/>
            </a:pPr>
            <a:r>
              <a:rPr lang="en-US" altLang="en-US" sz="1400" b="1">
                <a:latin typeface="Courier New" panose="02070309020205020404" pitchFamily="49" charset="0"/>
              </a:rPr>
              <a:t> net </a:t>
            </a:r>
            <a:r>
              <a:rPr lang="en-US" altLang="en-US" sz="1400" b="1">
                <a:solidFill>
                  <a:schemeClr val="accent2"/>
                </a:solidFill>
                <a:latin typeface="Courier New" panose="02070309020205020404" pitchFamily="49" charset="0"/>
              </a:rPr>
              <a:t>49.0001</a:t>
            </a:r>
            <a:r>
              <a:rPr lang="en-US" altLang="en-US" sz="1400" b="1">
                <a:latin typeface="Courier New" panose="02070309020205020404" pitchFamily="49" charset="0"/>
              </a:rPr>
              <a:t>.</a:t>
            </a:r>
            <a:r>
              <a:rPr lang="en-US" altLang="en-US" sz="1400" b="1">
                <a:solidFill>
                  <a:srgbClr val="FF0000"/>
                </a:solidFill>
                <a:latin typeface="Courier New" panose="02070309020205020404" pitchFamily="49" charset="0"/>
              </a:rPr>
              <a:t>3333.3333.3333</a:t>
            </a:r>
            <a:r>
              <a:rPr lang="en-US" altLang="en-US" sz="1400" b="1">
                <a:latin typeface="Courier New" panose="02070309020205020404" pitchFamily="49" charset="0"/>
              </a:rPr>
              <a:t>.</a:t>
            </a:r>
            <a:r>
              <a:rPr lang="en-US" altLang="en-US" sz="1400" b="1">
                <a:solidFill>
                  <a:srgbClr val="CC0099"/>
                </a:solidFill>
                <a:latin typeface="Courier New" panose="02070309020205020404" pitchFamily="49" charset="0"/>
              </a:rPr>
              <a:t>00</a:t>
            </a:r>
          </a:p>
        </p:txBody>
      </p:sp>
      <p:sp>
        <p:nvSpPr>
          <p:cNvPr id="271367" name="Text Box 7"/>
          <p:cNvSpPr txBox="1">
            <a:spLocks noChangeArrowheads="1"/>
          </p:cNvSpPr>
          <p:nvPr/>
        </p:nvSpPr>
        <p:spPr bwMode="auto">
          <a:xfrm>
            <a:off x="7315200" y="1066800"/>
            <a:ext cx="1371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b="1">
                <a:solidFill>
                  <a:schemeClr val="accent2"/>
                </a:solidFill>
                <a:latin typeface="Arial" panose="020B0604020202020204" pitchFamily="34" charset="0"/>
              </a:rPr>
              <a:t>Area 49.0001</a:t>
            </a:r>
          </a:p>
        </p:txBody>
      </p:sp>
      <p:sp>
        <p:nvSpPr>
          <p:cNvPr id="271368" name="Rectangle 8"/>
          <p:cNvSpPr>
            <a:spLocks noChangeArrowheads="1"/>
          </p:cNvSpPr>
          <p:nvPr/>
        </p:nvSpPr>
        <p:spPr bwMode="auto">
          <a:xfrm>
            <a:off x="381000" y="2209800"/>
            <a:ext cx="1981200" cy="304800"/>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1369" name="Text Box 9"/>
          <p:cNvSpPr txBox="1">
            <a:spLocks noChangeArrowheads="1"/>
          </p:cNvSpPr>
          <p:nvPr/>
        </p:nvSpPr>
        <p:spPr bwMode="auto">
          <a:xfrm>
            <a:off x="5410200" y="8382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b="1">
                <a:solidFill>
                  <a:schemeClr val="accent2"/>
                </a:solidFill>
                <a:latin typeface="Arial" panose="020B0604020202020204" pitchFamily="34" charset="0"/>
              </a:rPr>
              <a:t>DIS</a:t>
            </a:r>
          </a:p>
        </p:txBody>
      </p:sp>
      <p:sp>
        <p:nvSpPr>
          <p:cNvPr id="271370" name="Line 10"/>
          <p:cNvSpPr>
            <a:spLocks noChangeShapeType="1"/>
          </p:cNvSpPr>
          <p:nvPr/>
        </p:nvSpPr>
        <p:spPr bwMode="auto">
          <a:xfrm flipV="1">
            <a:off x="2362200" y="1143000"/>
            <a:ext cx="3810000" cy="106680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61754052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r>
              <a:rPr lang="en-US" altLang="en-US"/>
              <a:t>IS-IS Routing Process</a:t>
            </a:r>
          </a:p>
        </p:txBody>
      </p:sp>
      <p:sp>
        <p:nvSpPr>
          <p:cNvPr id="160771" name="Rectangle 3"/>
          <p:cNvSpPr>
            <a:spLocks noGrp="1" noChangeArrowheads="1"/>
          </p:cNvSpPr>
          <p:nvPr>
            <p:ph type="body" idx="1"/>
          </p:nvPr>
        </p:nvSpPr>
        <p:spPr/>
        <p:txBody>
          <a:bodyPr/>
          <a:lstStyle/>
          <a:p>
            <a:r>
              <a:rPr lang="en-US" altLang="en-US" dirty="0"/>
              <a:t>IS-IS Routing Process is divided into four stages:</a:t>
            </a:r>
          </a:p>
          <a:p>
            <a:pPr lvl="1"/>
            <a:r>
              <a:rPr lang="en-US" altLang="en-US" dirty="0"/>
              <a:t>Update</a:t>
            </a:r>
          </a:p>
          <a:p>
            <a:pPr lvl="1"/>
            <a:r>
              <a:rPr lang="en-US" altLang="en-US" dirty="0"/>
              <a:t>Decision</a:t>
            </a:r>
          </a:p>
          <a:p>
            <a:pPr lvl="1"/>
            <a:r>
              <a:rPr lang="en-US" altLang="en-US" dirty="0"/>
              <a:t>Forwarding</a:t>
            </a:r>
          </a:p>
          <a:p>
            <a:pPr lvl="1"/>
            <a:r>
              <a:rPr lang="en-US" altLang="en-US" dirty="0"/>
              <a:t>Receive</a:t>
            </a:r>
          </a:p>
        </p:txBody>
      </p:sp>
    </p:spTree>
    <p:extLst>
      <p:ext uri="{BB962C8B-B14F-4D97-AF65-F5344CB8AC3E}">
        <p14:creationId xmlns:p14="http://schemas.microsoft.com/office/powerpoint/2010/main" val="188853305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r>
              <a:rPr lang="en-US" altLang="en-US"/>
              <a:t>IS-IS Routing Process: Update</a:t>
            </a:r>
          </a:p>
        </p:txBody>
      </p:sp>
      <p:sp>
        <p:nvSpPr>
          <p:cNvPr id="161795" name="Rectangle 3"/>
          <p:cNvSpPr>
            <a:spLocks noGrp="1" noChangeArrowheads="1"/>
          </p:cNvSpPr>
          <p:nvPr>
            <p:ph type="body" idx="1"/>
          </p:nvPr>
        </p:nvSpPr>
        <p:spPr/>
        <p:txBody>
          <a:bodyPr/>
          <a:lstStyle/>
          <a:p>
            <a:pPr>
              <a:buFont typeface="Arial" panose="020B0604020202020204" pitchFamily="34" charset="0"/>
              <a:buNone/>
            </a:pPr>
            <a:r>
              <a:rPr lang="en-US" altLang="en-US" sz="2000" b="1">
                <a:solidFill>
                  <a:srgbClr val="FF0000"/>
                </a:solidFill>
              </a:rPr>
              <a:t>The Update Process</a:t>
            </a:r>
          </a:p>
          <a:p>
            <a:r>
              <a:rPr lang="en-US" altLang="en-US" sz="2000"/>
              <a:t>Routers can only forward data packets if they have an understanding of the network topology.</a:t>
            </a:r>
          </a:p>
          <a:p>
            <a:endParaRPr lang="en-US" altLang="en-US" sz="2000" b="1"/>
          </a:p>
          <a:p>
            <a:r>
              <a:rPr lang="en-US" altLang="en-US" sz="2000" b="1"/>
              <a:t>LSPs are generated and flooded</a:t>
            </a:r>
            <a:r>
              <a:rPr lang="en-US" altLang="en-US" sz="2000"/>
              <a:t> throughout the network whenever:</a:t>
            </a:r>
          </a:p>
          <a:p>
            <a:pPr lvl="1"/>
            <a:r>
              <a:rPr lang="en-US" altLang="en-US" sz="2000"/>
              <a:t>An adjacency comes up or down (example: a new router comes online).</a:t>
            </a:r>
          </a:p>
          <a:p>
            <a:pPr lvl="1"/>
            <a:r>
              <a:rPr lang="en-US" altLang="en-US" sz="2000"/>
              <a:t>An interface on a router changes state or is assigned a new metric.</a:t>
            </a:r>
          </a:p>
          <a:p>
            <a:pPr lvl="1"/>
            <a:r>
              <a:rPr lang="en-US" altLang="en-US" sz="2000"/>
              <a:t>An IP route changes (example: because of redistribution)</a:t>
            </a:r>
          </a:p>
          <a:p>
            <a:endParaRPr lang="en-US" altLang="en-US" sz="2000"/>
          </a:p>
        </p:txBody>
      </p:sp>
      <p:pic>
        <p:nvPicPr>
          <p:cNvPr id="1617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1800" y="176212"/>
            <a:ext cx="2133600" cy="150018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372966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r>
              <a:rPr lang="en-US" altLang="en-US"/>
              <a:t>IS-IS Routing Process: Update</a:t>
            </a:r>
          </a:p>
        </p:txBody>
      </p:sp>
      <p:sp>
        <p:nvSpPr>
          <p:cNvPr id="162819" name="Rectangle 3"/>
          <p:cNvSpPr>
            <a:spLocks noGrp="1" noChangeArrowheads="1"/>
          </p:cNvSpPr>
          <p:nvPr>
            <p:ph type="body" idx="1"/>
          </p:nvPr>
        </p:nvSpPr>
        <p:spPr/>
        <p:txBody>
          <a:bodyPr/>
          <a:lstStyle/>
          <a:p>
            <a:pPr>
              <a:buFont typeface="Arial" panose="020B0604020202020204" pitchFamily="34" charset="0"/>
              <a:buNone/>
            </a:pPr>
            <a:r>
              <a:rPr lang="en-US" altLang="en-US" sz="2000" b="1"/>
              <a:t>Sending and Receiving an LSP</a:t>
            </a:r>
          </a:p>
          <a:p>
            <a:pPr lvl="1"/>
            <a:endParaRPr lang="en-US" altLang="en-US" sz="2000" b="1"/>
          </a:p>
          <a:p>
            <a:r>
              <a:rPr lang="en-US" altLang="en-US" sz="2000" b="1"/>
              <a:t>Receiving an LSP</a:t>
            </a:r>
          </a:p>
          <a:p>
            <a:pPr lvl="1"/>
            <a:r>
              <a:rPr lang="en-US" altLang="en-US" sz="2000"/>
              <a:t>If the LSP is already present in the database (LSDB), the router (IS) acknowledges (PSNP) and ignores it.</a:t>
            </a:r>
          </a:p>
          <a:p>
            <a:pPr lvl="2"/>
            <a:r>
              <a:rPr lang="en-US" altLang="en-US" sz="2000"/>
              <a:t>The router sends the duplicated LSP it its neighbors.</a:t>
            </a:r>
          </a:p>
          <a:p>
            <a:pPr lvl="2"/>
            <a:r>
              <a:rPr lang="en-US" altLang="en-US" sz="2000"/>
              <a:t>Level 1 LSPs are flooded throughout the area</a:t>
            </a:r>
          </a:p>
          <a:p>
            <a:pPr lvl="2"/>
            <a:r>
              <a:rPr lang="en-US" altLang="en-US" sz="2000"/>
              <a:t>Level 2 LSPs are sent across all L2 adjacencies.</a:t>
            </a:r>
          </a:p>
          <a:p>
            <a:pPr lvl="2"/>
            <a:endParaRPr lang="en-US" altLang="en-US" sz="2000"/>
          </a:p>
        </p:txBody>
      </p:sp>
      <p:pic>
        <p:nvPicPr>
          <p:cNvPr id="1628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1800" y="176212"/>
            <a:ext cx="2133600" cy="150018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059727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ChangeArrowheads="1"/>
          </p:cNvSpPr>
          <p:nvPr>
            <p:ph type="title"/>
          </p:nvPr>
        </p:nvSpPr>
        <p:spPr>
          <a:xfrm>
            <a:off x="381000" y="152400"/>
            <a:ext cx="8610600" cy="609600"/>
          </a:xfrm>
        </p:spPr>
        <p:txBody>
          <a:bodyPr/>
          <a:lstStyle/>
          <a:p>
            <a:r>
              <a:rPr lang="en-US" altLang="en-US"/>
              <a:t>LSDB Synchronization and Update Process</a:t>
            </a:r>
          </a:p>
        </p:txBody>
      </p:sp>
      <p:sp>
        <p:nvSpPr>
          <p:cNvPr id="275459" name="Rectangle 3"/>
          <p:cNvSpPr>
            <a:spLocks noGrp="1" noChangeArrowheads="1"/>
          </p:cNvSpPr>
          <p:nvPr>
            <p:ph type="body" idx="1"/>
          </p:nvPr>
        </p:nvSpPr>
        <p:spPr>
          <a:xfrm>
            <a:off x="381000" y="4114800"/>
            <a:ext cx="8534400" cy="2743200"/>
          </a:xfrm>
        </p:spPr>
        <p:txBody>
          <a:bodyPr/>
          <a:lstStyle/>
          <a:p>
            <a:r>
              <a:rPr lang="en-US" altLang="en-US" sz="2000"/>
              <a:t>IS-IS LSDB is accomplished by using special PDUs, known as SNPs (Sequence Number PDUs):</a:t>
            </a:r>
          </a:p>
          <a:p>
            <a:pPr lvl="1"/>
            <a:r>
              <a:rPr lang="en-US" altLang="en-US" sz="2000" b="1"/>
              <a:t>CSNP</a:t>
            </a:r>
            <a:r>
              <a:rPr lang="en-US" altLang="en-US" sz="2000"/>
              <a:t> (Complete Sequence Number PDU) – (OSPF: </a:t>
            </a:r>
            <a:r>
              <a:rPr lang="en-US" altLang="en-US" sz="2000" b="1"/>
              <a:t>DBD</a:t>
            </a:r>
            <a:r>
              <a:rPr lang="en-US" altLang="en-US" sz="2000"/>
              <a:t>)</a:t>
            </a:r>
          </a:p>
          <a:p>
            <a:pPr lvl="2"/>
            <a:r>
              <a:rPr lang="en-US" altLang="en-US" sz="2000"/>
              <a:t>List of LSPs held by the router</a:t>
            </a:r>
          </a:p>
          <a:p>
            <a:pPr lvl="1"/>
            <a:r>
              <a:rPr lang="en-US" altLang="en-US" sz="2000" b="1"/>
              <a:t>PSNP</a:t>
            </a:r>
            <a:r>
              <a:rPr lang="en-US" altLang="en-US" sz="2000"/>
              <a:t> (Partial Sequence Number PDU) – (OSPF: </a:t>
            </a:r>
            <a:r>
              <a:rPr lang="en-US" altLang="en-US" sz="2000" b="1"/>
              <a:t>LSAck/LSR</a:t>
            </a:r>
            <a:r>
              <a:rPr lang="en-US" altLang="en-US" sz="2000"/>
              <a:t>)</a:t>
            </a:r>
          </a:p>
          <a:p>
            <a:pPr lvl="2"/>
            <a:r>
              <a:rPr lang="en-US" altLang="en-US" sz="2000"/>
              <a:t>Acknowledge the receipt of a LSP</a:t>
            </a:r>
          </a:p>
          <a:p>
            <a:pPr lvl="2"/>
            <a:r>
              <a:rPr lang="en-US" altLang="en-US" sz="2000"/>
              <a:t>Request a complete LSP for a missing entry</a:t>
            </a:r>
          </a:p>
        </p:txBody>
      </p:sp>
      <p:pic>
        <p:nvPicPr>
          <p:cNvPr id="27546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143000"/>
            <a:ext cx="4191000" cy="2620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546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295400"/>
            <a:ext cx="4419600" cy="2709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5462" name="Text Box 6"/>
          <p:cNvSpPr txBox="1">
            <a:spLocks noChangeArrowheads="1"/>
          </p:cNvSpPr>
          <p:nvPr/>
        </p:nvSpPr>
        <p:spPr bwMode="auto">
          <a:xfrm>
            <a:off x="7239000" y="1905000"/>
            <a:ext cx="533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4000" b="1">
                <a:solidFill>
                  <a:schemeClr val="accent2"/>
                </a:solidFill>
                <a:latin typeface="Arial" panose="020B0604020202020204" pitchFamily="34" charset="0"/>
              </a:rPr>
              <a:t>X</a:t>
            </a:r>
          </a:p>
        </p:txBody>
      </p:sp>
      <p:sp>
        <p:nvSpPr>
          <p:cNvPr id="275463" name="Line 7"/>
          <p:cNvSpPr>
            <a:spLocks noChangeShapeType="1"/>
          </p:cNvSpPr>
          <p:nvPr/>
        </p:nvSpPr>
        <p:spPr bwMode="auto">
          <a:xfrm flipH="1" flipV="1">
            <a:off x="6096000" y="1370013"/>
            <a:ext cx="1069975" cy="68580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5464" name="Text Box 8"/>
          <p:cNvSpPr txBox="1">
            <a:spLocks noChangeArrowheads="1"/>
          </p:cNvSpPr>
          <p:nvPr/>
        </p:nvSpPr>
        <p:spPr bwMode="auto">
          <a:xfrm>
            <a:off x="6400800" y="1295400"/>
            <a:ext cx="1447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accent2"/>
                </a:solidFill>
                <a:latin typeface="Arial" panose="020B0604020202020204" pitchFamily="34" charset="0"/>
              </a:rPr>
              <a:t>LSP (LSA)</a:t>
            </a:r>
          </a:p>
        </p:txBody>
      </p:sp>
      <p:sp>
        <p:nvSpPr>
          <p:cNvPr id="275465" name="Line 9"/>
          <p:cNvSpPr>
            <a:spLocks noChangeShapeType="1"/>
          </p:cNvSpPr>
          <p:nvPr/>
        </p:nvSpPr>
        <p:spPr bwMode="auto">
          <a:xfrm>
            <a:off x="5257800" y="1981200"/>
            <a:ext cx="1066800" cy="91440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5466" name="Text Box 10"/>
          <p:cNvSpPr txBox="1">
            <a:spLocks noChangeArrowheads="1"/>
          </p:cNvSpPr>
          <p:nvPr/>
        </p:nvSpPr>
        <p:spPr bwMode="auto">
          <a:xfrm>
            <a:off x="5257800" y="2590800"/>
            <a:ext cx="1447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accent2"/>
                </a:solidFill>
                <a:latin typeface="Arial" panose="020B0604020202020204" pitchFamily="34" charset="0"/>
              </a:rPr>
              <a:t>PSNP (LSAck)</a:t>
            </a:r>
          </a:p>
        </p:txBody>
      </p:sp>
      <p:sp>
        <p:nvSpPr>
          <p:cNvPr id="275467" name="Text Box 11"/>
          <p:cNvSpPr txBox="1">
            <a:spLocks noChangeArrowheads="1"/>
          </p:cNvSpPr>
          <p:nvPr/>
        </p:nvSpPr>
        <p:spPr bwMode="auto">
          <a:xfrm>
            <a:off x="609600" y="16764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accent2"/>
                </a:solidFill>
                <a:latin typeface="Arial" panose="020B0604020202020204" pitchFamily="34" charset="0"/>
              </a:rPr>
              <a:t>LSP (LSA)</a:t>
            </a:r>
          </a:p>
        </p:txBody>
      </p:sp>
      <p:sp>
        <p:nvSpPr>
          <p:cNvPr id="275468" name="Line 12"/>
          <p:cNvSpPr>
            <a:spLocks noChangeShapeType="1"/>
          </p:cNvSpPr>
          <p:nvPr/>
        </p:nvSpPr>
        <p:spPr bwMode="auto">
          <a:xfrm>
            <a:off x="457200" y="2133600"/>
            <a:ext cx="1676400" cy="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5469" name="Text Box 13"/>
          <p:cNvSpPr txBox="1">
            <a:spLocks noChangeArrowheads="1"/>
          </p:cNvSpPr>
          <p:nvPr/>
        </p:nvSpPr>
        <p:spPr bwMode="auto">
          <a:xfrm>
            <a:off x="2438400" y="16764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accent2"/>
                </a:solidFill>
                <a:latin typeface="Arial" panose="020B0604020202020204" pitchFamily="34" charset="0"/>
              </a:rPr>
              <a:t>LSP (LSA)</a:t>
            </a:r>
          </a:p>
        </p:txBody>
      </p:sp>
      <p:sp>
        <p:nvSpPr>
          <p:cNvPr id="275470" name="Line 14"/>
          <p:cNvSpPr>
            <a:spLocks noChangeShapeType="1"/>
          </p:cNvSpPr>
          <p:nvPr/>
        </p:nvSpPr>
        <p:spPr bwMode="auto">
          <a:xfrm>
            <a:off x="2286000" y="2133600"/>
            <a:ext cx="1676400" cy="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5471" name="Text Box 15"/>
          <p:cNvSpPr txBox="1">
            <a:spLocks noChangeArrowheads="1"/>
          </p:cNvSpPr>
          <p:nvPr/>
        </p:nvSpPr>
        <p:spPr bwMode="auto">
          <a:xfrm>
            <a:off x="457200" y="2667000"/>
            <a:ext cx="2057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accent2"/>
                </a:solidFill>
                <a:latin typeface="Arial" panose="020B0604020202020204" pitchFamily="34" charset="0"/>
              </a:rPr>
              <a:t>PSNP (LSAck)</a:t>
            </a:r>
          </a:p>
        </p:txBody>
      </p:sp>
      <p:sp>
        <p:nvSpPr>
          <p:cNvPr id="275472" name="Line 16"/>
          <p:cNvSpPr>
            <a:spLocks noChangeShapeType="1"/>
          </p:cNvSpPr>
          <p:nvPr/>
        </p:nvSpPr>
        <p:spPr bwMode="auto">
          <a:xfrm flipH="1">
            <a:off x="381000" y="3124200"/>
            <a:ext cx="1828800" cy="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5473" name="Text Box 17"/>
          <p:cNvSpPr txBox="1">
            <a:spLocks noChangeArrowheads="1"/>
          </p:cNvSpPr>
          <p:nvPr/>
        </p:nvSpPr>
        <p:spPr bwMode="auto">
          <a:xfrm>
            <a:off x="2438400" y="2667000"/>
            <a:ext cx="2057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accent2"/>
                </a:solidFill>
                <a:latin typeface="Arial" panose="020B0604020202020204" pitchFamily="34" charset="0"/>
              </a:rPr>
              <a:t>PSNP (LSAck)</a:t>
            </a:r>
          </a:p>
        </p:txBody>
      </p:sp>
      <p:sp>
        <p:nvSpPr>
          <p:cNvPr id="275474" name="Line 18"/>
          <p:cNvSpPr>
            <a:spLocks noChangeShapeType="1"/>
          </p:cNvSpPr>
          <p:nvPr/>
        </p:nvSpPr>
        <p:spPr bwMode="auto">
          <a:xfrm flipH="1">
            <a:off x="2362200" y="3124200"/>
            <a:ext cx="1828800" cy="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6338100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546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275463"/>
                                        </p:tgtEl>
                                        <p:attrNameLst>
                                          <p:attrName>style.visibility</p:attrName>
                                        </p:attrNameLst>
                                      </p:cBhvr>
                                      <p:to>
                                        <p:strVal val="visible"/>
                                      </p:to>
                                    </p:set>
                                    <p:anim calcmode="lin" valueType="num">
                                      <p:cBhvr additive="base">
                                        <p:cTn id="11" dur="500" fill="hold"/>
                                        <p:tgtEl>
                                          <p:spTgt spid="275463"/>
                                        </p:tgtEl>
                                        <p:attrNameLst>
                                          <p:attrName>ppt_x</p:attrName>
                                        </p:attrNameLst>
                                      </p:cBhvr>
                                      <p:tavLst>
                                        <p:tav tm="0">
                                          <p:val>
                                            <p:strVal val="0-#ppt_w/2"/>
                                          </p:val>
                                        </p:tav>
                                        <p:tav tm="100000">
                                          <p:val>
                                            <p:strVal val="#ppt_x"/>
                                          </p:val>
                                        </p:tav>
                                      </p:tavLst>
                                    </p:anim>
                                    <p:anim calcmode="lin" valueType="num">
                                      <p:cBhvr additive="base">
                                        <p:cTn id="12" dur="500" fill="hold"/>
                                        <p:tgtEl>
                                          <p:spTgt spid="275463"/>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275464"/>
                                        </p:tgtEl>
                                        <p:attrNameLst>
                                          <p:attrName>style.visibility</p:attrName>
                                        </p:attrNameLst>
                                      </p:cBhvr>
                                      <p:to>
                                        <p:strVal val="visible"/>
                                      </p:to>
                                    </p:set>
                                    <p:anim calcmode="lin" valueType="num">
                                      <p:cBhvr additive="base">
                                        <p:cTn id="17" dur="500" fill="hold"/>
                                        <p:tgtEl>
                                          <p:spTgt spid="275464"/>
                                        </p:tgtEl>
                                        <p:attrNameLst>
                                          <p:attrName>ppt_x</p:attrName>
                                        </p:attrNameLst>
                                      </p:cBhvr>
                                      <p:tavLst>
                                        <p:tav tm="0">
                                          <p:val>
                                            <p:strVal val="0-#ppt_w/2"/>
                                          </p:val>
                                        </p:tav>
                                        <p:tav tm="100000">
                                          <p:val>
                                            <p:strVal val="#ppt_x"/>
                                          </p:val>
                                        </p:tav>
                                      </p:tavLst>
                                    </p:anim>
                                    <p:anim calcmode="lin" valueType="num">
                                      <p:cBhvr additive="base">
                                        <p:cTn id="18" dur="500" fill="hold"/>
                                        <p:tgtEl>
                                          <p:spTgt spid="275464"/>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275465"/>
                                        </p:tgtEl>
                                        <p:attrNameLst>
                                          <p:attrName>style.visibility</p:attrName>
                                        </p:attrNameLst>
                                      </p:cBhvr>
                                      <p:to>
                                        <p:strVal val="visible"/>
                                      </p:to>
                                    </p:set>
                                    <p:anim calcmode="lin" valueType="num">
                                      <p:cBhvr additive="base">
                                        <p:cTn id="23" dur="500" fill="hold"/>
                                        <p:tgtEl>
                                          <p:spTgt spid="275465"/>
                                        </p:tgtEl>
                                        <p:attrNameLst>
                                          <p:attrName>ppt_x</p:attrName>
                                        </p:attrNameLst>
                                      </p:cBhvr>
                                      <p:tavLst>
                                        <p:tav tm="0">
                                          <p:val>
                                            <p:strVal val="0-#ppt_w/2"/>
                                          </p:val>
                                        </p:tav>
                                        <p:tav tm="100000">
                                          <p:val>
                                            <p:strVal val="#ppt_x"/>
                                          </p:val>
                                        </p:tav>
                                      </p:tavLst>
                                    </p:anim>
                                    <p:anim calcmode="lin" valueType="num">
                                      <p:cBhvr additive="base">
                                        <p:cTn id="24" dur="500" fill="hold"/>
                                        <p:tgtEl>
                                          <p:spTgt spid="275465"/>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275466"/>
                                        </p:tgtEl>
                                        <p:attrNameLst>
                                          <p:attrName>style.visibility</p:attrName>
                                        </p:attrNameLst>
                                      </p:cBhvr>
                                      <p:to>
                                        <p:strVal val="visible"/>
                                      </p:to>
                                    </p:set>
                                    <p:anim calcmode="lin" valueType="num">
                                      <p:cBhvr additive="base">
                                        <p:cTn id="29" dur="500" fill="hold"/>
                                        <p:tgtEl>
                                          <p:spTgt spid="275466"/>
                                        </p:tgtEl>
                                        <p:attrNameLst>
                                          <p:attrName>ppt_x</p:attrName>
                                        </p:attrNameLst>
                                      </p:cBhvr>
                                      <p:tavLst>
                                        <p:tav tm="0">
                                          <p:val>
                                            <p:strVal val="0-#ppt_w/2"/>
                                          </p:val>
                                        </p:tav>
                                        <p:tav tm="100000">
                                          <p:val>
                                            <p:strVal val="#ppt_x"/>
                                          </p:val>
                                        </p:tav>
                                      </p:tavLst>
                                    </p:anim>
                                    <p:anim calcmode="lin" valueType="num">
                                      <p:cBhvr additive="base">
                                        <p:cTn id="30" dur="500" fill="hold"/>
                                        <p:tgtEl>
                                          <p:spTgt spid="275466"/>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275467"/>
                                        </p:tgtEl>
                                        <p:attrNameLst>
                                          <p:attrName>style.visibility</p:attrName>
                                        </p:attrNameLst>
                                      </p:cBhvr>
                                      <p:to>
                                        <p:strVal val="visible"/>
                                      </p:to>
                                    </p:set>
                                    <p:anim calcmode="lin" valueType="num">
                                      <p:cBhvr additive="base">
                                        <p:cTn id="35" dur="500" fill="hold"/>
                                        <p:tgtEl>
                                          <p:spTgt spid="275467"/>
                                        </p:tgtEl>
                                        <p:attrNameLst>
                                          <p:attrName>ppt_x</p:attrName>
                                        </p:attrNameLst>
                                      </p:cBhvr>
                                      <p:tavLst>
                                        <p:tav tm="0">
                                          <p:val>
                                            <p:strVal val="0-#ppt_w/2"/>
                                          </p:val>
                                        </p:tav>
                                        <p:tav tm="100000">
                                          <p:val>
                                            <p:strVal val="#ppt_x"/>
                                          </p:val>
                                        </p:tav>
                                      </p:tavLst>
                                    </p:anim>
                                    <p:anim calcmode="lin" valueType="num">
                                      <p:cBhvr additive="base">
                                        <p:cTn id="36" dur="500" fill="hold"/>
                                        <p:tgtEl>
                                          <p:spTgt spid="275467"/>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75468"/>
                                        </p:tgtEl>
                                        <p:attrNameLst>
                                          <p:attrName>style.visibility</p:attrName>
                                        </p:attrNameLst>
                                      </p:cBhvr>
                                      <p:to>
                                        <p:strVal val="visible"/>
                                      </p:to>
                                    </p:set>
                                    <p:anim calcmode="lin" valueType="num">
                                      <p:cBhvr additive="base">
                                        <p:cTn id="41" dur="500" fill="hold"/>
                                        <p:tgtEl>
                                          <p:spTgt spid="275468"/>
                                        </p:tgtEl>
                                        <p:attrNameLst>
                                          <p:attrName>ppt_x</p:attrName>
                                        </p:attrNameLst>
                                      </p:cBhvr>
                                      <p:tavLst>
                                        <p:tav tm="0">
                                          <p:val>
                                            <p:strVal val="0-#ppt_w/2"/>
                                          </p:val>
                                        </p:tav>
                                        <p:tav tm="100000">
                                          <p:val>
                                            <p:strVal val="#ppt_x"/>
                                          </p:val>
                                        </p:tav>
                                      </p:tavLst>
                                    </p:anim>
                                    <p:anim calcmode="lin" valueType="num">
                                      <p:cBhvr additive="base">
                                        <p:cTn id="42" dur="500" fill="hold"/>
                                        <p:tgtEl>
                                          <p:spTgt spid="275468"/>
                                        </p:tgtEl>
                                        <p:attrNameLst>
                                          <p:attrName>ppt_y</p:attrName>
                                        </p:attrNameLst>
                                      </p:cBhvr>
                                      <p:tavLst>
                                        <p:tav tm="0">
                                          <p:val>
                                            <p:strVal val="#ppt_y"/>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2" fill="hold" grpId="0" nodeType="clickEffect">
                                  <p:stCondLst>
                                    <p:cond delay="0"/>
                                  </p:stCondLst>
                                  <p:childTnLst>
                                    <p:set>
                                      <p:cBhvr>
                                        <p:cTn id="46" dur="1" fill="hold">
                                          <p:stCondLst>
                                            <p:cond delay="0"/>
                                          </p:stCondLst>
                                        </p:cTn>
                                        <p:tgtEl>
                                          <p:spTgt spid="275471"/>
                                        </p:tgtEl>
                                        <p:attrNameLst>
                                          <p:attrName>style.visibility</p:attrName>
                                        </p:attrNameLst>
                                      </p:cBhvr>
                                      <p:to>
                                        <p:strVal val="visible"/>
                                      </p:to>
                                    </p:set>
                                    <p:anim calcmode="lin" valueType="num">
                                      <p:cBhvr additive="base">
                                        <p:cTn id="47" dur="500" fill="hold"/>
                                        <p:tgtEl>
                                          <p:spTgt spid="275471"/>
                                        </p:tgtEl>
                                        <p:attrNameLst>
                                          <p:attrName>ppt_x</p:attrName>
                                        </p:attrNameLst>
                                      </p:cBhvr>
                                      <p:tavLst>
                                        <p:tav tm="0">
                                          <p:val>
                                            <p:strVal val="1+#ppt_w/2"/>
                                          </p:val>
                                        </p:tav>
                                        <p:tav tm="100000">
                                          <p:val>
                                            <p:strVal val="#ppt_x"/>
                                          </p:val>
                                        </p:tav>
                                      </p:tavLst>
                                    </p:anim>
                                    <p:anim calcmode="lin" valueType="num">
                                      <p:cBhvr additive="base">
                                        <p:cTn id="48" dur="500" fill="hold"/>
                                        <p:tgtEl>
                                          <p:spTgt spid="275471"/>
                                        </p:tgtEl>
                                        <p:attrNameLst>
                                          <p:attrName>ppt_y</p:attrName>
                                        </p:attrNameLst>
                                      </p:cBhvr>
                                      <p:tavLst>
                                        <p:tav tm="0">
                                          <p:val>
                                            <p:strVal val="#ppt_y"/>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2" fill="hold" grpId="0" nodeType="clickEffect">
                                  <p:stCondLst>
                                    <p:cond delay="0"/>
                                  </p:stCondLst>
                                  <p:childTnLst>
                                    <p:set>
                                      <p:cBhvr>
                                        <p:cTn id="52" dur="1" fill="hold">
                                          <p:stCondLst>
                                            <p:cond delay="0"/>
                                          </p:stCondLst>
                                        </p:cTn>
                                        <p:tgtEl>
                                          <p:spTgt spid="275472"/>
                                        </p:tgtEl>
                                        <p:attrNameLst>
                                          <p:attrName>style.visibility</p:attrName>
                                        </p:attrNameLst>
                                      </p:cBhvr>
                                      <p:to>
                                        <p:strVal val="visible"/>
                                      </p:to>
                                    </p:set>
                                    <p:anim calcmode="lin" valueType="num">
                                      <p:cBhvr additive="base">
                                        <p:cTn id="53" dur="500" fill="hold"/>
                                        <p:tgtEl>
                                          <p:spTgt spid="275472"/>
                                        </p:tgtEl>
                                        <p:attrNameLst>
                                          <p:attrName>ppt_x</p:attrName>
                                        </p:attrNameLst>
                                      </p:cBhvr>
                                      <p:tavLst>
                                        <p:tav tm="0">
                                          <p:val>
                                            <p:strVal val="1+#ppt_w/2"/>
                                          </p:val>
                                        </p:tav>
                                        <p:tav tm="100000">
                                          <p:val>
                                            <p:strVal val="#ppt_x"/>
                                          </p:val>
                                        </p:tav>
                                      </p:tavLst>
                                    </p:anim>
                                    <p:anim calcmode="lin" valueType="num">
                                      <p:cBhvr additive="base">
                                        <p:cTn id="54" dur="500" fill="hold"/>
                                        <p:tgtEl>
                                          <p:spTgt spid="275472"/>
                                        </p:tgtEl>
                                        <p:attrNameLst>
                                          <p:attrName>ppt_y</p:attrName>
                                        </p:attrNameLst>
                                      </p:cBhvr>
                                      <p:tavLst>
                                        <p:tav tm="0">
                                          <p:val>
                                            <p:strVal val="#ppt_y"/>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8" fill="hold" grpId="0" nodeType="clickEffect">
                                  <p:stCondLst>
                                    <p:cond delay="0"/>
                                  </p:stCondLst>
                                  <p:childTnLst>
                                    <p:set>
                                      <p:cBhvr>
                                        <p:cTn id="58" dur="1" fill="hold">
                                          <p:stCondLst>
                                            <p:cond delay="0"/>
                                          </p:stCondLst>
                                        </p:cTn>
                                        <p:tgtEl>
                                          <p:spTgt spid="275469"/>
                                        </p:tgtEl>
                                        <p:attrNameLst>
                                          <p:attrName>style.visibility</p:attrName>
                                        </p:attrNameLst>
                                      </p:cBhvr>
                                      <p:to>
                                        <p:strVal val="visible"/>
                                      </p:to>
                                    </p:set>
                                    <p:anim calcmode="lin" valueType="num">
                                      <p:cBhvr additive="base">
                                        <p:cTn id="59" dur="500" fill="hold"/>
                                        <p:tgtEl>
                                          <p:spTgt spid="275469"/>
                                        </p:tgtEl>
                                        <p:attrNameLst>
                                          <p:attrName>ppt_x</p:attrName>
                                        </p:attrNameLst>
                                      </p:cBhvr>
                                      <p:tavLst>
                                        <p:tav tm="0">
                                          <p:val>
                                            <p:strVal val="0-#ppt_w/2"/>
                                          </p:val>
                                        </p:tav>
                                        <p:tav tm="100000">
                                          <p:val>
                                            <p:strVal val="#ppt_x"/>
                                          </p:val>
                                        </p:tav>
                                      </p:tavLst>
                                    </p:anim>
                                    <p:anim calcmode="lin" valueType="num">
                                      <p:cBhvr additive="base">
                                        <p:cTn id="60" dur="500" fill="hold"/>
                                        <p:tgtEl>
                                          <p:spTgt spid="275469"/>
                                        </p:tgtEl>
                                        <p:attrNameLst>
                                          <p:attrName>ppt_y</p:attrName>
                                        </p:attrNameLst>
                                      </p:cBhvr>
                                      <p:tavLst>
                                        <p:tav tm="0">
                                          <p:val>
                                            <p:strVal val="#ppt_y"/>
                                          </p:val>
                                        </p:tav>
                                        <p:tav tm="100000">
                                          <p:val>
                                            <p:strVal val="#ppt_y"/>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2" presetClass="entr" presetSubtype="8" fill="hold" grpId="0" nodeType="clickEffect">
                                  <p:stCondLst>
                                    <p:cond delay="0"/>
                                  </p:stCondLst>
                                  <p:childTnLst>
                                    <p:set>
                                      <p:cBhvr>
                                        <p:cTn id="64" dur="1" fill="hold">
                                          <p:stCondLst>
                                            <p:cond delay="0"/>
                                          </p:stCondLst>
                                        </p:cTn>
                                        <p:tgtEl>
                                          <p:spTgt spid="275470"/>
                                        </p:tgtEl>
                                        <p:attrNameLst>
                                          <p:attrName>style.visibility</p:attrName>
                                        </p:attrNameLst>
                                      </p:cBhvr>
                                      <p:to>
                                        <p:strVal val="visible"/>
                                      </p:to>
                                    </p:set>
                                    <p:anim calcmode="lin" valueType="num">
                                      <p:cBhvr additive="base">
                                        <p:cTn id="65" dur="500" fill="hold"/>
                                        <p:tgtEl>
                                          <p:spTgt spid="275470"/>
                                        </p:tgtEl>
                                        <p:attrNameLst>
                                          <p:attrName>ppt_x</p:attrName>
                                        </p:attrNameLst>
                                      </p:cBhvr>
                                      <p:tavLst>
                                        <p:tav tm="0">
                                          <p:val>
                                            <p:strVal val="0-#ppt_w/2"/>
                                          </p:val>
                                        </p:tav>
                                        <p:tav tm="100000">
                                          <p:val>
                                            <p:strVal val="#ppt_x"/>
                                          </p:val>
                                        </p:tav>
                                      </p:tavLst>
                                    </p:anim>
                                    <p:anim calcmode="lin" valueType="num">
                                      <p:cBhvr additive="base">
                                        <p:cTn id="66" dur="500" fill="hold"/>
                                        <p:tgtEl>
                                          <p:spTgt spid="275470"/>
                                        </p:tgtEl>
                                        <p:attrNameLst>
                                          <p:attrName>ppt_y</p:attrName>
                                        </p:attrNameLst>
                                      </p:cBhvr>
                                      <p:tavLst>
                                        <p:tav tm="0">
                                          <p:val>
                                            <p:strVal val="#ppt_y"/>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2" presetClass="entr" presetSubtype="2" fill="hold" grpId="0" nodeType="clickEffect">
                                  <p:stCondLst>
                                    <p:cond delay="0"/>
                                  </p:stCondLst>
                                  <p:childTnLst>
                                    <p:set>
                                      <p:cBhvr>
                                        <p:cTn id="70" dur="1" fill="hold">
                                          <p:stCondLst>
                                            <p:cond delay="0"/>
                                          </p:stCondLst>
                                        </p:cTn>
                                        <p:tgtEl>
                                          <p:spTgt spid="275473"/>
                                        </p:tgtEl>
                                        <p:attrNameLst>
                                          <p:attrName>style.visibility</p:attrName>
                                        </p:attrNameLst>
                                      </p:cBhvr>
                                      <p:to>
                                        <p:strVal val="visible"/>
                                      </p:to>
                                    </p:set>
                                    <p:anim calcmode="lin" valueType="num">
                                      <p:cBhvr additive="base">
                                        <p:cTn id="71" dur="500" fill="hold"/>
                                        <p:tgtEl>
                                          <p:spTgt spid="275473"/>
                                        </p:tgtEl>
                                        <p:attrNameLst>
                                          <p:attrName>ppt_x</p:attrName>
                                        </p:attrNameLst>
                                      </p:cBhvr>
                                      <p:tavLst>
                                        <p:tav tm="0">
                                          <p:val>
                                            <p:strVal val="1+#ppt_w/2"/>
                                          </p:val>
                                        </p:tav>
                                        <p:tav tm="100000">
                                          <p:val>
                                            <p:strVal val="#ppt_x"/>
                                          </p:val>
                                        </p:tav>
                                      </p:tavLst>
                                    </p:anim>
                                    <p:anim calcmode="lin" valueType="num">
                                      <p:cBhvr additive="base">
                                        <p:cTn id="72" dur="500" fill="hold"/>
                                        <p:tgtEl>
                                          <p:spTgt spid="275473"/>
                                        </p:tgtEl>
                                        <p:attrNameLst>
                                          <p:attrName>ppt_y</p:attrName>
                                        </p:attrNameLst>
                                      </p:cBhvr>
                                      <p:tavLst>
                                        <p:tav tm="0">
                                          <p:val>
                                            <p:strVal val="#ppt_y"/>
                                          </p:val>
                                        </p:tav>
                                        <p:tav tm="100000">
                                          <p:val>
                                            <p:strVal val="#ppt_y"/>
                                          </p:val>
                                        </p:tav>
                                      </p:tavLst>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2" presetClass="entr" presetSubtype="2" fill="hold" grpId="0" nodeType="clickEffect">
                                  <p:stCondLst>
                                    <p:cond delay="0"/>
                                  </p:stCondLst>
                                  <p:childTnLst>
                                    <p:set>
                                      <p:cBhvr>
                                        <p:cTn id="76" dur="1" fill="hold">
                                          <p:stCondLst>
                                            <p:cond delay="0"/>
                                          </p:stCondLst>
                                        </p:cTn>
                                        <p:tgtEl>
                                          <p:spTgt spid="275474"/>
                                        </p:tgtEl>
                                        <p:attrNameLst>
                                          <p:attrName>style.visibility</p:attrName>
                                        </p:attrNameLst>
                                      </p:cBhvr>
                                      <p:to>
                                        <p:strVal val="visible"/>
                                      </p:to>
                                    </p:set>
                                    <p:anim calcmode="lin" valueType="num">
                                      <p:cBhvr additive="base">
                                        <p:cTn id="77" dur="500" fill="hold"/>
                                        <p:tgtEl>
                                          <p:spTgt spid="275474"/>
                                        </p:tgtEl>
                                        <p:attrNameLst>
                                          <p:attrName>ppt_x</p:attrName>
                                        </p:attrNameLst>
                                      </p:cBhvr>
                                      <p:tavLst>
                                        <p:tav tm="0">
                                          <p:val>
                                            <p:strVal val="1+#ppt_w/2"/>
                                          </p:val>
                                        </p:tav>
                                        <p:tav tm="100000">
                                          <p:val>
                                            <p:strVal val="#ppt_x"/>
                                          </p:val>
                                        </p:tav>
                                      </p:tavLst>
                                    </p:anim>
                                    <p:anim calcmode="lin" valueType="num">
                                      <p:cBhvr additive="base">
                                        <p:cTn id="78" dur="500" fill="hold"/>
                                        <p:tgtEl>
                                          <p:spTgt spid="2754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62" grpId="0" autoUpdateAnimBg="0"/>
      <p:bldP spid="275463" grpId="0" animBg="1"/>
      <p:bldP spid="275464" grpId="0" autoUpdateAnimBg="0"/>
      <p:bldP spid="275465" grpId="0" animBg="1"/>
      <p:bldP spid="275466" grpId="0" autoUpdateAnimBg="0"/>
      <p:bldP spid="275467" grpId="0" autoUpdateAnimBg="0"/>
      <p:bldP spid="275468" grpId="0" animBg="1"/>
      <p:bldP spid="275469" grpId="0" autoUpdateAnimBg="0"/>
      <p:bldP spid="275470" grpId="0" animBg="1"/>
      <p:bldP spid="275471" grpId="0" autoUpdateAnimBg="0"/>
      <p:bldP spid="275472" grpId="0" animBg="1"/>
      <p:bldP spid="275473" grpId="0" autoUpdateAnimBg="0"/>
      <p:bldP spid="27547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p:txBody>
          <a:bodyPr/>
          <a:lstStyle/>
          <a:p>
            <a:r>
              <a:rPr lang="en-US" altLang="en-US"/>
              <a:t>Update Process</a:t>
            </a:r>
          </a:p>
        </p:txBody>
      </p:sp>
      <p:sp>
        <p:nvSpPr>
          <p:cNvPr id="277507" name="Rectangle 3"/>
          <p:cNvSpPr>
            <a:spLocks noGrp="1" noChangeArrowheads="1"/>
          </p:cNvSpPr>
          <p:nvPr>
            <p:ph type="body" idx="1"/>
          </p:nvPr>
        </p:nvSpPr>
        <p:spPr>
          <a:xfrm>
            <a:off x="381000" y="3962400"/>
            <a:ext cx="8534400" cy="2667000"/>
          </a:xfrm>
        </p:spPr>
        <p:txBody>
          <a:bodyPr/>
          <a:lstStyle/>
          <a:p>
            <a:r>
              <a:rPr lang="en-US" altLang="en-US"/>
              <a:t>Point-to-Point networks:</a:t>
            </a:r>
          </a:p>
          <a:p>
            <a:pPr lvl="1"/>
            <a:r>
              <a:rPr lang="en-US" altLang="en-US"/>
              <a:t>Once an LSP is sent, router sets a timer (minimumLSPTransmissionInterval) of 5 seconds</a:t>
            </a:r>
          </a:p>
          <a:p>
            <a:pPr lvl="1"/>
            <a:r>
              <a:rPr lang="en-US" altLang="en-US"/>
              <a:t>If PSNP (ACK) not received, resends LSP. </a:t>
            </a:r>
            <a:endParaRPr lang="en-US" altLang="en-US" sz="2800"/>
          </a:p>
        </p:txBody>
      </p:sp>
      <p:pic>
        <p:nvPicPr>
          <p:cNvPr id="27750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295400"/>
            <a:ext cx="4191000" cy="2620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750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295400"/>
            <a:ext cx="4419600" cy="2709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730000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381000" y="228600"/>
            <a:ext cx="7886700" cy="854074"/>
          </a:xfrm>
        </p:spPr>
        <p:txBody>
          <a:bodyPr/>
          <a:lstStyle/>
          <a:p>
            <a:r>
              <a:rPr lang="en-US" altLang="en-US" dirty="0"/>
              <a:t>IS-IS Routing Process: Update</a:t>
            </a:r>
          </a:p>
        </p:txBody>
      </p:sp>
      <p:sp>
        <p:nvSpPr>
          <p:cNvPr id="163843" name="Rectangle 3"/>
          <p:cNvSpPr>
            <a:spLocks noGrp="1" noChangeArrowheads="1"/>
          </p:cNvSpPr>
          <p:nvPr>
            <p:ph type="body" idx="1"/>
          </p:nvPr>
        </p:nvSpPr>
        <p:spPr>
          <a:xfrm>
            <a:off x="381000" y="1143000"/>
            <a:ext cx="8534400" cy="2743200"/>
          </a:xfrm>
        </p:spPr>
        <p:txBody>
          <a:bodyPr/>
          <a:lstStyle/>
          <a:p>
            <a:pPr>
              <a:lnSpc>
                <a:spcPct val="90000"/>
              </a:lnSpc>
              <a:buFont typeface="Arial" panose="020B0604020202020204" pitchFamily="34" charset="0"/>
              <a:buNone/>
            </a:pPr>
            <a:r>
              <a:rPr lang="en-US" altLang="en-US" sz="2000" b="1"/>
              <a:t>Sending and Receiving an LSP:</a:t>
            </a:r>
          </a:p>
          <a:p>
            <a:pPr>
              <a:lnSpc>
                <a:spcPct val="90000"/>
              </a:lnSpc>
              <a:buFont typeface="Arial" panose="020B0604020202020204" pitchFamily="34" charset="0"/>
              <a:buNone/>
            </a:pPr>
            <a:endParaRPr lang="en-US" altLang="en-US" sz="2000"/>
          </a:p>
          <a:p>
            <a:pPr>
              <a:lnSpc>
                <a:spcPct val="90000"/>
              </a:lnSpc>
            </a:pPr>
            <a:r>
              <a:rPr lang="en-US" altLang="en-US" sz="2000" b="1"/>
              <a:t>Propagating (sending) LSPs on a Point-to-Point Interface</a:t>
            </a:r>
          </a:p>
          <a:p>
            <a:pPr lvl="1">
              <a:lnSpc>
                <a:spcPct val="90000"/>
              </a:lnSpc>
            </a:pPr>
            <a:r>
              <a:rPr lang="en-US" altLang="en-US" sz="2000"/>
              <a:t>When an adjacency is established both routers send a CSNP (</a:t>
            </a:r>
            <a:r>
              <a:rPr lang="en-US" altLang="en-US" sz="2000" i="1"/>
              <a:t>OSPF DBD</a:t>
            </a:r>
            <a:r>
              <a:rPr lang="en-US" altLang="en-US" sz="2000"/>
              <a:t>) summary of their LSDB.</a:t>
            </a:r>
          </a:p>
          <a:p>
            <a:pPr lvl="1">
              <a:lnSpc>
                <a:spcPct val="90000"/>
              </a:lnSpc>
            </a:pPr>
            <a:r>
              <a:rPr lang="en-US" altLang="en-US" sz="2000"/>
              <a:t>If the receiving router has any LSPs that were </a:t>
            </a:r>
            <a:r>
              <a:rPr lang="en-US" altLang="en-US" sz="2000" u="sng"/>
              <a:t>not</a:t>
            </a:r>
            <a:r>
              <a:rPr lang="en-US" altLang="en-US" sz="2000"/>
              <a:t> present in the CSNP it received, it sends a copy of the missing LSP to the other router. </a:t>
            </a:r>
          </a:p>
        </p:txBody>
      </p:sp>
      <p:pic>
        <p:nvPicPr>
          <p:cNvPr id="1638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1800" y="176212"/>
            <a:ext cx="2133600" cy="150018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4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5019675"/>
            <a:ext cx="6734175" cy="122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3846" name="Text Box 6"/>
          <p:cNvSpPr txBox="1">
            <a:spLocks noChangeArrowheads="1"/>
          </p:cNvSpPr>
          <p:nvPr/>
        </p:nvSpPr>
        <p:spPr bwMode="auto">
          <a:xfrm>
            <a:off x="1752600" y="419100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accent2"/>
                </a:solidFill>
                <a:latin typeface="Arial" panose="020B0604020202020204" pitchFamily="34" charset="0"/>
              </a:rPr>
              <a:t>CSNP</a:t>
            </a:r>
          </a:p>
        </p:txBody>
      </p:sp>
      <p:sp>
        <p:nvSpPr>
          <p:cNvPr id="163847" name="Text Box 7"/>
          <p:cNvSpPr txBox="1">
            <a:spLocks noChangeArrowheads="1"/>
          </p:cNvSpPr>
          <p:nvPr/>
        </p:nvSpPr>
        <p:spPr bwMode="auto">
          <a:xfrm>
            <a:off x="7162800" y="419100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accent2"/>
                </a:solidFill>
                <a:latin typeface="Arial" panose="020B0604020202020204" pitchFamily="34" charset="0"/>
              </a:rPr>
              <a:t>CSNP</a:t>
            </a:r>
          </a:p>
        </p:txBody>
      </p:sp>
      <p:sp>
        <p:nvSpPr>
          <p:cNvPr id="163848" name="Line 8"/>
          <p:cNvSpPr>
            <a:spLocks noChangeShapeType="1"/>
          </p:cNvSpPr>
          <p:nvPr/>
        </p:nvSpPr>
        <p:spPr bwMode="auto">
          <a:xfrm>
            <a:off x="2743200" y="4267200"/>
            <a:ext cx="4343400" cy="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849" name="Line 9"/>
          <p:cNvSpPr>
            <a:spLocks noChangeShapeType="1"/>
          </p:cNvSpPr>
          <p:nvPr/>
        </p:nvSpPr>
        <p:spPr bwMode="auto">
          <a:xfrm flipH="1">
            <a:off x="2743200" y="4495800"/>
            <a:ext cx="4267200" cy="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850" name="AutoShape 10"/>
          <p:cNvSpPr>
            <a:spLocks noChangeArrowheads="1"/>
          </p:cNvSpPr>
          <p:nvPr/>
        </p:nvSpPr>
        <p:spPr bwMode="auto">
          <a:xfrm>
            <a:off x="457200" y="4572000"/>
            <a:ext cx="990600" cy="838200"/>
          </a:xfrm>
          <a:prstGeom prst="wedgeRectCallout">
            <a:avLst>
              <a:gd name="adj1" fmla="val 65866"/>
              <a:gd name="adj2" fmla="val 41667"/>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1400">
                <a:latin typeface="Arial" panose="020B0604020202020204" pitchFamily="34" charset="0"/>
              </a:rPr>
              <a:t>You are missing LSP 3</a:t>
            </a:r>
          </a:p>
        </p:txBody>
      </p:sp>
      <p:sp>
        <p:nvSpPr>
          <p:cNvPr id="163851" name="Text Box 11"/>
          <p:cNvSpPr txBox="1">
            <a:spLocks noChangeArrowheads="1"/>
          </p:cNvSpPr>
          <p:nvPr/>
        </p:nvSpPr>
        <p:spPr bwMode="auto">
          <a:xfrm>
            <a:off x="1752600" y="464820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accent2"/>
                </a:solidFill>
                <a:latin typeface="Arial" panose="020B0604020202020204" pitchFamily="34" charset="0"/>
              </a:rPr>
              <a:t>LSP 3</a:t>
            </a:r>
          </a:p>
        </p:txBody>
      </p:sp>
      <p:sp>
        <p:nvSpPr>
          <p:cNvPr id="163852" name="Line 12"/>
          <p:cNvSpPr>
            <a:spLocks noChangeShapeType="1"/>
          </p:cNvSpPr>
          <p:nvPr/>
        </p:nvSpPr>
        <p:spPr bwMode="auto">
          <a:xfrm>
            <a:off x="2743200" y="4876800"/>
            <a:ext cx="4267200" cy="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853" name="Text Box 13"/>
          <p:cNvSpPr txBox="1">
            <a:spLocks noChangeArrowheads="1"/>
          </p:cNvSpPr>
          <p:nvPr/>
        </p:nvSpPr>
        <p:spPr bwMode="auto">
          <a:xfrm>
            <a:off x="7162800" y="49530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accent2"/>
                </a:solidFill>
                <a:latin typeface="Arial" panose="020B0604020202020204" pitchFamily="34" charset="0"/>
              </a:rPr>
              <a:t>PSNP </a:t>
            </a:r>
            <a:r>
              <a:rPr lang="en-US" altLang="en-US" sz="1400" b="1">
                <a:solidFill>
                  <a:schemeClr val="accent2"/>
                </a:solidFill>
                <a:latin typeface="Arial" panose="020B0604020202020204" pitchFamily="34" charset="0"/>
              </a:rPr>
              <a:t>(Ack)</a:t>
            </a:r>
          </a:p>
        </p:txBody>
      </p:sp>
      <p:sp>
        <p:nvSpPr>
          <p:cNvPr id="163854" name="Line 14"/>
          <p:cNvSpPr>
            <a:spLocks noChangeShapeType="1"/>
          </p:cNvSpPr>
          <p:nvPr/>
        </p:nvSpPr>
        <p:spPr bwMode="auto">
          <a:xfrm flipH="1">
            <a:off x="2819400" y="5181600"/>
            <a:ext cx="4191000" cy="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7318550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3846"/>
                                        </p:tgtEl>
                                        <p:attrNameLst>
                                          <p:attrName>style.visibility</p:attrName>
                                        </p:attrNameLst>
                                      </p:cBhvr>
                                      <p:to>
                                        <p:strVal val="visible"/>
                                      </p:to>
                                    </p:set>
                                    <p:anim calcmode="lin" valueType="num">
                                      <p:cBhvr additive="base">
                                        <p:cTn id="7" dur="500" fill="hold"/>
                                        <p:tgtEl>
                                          <p:spTgt spid="163846"/>
                                        </p:tgtEl>
                                        <p:attrNameLst>
                                          <p:attrName>ppt_x</p:attrName>
                                        </p:attrNameLst>
                                      </p:cBhvr>
                                      <p:tavLst>
                                        <p:tav tm="0">
                                          <p:val>
                                            <p:strVal val="0-#ppt_w/2"/>
                                          </p:val>
                                        </p:tav>
                                        <p:tav tm="100000">
                                          <p:val>
                                            <p:strVal val="#ppt_x"/>
                                          </p:val>
                                        </p:tav>
                                      </p:tavLst>
                                    </p:anim>
                                    <p:anim calcmode="lin" valueType="num">
                                      <p:cBhvr additive="base">
                                        <p:cTn id="8" dur="500" fill="hold"/>
                                        <p:tgtEl>
                                          <p:spTgt spid="16384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63847"/>
                                        </p:tgtEl>
                                        <p:attrNameLst>
                                          <p:attrName>style.visibility</p:attrName>
                                        </p:attrNameLst>
                                      </p:cBhvr>
                                      <p:to>
                                        <p:strVal val="visible"/>
                                      </p:to>
                                    </p:set>
                                    <p:anim calcmode="lin" valueType="num">
                                      <p:cBhvr additive="base">
                                        <p:cTn id="13" dur="500" fill="hold"/>
                                        <p:tgtEl>
                                          <p:spTgt spid="163847"/>
                                        </p:tgtEl>
                                        <p:attrNameLst>
                                          <p:attrName>ppt_x</p:attrName>
                                        </p:attrNameLst>
                                      </p:cBhvr>
                                      <p:tavLst>
                                        <p:tav tm="0">
                                          <p:val>
                                            <p:strVal val="1+#ppt_w/2"/>
                                          </p:val>
                                        </p:tav>
                                        <p:tav tm="100000">
                                          <p:val>
                                            <p:strVal val="#ppt_x"/>
                                          </p:val>
                                        </p:tav>
                                      </p:tavLst>
                                    </p:anim>
                                    <p:anim calcmode="lin" valueType="num">
                                      <p:cBhvr additive="base">
                                        <p:cTn id="14" dur="500" fill="hold"/>
                                        <p:tgtEl>
                                          <p:spTgt spid="16384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3848"/>
                                        </p:tgtEl>
                                        <p:attrNameLst>
                                          <p:attrName>style.visibility</p:attrName>
                                        </p:attrNameLst>
                                      </p:cBhvr>
                                      <p:to>
                                        <p:strVal val="visible"/>
                                      </p:to>
                                    </p:set>
                                    <p:anim calcmode="lin" valueType="num">
                                      <p:cBhvr additive="base">
                                        <p:cTn id="19" dur="500" fill="hold"/>
                                        <p:tgtEl>
                                          <p:spTgt spid="163848"/>
                                        </p:tgtEl>
                                        <p:attrNameLst>
                                          <p:attrName>ppt_x</p:attrName>
                                        </p:attrNameLst>
                                      </p:cBhvr>
                                      <p:tavLst>
                                        <p:tav tm="0">
                                          <p:val>
                                            <p:strVal val="0-#ppt_w/2"/>
                                          </p:val>
                                        </p:tav>
                                        <p:tav tm="100000">
                                          <p:val>
                                            <p:strVal val="#ppt_x"/>
                                          </p:val>
                                        </p:tav>
                                      </p:tavLst>
                                    </p:anim>
                                    <p:anim calcmode="lin" valueType="num">
                                      <p:cBhvr additive="base">
                                        <p:cTn id="20" dur="500" fill="hold"/>
                                        <p:tgtEl>
                                          <p:spTgt spid="163848"/>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63849"/>
                                        </p:tgtEl>
                                        <p:attrNameLst>
                                          <p:attrName>style.visibility</p:attrName>
                                        </p:attrNameLst>
                                      </p:cBhvr>
                                      <p:to>
                                        <p:strVal val="visible"/>
                                      </p:to>
                                    </p:set>
                                    <p:anim calcmode="lin" valueType="num">
                                      <p:cBhvr additive="base">
                                        <p:cTn id="25" dur="500" fill="hold"/>
                                        <p:tgtEl>
                                          <p:spTgt spid="163849"/>
                                        </p:tgtEl>
                                        <p:attrNameLst>
                                          <p:attrName>ppt_x</p:attrName>
                                        </p:attrNameLst>
                                      </p:cBhvr>
                                      <p:tavLst>
                                        <p:tav tm="0">
                                          <p:val>
                                            <p:strVal val="1+#ppt_w/2"/>
                                          </p:val>
                                        </p:tav>
                                        <p:tav tm="100000">
                                          <p:val>
                                            <p:strVal val="#ppt_x"/>
                                          </p:val>
                                        </p:tav>
                                      </p:tavLst>
                                    </p:anim>
                                    <p:anim calcmode="lin" valueType="num">
                                      <p:cBhvr additive="base">
                                        <p:cTn id="26" dur="500" fill="hold"/>
                                        <p:tgtEl>
                                          <p:spTgt spid="163849"/>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63850"/>
                                        </p:tgtEl>
                                        <p:attrNameLst>
                                          <p:attrName>style.visibility</p:attrName>
                                        </p:attrNameLst>
                                      </p:cBhvr>
                                      <p:to>
                                        <p:strVal val="visible"/>
                                      </p:to>
                                    </p:set>
                                    <p:anim calcmode="lin" valueType="num">
                                      <p:cBhvr additive="base">
                                        <p:cTn id="31" dur="500" fill="hold"/>
                                        <p:tgtEl>
                                          <p:spTgt spid="163850"/>
                                        </p:tgtEl>
                                        <p:attrNameLst>
                                          <p:attrName>ppt_x</p:attrName>
                                        </p:attrNameLst>
                                      </p:cBhvr>
                                      <p:tavLst>
                                        <p:tav tm="0">
                                          <p:val>
                                            <p:strVal val="0-#ppt_w/2"/>
                                          </p:val>
                                        </p:tav>
                                        <p:tav tm="100000">
                                          <p:val>
                                            <p:strVal val="#ppt_x"/>
                                          </p:val>
                                        </p:tav>
                                      </p:tavLst>
                                    </p:anim>
                                    <p:anim calcmode="lin" valueType="num">
                                      <p:cBhvr additive="base">
                                        <p:cTn id="32" dur="500" fill="hold"/>
                                        <p:tgtEl>
                                          <p:spTgt spid="163850"/>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63851"/>
                                        </p:tgtEl>
                                        <p:attrNameLst>
                                          <p:attrName>style.visibility</p:attrName>
                                        </p:attrNameLst>
                                      </p:cBhvr>
                                      <p:to>
                                        <p:strVal val="visible"/>
                                      </p:to>
                                    </p:set>
                                    <p:anim calcmode="lin" valueType="num">
                                      <p:cBhvr additive="base">
                                        <p:cTn id="37" dur="500" fill="hold"/>
                                        <p:tgtEl>
                                          <p:spTgt spid="163851"/>
                                        </p:tgtEl>
                                        <p:attrNameLst>
                                          <p:attrName>ppt_x</p:attrName>
                                        </p:attrNameLst>
                                      </p:cBhvr>
                                      <p:tavLst>
                                        <p:tav tm="0">
                                          <p:val>
                                            <p:strVal val="0-#ppt_w/2"/>
                                          </p:val>
                                        </p:tav>
                                        <p:tav tm="100000">
                                          <p:val>
                                            <p:strVal val="#ppt_x"/>
                                          </p:val>
                                        </p:tav>
                                      </p:tavLst>
                                    </p:anim>
                                    <p:anim calcmode="lin" valueType="num">
                                      <p:cBhvr additive="base">
                                        <p:cTn id="38" dur="500" fill="hold"/>
                                        <p:tgtEl>
                                          <p:spTgt spid="163851"/>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63852"/>
                                        </p:tgtEl>
                                        <p:attrNameLst>
                                          <p:attrName>style.visibility</p:attrName>
                                        </p:attrNameLst>
                                      </p:cBhvr>
                                      <p:to>
                                        <p:strVal val="visible"/>
                                      </p:to>
                                    </p:set>
                                    <p:anim calcmode="lin" valueType="num">
                                      <p:cBhvr additive="base">
                                        <p:cTn id="43" dur="500" fill="hold"/>
                                        <p:tgtEl>
                                          <p:spTgt spid="163852"/>
                                        </p:tgtEl>
                                        <p:attrNameLst>
                                          <p:attrName>ppt_x</p:attrName>
                                        </p:attrNameLst>
                                      </p:cBhvr>
                                      <p:tavLst>
                                        <p:tav tm="0">
                                          <p:val>
                                            <p:strVal val="0-#ppt_w/2"/>
                                          </p:val>
                                        </p:tav>
                                        <p:tav tm="100000">
                                          <p:val>
                                            <p:strVal val="#ppt_x"/>
                                          </p:val>
                                        </p:tav>
                                      </p:tavLst>
                                    </p:anim>
                                    <p:anim calcmode="lin" valueType="num">
                                      <p:cBhvr additive="base">
                                        <p:cTn id="44" dur="500" fill="hold"/>
                                        <p:tgtEl>
                                          <p:spTgt spid="163852"/>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163853"/>
                                        </p:tgtEl>
                                        <p:attrNameLst>
                                          <p:attrName>style.visibility</p:attrName>
                                        </p:attrNameLst>
                                      </p:cBhvr>
                                      <p:to>
                                        <p:strVal val="visible"/>
                                      </p:to>
                                    </p:set>
                                    <p:anim calcmode="lin" valueType="num">
                                      <p:cBhvr additive="base">
                                        <p:cTn id="49" dur="500" fill="hold"/>
                                        <p:tgtEl>
                                          <p:spTgt spid="163853"/>
                                        </p:tgtEl>
                                        <p:attrNameLst>
                                          <p:attrName>ppt_x</p:attrName>
                                        </p:attrNameLst>
                                      </p:cBhvr>
                                      <p:tavLst>
                                        <p:tav tm="0">
                                          <p:val>
                                            <p:strVal val="1+#ppt_w/2"/>
                                          </p:val>
                                        </p:tav>
                                        <p:tav tm="100000">
                                          <p:val>
                                            <p:strVal val="#ppt_x"/>
                                          </p:val>
                                        </p:tav>
                                      </p:tavLst>
                                    </p:anim>
                                    <p:anim calcmode="lin" valueType="num">
                                      <p:cBhvr additive="base">
                                        <p:cTn id="50" dur="500" fill="hold"/>
                                        <p:tgtEl>
                                          <p:spTgt spid="163853"/>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163854"/>
                                        </p:tgtEl>
                                        <p:attrNameLst>
                                          <p:attrName>style.visibility</p:attrName>
                                        </p:attrNameLst>
                                      </p:cBhvr>
                                      <p:to>
                                        <p:strVal val="visible"/>
                                      </p:to>
                                    </p:set>
                                    <p:anim calcmode="lin" valueType="num">
                                      <p:cBhvr additive="base">
                                        <p:cTn id="55" dur="500" fill="hold"/>
                                        <p:tgtEl>
                                          <p:spTgt spid="163854"/>
                                        </p:tgtEl>
                                        <p:attrNameLst>
                                          <p:attrName>ppt_x</p:attrName>
                                        </p:attrNameLst>
                                      </p:cBhvr>
                                      <p:tavLst>
                                        <p:tav tm="0">
                                          <p:val>
                                            <p:strVal val="1+#ppt_w/2"/>
                                          </p:val>
                                        </p:tav>
                                        <p:tav tm="100000">
                                          <p:val>
                                            <p:strVal val="#ppt_x"/>
                                          </p:val>
                                        </p:tav>
                                      </p:tavLst>
                                    </p:anim>
                                    <p:anim calcmode="lin" valueType="num">
                                      <p:cBhvr additive="base">
                                        <p:cTn id="56" dur="500" fill="hold"/>
                                        <p:tgtEl>
                                          <p:spTgt spid="1638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6" grpId="0" autoUpdateAnimBg="0"/>
      <p:bldP spid="163847" grpId="0" autoUpdateAnimBg="0"/>
      <p:bldP spid="163848" grpId="0" animBg="1"/>
      <p:bldP spid="163849" grpId="0" animBg="1"/>
      <p:bldP spid="163850" grpId="0" animBg="1" autoUpdateAnimBg="0"/>
      <p:bldP spid="163851" grpId="0" autoUpdateAnimBg="0"/>
      <p:bldP spid="163852" grpId="0" animBg="1"/>
      <p:bldP spid="163853" grpId="0" autoUpdateAnimBg="0"/>
      <p:bldP spid="16385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Reference Books</a:t>
            </a:r>
            <a:endParaRPr lang="en-US" b="1" dirty="0"/>
          </a:p>
        </p:txBody>
      </p:sp>
      <p:sp>
        <p:nvSpPr>
          <p:cNvPr id="3" name="Content Placeholder 2"/>
          <p:cNvSpPr>
            <a:spLocks noGrp="1"/>
          </p:cNvSpPr>
          <p:nvPr>
            <p:ph idx="1"/>
          </p:nvPr>
        </p:nvSpPr>
        <p:spPr>
          <a:xfrm>
            <a:off x="628650" y="1524000"/>
            <a:ext cx="7886700" cy="4876800"/>
          </a:xfrm>
        </p:spPr>
        <p:txBody>
          <a:bodyPr>
            <a:normAutofit/>
          </a:bodyPr>
          <a:lstStyle/>
          <a:p>
            <a:r>
              <a:rPr lang="en-US" b="1" dirty="0"/>
              <a:t>Cisco CCNA Routing and Switching ICND2 200-101 Official Cert Guide, Academic </a:t>
            </a:r>
            <a:r>
              <a:rPr lang="en-US" b="1" dirty="0" smtClean="0"/>
              <a:t>Edition </a:t>
            </a:r>
            <a:r>
              <a:rPr lang="en-US" dirty="0" smtClean="0"/>
              <a:t>by </a:t>
            </a:r>
            <a:r>
              <a:rPr lang="en-US" dirty="0" err="1" smtClean="0"/>
              <a:t>Wendel</a:t>
            </a:r>
            <a:r>
              <a:rPr lang="en-US" dirty="0" smtClean="0"/>
              <a:t> Odom --</a:t>
            </a:r>
            <a:r>
              <a:rPr lang="en-US" b="1" dirty="0" smtClean="0"/>
              <a:t> </a:t>
            </a:r>
            <a:r>
              <a:rPr lang="en-US" dirty="0" smtClean="0"/>
              <a:t>July </a:t>
            </a:r>
            <a:r>
              <a:rPr lang="en-US" dirty="0"/>
              <a:t>10, </a:t>
            </a:r>
            <a:r>
              <a:rPr lang="en-US" dirty="0" smtClean="0"/>
              <a:t>2013</a:t>
            </a:r>
            <a:r>
              <a:rPr lang="en-US" b="1" dirty="0" smtClean="0"/>
              <a:t>.          </a:t>
            </a:r>
            <a:r>
              <a:rPr lang="en-US" dirty="0"/>
              <a:t>ISBN-13: 978-1587144882</a:t>
            </a:r>
            <a:endParaRPr lang="en-US" b="1" dirty="0"/>
          </a:p>
          <a:p>
            <a:r>
              <a:rPr lang="en-US" b="1" dirty="0"/>
              <a:t>The TCP/IP Guide: A Comprehensive, Illustrated Internet Protocols </a:t>
            </a:r>
            <a:r>
              <a:rPr lang="en-US" b="1" dirty="0" smtClean="0"/>
              <a:t>Reference </a:t>
            </a:r>
            <a:r>
              <a:rPr lang="en-US" dirty="0" smtClean="0"/>
              <a:t>by</a:t>
            </a:r>
            <a:r>
              <a:rPr lang="en-US" b="1" dirty="0" smtClean="0"/>
              <a:t> </a:t>
            </a:r>
            <a:r>
              <a:rPr lang="en-US" dirty="0"/>
              <a:t>Charles M. </a:t>
            </a:r>
            <a:r>
              <a:rPr lang="en-US" dirty="0" err="1"/>
              <a:t>Kozierok</a:t>
            </a:r>
            <a:r>
              <a:rPr lang="en-US" b="1" dirty="0" smtClean="0"/>
              <a:t> </a:t>
            </a:r>
            <a:r>
              <a:rPr lang="en-US" dirty="0" smtClean="0"/>
              <a:t>– </a:t>
            </a:r>
            <a:r>
              <a:rPr lang="en-US" dirty="0"/>
              <a:t>October 1, </a:t>
            </a:r>
            <a:r>
              <a:rPr lang="en-US" dirty="0" smtClean="0"/>
              <a:t>2005.                    </a:t>
            </a:r>
            <a:r>
              <a:rPr lang="en-US" b="1" dirty="0" smtClean="0"/>
              <a:t> </a:t>
            </a:r>
            <a:r>
              <a:rPr lang="en-US" dirty="0"/>
              <a:t>ISBN-13: 978-1593270476</a:t>
            </a:r>
            <a:endParaRPr lang="en-US" b="1" dirty="0"/>
          </a:p>
          <a:p>
            <a:r>
              <a:rPr lang="en-US" b="1" dirty="0" smtClean="0"/>
              <a:t>Data and Computer Communications (10th Edition) (William Stallings Books on Computer and Data Communications) </a:t>
            </a:r>
            <a:r>
              <a:rPr lang="en-US" dirty="0" smtClean="0"/>
              <a:t>by Williams Stallings – September 23, 2013.</a:t>
            </a:r>
            <a:r>
              <a:rPr lang="en-US" b="1" dirty="0" smtClean="0"/>
              <a:t>                                                            </a:t>
            </a:r>
            <a:r>
              <a:rPr lang="en-US" dirty="0" smtClean="0"/>
              <a:t>ISBN-13</a:t>
            </a:r>
            <a:r>
              <a:rPr lang="en-US" dirty="0"/>
              <a:t>: 978-0133506488 </a:t>
            </a:r>
            <a:endParaRPr lang="en-US" dirty="0" smtClean="0"/>
          </a:p>
          <a:p>
            <a:endParaRPr lang="en-US" b="1" dirty="0"/>
          </a:p>
          <a:p>
            <a:pPr marL="0" indent="0">
              <a:buNone/>
            </a:pPr>
            <a:r>
              <a:rPr lang="en-US" dirty="0">
                <a:hlinkClick r:id="rId2"/>
              </a:rPr>
              <a:t>http://class.svuca.edu/~sandy/class/CS540/</a:t>
            </a:r>
            <a:endParaRPr lang="en-US" b="1" dirty="0" smtClean="0"/>
          </a:p>
        </p:txBody>
      </p:sp>
    </p:spTree>
    <p:extLst>
      <p:ext uri="{BB962C8B-B14F-4D97-AF65-F5344CB8AC3E}">
        <p14:creationId xmlns:p14="http://schemas.microsoft.com/office/powerpoint/2010/main" val="147801561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r>
              <a:rPr lang="en-US" altLang="en-US"/>
              <a:t>IS-IS Routing Process: Update</a:t>
            </a:r>
          </a:p>
        </p:txBody>
      </p:sp>
      <p:sp>
        <p:nvSpPr>
          <p:cNvPr id="176131" name="Rectangle 3"/>
          <p:cNvSpPr>
            <a:spLocks noGrp="1" noChangeArrowheads="1"/>
          </p:cNvSpPr>
          <p:nvPr>
            <p:ph type="body" idx="1"/>
          </p:nvPr>
        </p:nvSpPr>
        <p:spPr>
          <a:xfrm>
            <a:off x="381000" y="1143000"/>
            <a:ext cx="8534400" cy="3733800"/>
          </a:xfrm>
        </p:spPr>
        <p:txBody>
          <a:bodyPr/>
          <a:lstStyle/>
          <a:p>
            <a:pPr>
              <a:buFont typeface="Arial" panose="020B0604020202020204" pitchFamily="34" charset="0"/>
              <a:buNone/>
            </a:pPr>
            <a:r>
              <a:rPr lang="en-US" altLang="en-US" sz="2000" b="1"/>
              <a:t>Sending and Receiving an LSP:</a:t>
            </a:r>
            <a:endParaRPr lang="en-US" altLang="en-US" sz="2000"/>
          </a:p>
          <a:p>
            <a:r>
              <a:rPr lang="en-US" altLang="en-US" sz="2000" b="1"/>
              <a:t>Propagating (sending) LSPs on a Point-to-Point Interface</a:t>
            </a:r>
          </a:p>
          <a:p>
            <a:pPr lvl="1"/>
            <a:r>
              <a:rPr lang="en-US" altLang="en-US" sz="2000"/>
              <a:t>Likewise, if the receiving router is missing any LSPs received in the CSNP, the receiving router sends a PSNP (</a:t>
            </a:r>
            <a:r>
              <a:rPr lang="en-US" altLang="en-US" sz="2000" i="1"/>
              <a:t>OSPF LSR</a:t>
            </a:r>
            <a:r>
              <a:rPr lang="en-US" altLang="en-US" sz="2000"/>
              <a:t>) requesting the full LSP to be sent.</a:t>
            </a:r>
          </a:p>
          <a:p>
            <a:pPr lvl="1"/>
            <a:r>
              <a:rPr lang="en-US" altLang="en-US" sz="2000"/>
              <a:t>LSPs are acknowledges with a PSNP (</a:t>
            </a:r>
            <a:r>
              <a:rPr lang="en-US" altLang="en-US" sz="2000" i="1"/>
              <a:t>OSPF LSAck</a:t>
            </a:r>
            <a:r>
              <a:rPr lang="en-US" altLang="en-US" sz="2000"/>
              <a:t>)</a:t>
            </a:r>
          </a:p>
          <a:p>
            <a:pPr lvl="1"/>
            <a:r>
              <a:rPr lang="en-US" altLang="en-US" sz="2000"/>
              <a:t>When the LSP is sent, the router sets a timer.</a:t>
            </a:r>
          </a:p>
          <a:p>
            <a:pPr lvl="2"/>
            <a:r>
              <a:rPr lang="en-US" altLang="en-US" sz="2000"/>
              <a:t>If the acknolwedgement (PSNP) is not received within 5 seconds (Cisco default), the LSP is resent.</a:t>
            </a:r>
            <a:endParaRPr lang="en-US" altLang="en-US"/>
          </a:p>
        </p:txBody>
      </p:sp>
      <p:pic>
        <p:nvPicPr>
          <p:cNvPr id="17613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1800" y="176212"/>
            <a:ext cx="2133600" cy="150018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613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5324475"/>
            <a:ext cx="6734175" cy="122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6134" name="Text Box 6"/>
          <p:cNvSpPr txBox="1">
            <a:spLocks noChangeArrowheads="1"/>
          </p:cNvSpPr>
          <p:nvPr/>
        </p:nvSpPr>
        <p:spPr bwMode="auto">
          <a:xfrm>
            <a:off x="1066800" y="403860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accent2"/>
                </a:solidFill>
                <a:latin typeface="Arial" panose="020B0604020202020204" pitchFamily="34" charset="0"/>
              </a:rPr>
              <a:t>CSNP</a:t>
            </a:r>
          </a:p>
        </p:txBody>
      </p:sp>
      <p:sp>
        <p:nvSpPr>
          <p:cNvPr id="176135" name="Text Box 7"/>
          <p:cNvSpPr txBox="1">
            <a:spLocks noChangeArrowheads="1"/>
          </p:cNvSpPr>
          <p:nvPr/>
        </p:nvSpPr>
        <p:spPr bwMode="auto">
          <a:xfrm>
            <a:off x="6477000" y="403860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accent2"/>
                </a:solidFill>
                <a:latin typeface="Arial" panose="020B0604020202020204" pitchFamily="34" charset="0"/>
              </a:rPr>
              <a:t>CSNP</a:t>
            </a:r>
          </a:p>
        </p:txBody>
      </p:sp>
      <p:sp>
        <p:nvSpPr>
          <p:cNvPr id="176136" name="Line 8"/>
          <p:cNvSpPr>
            <a:spLocks noChangeShapeType="1"/>
          </p:cNvSpPr>
          <p:nvPr/>
        </p:nvSpPr>
        <p:spPr bwMode="auto">
          <a:xfrm>
            <a:off x="2057400" y="4114800"/>
            <a:ext cx="4343400" cy="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6137" name="Line 9"/>
          <p:cNvSpPr>
            <a:spLocks noChangeShapeType="1"/>
          </p:cNvSpPr>
          <p:nvPr/>
        </p:nvSpPr>
        <p:spPr bwMode="auto">
          <a:xfrm flipH="1">
            <a:off x="2057400" y="4343400"/>
            <a:ext cx="4267200" cy="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6138" name="AutoShape 10"/>
          <p:cNvSpPr>
            <a:spLocks noChangeArrowheads="1"/>
          </p:cNvSpPr>
          <p:nvPr/>
        </p:nvSpPr>
        <p:spPr bwMode="auto">
          <a:xfrm>
            <a:off x="7924800" y="5181600"/>
            <a:ext cx="990600" cy="838200"/>
          </a:xfrm>
          <a:prstGeom prst="wedgeRectCallout">
            <a:avLst>
              <a:gd name="adj1" fmla="val -85097"/>
              <a:gd name="adj2" fmla="val 45074"/>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1400">
                <a:latin typeface="Arial" panose="020B0604020202020204" pitchFamily="34" charset="0"/>
              </a:rPr>
              <a:t>I am missing LSP 3</a:t>
            </a:r>
          </a:p>
        </p:txBody>
      </p:sp>
      <p:sp>
        <p:nvSpPr>
          <p:cNvPr id="176139" name="Text Box 11"/>
          <p:cNvSpPr txBox="1">
            <a:spLocks noChangeArrowheads="1"/>
          </p:cNvSpPr>
          <p:nvPr/>
        </p:nvSpPr>
        <p:spPr bwMode="auto">
          <a:xfrm>
            <a:off x="1066800" y="495300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accent2"/>
                </a:solidFill>
                <a:latin typeface="Arial" panose="020B0604020202020204" pitchFamily="34" charset="0"/>
              </a:rPr>
              <a:t>LSP 3</a:t>
            </a:r>
          </a:p>
        </p:txBody>
      </p:sp>
      <p:sp>
        <p:nvSpPr>
          <p:cNvPr id="176140" name="Line 12"/>
          <p:cNvSpPr>
            <a:spLocks noChangeShapeType="1"/>
          </p:cNvSpPr>
          <p:nvPr/>
        </p:nvSpPr>
        <p:spPr bwMode="auto">
          <a:xfrm>
            <a:off x="2057400" y="5181600"/>
            <a:ext cx="4267200" cy="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6141" name="Text Box 13"/>
          <p:cNvSpPr txBox="1">
            <a:spLocks noChangeArrowheads="1"/>
          </p:cNvSpPr>
          <p:nvPr/>
        </p:nvSpPr>
        <p:spPr bwMode="auto">
          <a:xfrm>
            <a:off x="6477000" y="5257800"/>
            <a:ext cx="160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accent2"/>
                </a:solidFill>
                <a:latin typeface="Arial" panose="020B0604020202020204" pitchFamily="34" charset="0"/>
              </a:rPr>
              <a:t>PSNP </a:t>
            </a:r>
            <a:r>
              <a:rPr lang="en-US" altLang="en-US" sz="1400" b="1">
                <a:solidFill>
                  <a:schemeClr val="accent2"/>
                </a:solidFill>
                <a:latin typeface="Arial" panose="020B0604020202020204" pitchFamily="34" charset="0"/>
              </a:rPr>
              <a:t>(Ack)</a:t>
            </a:r>
          </a:p>
        </p:txBody>
      </p:sp>
      <p:sp>
        <p:nvSpPr>
          <p:cNvPr id="176142" name="Line 14"/>
          <p:cNvSpPr>
            <a:spLocks noChangeShapeType="1"/>
          </p:cNvSpPr>
          <p:nvPr/>
        </p:nvSpPr>
        <p:spPr bwMode="auto">
          <a:xfrm flipH="1">
            <a:off x="2133600" y="5486400"/>
            <a:ext cx="4191000" cy="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6143" name="Text Box 15"/>
          <p:cNvSpPr txBox="1">
            <a:spLocks noChangeArrowheads="1"/>
          </p:cNvSpPr>
          <p:nvPr/>
        </p:nvSpPr>
        <p:spPr bwMode="auto">
          <a:xfrm>
            <a:off x="6477000" y="4572000"/>
            <a:ext cx="1219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accent2"/>
                </a:solidFill>
                <a:latin typeface="Arial" panose="020B0604020202020204" pitchFamily="34" charset="0"/>
              </a:rPr>
              <a:t>PSNP 3</a:t>
            </a:r>
          </a:p>
        </p:txBody>
      </p:sp>
      <p:sp>
        <p:nvSpPr>
          <p:cNvPr id="176144" name="Line 16"/>
          <p:cNvSpPr>
            <a:spLocks noChangeShapeType="1"/>
          </p:cNvSpPr>
          <p:nvPr/>
        </p:nvSpPr>
        <p:spPr bwMode="auto">
          <a:xfrm flipH="1">
            <a:off x="1981200" y="4724400"/>
            <a:ext cx="4419600" cy="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1170406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6134"/>
                                        </p:tgtEl>
                                        <p:attrNameLst>
                                          <p:attrName>style.visibility</p:attrName>
                                        </p:attrNameLst>
                                      </p:cBhvr>
                                      <p:to>
                                        <p:strVal val="visible"/>
                                      </p:to>
                                    </p:set>
                                    <p:anim calcmode="lin" valueType="num">
                                      <p:cBhvr additive="base">
                                        <p:cTn id="7" dur="500" fill="hold"/>
                                        <p:tgtEl>
                                          <p:spTgt spid="176134"/>
                                        </p:tgtEl>
                                        <p:attrNameLst>
                                          <p:attrName>ppt_x</p:attrName>
                                        </p:attrNameLst>
                                      </p:cBhvr>
                                      <p:tavLst>
                                        <p:tav tm="0">
                                          <p:val>
                                            <p:strVal val="0-#ppt_w/2"/>
                                          </p:val>
                                        </p:tav>
                                        <p:tav tm="100000">
                                          <p:val>
                                            <p:strVal val="#ppt_x"/>
                                          </p:val>
                                        </p:tav>
                                      </p:tavLst>
                                    </p:anim>
                                    <p:anim calcmode="lin" valueType="num">
                                      <p:cBhvr additive="base">
                                        <p:cTn id="8" dur="500" fill="hold"/>
                                        <p:tgtEl>
                                          <p:spTgt spid="17613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76135"/>
                                        </p:tgtEl>
                                        <p:attrNameLst>
                                          <p:attrName>style.visibility</p:attrName>
                                        </p:attrNameLst>
                                      </p:cBhvr>
                                      <p:to>
                                        <p:strVal val="visible"/>
                                      </p:to>
                                    </p:set>
                                    <p:anim calcmode="lin" valueType="num">
                                      <p:cBhvr additive="base">
                                        <p:cTn id="13" dur="500" fill="hold"/>
                                        <p:tgtEl>
                                          <p:spTgt spid="176135"/>
                                        </p:tgtEl>
                                        <p:attrNameLst>
                                          <p:attrName>ppt_x</p:attrName>
                                        </p:attrNameLst>
                                      </p:cBhvr>
                                      <p:tavLst>
                                        <p:tav tm="0">
                                          <p:val>
                                            <p:strVal val="1+#ppt_w/2"/>
                                          </p:val>
                                        </p:tav>
                                        <p:tav tm="100000">
                                          <p:val>
                                            <p:strVal val="#ppt_x"/>
                                          </p:val>
                                        </p:tav>
                                      </p:tavLst>
                                    </p:anim>
                                    <p:anim calcmode="lin" valueType="num">
                                      <p:cBhvr additive="base">
                                        <p:cTn id="14" dur="500" fill="hold"/>
                                        <p:tgtEl>
                                          <p:spTgt spid="17613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76136"/>
                                        </p:tgtEl>
                                        <p:attrNameLst>
                                          <p:attrName>style.visibility</p:attrName>
                                        </p:attrNameLst>
                                      </p:cBhvr>
                                      <p:to>
                                        <p:strVal val="visible"/>
                                      </p:to>
                                    </p:set>
                                    <p:anim calcmode="lin" valueType="num">
                                      <p:cBhvr additive="base">
                                        <p:cTn id="19" dur="500" fill="hold"/>
                                        <p:tgtEl>
                                          <p:spTgt spid="176136"/>
                                        </p:tgtEl>
                                        <p:attrNameLst>
                                          <p:attrName>ppt_x</p:attrName>
                                        </p:attrNameLst>
                                      </p:cBhvr>
                                      <p:tavLst>
                                        <p:tav tm="0">
                                          <p:val>
                                            <p:strVal val="0-#ppt_w/2"/>
                                          </p:val>
                                        </p:tav>
                                        <p:tav tm="100000">
                                          <p:val>
                                            <p:strVal val="#ppt_x"/>
                                          </p:val>
                                        </p:tav>
                                      </p:tavLst>
                                    </p:anim>
                                    <p:anim calcmode="lin" valueType="num">
                                      <p:cBhvr additive="base">
                                        <p:cTn id="20" dur="500" fill="hold"/>
                                        <p:tgtEl>
                                          <p:spTgt spid="176136"/>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76137"/>
                                        </p:tgtEl>
                                        <p:attrNameLst>
                                          <p:attrName>style.visibility</p:attrName>
                                        </p:attrNameLst>
                                      </p:cBhvr>
                                      <p:to>
                                        <p:strVal val="visible"/>
                                      </p:to>
                                    </p:set>
                                    <p:anim calcmode="lin" valueType="num">
                                      <p:cBhvr additive="base">
                                        <p:cTn id="25" dur="500" fill="hold"/>
                                        <p:tgtEl>
                                          <p:spTgt spid="176137"/>
                                        </p:tgtEl>
                                        <p:attrNameLst>
                                          <p:attrName>ppt_x</p:attrName>
                                        </p:attrNameLst>
                                      </p:cBhvr>
                                      <p:tavLst>
                                        <p:tav tm="0">
                                          <p:val>
                                            <p:strVal val="1+#ppt_w/2"/>
                                          </p:val>
                                        </p:tav>
                                        <p:tav tm="100000">
                                          <p:val>
                                            <p:strVal val="#ppt_x"/>
                                          </p:val>
                                        </p:tav>
                                      </p:tavLst>
                                    </p:anim>
                                    <p:anim calcmode="lin" valueType="num">
                                      <p:cBhvr additive="base">
                                        <p:cTn id="26" dur="500" fill="hold"/>
                                        <p:tgtEl>
                                          <p:spTgt spid="176137"/>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76138"/>
                                        </p:tgtEl>
                                        <p:attrNameLst>
                                          <p:attrName>style.visibility</p:attrName>
                                        </p:attrNameLst>
                                      </p:cBhvr>
                                      <p:to>
                                        <p:strVal val="visible"/>
                                      </p:to>
                                    </p:set>
                                    <p:anim calcmode="lin" valueType="num">
                                      <p:cBhvr additive="base">
                                        <p:cTn id="31" dur="500" fill="hold"/>
                                        <p:tgtEl>
                                          <p:spTgt spid="176138"/>
                                        </p:tgtEl>
                                        <p:attrNameLst>
                                          <p:attrName>ppt_x</p:attrName>
                                        </p:attrNameLst>
                                      </p:cBhvr>
                                      <p:tavLst>
                                        <p:tav tm="0">
                                          <p:val>
                                            <p:strVal val="1+#ppt_w/2"/>
                                          </p:val>
                                        </p:tav>
                                        <p:tav tm="100000">
                                          <p:val>
                                            <p:strVal val="#ppt_x"/>
                                          </p:val>
                                        </p:tav>
                                      </p:tavLst>
                                    </p:anim>
                                    <p:anim calcmode="lin" valueType="num">
                                      <p:cBhvr additive="base">
                                        <p:cTn id="32" dur="500" fill="hold"/>
                                        <p:tgtEl>
                                          <p:spTgt spid="176138"/>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76143"/>
                                        </p:tgtEl>
                                        <p:attrNameLst>
                                          <p:attrName>style.visibility</p:attrName>
                                        </p:attrNameLst>
                                      </p:cBhvr>
                                      <p:to>
                                        <p:strVal val="visible"/>
                                      </p:to>
                                    </p:set>
                                    <p:anim calcmode="lin" valueType="num">
                                      <p:cBhvr additive="base">
                                        <p:cTn id="37" dur="500" fill="hold"/>
                                        <p:tgtEl>
                                          <p:spTgt spid="176143"/>
                                        </p:tgtEl>
                                        <p:attrNameLst>
                                          <p:attrName>ppt_x</p:attrName>
                                        </p:attrNameLst>
                                      </p:cBhvr>
                                      <p:tavLst>
                                        <p:tav tm="0">
                                          <p:val>
                                            <p:strVal val="1+#ppt_w/2"/>
                                          </p:val>
                                        </p:tav>
                                        <p:tav tm="100000">
                                          <p:val>
                                            <p:strVal val="#ppt_x"/>
                                          </p:val>
                                        </p:tav>
                                      </p:tavLst>
                                    </p:anim>
                                    <p:anim calcmode="lin" valueType="num">
                                      <p:cBhvr additive="base">
                                        <p:cTn id="38" dur="500" fill="hold"/>
                                        <p:tgtEl>
                                          <p:spTgt spid="176143"/>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176144"/>
                                        </p:tgtEl>
                                        <p:attrNameLst>
                                          <p:attrName>style.visibility</p:attrName>
                                        </p:attrNameLst>
                                      </p:cBhvr>
                                      <p:to>
                                        <p:strVal val="visible"/>
                                      </p:to>
                                    </p:set>
                                    <p:anim calcmode="lin" valueType="num">
                                      <p:cBhvr additive="base">
                                        <p:cTn id="43" dur="500" fill="hold"/>
                                        <p:tgtEl>
                                          <p:spTgt spid="176144"/>
                                        </p:tgtEl>
                                        <p:attrNameLst>
                                          <p:attrName>ppt_x</p:attrName>
                                        </p:attrNameLst>
                                      </p:cBhvr>
                                      <p:tavLst>
                                        <p:tav tm="0">
                                          <p:val>
                                            <p:strVal val="1+#ppt_w/2"/>
                                          </p:val>
                                        </p:tav>
                                        <p:tav tm="100000">
                                          <p:val>
                                            <p:strVal val="#ppt_x"/>
                                          </p:val>
                                        </p:tav>
                                      </p:tavLst>
                                    </p:anim>
                                    <p:anim calcmode="lin" valueType="num">
                                      <p:cBhvr additive="base">
                                        <p:cTn id="44" dur="500" fill="hold"/>
                                        <p:tgtEl>
                                          <p:spTgt spid="176144"/>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76139"/>
                                        </p:tgtEl>
                                        <p:attrNameLst>
                                          <p:attrName>style.visibility</p:attrName>
                                        </p:attrNameLst>
                                      </p:cBhvr>
                                      <p:to>
                                        <p:strVal val="visible"/>
                                      </p:to>
                                    </p:set>
                                    <p:anim calcmode="lin" valueType="num">
                                      <p:cBhvr additive="base">
                                        <p:cTn id="49" dur="500" fill="hold"/>
                                        <p:tgtEl>
                                          <p:spTgt spid="176139"/>
                                        </p:tgtEl>
                                        <p:attrNameLst>
                                          <p:attrName>ppt_x</p:attrName>
                                        </p:attrNameLst>
                                      </p:cBhvr>
                                      <p:tavLst>
                                        <p:tav tm="0">
                                          <p:val>
                                            <p:strVal val="0-#ppt_w/2"/>
                                          </p:val>
                                        </p:tav>
                                        <p:tav tm="100000">
                                          <p:val>
                                            <p:strVal val="#ppt_x"/>
                                          </p:val>
                                        </p:tav>
                                      </p:tavLst>
                                    </p:anim>
                                    <p:anim calcmode="lin" valueType="num">
                                      <p:cBhvr additive="base">
                                        <p:cTn id="50" dur="500" fill="hold"/>
                                        <p:tgtEl>
                                          <p:spTgt spid="176139"/>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76140"/>
                                        </p:tgtEl>
                                        <p:attrNameLst>
                                          <p:attrName>style.visibility</p:attrName>
                                        </p:attrNameLst>
                                      </p:cBhvr>
                                      <p:to>
                                        <p:strVal val="visible"/>
                                      </p:to>
                                    </p:set>
                                    <p:anim calcmode="lin" valueType="num">
                                      <p:cBhvr additive="base">
                                        <p:cTn id="55" dur="500" fill="hold"/>
                                        <p:tgtEl>
                                          <p:spTgt spid="176140"/>
                                        </p:tgtEl>
                                        <p:attrNameLst>
                                          <p:attrName>ppt_x</p:attrName>
                                        </p:attrNameLst>
                                      </p:cBhvr>
                                      <p:tavLst>
                                        <p:tav tm="0">
                                          <p:val>
                                            <p:strVal val="0-#ppt_w/2"/>
                                          </p:val>
                                        </p:tav>
                                        <p:tav tm="100000">
                                          <p:val>
                                            <p:strVal val="#ppt_x"/>
                                          </p:val>
                                        </p:tav>
                                      </p:tavLst>
                                    </p:anim>
                                    <p:anim calcmode="lin" valueType="num">
                                      <p:cBhvr additive="base">
                                        <p:cTn id="56" dur="500" fill="hold"/>
                                        <p:tgtEl>
                                          <p:spTgt spid="176140"/>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176141"/>
                                        </p:tgtEl>
                                        <p:attrNameLst>
                                          <p:attrName>style.visibility</p:attrName>
                                        </p:attrNameLst>
                                      </p:cBhvr>
                                      <p:to>
                                        <p:strVal val="visible"/>
                                      </p:to>
                                    </p:set>
                                    <p:anim calcmode="lin" valueType="num">
                                      <p:cBhvr additive="base">
                                        <p:cTn id="61" dur="500" fill="hold"/>
                                        <p:tgtEl>
                                          <p:spTgt spid="176141"/>
                                        </p:tgtEl>
                                        <p:attrNameLst>
                                          <p:attrName>ppt_x</p:attrName>
                                        </p:attrNameLst>
                                      </p:cBhvr>
                                      <p:tavLst>
                                        <p:tav tm="0">
                                          <p:val>
                                            <p:strVal val="1+#ppt_w/2"/>
                                          </p:val>
                                        </p:tav>
                                        <p:tav tm="100000">
                                          <p:val>
                                            <p:strVal val="#ppt_x"/>
                                          </p:val>
                                        </p:tav>
                                      </p:tavLst>
                                    </p:anim>
                                    <p:anim calcmode="lin" valueType="num">
                                      <p:cBhvr additive="base">
                                        <p:cTn id="62" dur="500" fill="hold"/>
                                        <p:tgtEl>
                                          <p:spTgt spid="176141"/>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176142"/>
                                        </p:tgtEl>
                                        <p:attrNameLst>
                                          <p:attrName>style.visibility</p:attrName>
                                        </p:attrNameLst>
                                      </p:cBhvr>
                                      <p:to>
                                        <p:strVal val="visible"/>
                                      </p:to>
                                    </p:set>
                                    <p:anim calcmode="lin" valueType="num">
                                      <p:cBhvr additive="base">
                                        <p:cTn id="67" dur="500" fill="hold"/>
                                        <p:tgtEl>
                                          <p:spTgt spid="176142"/>
                                        </p:tgtEl>
                                        <p:attrNameLst>
                                          <p:attrName>ppt_x</p:attrName>
                                        </p:attrNameLst>
                                      </p:cBhvr>
                                      <p:tavLst>
                                        <p:tav tm="0">
                                          <p:val>
                                            <p:strVal val="1+#ppt_w/2"/>
                                          </p:val>
                                        </p:tav>
                                        <p:tav tm="100000">
                                          <p:val>
                                            <p:strVal val="#ppt_x"/>
                                          </p:val>
                                        </p:tav>
                                      </p:tavLst>
                                    </p:anim>
                                    <p:anim calcmode="lin" valueType="num">
                                      <p:cBhvr additive="base">
                                        <p:cTn id="68" dur="500" fill="hold"/>
                                        <p:tgtEl>
                                          <p:spTgt spid="1761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4" grpId="0" autoUpdateAnimBg="0"/>
      <p:bldP spid="176135" grpId="0" autoUpdateAnimBg="0"/>
      <p:bldP spid="176136" grpId="0" animBg="1"/>
      <p:bldP spid="176137" grpId="0" animBg="1"/>
      <p:bldP spid="176138" grpId="0" animBg="1" autoUpdateAnimBg="0"/>
      <p:bldP spid="176139" grpId="0" autoUpdateAnimBg="0"/>
      <p:bldP spid="176140" grpId="0" animBg="1"/>
      <p:bldP spid="176141" grpId="0" autoUpdateAnimBg="0"/>
      <p:bldP spid="176142" grpId="0" animBg="1"/>
      <p:bldP spid="176143" grpId="0" autoUpdateAnimBg="0"/>
      <p:bldP spid="17614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r>
              <a:rPr lang="en-US" altLang="en-US"/>
              <a:t>IS-IS Routing Process: Update</a:t>
            </a:r>
          </a:p>
        </p:txBody>
      </p:sp>
      <p:sp>
        <p:nvSpPr>
          <p:cNvPr id="164867" name="Rectangle 3"/>
          <p:cNvSpPr>
            <a:spLocks noGrp="1" noChangeArrowheads="1"/>
          </p:cNvSpPr>
          <p:nvPr>
            <p:ph type="body" idx="1"/>
          </p:nvPr>
        </p:nvSpPr>
        <p:spPr/>
        <p:txBody>
          <a:bodyPr/>
          <a:lstStyle/>
          <a:p>
            <a:pPr>
              <a:buFont typeface="Arial" panose="020B0604020202020204" pitchFamily="34" charset="0"/>
              <a:buNone/>
            </a:pPr>
            <a:r>
              <a:rPr lang="en-US" altLang="en-US" sz="2000" b="1" dirty="0"/>
              <a:t>Sending and Receiving an LSP:</a:t>
            </a:r>
            <a:endParaRPr lang="en-US" altLang="en-US" sz="2000" dirty="0"/>
          </a:p>
          <a:p>
            <a:r>
              <a:rPr lang="en-US" altLang="en-US" sz="2000" b="1" dirty="0"/>
              <a:t>Propagating (sending) LSPs on a Broadcast Interface</a:t>
            </a:r>
          </a:p>
          <a:p>
            <a:pPr lvl="1"/>
            <a:r>
              <a:rPr lang="en-US" altLang="en-US" sz="2000" dirty="0"/>
              <a:t>The DIS (</a:t>
            </a:r>
            <a:r>
              <a:rPr lang="en-US" altLang="en-US" sz="2000" i="1" dirty="0"/>
              <a:t>OSPF DR</a:t>
            </a:r>
            <a:r>
              <a:rPr lang="en-US" altLang="en-US" sz="2000" dirty="0"/>
              <a:t>) takes on much of the responsibility for synchronizing the databases on behalf of the </a:t>
            </a:r>
            <a:r>
              <a:rPr lang="en-US" altLang="en-US" sz="2000" dirty="0" smtClean="0"/>
              <a:t>pseudo node.</a:t>
            </a:r>
          </a:p>
          <a:p>
            <a:pPr lvl="1"/>
            <a:r>
              <a:rPr lang="en-US" altLang="en-US" sz="2000" dirty="0" smtClean="0"/>
              <a:t>LSPs are not acknowledged by each </a:t>
            </a:r>
            <a:r>
              <a:rPr lang="en-US" altLang="en-US" sz="2000" dirty="0" err="1" smtClean="0"/>
              <a:t>receving</a:t>
            </a:r>
            <a:r>
              <a:rPr lang="en-US" altLang="en-US" sz="2000" dirty="0" smtClean="0"/>
              <a:t> router</a:t>
            </a:r>
          </a:p>
          <a:p>
            <a:pPr lvl="1"/>
            <a:r>
              <a:rPr lang="en-US" altLang="en-US" sz="2000" dirty="0" smtClean="0"/>
              <a:t>DIS periodically multicast a CSNP that describes every LSP in the LSDB</a:t>
            </a:r>
            <a:endParaRPr lang="en-US" altLang="en-US" sz="2000" dirty="0"/>
          </a:p>
          <a:p>
            <a:pPr lvl="1"/>
            <a:r>
              <a:rPr lang="en-US" altLang="en-US" sz="2000" dirty="0"/>
              <a:t>DIS has three tasks:</a:t>
            </a:r>
          </a:p>
          <a:p>
            <a:pPr lvl="2"/>
            <a:r>
              <a:rPr lang="en-US" altLang="en-US" sz="2000" dirty="0"/>
              <a:t>Creating and maintaining adjacencies</a:t>
            </a:r>
          </a:p>
          <a:p>
            <a:pPr lvl="2"/>
            <a:r>
              <a:rPr lang="en-US" altLang="en-US" sz="2000" dirty="0"/>
              <a:t>Creating and updating the </a:t>
            </a:r>
            <a:r>
              <a:rPr lang="en-US" altLang="en-US" sz="2000" dirty="0" err="1"/>
              <a:t>pseudonode</a:t>
            </a:r>
            <a:r>
              <a:rPr lang="en-US" altLang="en-US" sz="2000" dirty="0"/>
              <a:t> LSP</a:t>
            </a:r>
          </a:p>
          <a:p>
            <a:pPr lvl="2"/>
            <a:r>
              <a:rPr lang="en-US" altLang="en-US" sz="2000" dirty="0"/>
              <a:t>Flooding the LSPs over the LAN.</a:t>
            </a:r>
          </a:p>
        </p:txBody>
      </p:sp>
      <p:pic>
        <p:nvPicPr>
          <p:cNvPr id="1648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1800" y="176212"/>
            <a:ext cx="2133600" cy="150018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508545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a:xfrm>
            <a:off x="381000" y="152400"/>
            <a:ext cx="2971800" cy="609600"/>
          </a:xfrm>
        </p:spPr>
        <p:txBody>
          <a:bodyPr/>
          <a:lstStyle/>
          <a:p>
            <a:r>
              <a:rPr lang="en-US" altLang="en-US"/>
              <a:t>Update Process</a:t>
            </a:r>
          </a:p>
        </p:txBody>
      </p:sp>
      <p:sp>
        <p:nvSpPr>
          <p:cNvPr id="279555" name="Rectangle 3"/>
          <p:cNvSpPr>
            <a:spLocks noGrp="1" noChangeArrowheads="1"/>
          </p:cNvSpPr>
          <p:nvPr>
            <p:ph type="body" idx="1"/>
          </p:nvPr>
        </p:nvSpPr>
        <p:spPr>
          <a:xfrm>
            <a:off x="381000" y="4267200"/>
            <a:ext cx="8534400" cy="2362200"/>
          </a:xfrm>
        </p:spPr>
        <p:txBody>
          <a:bodyPr/>
          <a:lstStyle/>
          <a:p>
            <a:pPr>
              <a:lnSpc>
                <a:spcPct val="90000"/>
              </a:lnSpc>
            </a:pPr>
            <a:r>
              <a:rPr lang="en-US" altLang="en-US" sz="2000"/>
              <a:t>On Broadcast networks:</a:t>
            </a:r>
          </a:p>
          <a:p>
            <a:pPr lvl="1">
              <a:lnSpc>
                <a:spcPct val="90000"/>
              </a:lnSpc>
            </a:pPr>
            <a:r>
              <a:rPr lang="en-US" altLang="en-US" sz="2000"/>
              <a:t>LSPs are not acknowledged by each receiving router.</a:t>
            </a:r>
          </a:p>
          <a:p>
            <a:pPr lvl="1">
              <a:lnSpc>
                <a:spcPct val="90000"/>
              </a:lnSpc>
            </a:pPr>
            <a:r>
              <a:rPr lang="en-US" altLang="en-US" sz="2000" b="1"/>
              <a:t>DIS</a:t>
            </a:r>
            <a:r>
              <a:rPr lang="en-US" altLang="en-US" sz="2000"/>
              <a:t> periodically multicasts a </a:t>
            </a:r>
            <a:r>
              <a:rPr lang="en-US" altLang="en-US" sz="2000" b="1"/>
              <a:t>CSNP</a:t>
            </a:r>
            <a:r>
              <a:rPr lang="en-US" altLang="en-US" sz="2000"/>
              <a:t> (OSPF DBD) that describes every LSP in LSDB.</a:t>
            </a:r>
          </a:p>
          <a:p>
            <a:pPr lvl="2">
              <a:lnSpc>
                <a:spcPct val="90000"/>
              </a:lnSpc>
            </a:pPr>
            <a:r>
              <a:rPr lang="en-US" altLang="en-US" sz="2000"/>
              <a:t>Default is every10 seconds</a:t>
            </a:r>
          </a:p>
          <a:p>
            <a:pPr lvl="1">
              <a:lnSpc>
                <a:spcPct val="90000"/>
              </a:lnSpc>
            </a:pPr>
            <a:r>
              <a:rPr lang="en-US" altLang="en-US" sz="2000"/>
              <a:t>L1 CSNPs are multicast to AllL1ISs</a:t>
            </a:r>
          </a:p>
          <a:p>
            <a:pPr lvl="1">
              <a:lnSpc>
                <a:spcPct val="90000"/>
              </a:lnSpc>
            </a:pPr>
            <a:r>
              <a:rPr lang="en-US" altLang="en-US" sz="2000"/>
              <a:t>L2 CSNPs are multicast to AllL2ISs</a:t>
            </a:r>
          </a:p>
        </p:txBody>
      </p:sp>
      <p:pic>
        <p:nvPicPr>
          <p:cNvPr id="27955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0"/>
            <a:ext cx="6629400" cy="431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9557" name="Text Box 5"/>
          <p:cNvSpPr txBox="1">
            <a:spLocks noChangeArrowheads="1"/>
          </p:cNvSpPr>
          <p:nvPr/>
        </p:nvSpPr>
        <p:spPr bwMode="auto">
          <a:xfrm>
            <a:off x="457200" y="1447800"/>
            <a:ext cx="1981200" cy="207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latin typeface="Arial" panose="020B0604020202020204" pitchFamily="34" charset="0"/>
              </a:rPr>
              <a:t>PSNP (OSPF LSR)  goes to DIS.  </a:t>
            </a:r>
          </a:p>
          <a:p>
            <a:pPr>
              <a:spcBef>
                <a:spcPct val="50000"/>
              </a:spcBef>
            </a:pPr>
            <a:r>
              <a:rPr lang="en-US" altLang="en-US" sz="2000" b="1">
                <a:latin typeface="Arial" panose="020B0604020202020204" pitchFamily="34" charset="0"/>
              </a:rPr>
              <a:t>III. LSP 77 is sent by DIS to R1</a:t>
            </a:r>
          </a:p>
        </p:txBody>
      </p:sp>
      <p:sp>
        <p:nvSpPr>
          <p:cNvPr id="279558" name="Text Box 6"/>
          <p:cNvSpPr txBox="1">
            <a:spLocks noChangeArrowheads="1"/>
          </p:cNvSpPr>
          <p:nvPr/>
        </p:nvSpPr>
        <p:spPr bwMode="auto">
          <a:xfrm>
            <a:off x="5715000" y="1279525"/>
            <a:ext cx="1219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accent2"/>
                </a:solidFill>
                <a:latin typeface="Arial" panose="020B0604020202020204" pitchFamily="34" charset="0"/>
              </a:rPr>
              <a:t>CSNP (DBD)</a:t>
            </a:r>
          </a:p>
        </p:txBody>
      </p:sp>
      <p:sp>
        <p:nvSpPr>
          <p:cNvPr id="279559" name="Line 7"/>
          <p:cNvSpPr>
            <a:spLocks noChangeShapeType="1"/>
          </p:cNvSpPr>
          <p:nvPr/>
        </p:nvSpPr>
        <p:spPr bwMode="auto">
          <a:xfrm>
            <a:off x="6858000" y="1600200"/>
            <a:ext cx="0" cy="83820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9560" name="Line 8"/>
          <p:cNvSpPr>
            <a:spLocks noChangeShapeType="1"/>
          </p:cNvSpPr>
          <p:nvPr/>
        </p:nvSpPr>
        <p:spPr bwMode="auto">
          <a:xfrm flipH="1">
            <a:off x="3352800" y="2133600"/>
            <a:ext cx="3505200" cy="0"/>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9561" name="Line 9"/>
          <p:cNvSpPr>
            <a:spLocks noChangeShapeType="1"/>
          </p:cNvSpPr>
          <p:nvPr/>
        </p:nvSpPr>
        <p:spPr bwMode="auto">
          <a:xfrm flipV="1">
            <a:off x="5029200" y="1600200"/>
            <a:ext cx="0" cy="53340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9562" name="Line 10"/>
          <p:cNvSpPr>
            <a:spLocks noChangeShapeType="1"/>
          </p:cNvSpPr>
          <p:nvPr/>
        </p:nvSpPr>
        <p:spPr bwMode="auto">
          <a:xfrm flipV="1">
            <a:off x="3352800" y="1600200"/>
            <a:ext cx="0" cy="53340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9563" name="Line 11"/>
          <p:cNvSpPr>
            <a:spLocks noChangeShapeType="1"/>
          </p:cNvSpPr>
          <p:nvPr/>
        </p:nvSpPr>
        <p:spPr bwMode="auto">
          <a:xfrm>
            <a:off x="3505200" y="2133600"/>
            <a:ext cx="0" cy="45720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9564" name="Text Box 12"/>
          <p:cNvSpPr txBox="1">
            <a:spLocks noChangeArrowheads="1"/>
          </p:cNvSpPr>
          <p:nvPr/>
        </p:nvSpPr>
        <p:spPr bwMode="auto">
          <a:xfrm>
            <a:off x="3810000" y="2057400"/>
            <a:ext cx="1219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rgbClr val="FF0000"/>
                </a:solidFill>
                <a:latin typeface="Arial" panose="020B0604020202020204" pitchFamily="34" charset="0"/>
              </a:rPr>
              <a:t>PSNP (LSR)</a:t>
            </a:r>
          </a:p>
        </p:txBody>
      </p:sp>
      <p:sp>
        <p:nvSpPr>
          <p:cNvPr id="279565" name="Line 13"/>
          <p:cNvSpPr>
            <a:spLocks noChangeShapeType="1"/>
          </p:cNvSpPr>
          <p:nvPr/>
        </p:nvSpPr>
        <p:spPr bwMode="auto">
          <a:xfrm flipV="1">
            <a:off x="3810000" y="1524000"/>
            <a:ext cx="2819400" cy="106680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9566" name="Text Box 14"/>
          <p:cNvSpPr txBox="1">
            <a:spLocks noChangeArrowheads="1"/>
          </p:cNvSpPr>
          <p:nvPr/>
        </p:nvSpPr>
        <p:spPr bwMode="auto">
          <a:xfrm>
            <a:off x="7620000" y="762000"/>
            <a:ext cx="1219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rgbClr val="CC0099"/>
                </a:solidFill>
                <a:latin typeface="Arial" panose="020B0604020202020204" pitchFamily="34" charset="0"/>
              </a:rPr>
              <a:t>LSP 77 (LSA)</a:t>
            </a:r>
          </a:p>
        </p:txBody>
      </p:sp>
      <p:sp>
        <p:nvSpPr>
          <p:cNvPr id="279567" name="Line 15"/>
          <p:cNvSpPr>
            <a:spLocks noChangeShapeType="1"/>
          </p:cNvSpPr>
          <p:nvPr/>
        </p:nvSpPr>
        <p:spPr bwMode="auto">
          <a:xfrm flipH="1">
            <a:off x="3886200" y="1752600"/>
            <a:ext cx="2895600" cy="1219200"/>
          </a:xfrm>
          <a:prstGeom prst="line">
            <a:avLst/>
          </a:prstGeom>
          <a:noFill/>
          <a:ln w="25400">
            <a:solidFill>
              <a:srgbClr val="CC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9568" name="Line 16"/>
          <p:cNvSpPr>
            <a:spLocks noChangeShapeType="1"/>
          </p:cNvSpPr>
          <p:nvPr/>
        </p:nvSpPr>
        <p:spPr bwMode="auto">
          <a:xfrm flipV="1">
            <a:off x="4495800" y="2133600"/>
            <a:ext cx="2286000" cy="106680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9569" name="Text Box 17"/>
          <p:cNvSpPr txBox="1">
            <a:spLocks noChangeArrowheads="1"/>
          </p:cNvSpPr>
          <p:nvPr/>
        </p:nvSpPr>
        <p:spPr bwMode="auto">
          <a:xfrm>
            <a:off x="5334000" y="2743200"/>
            <a:ext cx="1676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accent2"/>
                </a:solidFill>
                <a:latin typeface="Arial" panose="020B0604020202020204" pitchFamily="34" charset="0"/>
              </a:rPr>
              <a:t>PSNP (LSAck)</a:t>
            </a:r>
          </a:p>
        </p:txBody>
      </p:sp>
    </p:spTree>
    <p:extLst>
      <p:ext uri="{BB962C8B-B14F-4D97-AF65-F5344CB8AC3E}">
        <p14:creationId xmlns:p14="http://schemas.microsoft.com/office/powerpoint/2010/main" val="8891117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9558"/>
                                        </p:tgtEl>
                                        <p:attrNameLst>
                                          <p:attrName>style.visibility</p:attrName>
                                        </p:attrNameLst>
                                      </p:cBhvr>
                                      <p:to>
                                        <p:strVal val="visible"/>
                                      </p:to>
                                    </p:set>
                                    <p:anim calcmode="lin" valueType="num">
                                      <p:cBhvr additive="base">
                                        <p:cTn id="7" dur="500" fill="hold"/>
                                        <p:tgtEl>
                                          <p:spTgt spid="279558"/>
                                        </p:tgtEl>
                                        <p:attrNameLst>
                                          <p:attrName>ppt_x</p:attrName>
                                        </p:attrNameLst>
                                      </p:cBhvr>
                                      <p:tavLst>
                                        <p:tav tm="0">
                                          <p:val>
                                            <p:strVal val="0-#ppt_w/2"/>
                                          </p:val>
                                        </p:tav>
                                        <p:tav tm="100000">
                                          <p:val>
                                            <p:strVal val="#ppt_x"/>
                                          </p:val>
                                        </p:tav>
                                      </p:tavLst>
                                    </p:anim>
                                    <p:anim calcmode="lin" valueType="num">
                                      <p:cBhvr additive="base">
                                        <p:cTn id="8" dur="500" fill="hold"/>
                                        <p:tgtEl>
                                          <p:spTgt spid="27955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79559"/>
                                        </p:tgtEl>
                                        <p:attrNameLst>
                                          <p:attrName>style.visibility</p:attrName>
                                        </p:attrNameLst>
                                      </p:cBhvr>
                                      <p:to>
                                        <p:strVal val="visible"/>
                                      </p:to>
                                    </p:set>
                                    <p:anim calcmode="lin" valueType="num">
                                      <p:cBhvr additive="base">
                                        <p:cTn id="13" dur="500" fill="hold"/>
                                        <p:tgtEl>
                                          <p:spTgt spid="279559"/>
                                        </p:tgtEl>
                                        <p:attrNameLst>
                                          <p:attrName>ppt_x</p:attrName>
                                        </p:attrNameLst>
                                      </p:cBhvr>
                                      <p:tavLst>
                                        <p:tav tm="0">
                                          <p:val>
                                            <p:strVal val="0-#ppt_w/2"/>
                                          </p:val>
                                        </p:tav>
                                        <p:tav tm="100000">
                                          <p:val>
                                            <p:strVal val="#ppt_x"/>
                                          </p:val>
                                        </p:tav>
                                      </p:tavLst>
                                    </p:anim>
                                    <p:anim calcmode="lin" valueType="num">
                                      <p:cBhvr additive="base">
                                        <p:cTn id="14" dur="500" fill="hold"/>
                                        <p:tgtEl>
                                          <p:spTgt spid="27955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79560"/>
                                        </p:tgtEl>
                                        <p:attrNameLst>
                                          <p:attrName>style.visibility</p:attrName>
                                        </p:attrNameLst>
                                      </p:cBhvr>
                                      <p:to>
                                        <p:strVal val="visible"/>
                                      </p:to>
                                    </p:set>
                                    <p:anim calcmode="lin" valueType="num">
                                      <p:cBhvr additive="base">
                                        <p:cTn id="19" dur="500" fill="hold"/>
                                        <p:tgtEl>
                                          <p:spTgt spid="279560"/>
                                        </p:tgtEl>
                                        <p:attrNameLst>
                                          <p:attrName>ppt_x</p:attrName>
                                        </p:attrNameLst>
                                      </p:cBhvr>
                                      <p:tavLst>
                                        <p:tav tm="0">
                                          <p:val>
                                            <p:strVal val="0-#ppt_w/2"/>
                                          </p:val>
                                        </p:tav>
                                        <p:tav tm="100000">
                                          <p:val>
                                            <p:strVal val="#ppt_x"/>
                                          </p:val>
                                        </p:tav>
                                      </p:tavLst>
                                    </p:anim>
                                    <p:anim calcmode="lin" valueType="num">
                                      <p:cBhvr additive="base">
                                        <p:cTn id="20" dur="500" fill="hold"/>
                                        <p:tgtEl>
                                          <p:spTgt spid="279560"/>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79561"/>
                                        </p:tgtEl>
                                        <p:attrNameLst>
                                          <p:attrName>style.visibility</p:attrName>
                                        </p:attrNameLst>
                                      </p:cBhvr>
                                      <p:to>
                                        <p:strVal val="visible"/>
                                      </p:to>
                                    </p:set>
                                    <p:anim calcmode="lin" valueType="num">
                                      <p:cBhvr additive="base">
                                        <p:cTn id="25" dur="500" fill="hold"/>
                                        <p:tgtEl>
                                          <p:spTgt spid="279561"/>
                                        </p:tgtEl>
                                        <p:attrNameLst>
                                          <p:attrName>ppt_x</p:attrName>
                                        </p:attrNameLst>
                                      </p:cBhvr>
                                      <p:tavLst>
                                        <p:tav tm="0">
                                          <p:val>
                                            <p:strVal val="0-#ppt_w/2"/>
                                          </p:val>
                                        </p:tav>
                                        <p:tav tm="100000">
                                          <p:val>
                                            <p:strVal val="#ppt_x"/>
                                          </p:val>
                                        </p:tav>
                                      </p:tavLst>
                                    </p:anim>
                                    <p:anim calcmode="lin" valueType="num">
                                      <p:cBhvr additive="base">
                                        <p:cTn id="26" dur="500" fill="hold"/>
                                        <p:tgtEl>
                                          <p:spTgt spid="279561"/>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79562"/>
                                        </p:tgtEl>
                                        <p:attrNameLst>
                                          <p:attrName>style.visibility</p:attrName>
                                        </p:attrNameLst>
                                      </p:cBhvr>
                                      <p:to>
                                        <p:strVal val="visible"/>
                                      </p:to>
                                    </p:set>
                                    <p:anim calcmode="lin" valueType="num">
                                      <p:cBhvr additive="base">
                                        <p:cTn id="31" dur="500" fill="hold"/>
                                        <p:tgtEl>
                                          <p:spTgt spid="279562"/>
                                        </p:tgtEl>
                                        <p:attrNameLst>
                                          <p:attrName>ppt_x</p:attrName>
                                        </p:attrNameLst>
                                      </p:cBhvr>
                                      <p:tavLst>
                                        <p:tav tm="0">
                                          <p:val>
                                            <p:strVal val="0-#ppt_w/2"/>
                                          </p:val>
                                        </p:tav>
                                        <p:tav tm="100000">
                                          <p:val>
                                            <p:strVal val="#ppt_x"/>
                                          </p:val>
                                        </p:tav>
                                      </p:tavLst>
                                    </p:anim>
                                    <p:anim calcmode="lin" valueType="num">
                                      <p:cBhvr additive="base">
                                        <p:cTn id="32" dur="500" fill="hold"/>
                                        <p:tgtEl>
                                          <p:spTgt spid="279562"/>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79563"/>
                                        </p:tgtEl>
                                        <p:attrNameLst>
                                          <p:attrName>style.visibility</p:attrName>
                                        </p:attrNameLst>
                                      </p:cBhvr>
                                      <p:to>
                                        <p:strVal val="visible"/>
                                      </p:to>
                                    </p:set>
                                    <p:anim calcmode="lin" valueType="num">
                                      <p:cBhvr additive="base">
                                        <p:cTn id="37" dur="500" fill="hold"/>
                                        <p:tgtEl>
                                          <p:spTgt spid="279563"/>
                                        </p:tgtEl>
                                        <p:attrNameLst>
                                          <p:attrName>ppt_x</p:attrName>
                                        </p:attrNameLst>
                                      </p:cBhvr>
                                      <p:tavLst>
                                        <p:tav tm="0">
                                          <p:val>
                                            <p:strVal val="0-#ppt_w/2"/>
                                          </p:val>
                                        </p:tav>
                                        <p:tav tm="100000">
                                          <p:val>
                                            <p:strVal val="#ppt_x"/>
                                          </p:val>
                                        </p:tav>
                                      </p:tavLst>
                                    </p:anim>
                                    <p:anim calcmode="lin" valueType="num">
                                      <p:cBhvr additive="base">
                                        <p:cTn id="38" dur="500" fill="hold"/>
                                        <p:tgtEl>
                                          <p:spTgt spid="279563"/>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79564"/>
                                        </p:tgtEl>
                                        <p:attrNameLst>
                                          <p:attrName>style.visibility</p:attrName>
                                        </p:attrNameLst>
                                      </p:cBhvr>
                                      <p:to>
                                        <p:strVal val="visible"/>
                                      </p:to>
                                    </p:set>
                                    <p:anim calcmode="lin" valueType="num">
                                      <p:cBhvr additive="base">
                                        <p:cTn id="43" dur="500" fill="hold"/>
                                        <p:tgtEl>
                                          <p:spTgt spid="279564"/>
                                        </p:tgtEl>
                                        <p:attrNameLst>
                                          <p:attrName>ppt_x</p:attrName>
                                        </p:attrNameLst>
                                      </p:cBhvr>
                                      <p:tavLst>
                                        <p:tav tm="0">
                                          <p:val>
                                            <p:strVal val="0-#ppt_w/2"/>
                                          </p:val>
                                        </p:tav>
                                        <p:tav tm="100000">
                                          <p:val>
                                            <p:strVal val="#ppt_x"/>
                                          </p:val>
                                        </p:tav>
                                      </p:tavLst>
                                    </p:anim>
                                    <p:anim calcmode="lin" valueType="num">
                                      <p:cBhvr additive="base">
                                        <p:cTn id="44" dur="500" fill="hold"/>
                                        <p:tgtEl>
                                          <p:spTgt spid="279564"/>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79565"/>
                                        </p:tgtEl>
                                        <p:attrNameLst>
                                          <p:attrName>style.visibility</p:attrName>
                                        </p:attrNameLst>
                                      </p:cBhvr>
                                      <p:to>
                                        <p:strVal val="visible"/>
                                      </p:to>
                                    </p:set>
                                    <p:anim calcmode="lin" valueType="num">
                                      <p:cBhvr additive="base">
                                        <p:cTn id="49" dur="500" fill="hold"/>
                                        <p:tgtEl>
                                          <p:spTgt spid="279565"/>
                                        </p:tgtEl>
                                        <p:attrNameLst>
                                          <p:attrName>ppt_x</p:attrName>
                                        </p:attrNameLst>
                                      </p:cBhvr>
                                      <p:tavLst>
                                        <p:tav tm="0">
                                          <p:val>
                                            <p:strVal val="0-#ppt_w/2"/>
                                          </p:val>
                                        </p:tav>
                                        <p:tav tm="100000">
                                          <p:val>
                                            <p:strVal val="#ppt_x"/>
                                          </p:val>
                                        </p:tav>
                                      </p:tavLst>
                                    </p:anim>
                                    <p:anim calcmode="lin" valueType="num">
                                      <p:cBhvr additive="base">
                                        <p:cTn id="50" dur="500" fill="hold"/>
                                        <p:tgtEl>
                                          <p:spTgt spid="279565"/>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279566"/>
                                        </p:tgtEl>
                                        <p:attrNameLst>
                                          <p:attrName>style.visibility</p:attrName>
                                        </p:attrNameLst>
                                      </p:cBhvr>
                                      <p:to>
                                        <p:strVal val="visible"/>
                                      </p:to>
                                    </p:set>
                                    <p:anim calcmode="lin" valueType="num">
                                      <p:cBhvr additive="base">
                                        <p:cTn id="55" dur="500" fill="hold"/>
                                        <p:tgtEl>
                                          <p:spTgt spid="279566"/>
                                        </p:tgtEl>
                                        <p:attrNameLst>
                                          <p:attrName>ppt_x</p:attrName>
                                        </p:attrNameLst>
                                      </p:cBhvr>
                                      <p:tavLst>
                                        <p:tav tm="0">
                                          <p:val>
                                            <p:strVal val="0-#ppt_w/2"/>
                                          </p:val>
                                        </p:tav>
                                        <p:tav tm="100000">
                                          <p:val>
                                            <p:strVal val="#ppt_x"/>
                                          </p:val>
                                        </p:tav>
                                      </p:tavLst>
                                    </p:anim>
                                    <p:anim calcmode="lin" valueType="num">
                                      <p:cBhvr additive="base">
                                        <p:cTn id="56" dur="500" fill="hold"/>
                                        <p:tgtEl>
                                          <p:spTgt spid="279566"/>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279567"/>
                                        </p:tgtEl>
                                        <p:attrNameLst>
                                          <p:attrName>style.visibility</p:attrName>
                                        </p:attrNameLst>
                                      </p:cBhvr>
                                      <p:to>
                                        <p:strVal val="visible"/>
                                      </p:to>
                                    </p:set>
                                    <p:anim calcmode="lin" valueType="num">
                                      <p:cBhvr additive="base">
                                        <p:cTn id="61" dur="500" fill="hold"/>
                                        <p:tgtEl>
                                          <p:spTgt spid="279567"/>
                                        </p:tgtEl>
                                        <p:attrNameLst>
                                          <p:attrName>ppt_x</p:attrName>
                                        </p:attrNameLst>
                                      </p:cBhvr>
                                      <p:tavLst>
                                        <p:tav tm="0">
                                          <p:val>
                                            <p:strVal val="0-#ppt_w/2"/>
                                          </p:val>
                                        </p:tav>
                                        <p:tav tm="100000">
                                          <p:val>
                                            <p:strVal val="#ppt_x"/>
                                          </p:val>
                                        </p:tav>
                                      </p:tavLst>
                                    </p:anim>
                                    <p:anim calcmode="lin" valueType="num">
                                      <p:cBhvr additive="base">
                                        <p:cTn id="62" dur="500" fill="hold"/>
                                        <p:tgtEl>
                                          <p:spTgt spid="279567"/>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279569"/>
                                        </p:tgtEl>
                                        <p:attrNameLst>
                                          <p:attrName>style.visibility</p:attrName>
                                        </p:attrNameLst>
                                      </p:cBhvr>
                                      <p:to>
                                        <p:strVal val="visible"/>
                                      </p:to>
                                    </p:set>
                                    <p:anim calcmode="lin" valueType="num">
                                      <p:cBhvr additive="base">
                                        <p:cTn id="67" dur="500" fill="hold"/>
                                        <p:tgtEl>
                                          <p:spTgt spid="279569"/>
                                        </p:tgtEl>
                                        <p:attrNameLst>
                                          <p:attrName>ppt_x</p:attrName>
                                        </p:attrNameLst>
                                      </p:cBhvr>
                                      <p:tavLst>
                                        <p:tav tm="0">
                                          <p:val>
                                            <p:strVal val="0-#ppt_w/2"/>
                                          </p:val>
                                        </p:tav>
                                        <p:tav tm="100000">
                                          <p:val>
                                            <p:strVal val="#ppt_x"/>
                                          </p:val>
                                        </p:tav>
                                      </p:tavLst>
                                    </p:anim>
                                    <p:anim calcmode="lin" valueType="num">
                                      <p:cBhvr additive="base">
                                        <p:cTn id="68" dur="500" fill="hold"/>
                                        <p:tgtEl>
                                          <p:spTgt spid="279569"/>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279568"/>
                                        </p:tgtEl>
                                        <p:attrNameLst>
                                          <p:attrName>style.visibility</p:attrName>
                                        </p:attrNameLst>
                                      </p:cBhvr>
                                      <p:to>
                                        <p:strVal val="visible"/>
                                      </p:to>
                                    </p:set>
                                    <p:anim calcmode="lin" valueType="num">
                                      <p:cBhvr additive="base">
                                        <p:cTn id="73" dur="500" fill="hold"/>
                                        <p:tgtEl>
                                          <p:spTgt spid="279568"/>
                                        </p:tgtEl>
                                        <p:attrNameLst>
                                          <p:attrName>ppt_x</p:attrName>
                                        </p:attrNameLst>
                                      </p:cBhvr>
                                      <p:tavLst>
                                        <p:tav tm="0">
                                          <p:val>
                                            <p:strVal val="0-#ppt_w/2"/>
                                          </p:val>
                                        </p:tav>
                                        <p:tav tm="100000">
                                          <p:val>
                                            <p:strVal val="#ppt_x"/>
                                          </p:val>
                                        </p:tav>
                                      </p:tavLst>
                                    </p:anim>
                                    <p:anim calcmode="lin" valueType="num">
                                      <p:cBhvr additive="base">
                                        <p:cTn id="74" dur="500" fill="hold"/>
                                        <p:tgtEl>
                                          <p:spTgt spid="2795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58" grpId="0" autoUpdateAnimBg="0"/>
      <p:bldP spid="279559" grpId="0" animBg="1"/>
      <p:bldP spid="279560" grpId="0" animBg="1"/>
      <p:bldP spid="279561" grpId="0" animBg="1"/>
      <p:bldP spid="279562" grpId="0" animBg="1"/>
      <p:bldP spid="279563" grpId="0" animBg="1"/>
      <p:bldP spid="279564" grpId="0" autoUpdateAnimBg="0"/>
      <p:bldP spid="279565" grpId="0" animBg="1"/>
      <p:bldP spid="279566" grpId="0" autoUpdateAnimBg="0"/>
      <p:bldP spid="279567" grpId="0" animBg="1"/>
      <p:bldP spid="279568" grpId="0" animBg="1"/>
      <p:bldP spid="279569"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1026"/>
          <p:cNvSpPr>
            <a:spLocks noGrp="1" noChangeArrowheads="1"/>
          </p:cNvSpPr>
          <p:nvPr>
            <p:ph type="title"/>
          </p:nvPr>
        </p:nvSpPr>
        <p:spPr>
          <a:xfrm>
            <a:off x="304800" y="152400"/>
            <a:ext cx="7886700" cy="652461"/>
          </a:xfrm>
        </p:spPr>
        <p:txBody>
          <a:bodyPr/>
          <a:lstStyle/>
          <a:p>
            <a:r>
              <a:rPr lang="en-US" altLang="en-US" dirty="0"/>
              <a:t>IS-IS Routing Process: Update</a:t>
            </a:r>
          </a:p>
        </p:txBody>
      </p:sp>
      <p:pic>
        <p:nvPicPr>
          <p:cNvPr id="177156" name="Picture 10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2703403"/>
            <a:ext cx="6629400" cy="4041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7155" name="Picture 10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4200" y="176212"/>
            <a:ext cx="2133600" cy="150018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7157" name="Text Box 1029"/>
          <p:cNvSpPr txBox="1">
            <a:spLocks noChangeArrowheads="1"/>
          </p:cNvSpPr>
          <p:nvPr/>
        </p:nvSpPr>
        <p:spPr bwMode="auto">
          <a:xfrm>
            <a:off x="5029200" y="3886200"/>
            <a:ext cx="1219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accent2"/>
                </a:solidFill>
                <a:latin typeface="Arial" panose="020B0604020202020204" pitchFamily="34" charset="0"/>
              </a:rPr>
              <a:t>CSNP (DBD)</a:t>
            </a:r>
          </a:p>
        </p:txBody>
      </p:sp>
      <p:sp>
        <p:nvSpPr>
          <p:cNvPr id="177158" name="Line 1030"/>
          <p:cNvSpPr>
            <a:spLocks noChangeShapeType="1"/>
          </p:cNvSpPr>
          <p:nvPr/>
        </p:nvSpPr>
        <p:spPr bwMode="auto">
          <a:xfrm>
            <a:off x="6096000" y="4224338"/>
            <a:ext cx="0" cy="83820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7159" name="Line 1031"/>
          <p:cNvSpPr>
            <a:spLocks noChangeShapeType="1"/>
          </p:cNvSpPr>
          <p:nvPr/>
        </p:nvSpPr>
        <p:spPr bwMode="auto">
          <a:xfrm flipH="1">
            <a:off x="2590800" y="4757738"/>
            <a:ext cx="3505200" cy="0"/>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7160" name="Line 1032"/>
          <p:cNvSpPr>
            <a:spLocks noChangeShapeType="1"/>
          </p:cNvSpPr>
          <p:nvPr/>
        </p:nvSpPr>
        <p:spPr bwMode="auto">
          <a:xfrm flipV="1">
            <a:off x="4267200" y="4224338"/>
            <a:ext cx="0" cy="53340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7161" name="Line 1033"/>
          <p:cNvSpPr>
            <a:spLocks noChangeShapeType="1"/>
          </p:cNvSpPr>
          <p:nvPr/>
        </p:nvSpPr>
        <p:spPr bwMode="auto">
          <a:xfrm flipV="1">
            <a:off x="2590800" y="4224338"/>
            <a:ext cx="0" cy="53340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7162" name="Line 1034"/>
          <p:cNvSpPr>
            <a:spLocks noChangeShapeType="1"/>
          </p:cNvSpPr>
          <p:nvPr/>
        </p:nvSpPr>
        <p:spPr bwMode="auto">
          <a:xfrm>
            <a:off x="2743200" y="4757738"/>
            <a:ext cx="0" cy="45720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7163" name="Text Box 1035"/>
          <p:cNvSpPr txBox="1">
            <a:spLocks noChangeArrowheads="1"/>
          </p:cNvSpPr>
          <p:nvPr/>
        </p:nvSpPr>
        <p:spPr bwMode="auto">
          <a:xfrm>
            <a:off x="3048000" y="4681538"/>
            <a:ext cx="1219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rgbClr val="FF0000"/>
                </a:solidFill>
                <a:latin typeface="Arial" panose="020B0604020202020204" pitchFamily="34" charset="0"/>
              </a:rPr>
              <a:t>LSP 88</a:t>
            </a:r>
          </a:p>
        </p:txBody>
      </p:sp>
      <p:sp>
        <p:nvSpPr>
          <p:cNvPr id="177164" name="Line 1036"/>
          <p:cNvSpPr>
            <a:spLocks noChangeShapeType="1"/>
          </p:cNvSpPr>
          <p:nvPr/>
        </p:nvSpPr>
        <p:spPr bwMode="auto">
          <a:xfrm flipV="1">
            <a:off x="2971800" y="4191000"/>
            <a:ext cx="0" cy="1023938"/>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7169" name="Rectangle 1041"/>
          <p:cNvSpPr>
            <a:spLocks noGrp="1" noChangeArrowheads="1"/>
          </p:cNvSpPr>
          <p:nvPr>
            <p:ph type="body" idx="1"/>
          </p:nvPr>
        </p:nvSpPr>
        <p:spPr>
          <a:xfrm>
            <a:off x="381000" y="838200"/>
            <a:ext cx="8534400" cy="2133600"/>
          </a:xfrm>
          <a:noFill/>
          <a:ln/>
        </p:spPr>
        <p:txBody>
          <a:bodyPr/>
          <a:lstStyle/>
          <a:p>
            <a:pPr>
              <a:buFont typeface="Arial" panose="020B0604020202020204" pitchFamily="34" charset="0"/>
              <a:buNone/>
            </a:pPr>
            <a:r>
              <a:rPr lang="en-US" altLang="en-US" sz="2000" b="1" dirty="0"/>
              <a:t>Sending and Receiving an LSP:</a:t>
            </a:r>
            <a:endParaRPr lang="en-US" altLang="en-US" sz="2000" dirty="0"/>
          </a:p>
          <a:p>
            <a:r>
              <a:rPr lang="en-US" altLang="en-US" sz="2000" b="1" dirty="0"/>
              <a:t>Propagating (sending) LSPs on a Broadcast Interface</a:t>
            </a:r>
          </a:p>
          <a:p>
            <a:pPr lvl="1"/>
            <a:r>
              <a:rPr lang="en-US" altLang="en-US" sz="2000" dirty="0"/>
              <a:t>On receiving a CSNP the router compares it with its LSDB…</a:t>
            </a:r>
          </a:p>
          <a:p>
            <a:pPr lvl="1"/>
            <a:r>
              <a:rPr lang="en-US" altLang="en-US" sz="2000" dirty="0"/>
              <a:t>If the receiving router has a newer version of the LSP then what was sent in the CSNP, or if the CSNP did not contain one of its LSPs, the router multicasts the LSP to all routers on the LAN.</a:t>
            </a:r>
          </a:p>
        </p:txBody>
      </p:sp>
      <p:sp>
        <p:nvSpPr>
          <p:cNvPr id="177170" name="AutoShape 1042"/>
          <p:cNvSpPr>
            <a:spLocks noChangeArrowheads="1"/>
          </p:cNvSpPr>
          <p:nvPr/>
        </p:nvSpPr>
        <p:spPr bwMode="auto">
          <a:xfrm>
            <a:off x="304800" y="4724400"/>
            <a:ext cx="1295400" cy="990600"/>
          </a:xfrm>
          <a:prstGeom prst="wedgeRectCallout">
            <a:avLst>
              <a:gd name="adj1" fmla="val 85662"/>
              <a:gd name="adj2" fmla="val 37338"/>
            </a:avLst>
          </a:prstGeom>
          <a:noFill/>
          <a:ln w="254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1400">
                <a:latin typeface="Arial" panose="020B0604020202020204" pitchFamily="34" charset="0"/>
              </a:rPr>
              <a:t>I have a newer version of LSP 88</a:t>
            </a:r>
          </a:p>
        </p:txBody>
      </p:sp>
      <p:sp>
        <p:nvSpPr>
          <p:cNvPr id="177171" name="Rectangle 1043"/>
          <p:cNvSpPr>
            <a:spLocks noChangeArrowheads="1"/>
          </p:cNvSpPr>
          <p:nvPr/>
        </p:nvSpPr>
        <p:spPr bwMode="auto">
          <a:xfrm>
            <a:off x="2971800" y="6019800"/>
            <a:ext cx="1752600" cy="914400"/>
          </a:xfrm>
          <a:prstGeom prst="rect">
            <a:avLst/>
          </a:prstGeom>
          <a:solidFill>
            <a:schemeClr val="bg1"/>
          </a:solidFill>
          <a:ln>
            <a:noFill/>
          </a:ln>
          <a:effectLst/>
          <a:extLs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7173" name="Rectangle 1045"/>
          <p:cNvSpPr>
            <a:spLocks noChangeArrowheads="1"/>
          </p:cNvSpPr>
          <p:nvPr/>
        </p:nvSpPr>
        <p:spPr bwMode="auto">
          <a:xfrm>
            <a:off x="3200400" y="5562600"/>
            <a:ext cx="1752600" cy="609600"/>
          </a:xfrm>
          <a:prstGeom prst="rect">
            <a:avLst/>
          </a:prstGeom>
          <a:solidFill>
            <a:schemeClr val="bg1"/>
          </a:solidFill>
          <a:ln>
            <a:noFill/>
          </a:ln>
          <a:effectLst/>
          <a:extLs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7174" name="Rectangle 1046"/>
          <p:cNvSpPr>
            <a:spLocks noChangeArrowheads="1"/>
          </p:cNvSpPr>
          <p:nvPr/>
        </p:nvSpPr>
        <p:spPr bwMode="auto">
          <a:xfrm>
            <a:off x="3124200" y="6019800"/>
            <a:ext cx="1752600" cy="914400"/>
          </a:xfrm>
          <a:prstGeom prst="rect">
            <a:avLst/>
          </a:prstGeom>
          <a:solidFill>
            <a:schemeClr val="bg1"/>
          </a:solidFill>
          <a:ln>
            <a:noFill/>
          </a:ln>
          <a:effectLst/>
          <a:extLs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7175" name="Line 1047"/>
          <p:cNvSpPr>
            <a:spLocks noChangeShapeType="1"/>
          </p:cNvSpPr>
          <p:nvPr/>
        </p:nvSpPr>
        <p:spPr bwMode="auto">
          <a:xfrm>
            <a:off x="2971800" y="4572000"/>
            <a:ext cx="3276600"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7176" name="Line 1048"/>
          <p:cNvSpPr>
            <a:spLocks noChangeShapeType="1"/>
          </p:cNvSpPr>
          <p:nvPr/>
        </p:nvSpPr>
        <p:spPr bwMode="auto">
          <a:xfrm flipV="1">
            <a:off x="4724400" y="4191000"/>
            <a:ext cx="0" cy="38100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7177" name="Line 1049"/>
          <p:cNvSpPr>
            <a:spLocks noChangeShapeType="1"/>
          </p:cNvSpPr>
          <p:nvPr/>
        </p:nvSpPr>
        <p:spPr bwMode="auto">
          <a:xfrm flipV="1">
            <a:off x="6019800" y="4191000"/>
            <a:ext cx="0" cy="38100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7178" name="Line 1050"/>
          <p:cNvSpPr>
            <a:spLocks noChangeShapeType="1"/>
          </p:cNvSpPr>
          <p:nvPr/>
        </p:nvSpPr>
        <p:spPr bwMode="auto">
          <a:xfrm>
            <a:off x="6248400" y="4572000"/>
            <a:ext cx="0" cy="45720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7179" name="Text Box 1051"/>
          <p:cNvSpPr txBox="1">
            <a:spLocks noChangeArrowheads="1"/>
          </p:cNvSpPr>
          <p:nvPr/>
        </p:nvSpPr>
        <p:spPr bwMode="auto">
          <a:xfrm>
            <a:off x="838200" y="6019800"/>
            <a:ext cx="51054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b="1" dirty="0">
                <a:latin typeface="Arial" panose="020B0604020202020204" pitchFamily="34" charset="0"/>
              </a:rPr>
              <a:t>Receipt of LSP 88 is acknowledged by all routers with a PSNP.</a:t>
            </a:r>
          </a:p>
        </p:txBody>
      </p:sp>
      <p:sp>
        <p:nvSpPr>
          <p:cNvPr id="177172" name="Rectangle 1044"/>
          <p:cNvSpPr>
            <a:spLocks noChangeArrowheads="1"/>
          </p:cNvSpPr>
          <p:nvPr/>
        </p:nvSpPr>
        <p:spPr bwMode="auto">
          <a:xfrm>
            <a:off x="9372600" y="5907374"/>
            <a:ext cx="1752600" cy="914400"/>
          </a:xfrm>
          <a:prstGeom prst="rect">
            <a:avLst/>
          </a:prstGeom>
          <a:solidFill>
            <a:schemeClr val="bg1"/>
          </a:solidFill>
          <a:ln>
            <a:noFill/>
          </a:ln>
          <a:effectLst/>
          <a:extLs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80808"/>
              </a:solidFill>
            </a:endParaRPr>
          </a:p>
        </p:txBody>
      </p:sp>
    </p:spTree>
    <p:extLst>
      <p:ext uri="{BB962C8B-B14F-4D97-AF65-F5344CB8AC3E}">
        <p14:creationId xmlns:p14="http://schemas.microsoft.com/office/powerpoint/2010/main" val="3126774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7157"/>
                                        </p:tgtEl>
                                        <p:attrNameLst>
                                          <p:attrName>style.visibility</p:attrName>
                                        </p:attrNameLst>
                                      </p:cBhvr>
                                      <p:to>
                                        <p:strVal val="visible"/>
                                      </p:to>
                                    </p:set>
                                    <p:anim calcmode="lin" valueType="num">
                                      <p:cBhvr additive="base">
                                        <p:cTn id="7" dur="500" fill="hold"/>
                                        <p:tgtEl>
                                          <p:spTgt spid="177157"/>
                                        </p:tgtEl>
                                        <p:attrNameLst>
                                          <p:attrName>ppt_x</p:attrName>
                                        </p:attrNameLst>
                                      </p:cBhvr>
                                      <p:tavLst>
                                        <p:tav tm="0">
                                          <p:val>
                                            <p:strVal val="0-#ppt_w/2"/>
                                          </p:val>
                                        </p:tav>
                                        <p:tav tm="100000">
                                          <p:val>
                                            <p:strVal val="#ppt_x"/>
                                          </p:val>
                                        </p:tav>
                                      </p:tavLst>
                                    </p:anim>
                                    <p:anim calcmode="lin" valueType="num">
                                      <p:cBhvr additive="base">
                                        <p:cTn id="8" dur="500" fill="hold"/>
                                        <p:tgtEl>
                                          <p:spTgt spid="17715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7158"/>
                                        </p:tgtEl>
                                        <p:attrNameLst>
                                          <p:attrName>style.visibility</p:attrName>
                                        </p:attrNameLst>
                                      </p:cBhvr>
                                      <p:to>
                                        <p:strVal val="visible"/>
                                      </p:to>
                                    </p:set>
                                    <p:anim calcmode="lin" valueType="num">
                                      <p:cBhvr additive="base">
                                        <p:cTn id="13" dur="500" fill="hold"/>
                                        <p:tgtEl>
                                          <p:spTgt spid="177158"/>
                                        </p:tgtEl>
                                        <p:attrNameLst>
                                          <p:attrName>ppt_x</p:attrName>
                                        </p:attrNameLst>
                                      </p:cBhvr>
                                      <p:tavLst>
                                        <p:tav tm="0">
                                          <p:val>
                                            <p:strVal val="0-#ppt_w/2"/>
                                          </p:val>
                                        </p:tav>
                                        <p:tav tm="100000">
                                          <p:val>
                                            <p:strVal val="#ppt_x"/>
                                          </p:val>
                                        </p:tav>
                                      </p:tavLst>
                                    </p:anim>
                                    <p:anim calcmode="lin" valueType="num">
                                      <p:cBhvr additive="base">
                                        <p:cTn id="14" dur="500" fill="hold"/>
                                        <p:tgtEl>
                                          <p:spTgt spid="17715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77159"/>
                                        </p:tgtEl>
                                        <p:attrNameLst>
                                          <p:attrName>style.visibility</p:attrName>
                                        </p:attrNameLst>
                                      </p:cBhvr>
                                      <p:to>
                                        <p:strVal val="visible"/>
                                      </p:to>
                                    </p:set>
                                    <p:anim calcmode="lin" valueType="num">
                                      <p:cBhvr additive="base">
                                        <p:cTn id="19" dur="500" fill="hold"/>
                                        <p:tgtEl>
                                          <p:spTgt spid="177159"/>
                                        </p:tgtEl>
                                        <p:attrNameLst>
                                          <p:attrName>ppt_x</p:attrName>
                                        </p:attrNameLst>
                                      </p:cBhvr>
                                      <p:tavLst>
                                        <p:tav tm="0">
                                          <p:val>
                                            <p:strVal val="0-#ppt_w/2"/>
                                          </p:val>
                                        </p:tav>
                                        <p:tav tm="100000">
                                          <p:val>
                                            <p:strVal val="#ppt_x"/>
                                          </p:val>
                                        </p:tav>
                                      </p:tavLst>
                                    </p:anim>
                                    <p:anim calcmode="lin" valueType="num">
                                      <p:cBhvr additive="base">
                                        <p:cTn id="20" dur="500" fill="hold"/>
                                        <p:tgtEl>
                                          <p:spTgt spid="177159"/>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77160"/>
                                        </p:tgtEl>
                                        <p:attrNameLst>
                                          <p:attrName>style.visibility</p:attrName>
                                        </p:attrNameLst>
                                      </p:cBhvr>
                                      <p:to>
                                        <p:strVal val="visible"/>
                                      </p:to>
                                    </p:set>
                                    <p:anim calcmode="lin" valueType="num">
                                      <p:cBhvr additive="base">
                                        <p:cTn id="25" dur="500" fill="hold"/>
                                        <p:tgtEl>
                                          <p:spTgt spid="177160"/>
                                        </p:tgtEl>
                                        <p:attrNameLst>
                                          <p:attrName>ppt_x</p:attrName>
                                        </p:attrNameLst>
                                      </p:cBhvr>
                                      <p:tavLst>
                                        <p:tav tm="0">
                                          <p:val>
                                            <p:strVal val="0-#ppt_w/2"/>
                                          </p:val>
                                        </p:tav>
                                        <p:tav tm="100000">
                                          <p:val>
                                            <p:strVal val="#ppt_x"/>
                                          </p:val>
                                        </p:tav>
                                      </p:tavLst>
                                    </p:anim>
                                    <p:anim calcmode="lin" valueType="num">
                                      <p:cBhvr additive="base">
                                        <p:cTn id="26" dur="500" fill="hold"/>
                                        <p:tgtEl>
                                          <p:spTgt spid="177160"/>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77161"/>
                                        </p:tgtEl>
                                        <p:attrNameLst>
                                          <p:attrName>style.visibility</p:attrName>
                                        </p:attrNameLst>
                                      </p:cBhvr>
                                      <p:to>
                                        <p:strVal val="visible"/>
                                      </p:to>
                                    </p:set>
                                    <p:anim calcmode="lin" valueType="num">
                                      <p:cBhvr additive="base">
                                        <p:cTn id="31" dur="500" fill="hold"/>
                                        <p:tgtEl>
                                          <p:spTgt spid="177161"/>
                                        </p:tgtEl>
                                        <p:attrNameLst>
                                          <p:attrName>ppt_x</p:attrName>
                                        </p:attrNameLst>
                                      </p:cBhvr>
                                      <p:tavLst>
                                        <p:tav tm="0">
                                          <p:val>
                                            <p:strVal val="0-#ppt_w/2"/>
                                          </p:val>
                                        </p:tav>
                                        <p:tav tm="100000">
                                          <p:val>
                                            <p:strVal val="#ppt_x"/>
                                          </p:val>
                                        </p:tav>
                                      </p:tavLst>
                                    </p:anim>
                                    <p:anim calcmode="lin" valueType="num">
                                      <p:cBhvr additive="base">
                                        <p:cTn id="32" dur="500" fill="hold"/>
                                        <p:tgtEl>
                                          <p:spTgt spid="177161"/>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77162"/>
                                        </p:tgtEl>
                                        <p:attrNameLst>
                                          <p:attrName>style.visibility</p:attrName>
                                        </p:attrNameLst>
                                      </p:cBhvr>
                                      <p:to>
                                        <p:strVal val="visible"/>
                                      </p:to>
                                    </p:set>
                                    <p:anim calcmode="lin" valueType="num">
                                      <p:cBhvr additive="base">
                                        <p:cTn id="37" dur="500" fill="hold"/>
                                        <p:tgtEl>
                                          <p:spTgt spid="177162"/>
                                        </p:tgtEl>
                                        <p:attrNameLst>
                                          <p:attrName>ppt_x</p:attrName>
                                        </p:attrNameLst>
                                      </p:cBhvr>
                                      <p:tavLst>
                                        <p:tav tm="0">
                                          <p:val>
                                            <p:strVal val="0-#ppt_w/2"/>
                                          </p:val>
                                        </p:tav>
                                        <p:tav tm="100000">
                                          <p:val>
                                            <p:strVal val="#ppt_x"/>
                                          </p:val>
                                        </p:tav>
                                      </p:tavLst>
                                    </p:anim>
                                    <p:anim calcmode="lin" valueType="num">
                                      <p:cBhvr additive="base">
                                        <p:cTn id="38" dur="500" fill="hold"/>
                                        <p:tgtEl>
                                          <p:spTgt spid="177162"/>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77170"/>
                                        </p:tgtEl>
                                        <p:attrNameLst>
                                          <p:attrName>style.visibility</p:attrName>
                                        </p:attrNameLst>
                                      </p:cBhvr>
                                      <p:to>
                                        <p:strVal val="visible"/>
                                      </p:to>
                                    </p:set>
                                    <p:anim calcmode="lin" valueType="num">
                                      <p:cBhvr additive="base">
                                        <p:cTn id="43" dur="500" fill="hold"/>
                                        <p:tgtEl>
                                          <p:spTgt spid="177170"/>
                                        </p:tgtEl>
                                        <p:attrNameLst>
                                          <p:attrName>ppt_x</p:attrName>
                                        </p:attrNameLst>
                                      </p:cBhvr>
                                      <p:tavLst>
                                        <p:tav tm="0">
                                          <p:val>
                                            <p:strVal val="0-#ppt_w/2"/>
                                          </p:val>
                                        </p:tav>
                                        <p:tav tm="100000">
                                          <p:val>
                                            <p:strVal val="#ppt_x"/>
                                          </p:val>
                                        </p:tav>
                                      </p:tavLst>
                                    </p:anim>
                                    <p:anim calcmode="lin" valueType="num">
                                      <p:cBhvr additive="base">
                                        <p:cTn id="44" dur="500" fill="hold"/>
                                        <p:tgtEl>
                                          <p:spTgt spid="177170"/>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77163"/>
                                        </p:tgtEl>
                                        <p:attrNameLst>
                                          <p:attrName>style.visibility</p:attrName>
                                        </p:attrNameLst>
                                      </p:cBhvr>
                                      <p:to>
                                        <p:strVal val="visible"/>
                                      </p:to>
                                    </p:set>
                                    <p:anim calcmode="lin" valueType="num">
                                      <p:cBhvr additive="base">
                                        <p:cTn id="49" dur="500" fill="hold"/>
                                        <p:tgtEl>
                                          <p:spTgt spid="177163"/>
                                        </p:tgtEl>
                                        <p:attrNameLst>
                                          <p:attrName>ppt_x</p:attrName>
                                        </p:attrNameLst>
                                      </p:cBhvr>
                                      <p:tavLst>
                                        <p:tav tm="0">
                                          <p:val>
                                            <p:strVal val="0-#ppt_w/2"/>
                                          </p:val>
                                        </p:tav>
                                        <p:tav tm="100000">
                                          <p:val>
                                            <p:strVal val="#ppt_x"/>
                                          </p:val>
                                        </p:tav>
                                      </p:tavLst>
                                    </p:anim>
                                    <p:anim calcmode="lin" valueType="num">
                                      <p:cBhvr additive="base">
                                        <p:cTn id="50" dur="500" fill="hold"/>
                                        <p:tgtEl>
                                          <p:spTgt spid="177163"/>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77164"/>
                                        </p:tgtEl>
                                        <p:attrNameLst>
                                          <p:attrName>style.visibility</p:attrName>
                                        </p:attrNameLst>
                                      </p:cBhvr>
                                      <p:to>
                                        <p:strVal val="visible"/>
                                      </p:to>
                                    </p:set>
                                    <p:anim calcmode="lin" valueType="num">
                                      <p:cBhvr additive="base">
                                        <p:cTn id="55" dur="500" fill="hold"/>
                                        <p:tgtEl>
                                          <p:spTgt spid="177164"/>
                                        </p:tgtEl>
                                        <p:attrNameLst>
                                          <p:attrName>ppt_x</p:attrName>
                                        </p:attrNameLst>
                                      </p:cBhvr>
                                      <p:tavLst>
                                        <p:tav tm="0">
                                          <p:val>
                                            <p:strVal val="0-#ppt_w/2"/>
                                          </p:val>
                                        </p:tav>
                                        <p:tav tm="100000">
                                          <p:val>
                                            <p:strVal val="#ppt_x"/>
                                          </p:val>
                                        </p:tav>
                                      </p:tavLst>
                                    </p:anim>
                                    <p:anim calcmode="lin" valueType="num">
                                      <p:cBhvr additive="base">
                                        <p:cTn id="56" dur="500" fill="hold"/>
                                        <p:tgtEl>
                                          <p:spTgt spid="177164"/>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177175"/>
                                        </p:tgtEl>
                                        <p:attrNameLst>
                                          <p:attrName>style.visibility</p:attrName>
                                        </p:attrNameLst>
                                      </p:cBhvr>
                                      <p:to>
                                        <p:strVal val="visible"/>
                                      </p:to>
                                    </p:set>
                                    <p:anim calcmode="lin" valueType="num">
                                      <p:cBhvr additive="base">
                                        <p:cTn id="61" dur="500" fill="hold"/>
                                        <p:tgtEl>
                                          <p:spTgt spid="177175"/>
                                        </p:tgtEl>
                                        <p:attrNameLst>
                                          <p:attrName>ppt_x</p:attrName>
                                        </p:attrNameLst>
                                      </p:cBhvr>
                                      <p:tavLst>
                                        <p:tav tm="0">
                                          <p:val>
                                            <p:strVal val="0-#ppt_w/2"/>
                                          </p:val>
                                        </p:tav>
                                        <p:tav tm="100000">
                                          <p:val>
                                            <p:strVal val="#ppt_x"/>
                                          </p:val>
                                        </p:tav>
                                      </p:tavLst>
                                    </p:anim>
                                    <p:anim calcmode="lin" valueType="num">
                                      <p:cBhvr additive="base">
                                        <p:cTn id="62" dur="500" fill="hold"/>
                                        <p:tgtEl>
                                          <p:spTgt spid="177175"/>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177176"/>
                                        </p:tgtEl>
                                        <p:attrNameLst>
                                          <p:attrName>style.visibility</p:attrName>
                                        </p:attrNameLst>
                                      </p:cBhvr>
                                      <p:to>
                                        <p:strVal val="visible"/>
                                      </p:to>
                                    </p:set>
                                    <p:anim calcmode="lin" valueType="num">
                                      <p:cBhvr additive="base">
                                        <p:cTn id="67" dur="500" fill="hold"/>
                                        <p:tgtEl>
                                          <p:spTgt spid="177176"/>
                                        </p:tgtEl>
                                        <p:attrNameLst>
                                          <p:attrName>ppt_x</p:attrName>
                                        </p:attrNameLst>
                                      </p:cBhvr>
                                      <p:tavLst>
                                        <p:tav tm="0">
                                          <p:val>
                                            <p:strVal val="0-#ppt_w/2"/>
                                          </p:val>
                                        </p:tav>
                                        <p:tav tm="100000">
                                          <p:val>
                                            <p:strVal val="#ppt_x"/>
                                          </p:val>
                                        </p:tav>
                                      </p:tavLst>
                                    </p:anim>
                                    <p:anim calcmode="lin" valueType="num">
                                      <p:cBhvr additive="base">
                                        <p:cTn id="68" dur="500" fill="hold"/>
                                        <p:tgtEl>
                                          <p:spTgt spid="177176"/>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177177"/>
                                        </p:tgtEl>
                                        <p:attrNameLst>
                                          <p:attrName>style.visibility</p:attrName>
                                        </p:attrNameLst>
                                      </p:cBhvr>
                                      <p:to>
                                        <p:strVal val="visible"/>
                                      </p:to>
                                    </p:set>
                                    <p:anim calcmode="lin" valueType="num">
                                      <p:cBhvr additive="base">
                                        <p:cTn id="73" dur="500" fill="hold"/>
                                        <p:tgtEl>
                                          <p:spTgt spid="177177"/>
                                        </p:tgtEl>
                                        <p:attrNameLst>
                                          <p:attrName>ppt_x</p:attrName>
                                        </p:attrNameLst>
                                      </p:cBhvr>
                                      <p:tavLst>
                                        <p:tav tm="0">
                                          <p:val>
                                            <p:strVal val="0-#ppt_w/2"/>
                                          </p:val>
                                        </p:tav>
                                        <p:tav tm="100000">
                                          <p:val>
                                            <p:strVal val="#ppt_x"/>
                                          </p:val>
                                        </p:tav>
                                      </p:tavLst>
                                    </p:anim>
                                    <p:anim calcmode="lin" valueType="num">
                                      <p:cBhvr additive="base">
                                        <p:cTn id="74" dur="500" fill="hold"/>
                                        <p:tgtEl>
                                          <p:spTgt spid="177177"/>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177178"/>
                                        </p:tgtEl>
                                        <p:attrNameLst>
                                          <p:attrName>style.visibility</p:attrName>
                                        </p:attrNameLst>
                                      </p:cBhvr>
                                      <p:to>
                                        <p:strVal val="visible"/>
                                      </p:to>
                                    </p:set>
                                    <p:anim calcmode="lin" valueType="num">
                                      <p:cBhvr additive="base">
                                        <p:cTn id="79" dur="500" fill="hold"/>
                                        <p:tgtEl>
                                          <p:spTgt spid="177178"/>
                                        </p:tgtEl>
                                        <p:attrNameLst>
                                          <p:attrName>ppt_x</p:attrName>
                                        </p:attrNameLst>
                                      </p:cBhvr>
                                      <p:tavLst>
                                        <p:tav tm="0">
                                          <p:val>
                                            <p:strVal val="0-#ppt_w/2"/>
                                          </p:val>
                                        </p:tav>
                                        <p:tav tm="100000">
                                          <p:val>
                                            <p:strVal val="#ppt_x"/>
                                          </p:val>
                                        </p:tav>
                                      </p:tavLst>
                                    </p:anim>
                                    <p:anim calcmode="lin" valueType="num">
                                      <p:cBhvr additive="base">
                                        <p:cTn id="80" dur="500" fill="hold"/>
                                        <p:tgtEl>
                                          <p:spTgt spid="177178"/>
                                        </p:tgtEl>
                                        <p:attrNameLst>
                                          <p:attrName>ppt_y</p:attrName>
                                        </p:attrNameLst>
                                      </p:cBhvr>
                                      <p:tavLst>
                                        <p:tav tm="0">
                                          <p:val>
                                            <p:strVal val="#ppt_y"/>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1" fill="hold" grpId="0" nodeType="clickEffect">
                                  <p:stCondLst>
                                    <p:cond delay="0"/>
                                  </p:stCondLst>
                                  <p:childTnLst>
                                    <p:set>
                                      <p:cBhvr>
                                        <p:cTn id="84" dur="1" fill="hold">
                                          <p:stCondLst>
                                            <p:cond delay="0"/>
                                          </p:stCondLst>
                                        </p:cTn>
                                        <p:tgtEl>
                                          <p:spTgt spid="177179"/>
                                        </p:tgtEl>
                                        <p:attrNameLst>
                                          <p:attrName>style.visibility</p:attrName>
                                        </p:attrNameLst>
                                      </p:cBhvr>
                                      <p:to>
                                        <p:strVal val="visible"/>
                                      </p:to>
                                    </p:set>
                                    <p:anim calcmode="lin" valueType="num">
                                      <p:cBhvr additive="base">
                                        <p:cTn id="85" dur="500" fill="hold"/>
                                        <p:tgtEl>
                                          <p:spTgt spid="177179"/>
                                        </p:tgtEl>
                                        <p:attrNameLst>
                                          <p:attrName>ppt_x</p:attrName>
                                        </p:attrNameLst>
                                      </p:cBhvr>
                                      <p:tavLst>
                                        <p:tav tm="0">
                                          <p:val>
                                            <p:strVal val="#ppt_x"/>
                                          </p:val>
                                        </p:tav>
                                        <p:tav tm="100000">
                                          <p:val>
                                            <p:strVal val="#ppt_x"/>
                                          </p:val>
                                        </p:tav>
                                      </p:tavLst>
                                    </p:anim>
                                    <p:anim calcmode="lin" valueType="num">
                                      <p:cBhvr additive="base">
                                        <p:cTn id="86" dur="500" fill="hold"/>
                                        <p:tgtEl>
                                          <p:spTgt spid="17717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7" grpId="0" autoUpdateAnimBg="0"/>
      <p:bldP spid="177158" grpId="0" animBg="1"/>
      <p:bldP spid="177159" grpId="0" animBg="1"/>
      <p:bldP spid="177160" grpId="0" animBg="1"/>
      <p:bldP spid="177161" grpId="0" animBg="1"/>
      <p:bldP spid="177162" grpId="0" animBg="1"/>
      <p:bldP spid="177163" grpId="0" autoUpdateAnimBg="0"/>
      <p:bldP spid="177164" grpId="0" animBg="1"/>
      <p:bldP spid="177170" grpId="0" animBg="1" autoUpdateAnimBg="0"/>
      <p:bldP spid="177175" grpId="0" animBg="1"/>
      <p:bldP spid="177176" grpId="0" animBg="1"/>
      <p:bldP spid="177177" grpId="0" animBg="1"/>
      <p:bldP spid="177178" grpId="0" animBg="1"/>
      <p:bldP spid="177179"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r>
              <a:rPr lang="en-US" altLang="en-US"/>
              <a:t>IS-IS Routing Process: Update</a:t>
            </a:r>
          </a:p>
        </p:txBody>
      </p:sp>
      <p:pic>
        <p:nvPicPr>
          <p:cNvPr id="16589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1800" y="176212"/>
            <a:ext cx="2133600" cy="150018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589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2547938"/>
            <a:ext cx="6629400" cy="4310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5894" name="Text Box 6"/>
          <p:cNvSpPr txBox="1">
            <a:spLocks noChangeArrowheads="1"/>
          </p:cNvSpPr>
          <p:nvPr/>
        </p:nvSpPr>
        <p:spPr bwMode="auto">
          <a:xfrm>
            <a:off x="5715000" y="3827463"/>
            <a:ext cx="1219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accent2"/>
                </a:solidFill>
                <a:latin typeface="Arial" panose="020B0604020202020204" pitchFamily="34" charset="0"/>
              </a:rPr>
              <a:t>CSNP (DBD)</a:t>
            </a:r>
          </a:p>
        </p:txBody>
      </p:sp>
      <p:sp>
        <p:nvSpPr>
          <p:cNvPr id="165895" name="Line 7"/>
          <p:cNvSpPr>
            <a:spLocks noChangeShapeType="1"/>
          </p:cNvSpPr>
          <p:nvPr/>
        </p:nvSpPr>
        <p:spPr bwMode="auto">
          <a:xfrm>
            <a:off x="6858000" y="4148138"/>
            <a:ext cx="0" cy="83820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5896" name="Line 8"/>
          <p:cNvSpPr>
            <a:spLocks noChangeShapeType="1"/>
          </p:cNvSpPr>
          <p:nvPr/>
        </p:nvSpPr>
        <p:spPr bwMode="auto">
          <a:xfrm flipH="1">
            <a:off x="3352800" y="4681538"/>
            <a:ext cx="3505200" cy="0"/>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5897" name="Line 9"/>
          <p:cNvSpPr>
            <a:spLocks noChangeShapeType="1"/>
          </p:cNvSpPr>
          <p:nvPr/>
        </p:nvSpPr>
        <p:spPr bwMode="auto">
          <a:xfrm flipV="1">
            <a:off x="5029200" y="4148138"/>
            <a:ext cx="0" cy="53340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5898" name="Line 10"/>
          <p:cNvSpPr>
            <a:spLocks noChangeShapeType="1"/>
          </p:cNvSpPr>
          <p:nvPr/>
        </p:nvSpPr>
        <p:spPr bwMode="auto">
          <a:xfrm flipV="1">
            <a:off x="3352800" y="4148138"/>
            <a:ext cx="0" cy="53340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5899" name="Line 11"/>
          <p:cNvSpPr>
            <a:spLocks noChangeShapeType="1"/>
          </p:cNvSpPr>
          <p:nvPr/>
        </p:nvSpPr>
        <p:spPr bwMode="auto">
          <a:xfrm>
            <a:off x="3505200" y="4681538"/>
            <a:ext cx="0" cy="45720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5900" name="Text Box 12"/>
          <p:cNvSpPr txBox="1">
            <a:spLocks noChangeArrowheads="1"/>
          </p:cNvSpPr>
          <p:nvPr/>
        </p:nvSpPr>
        <p:spPr bwMode="auto">
          <a:xfrm>
            <a:off x="3810000" y="4605338"/>
            <a:ext cx="1219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rgbClr val="FF0000"/>
                </a:solidFill>
                <a:latin typeface="Arial" panose="020B0604020202020204" pitchFamily="34" charset="0"/>
              </a:rPr>
              <a:t>PSNP (LSR)</a:t>
            </a:r>
          </a:p>
        </p:txBody>
      </p:sp>
      <p:sp>
        <p:nvSpPr>
          <p:cNvPr id="165901" name="Line 13"/>
          <p:cNvSpPr>
            <a:spLocks noChangeShapeType="1"/>
          </p:cNvSpPr>
          <p:nvPr/>
        </p:nvSpPr>
        <p:spPr bwMode="auto">
          <a:xfrm flipV="1">
            <a:off x="3810000" y="4071938"/>
            <a:ext cx="2819400" cy="106680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5902" name="Text Box 14"/>
          <p:cNvSpPr txBox="1">
            <a:spLocks noChangeArrowheads="1"/>
          </p:cNvSpPr>
          <p:nvPr/>
        </p:nvSpPr>
        <p:spPr bwMode="auto">
          <a:xfrm>
            <a:off x="7620000" y="3309938"/>
            <a:ext cx="1219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rgbClr val="CC0099"/>
                </a:solidFill>
                <a:latin typeface="Arial" panose="020B0604020202020204" pitchFamily="34" charset="0"/>
              </a:rPr>
              <a:t>LSP 77 (LSA)</a:t>
            </a:r>
          </a:p>
        </p:txBody>
      </p:sp>
      <p:sp>
        <p:nvSpPr>
          <p:cNvPr id="165903" name="Line 15"/>
          <p:cNvSpPr>
            <a:spLocks noChangeShapeType="1"/>
          </p:cNvSpPr>
          <p:nvPr/>
        </p:nvSpPr>
        <p:spPr bwMode="auto">
          <a:xfrm flipH="1">
            <a:off x="3886200" y="4300538"/>
            <a:ext cx="2895600" cy="1219200"/>
          </a:xfrm>
          <a:prstGeom prst="line">
            <a:avLst/>
          </a:prstGeom>
          <a:noFill/>
          <a:ln w="25400">
            <a:solidFill>
              <a:srgbClr val="CC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5904" name="Line 16"/>
          <p:cNvSpPr>
            <a:spLocks noChangeShapeType="1"/>
          </p:cNvSpPr>
          <p:nvPr/>
        </p:nvSpPr>
        <p:spPr bwMode="auto">
          <a:xfrm flipV="1">
            <a:off x="4495800" y="4681538"/>
            <a:ext cx="2286000" cy="106680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5905" name="Text Box 17"/>
          <p:cNvSpPr txBox="1">
            <a:spLocks noChangeArrowheads="1"/>
          </p:cNvSpPr>
          <p:nvPr/>
        </p:nvSpPr>
        <p:spPr bwMode="auto">
          <a:xfrm>
            <a:off x="5334000" y="5291138"/>
            <a:ext cx="1676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accent2"/>
                </a:solidFill>
                <a:latin typeface="Arial" panose="020B0604020202020204" pitchFamily="34" charset="0"/>
              </a:rPr>
              <a:t>PSNP (LSAck)</a:t>
            </a:r>
          </a:p>
        </p:txBody>
      </p:sp>
      <p:sp>
        <p:nvSpPr>
          <p:cNvPr id="165907" name="Rectangle 19"/>
          <p:cNvSpPr>
            <a:spLocks noGrp="1" noChangeArrowheads="1"/>
          </p:cNvSpPr>
          <p:nvPr>
            <p:ph type="body" idx="1"/>
          </p:nvPr>
        </p:nvSpPr>
        <p:spPr>
          <a:xfrm>
            <a:off x="381000" y="1143000"/>
            <a:ext cx="8534400" cy="2133600"/>
          </a:xfrm>
          <a:noFill/>
          <a:ln/>
        </p:spPr>
        <p:txBody>
          <a:bodyPr/>
          <a:lstStyle/>
          <a:p>
            <a:pPr>
              <a:lnSpc>
                <a:spcPct val="90000"/>
              </a:lnSpc>
              <a:buFont typeface="Arial" panose="020B0604020202020204" pitchFamily="34" charset="0"/>
              <a:buNone/>
            </a:pPr>
            <a:r>
              <a:rPr lang="en-US" altLang="en-US" sz="2000" b="1"/>
              <a:t>Sending and Receiving an LSP:</a:t>
            </a:r>
            <a:endParaRPr lang="en-US" altLang="en-US" sz="2000"/>
          </a:p>
          <a:p>
            <a:pPr>
              <a:lnSpc>
                <a:spcPct val="90000"/>
              </a:lnSpc>
            </a:pPr>
            <a:r>
              <a:rPr lang="en-US" altLang="en-US" sz="2000" b="1"/>
              <a:t>Propagating (sending) LSPs on a Broadcast Interface</a:t>
            </a:r>
          </a:p>
          <a:p>
            <a:pPr lvl="1">
              <a:lnSpc>
                <a:spcPct val="90000"/>
              </a:lnSpc>
            </a:pPr>
            <a:r>
              <a:rPr lang="en-US" altLang="en-US" sz="2000"/>
              <a:t>On receiving a CSNP the router compares it with its LSDB…</a:t>
            </a:r>
          </a:p>
          <a:p>
            <a:pPr lvl="1">
              <a:lnSpc>
                <a:spcPct val="90000"/>
              </a:lnSpc>
            </a:pPr>
            <a:r>
              <a:rPr lang="en-US" altLang="en-US" sz="2000"/>
              <a:t>If the database is missing an LSP that was in the CSNP, it sends a PSNP requesting the full LSP.</a:t>
            </a:r>
          </a:p>
          <a:p>
            <a:pPr lvl="1">
              <a:lnSpc>
                <a:spcPct val="90000"/>
              </a:lnSpc>
            </a:pPr>
            <a:r>
              <a:rPr lang="en-US" altLang="en-US" sz="2000"/>
              <a:t>The DIS sends the LSP.</a:t>
            </a:r>
          </a:p>
        </p:txBody>
      </p:sp>
    </p:spTree>
    <p:extLst>
      <p:ext uri="{BB962C8B-B14F-4D97-AF65-F5344CB8AC3E}">
        <p14:creationId xmlns:p14="http://schemas.microsoft.com/office/powerpoint/2010/main" val="12938539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5894"/>
                                        </p:tgtEl>
                                        <p:attrNameLst>
                                          <p:attrName>style.visibility</p:attrName>
                                        </p:attrNameLst>
                                      </p:cBhvr>
                                      <p:to>
                                        <p:strVal val="visible"/>
                                      </p:to>
                                    </p:set>
                                    <p:anim calcmode="lin" valueType="num">
                                      <p:cBhvr additive="base">
                                        <p:cTn id="7" dur="500" fill="hold"/>
                                        <p:tgtEl>
                                          <p:spTgt spid="165894"/>
                                        </p:tgtEl>
                                        <p:attrNameLst>
                                          <p:attrName>ppt_x</p:attrName>
                                        </p:attrNameLst>
                                      </p:cBhvr>
                                      <p:tavLst>
                                        <p:tav tm="0">
                                          <p:val>
                                            <p:strVal val="0-#ppt_w/2"/>
                                          </p:val>
                                        </p:tav>
                                        <p:tav tm="100000">
                                          <p:val>
                                            <p:strVal val="#ppt_x"/>
                                          </p:val>
                                        </p:tav>
                                      </p:tavLst>
                                    </p:anim>
                                    <p:anim calcmode="lin" valueType="num">
                                      <p:cBhvr additive="base">
                                        <p:cTn id="8" dur="500" fill="hold"/>
                                        <p:tgtEl>
                                          <p:spTgt spid="16589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5895"/>
                                        </p:tgtEl>
                                        <p:attrNameLst>
                                          <p:attrName>style.visibility</p:attrName>
                                        </p:attrNameLst>
                                      </p:cBhvr>
                                      <p:to>
                                        <p:strVal val="visible"/>
                                      </p:to>
                                    </p:set>
                                    <p:anim calcmode="lin" valueType="num">
                                      <p:cBhvr additive="base">
                                        <p:cTn id="13" dur="500" fill="hold"/>
                                        <p:tgtEl>
                                          <p:spTgt spid="165895"/>
                                        </p:tgtEl>
                                        <p:attrNameLst>
                                          <p:attrName>ppt_x</p:attrName>
                                        </p:attrNameLst>
                                      </p:cBhvr>
                                      <p:tavLst>
                                        <p:tav tm="0">
                                          <p:val>
                                            <p:strVal val="0-#ppt_w/2"/>
                                          </p:val>
                                        </p:tav>
                                        <p:tav tm="100000">
                                          <p:val>
                                            <p:strVal val="#ppt_x"/>
                                          </p:val>
                                        </p:tav>
                                      </p:tavLst>
                                    </p:anim>
                                    <p:anim calcmode="lin" valueType="num">
                                      <p:cBhvr additive="base">
                                        <p:cTn id="14" dur="500" fill="hold"/>
                                        <p:tgtEl>
                                          <p:spTgt spid="16589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5896"/>
                                        </p:tgtEl>
                                        <p:attrNameLst>
                                          <p:attrName>style.visibility</p:attrName>
                                        </p:attrNameLst>
                                      </p:cBhvr>
                                      <p:to>
                                        <p:strVal val="visible"/>
                                      </p:to>
                                    </p:set>
                                    <p:anim calcmode="lin" valueType="num">
                                      <p:cBhvr additive="base">
                                        <p:cTn id="19" dur="500" fill="hold"/>
                                        <p:tgtEl>
                                          <p:spTgt spid="165896"/>
                                        </p:tgtEl>
                                        <p:attrNameLst>
                                          <p:attrName>ppt_x</p:attrName>
                                        </p:attrNameLst>
                                      </p:cBhvr>
                                      <p:tavLst>
                                        <p:tav tm="0">
                                          <p:val>
                                            <p:strVal val="0-#ppt_w/2"/>
                                          </p:val>
                                        </p:tav>
                                        <p:tav tm="100000">
                                          <p:val>
                                            <p:strVal val="#ppt_x"/>
                                          </p:val>
                                        </p:tav>
                                      </p:tavLst>
                                    </p:anim>
                                    <p:anim calcmode="lin" valueType="num">
                                      <p:cBhvr additive="base">
                                        <p:cTn id="20" dur="500" fill="hold"/>
                                        <p:tgtEl>
                                          <p:spTgt spid="165896"/>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5897"/>
                                        </p:tgtEl>
                                        <p:attrNameLst>
                                          <p:attrName>style.visibility</p:attrName>
                                        </p:attrNameLst>
                                      </p:cBhvr>
                                      <p:to>
                                        <p:strVal val="visible"/>
                                      </p:to>
                                    </p:set>
                                    <p:anim calcmode="lin" valueType="num">
                                      <p:cBhvr additive="base">
                                        <p:cTn id="25" dur="500" fill="hold"/>
                                        <p:tgtEl>
                                          <p:spTgt spid="165897"/>
                                        </p:tgtEl>
                                        <p:attrNameLst>
                                          <p:attrName>ppt_x</p:attrName>
                                        </p:attrNameLst>
                                      </p:cBhvr>
                                      <p:tavLst>
                                        <p:tav tm="0">
                                          <p:val>
                                            <p:strVal val="0-#ppt_w/2"/>
                                          </p:val>
                                        </p:tav>
                                        <p:tav tm="100000">
                                          <p:val>
                                            <p:strVal val="#ppt_x"/>
                                          </p:val>
                                        </p:tav>
                                      </p:tavLst>
                                    </p:anim>
                                    <p:anim calcmode="lin" valueType="num">
                                      <p:cBhvr additive="base">
                                        <p:cTn id="26" dur="500" fill="hold"/>
                                        <p:tgtEl>
                                          <p:spTgt spid="165897"/>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65898"/>
                                        </p:tgtEl>
                                        <p:attrNameLst>
                                          <p:attrName>style.visibility</p:attrName>
                                        </p:attrNameLst>
                                      </p:cBhvr>
                                      <p:to>
                                        <p:strVal val="visible"/>
                                      </p:to>
                                    </p:set>
                                    <p:anim calcmode="lin" valueType="num">
                                      <p:cBhvr additive="base">
                                        <p:cTn id="31" dur="500" fill="hold"/>
                                        <p:tgtEl>
                                          <p:spTgt spid="165898"/>
                                        </p:tgtEl>
                                        <p:attrNameLst>
                                          <p:attrName>ppt_x</p:attrName>
                                        </p:attrNameLst>
                                      </p:cBhvr>
                                      <p:tavLst>
                                        <p:tav tm="0">
                                          <p:val>
                                            <p:strVal val="0-#ppt_w/2"/>
                                          </p:val>
                                        </p:tav>
                                        <p:tav tm="100000">
                                          <p:val>
                                            <p:strVal val="#ppt_x"/>
                                          </p:val>
                                        </p:tav>
                                      </p:tavLst>
                                    </p:anim>
                                    <p:anim calcmode="lin" valueType="num">
                                      <p:cBhvr additive="base">
                                        <p:cTn id="32" dur="500" fill="hold"/>
                                        <p:tgtEl>
                                          <p:spTgt spid="165898"/>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65899"/>
                                        </p:tgtEl>
                                        <p:attrNameLst>
                                          <p:attrName>style.visibility</p:attrName>
                                        </p:attrNameLst>
                                      </p:cBhvr>
                                      <p:to>
                                        <p:strVal val="visible"/>
                                      </p:to>
                                    </p:set>
                                    <p:anim calcmode="lin" valueType="num">
                                      <p:cBhvr additive="base">
                                        <p:cTn id="37" dur="500" fill="hold"/>
                                        <p:tgtEl>
                                          <p:spTgt spid="165899"/>
                                        </p:tgtEl>
                                        <p:attrNameLst>
                                          <p:attrName>ppt_x</p:attrName>
                                        </p:attrNameLst>
                                      </p:cBhvr>
                                      <p:tavLst>
                                        <p:tav tm="0">
                                          <p:val>
                                            <p:strVal val="0-#ppt_w/2"/>
                                          </p:val>
                                        </p:tav>
                                        <p:tav tm="100000">
                                          <p:val>
                                            <p:strVal val="#ppt_x"/>
                                          </p:val>
                                        </p:tav>
                                      </p:tavLst>
                                    </p:anim>
                                    <p:anim calcmode="lin" valueType="num">
                                      <p:cBhvr additive="base">
                                        <p:cTn id="38" dur="500" fill="hold"/>
                                        <p:tgtEl>
                                          <p:spTgt spid="165899"/>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65900"/>
                                        </p:tgtEl>
                                        <p:attrNameLst>
                                          <p:attrName>style.visibility</p:attrName>
                                        </p:attrNameLst>
                                      </p:cBhvr>
                                      <p:to>
                                        <p:strVal val="visible"/>
                                      </p:to>
                                    </p:set>
                                    <p:anim calcmode="lin" valueType="num">
                                      <p:cBhvr additive="base">
                                        <p:cTn id="43" dur="500" fill="hold"/>
                                        <p:tgtEl>
                                          <p:spTgt spid="165900"/>
                                        </p:tgtEl>
                                        <p:attrNameLst>
                                          <p:attrName>ppt_x</p:attrName>
                                        </p:attrNameLst>
                                      </p:cBhvr>
                                      <p:tavLst>
                                        <p:tav tm="0">
                                          <p:val>
                                            <p:strVal val="0-#ppt_w/2"/>
                                          </p:val>
                                        </p:tav>
                                        <p:tav tm="100000">
                                          <p:val>
                                            <p:strVal val="#ppt_x"/>
                                          </p:val>
                                        </p:tav>
                                      </p:tavLst>
                                    </p:anim>
                                    <p:anim calcmode="lin" valueType="num">
                                      <p:cBhvr additive="base">
                                        <p:cTn id="44" dur="500" fill="hold"/>
                                        <p:tgtEl>
                                          <p:spTgt spid="165900"/>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65901"/>
                                        </p:tgtEl>
                                        <p:attrNameLst>
                                          <p:attrName>style.visibility</p:attrName>
                                        </p:attrNameLst>
                                      </p:cBhvr>
                                      <p:to>
                                        <p:strVal val="visible"/>
                                      </p:to>
                                    </p:set>
                                    <p:anim calcmode="lin" valueType="num">
                                      <p:cBhvr additive="base">
                                        <p:cTn id="49" dur="500" fill="hold"/>
                                        <p:tgtEl>
                                          <p:spTgt spid="165901"/>
                                        </p:tgtEl>
                                        <p:attrNameLst>
                                          <p:attrName>ppt_x</p:attrName>
                                        </p:attrNameLst>
                                      </p:cBhvr>
                                      <p:tavLst>
                                        <p:tav tm="0">
                                          <p:val>
                                            <p:strVal val="0-#ppt_w/2"/>
                                          </p:val>
                                        </p:tav>
                                        <p:tav tm="100000">
                                          <p:val>
                                            <p:strVal val="#ppt_x"/>
                                          </p:val>
                                        </p:tav>
                                      </p:tavLst>
                                    </p:anim>
                                    <p:anim calcmode="lin" valueType="num">
                                      <p:cBhvr additive="base">
                                        <p:cTn id="50" dur="500" fill="hold"/>
                                        <p:tgtEl>
                                          <p:spTgt spid="165901"/>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65902"/>
                                        </p:tgtEl>
                                        <p:attrNameLst>
                                          <p:attrName>style.visibility</p:attrName>
                                        </p:attrNameLst>
                                      </p:cBhvr>
                                      <p:to>
                                        <p:strVal val="visible"/>
                                      </p:to>
                                    </p:set>
                                    <p:anim calcmode="lin" valueType="num">
                                      <p:cBhvr additive="base">
                                        <p:cTn id="55" dur="500" fill="hold"/>
                                        <p:tgtEl>
                                          <p:spTgt spid="165902"/>
                                        </p:tgtEl>
                                        <p:attrNameLst>
                                          <p:attrName>ppt_x</p:attrName>
                                        </p:attrNameLst>
                                      </p:cBhvr>
                                      <p:tavLst>
                                        <p:tav tm="0">
                                          <p:val>
                                            <p:strVal val="0-#ppt_w/2"/>
                                          </p:val>
                                        </p:tav>
                                        <p:tav tm="100000">
                                          <p:val>
                                            <p:strVal val="#ppt_x"/>
                                          </p:val>
                                        </p:tav>
                                      </p:tavLst>
                                    </p:anim>
                                    <p:anim calcmode="lin" valueType="num">
                                      <p:cBhvr additive="base">
                                        <p:cTn id="56" dur="500" fill="hold"/>
                                        <p:tgtEl>
                                          <p:spTgt spid="165902"/>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165903"/>
                                        </p:tgtEl>
                                        <p:attrNameLst>
                                          <p:attrName>style.visibility</p:attrName>
                                        </p:attrNameLst>
                                      </p:cBhvr>
                                      <p:to>
                                        <p:strVal val="visible"/>
                                      </p:to>
                                    </p:set>
                                    <p:anim calcmode="lin" valueType="num">
                                      <p:cBhvr additive="base">
                                        <p:cTn id="61" dur="500" fill="hold"/>
                                        <p:tgtEl>
                                          <p:spTgt spid="165903"/>
                                        </p:tgtEl>
                                        <p:attrNameLst>
                                          <p:attrName>ppt_x</p:attrName>
                                        </p:attrNameLst>
                                      </p:cBhvr>
                                      <p:tavLst>
                                        <p:tav tm="0">
                                          <p:val>
                                            <p:strVal val="0-#ppt_w/2"/>
                                          </p:val>
                                        </p:tav>
                                        <p:tav tm="100000">
                                          <p:val>
                                            <p:strVal val="#ppt_x"/>
                                          </p:val>
                                        </p:tav>
                                      </p:tavLst>
                                    </p:anim>
                                    <p:anim calcmode="lin" valueType="num">
                                      <p:cBhvr additive="base">
                                        <p:cTn id="62" dur="500" fill="hold"/>
                                        <p:tgtEl>
                                          <p:spTgt spid="165903"/>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165905"/>
                                        </p:tgtEl>
                                        <p:attrNameLst>
                                          <p:attrName>style.visibility</p:attrName>
                                        </p:attrNameLst>
                                      </p:cBhvr>
                                      <p:to>
                                        <p:strVal val="visible"/>
                                      </p:to>
                                    </p:set>
                                    <p:anim calcmode="lin" valueType="num">
                                      <p:cBhvr additive="base">
                                        <p:cTn id="67" dur="500" fill="hold"/>
                                        <p:tgtEl>
                                          <p:spTgt spid="165905"/>
                                        </p:tgtEl>
                                        <p:attrNameLst>
                                          <p:attrName>ppt_x</p:attrName>
                                        </p:attrNameLst>
                                      </p:cBhvr>
                                      <p:tavLst>
                                        <p:tav tm="0">
                                          <p:val>
                                            <p:strVal val="0-#ppt_w/2"/>
                                          </p:val>
                                        </p:tav>
                                        <p:tav tm="100000">
                                          <p:val>
                                            <p:strVal val="#ppt_x"/>
                                          </p:val>
                                        </p:tav>
                                      </p:tavLst>
                                    </p:anim>
                                    <p:anim calcmode="lin" valueType="num">
                                      <p:cBhvr additive="base">
                                        <p:cTn id="68" dur="500" fill="hold"/>
                                        <p:tgtEl>
                                          <p:spTgt spid="165905"/>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165904"/>
                                        </p:tgtEl>
                                        <p:attrNameLst>
                                          <p:attrName>style.visibility</p:attrName>
                                        </p:attrNameLst>
                                      </p:cBhvr>
                                      <p:to>
                                        <p:strVal val="visible"/>
                                      </p:to>
                                    </p:set>
                                    <p:anim calcmode="lin" valueType="num">
                                      <p:cBhvr additive="base">
                                        <p:cTn id="73" dur="500" fill="hold"/>
                                        <p:tgtEl>
                                          <p:spTgt spid="165904"/>
                                        </p:tgtEl>
                                        <p:attrNameLst>
                                          <p:attrName>ppt_x</p:attrName>
                                        </p:attrNameLst>
                                      </p:cBhvr>
                                      <p:tavLst>
                                        <p:tav tm="0">
                                          <p:val>
                                            <p:strVal val="0-#ppt_w/2"/>
                                          </p:val>
                                        </p:tav>
                                        <p:tav tm="100000">
                                          <p:val>
                                            <p:strVal val="#ppt_x"/>
                                          </p:val>
                                        </p:tav>
                                      </p:tavLst>
                                    </p:anim>
                                    <p:anim calcmode="lin" valueType="num">
                                      <p:cBhvr additive="base">
                                        <p:cTn id="74" dur="500" fill="hold"/>
                                        <p:tgtEl>
                                          <p:spTgt spid="1659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4" grpId="0" autoUpdateAnimBg="0"/>
      <p:bldP spid="165895" grpId="0" animBg="1"/>
      <p:bldP spid="165896" grpId="0" animBg="1"/>
      <p:bldP spid="165897" grpId="0" animBg="1"/>
      <p:bldP spid="165898" grpId="0" animBg="1"/>
      <p:bldP spid="165899" grpId="0" animBg="1"/>
      <p:bldP spid="165900" grpId="0" autoUpdateAnimBg="0"/>
      <p:bldP spid="165901" grpId="0" animBg="1"/>
      <p:bldP spid="165902" grpId="0" autoUpdateAnimBg="0"/>
      <p:bldP spid="165903" grpId="0" animBg="1"/>
      <p:bldP spid="165904" grpId="0" animBg="1"/>
      <p:bldP spid="165905"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a:xfrm>
            <a:off x="381000" y="304800"/>
            <a:ext cx="7886700" cy="854074"/>
          </a:xfrm>
        </p:spPr>
        <p:txBody>
          <a:bodyPr/>
          <a:lstStyle/>
          <a:p>
            <a:r>
              <a:rPr lang="en-US" altLang="en-US" dirty="0"/>
              <a:t>IS-IS Routing Process: Update</a:t>
            </a:r>
          </a:p>
        </p:txBody>
      </p:sp>
      <p:sp>
        <p:nvSpPr>
          <p:cNvPr id="166915" name="Rectangle 3"/>
          <p:cNvSpPr>
            <a:spLocks noGrp="1" noChangeArrowheads="1"/>
          </p:cNvSpPr>
          <p:nvPr>
            <p:ph type="body" idx="1"/>
          </p:nvPr>
        </p:nvSpPr>
        <p:spPr>
          <a:xfrm>
            <a:off x="304800" y="1219202"/>
            <a:ext cx="8610600" cy="5410198"/>
          </a:xfrm>
        </p:spPr>
        <p:txBody>
          <a:bodyPr>
            <a:normAutofit fontScale="92500" lnSpcReduction="10000"/>
          </a:bodyPr>
          <a:lstStyle/>
          <a:p>
            <a:pPr>
              <a:lnSpc>
                <a:spcPct val="90000"/>
              </a:lnSpc>
            </a:pPr>
            <a:r>
              <a:rPr lang="en-US" altLang="en-US" sz="1800" dirty="0"/>
              <a:t>Determining if an LSP is valid:</a:t>
            </a:r>
          </a:p>
          <a:p>
            <a:pPr lvl="1">
              <a:lnSpc>
                <a:spcPct val="90000"/>
              </a:lnSpc>
            </a:pPr>
            <a:r>
              <a:rPr lang="en-US" altLang="en-US" sz="1800" dirty="0"/>
              <a:t>Receiving router uses three fields to help determine if the received LSP is more recent than the one in its LSDB.</a:t>
            </a:r>
          </a:p>
          <a:p>
            <a:pPr lvl="1">
              <a:lnSpc>
                <a:spcPct val="90000"/>
              </a:lnSpc>
            </a:pPr>
            <a:r>
              <a:rPr lang="en-US" altLang="en-US" sz="1800" b="1" dirty="0"/>
              <a:t>Remaining Lifetime</a:t>
            </a:r>
          </a:p>
          <a:p>
            <a:pPr lvl="2">
              <a:lnSpc>
                <a:spcPct val="90000"/>
              </a:lnSpc>
            </a:pPr>
            <a:r>
              <a:rPr lang="en-US" altLang="en-US" sz="1800" dirty="0"/>
              <a:t>Used to age-out or delete LSPs</a:t>
            </a:r>
          </a:p>
          <a:p>
            <a:pPr lvl="2">
              <a:lnSpc>
                <a:spcPct val="90000"/>
              </a:lnSpc>
            </a:pPr>
            <a:r>
              <a:rPr lang="en-US" altLang="en-US" sz="1800" dirty="0"/>
              <a:t>Lifetime is set to 0 and flooded</a:t>
            </a:r>
          </a:p>
          <a:p>
            <a:pPr lvl="2">
              <a:lnSpc>
                <a:spcPct val="90000"/>
              </a:lnSpc>
            </a:pPr>
            <a:r>
              <a:rPr lang="en-US" altLang="en-US" sz="1800" dirty="0"/>
              <a:t>Receiving routers recognize this means the route is bad and deletes the LSP from their LSDB, rerunning SPF algorithm, new SPT, new routing table.</a:t>
            </a:r>
          </a:p>
          <a:p>
            <a:pPr lvl="2">
              <a:lnSpc>
                <a:spcPct val="90000"/>
              </a:lnSpc>
            </a:pPr>
            <a:r>
              <a:rPr lang="en-US" altLang="en-US" sz="1800" b="1" dirty="0"/>
              <a:t>Note</a:t>
            </a:r>
            <a:r>
              <a:rPr lang="en-US" altLang="en-US" sz="1800" dirty="0"/>
              <a:t>: </a:t>
            </a:r>
            <a:r>
              <a:rPr lang="en-US" altLang="en-US" sz="1800" b="1" dirty="0"/>
              <a:t>LSPs have a maximum age of 20 minutes</a:t>
            </a:r>
            <a:r>
              <a:rPr lang="en-US" altLang="en-US" sz="1800" dirty="0"/>
              <a:t> in an IS-IS </a:t>
            </a:r>
            <a:r>
              <a:rPr lang="en-US" altLang="en-US" sz="1800" dirty="0" smtClean="0"/>
              <a:t>LSDB (can be increased to 65535 seconds, ~18.2 hours), </a:t>
            </a:r>
            <a:r>
              <a:rPr lang="en-US" altLang="en-US" sz="1800" dirty="0"/>
              <a:t>and are </a:t>
            </a:r>
            <a:r>
              <a:rPr lang="en-US" altLang="en-US" sz="1800" b="1" dirty="0"/>
              <a:t>re-flooded (refreshed) every 15 minutes</a:t>
            </a:r>
            <a:r>
              <a:rPr lang="en-US" altLang="en-US" sz="1800" dirty="0" smtClean="0"/>
              <a:t>.</a:t>
            </a:r>
          </a:p>
          <a:p>
            <a:pPr lvl="2">
              <a:lnSpc>
                <a:spcPct val="90000"/>
              </a:lnSpc>
            </a:pPr>
            <a:r>
              <a:rPr lang="en-US" altLang="en-US" sz="1800" dirty="0" smtClean="0"/>
              <a:t>Expired LSP will be kept in the LSDB for 60 seconds (</a:t>
            </a:r>
            <a:r>
              <a:rPr lang="en-US" altLang="en-US" sz="1800" b="1" dirty="0" err="1" smtClean="0"/>
              <a:t>ZeroAgeLifetime</a:t>
            </a:r>
            <a:r>
              <a:rPr lang="en-US" altLang="en-US" sz="1800" dirty="0" smtClean="0"/>
              <a:t>)</a:t>
            </a:r>
            <a:endParaRPr lang="en-US" altLang="en-US" sz="1800" dirty="0"/>
          </a:p>
          <a:p>
            <a:pPr lvl="1">
              <a:lnSpc>
                <a:spcPct val="90000"/>
              </a:lnSpc>
            </a:pPr>
            <a:r>
              <a:rPr lang="en-US" altLang="en-US" sz="1800" b="1" dirty="0"/>
              <a:t>Sequence Number</a:t>
            </a:r>
          </a:p>
          <a:p>
            <a:pPr lvl="2">
              <a:lnSpc>
                <a:spcPct val="90000"/>
              </a:lnSpc>
            </a:pPr>
            <a:r>
              <a:rPr lang="en-US" altLang="en-US" sz="1800" dirty="0"/>
              <a:t>First LSP starts with a sequence number of 1, with following LSPs incremented by 1</a:t>
            </a:r>
            <a:r>
              <a:rPr lang="en-US" altLang="en-US" sz="1800" dirty="0" smtClean="0"/>
              <a:t>.</a:t>
            </a:r>
          </a:p>
          <a:p>
            <a:pPr lvl="2">
              <a:lnSpc>
                <a:spcPct val="90000"/>
              </a:lnSpc>
            </a:pPr>
            <a:r>
              <a:rPr lang="en-US" altLang="en-US" sz="1800" dirty="0" smtClean="0"/>
              <a:t>When sequence number reaches maximum (0xffffffff), the IS-IS process shuts down for 21 minutes (</a:t>
            </a:r>
            <a:r>
              <a:rPr lang="en-US" altLang="en-US" sz="1800" dirty="0" err="1" smtClean="0"/>
              <a:t>MaxAge</a:t>
            </a:r>
            <a:r>
              <a:rPr lang="en-US" altLang="en-US" sz="1800" dirty="0" smtClean="0"/>
              <a:t> + </a:t>
            </a:r>
            <a:r>
              <a:rPr lang="en-US" altLang="en-US" sz="1800" dirty="0" err="1" smtClean="0"/>
              <a:t>ZeroAgeLifetime</a:t>
            </a:r>
            <a:r>
              <a:rPr lang="en-US" altLang="en-US" sz="1800" dirty="0" smtClean="0"/>
              <a:t>) to allow old LSPs to age out</a:t>
            </a:r>
            <a:endParaRPr lang="en-US" altLang="en-US" sz="1800" dirty="0"/>
          </a:p>
          <a:p>
            <a:pPr lvl="1">
              <a:lnSpc>
                <a:spcPct val="90000"/>
              </a:lnSpc>
            </a:pPr>
            <a:r>
              <a:rPr lang="en-US" altLang="en-US" sz="1800" b="1" dirty="0"/>
              <a:t>Checksum</a:t>
            </a:r>
          </a:p>
          <a:p>
            <a:pPr lvl="2">
              <a:lnSpc>
                <a:spcPct val="90000"/>
              </a:lnSpc>
            </a:pPr>
            <a:r>
              <a:rPr lang="en-US" altLang="en-US" sz="1800" dirty="0"/>
              <a:t>If received LSP’s checksum does not computer correctly, the LSP is flushed and the lifetime set to 0.</a:t>
            </a:r>
          </a:p>
          <a:p>
            <a:pPr lvl="2">
              <a:lnSpc>
                <a:spcPct val="90000"/>
              </a:lnSpc>
            </a:pPr>
            <a:r>
              <a:rPr lang="en-US" altLang="en-US" sz="1800" dirty="0"/>
              <a:t>The receiving router floods the LSP with the lifetime set to 0.</a:t>
            </a:r>
          </a:p>
          <a:p>
            <a:pPr lvl="2">
              <a:lnSpc>
                <a:spcPct val="90000"/>
              </a:lnSpc>
            </a:pPr>
            <a:r>
              <a:rPr lang="en-US" altLang="en-US" sz="1800" dirty="0"/>
              <a:t>When the originating router gets this LSP (lifetime = 0) it retransmits a new LSP</a:t>
            </a:r>
            <a:r>
              <a:rPr lang="en-US" altLang="en-US" sz="1800" dirty="0" smtClean="0"/>
              <a:t>.</a:t>
            </a:r>
          </a:p>
        </p:txBody>
      </p:sp>
      <p:pic>
        <p:nvPicPr>
          <p:cNvPr id="1669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1800" y="152400"/>
            <a:ext cx="2133600" cy="150018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560777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lstStyle/>
          <a:p>
            <a:r>
              <a:rPr lang="en-US" altLang="en-US"/>
              <a:t>IS-IS Routing Process: Decision</a:t>
            </a:r>
          </a:p>
        </p:txBody>
      </p:sp>
      <p:sp>
        <p:nvSpPr>
          <p:cNvPr id="167939" name="Rectangle 3"/>
          <p:cNvSpPr>
            <a:spLocks noGrp="1" noChangeArrowheads="1"/>
          </p:cNvSpPr>
          <p:nvPr>
            <p:ph type="body" idx="1"/>
          </p:nvPr>
        </p:nvSpPr>
        <p:spPr/>
        <p:txBody>
          <a:bodyPr/>
          <a:lstStyle/>
          <a:p>
            <a:r>
              <a:rPr lang="en-US" altLang="en-US"/>
              <a:t>IS-IS Routing Process is divided into four stages:</a:t>
            </a:r>
          </a:p>
          <a:p>
            <a:pPr lvl="1"/>
            <a:r>
              <a:rPr lang="en-US" altLang="en-US"/>
              <a:t>Update</a:t>
            </a:r>
          </a:p>
          <a:p>
            <a:pPr lvl="1"/>
            <a:r>
              <a:rPr lang="en-US" altLang="en-US" b="1">
                <a:solidFill>
                  <a:schemeClr val="accent2"/>
                </a:solidFill>
              </a:rPr>
              <a:t>Decision</a:t>
            </a:r>
          </a:p>
          <a:p>
            <a:pPr lvl="1"/>
            <a:r>
              <a:rPr lang="en-US" altLang="en-US"/>
              <a:t>Forwarding</a:t>
            </a:r>
          </a:p>
          <a:p>
            <a:pPr lvl="1"/>
            <a:r>
              <a:rPr lang="en-US" altLang="en-US"/>
              <a:t>Receive</a:t>
            </a:r>
          </a:p>
        </p:txBody>
      </p:sp>
    </p:spTree>
    <p:extLst>
      <p:ext uri="{BB962C8B-B14F-4D97-AF65-F5344CB8AC3E}">
        <p14:creationId xmlns:p14="http://schemas.microsoft.com/office/powerpoint/2010/main" val="11888779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r>
              <a:rPr lang="en-US" altLang="en-US"/>
              <a:t>IS-IS Routing Process: Decision</a:t>
            </a:r>
          </a:p>
        </p:txBody>
      </p:sp>
      <p:sp>
        <p:nvSpPr>
          <p:cNvPr id="168963" name="Rectangle 3"/>
          <p:cNvSpPr>
            <a:spLocks noGrp="1" noChangeArrowheads="1"/>
          </p:cNvSpPr>
          <p:nvPr>
            <p:ph type="body" idx="1"/>
          </p:nvPr>
        </p:nvSpPr>
        <p:spPr/>
        <p:txBody>
          <a:bodyPr/>
          <a:lstStyle/>
          <a:p>
            <a:r>
              <a:rPr lang="en-US" altLang="en-US" sz="2000"/>
              <a:t>The Decision Process</a:t>
            </a:r>
          </a:p>
          <a:p>
            <a:pPr lvl="1"/>
            <a:r>
              <a:rPr lang="en-US" altLang="en-US" sz="2000"/>
              <a:t>Uses </a:t>
            </a:r>
            <a:r>
              <a:rPr lang="en-US" altLang="en-US" sz="2000" b="1"/>
              <a:t>Dijkstra’s algorithm</a:t>
            </a:r>
            <a:r>
              <a:rPr lang="en-US" altLang="en-US" sz="2000"/>
              <a:t> to build a SPT (Shortest Path Tree)</a:t>
            </a:r>
          </a:p>
          <a:p>
            <a:pPr lvl="1"/>
            <a:r>
              <a:rPr lang="en-US" altLang="en-US" sz="2000"/>
              <a:t>The SPT is used to create the forwarding table, also known as the routing table.</a:t>
            </a:r>
          </a:p>
          <a:p>
            <a:pPr lvl="1"/>
            <a:r>
              <a:rPr lang="en-US" altLang="en-US" sz="2000"/>
              <a:t>Several tables are used during this process:</a:t>
            </a:r>
          </a:p>
          <a:p>
            <a:pPr lvl="2"/>
            <a:r>
              <a:rPr lang="en-US" altLang="en-US" sz="2000" b="1"/>
              <a:t>PATH table</a:t>
            </a:r>
          </a:p>
          <a:p>
            <a:pPr lvl="3"/>
            <a:r>
              <a:rPr lang="en-US" altLang="en-US" sz="2000"/>
              <a:t>PATH table is the </a:t>
            </a:r>
            <a:r>
              <a:rPr lang="en-US" altLang="en-US" sz="2000" u="sng"/>
              <a:t>SPT during the construction of the LSDB</a:t>
            </a:r>
          </a:p>
          <a:p>
            <a:pPr lvl="3"/>
            <a:r>
              <a:rPr lang="en-US" altLang="en-US" sz="2000"/>
              <a:t>Each candidate route is placed in the PATH table while the metric is examined to determine if it is the shortest path to the destination.</a:t>
            </a:r>
          </a:p>
          <a:p>
            <a:pPr lvl="2"/>
            <a:r>
              <a:rPr lang="en-US" altLang="en-US" sz="2000" b="1"/>
              <a:t>TENT</a:t>
            </a:r>
            <a:r>
              <a:rPr lang="en-US" altLang="en-US" sz="2000"/>
              <a:t> is the tentative database (</a:t>
            </a:r>
            <a:r>
              <a:rPr lang="en-US" altLang="en-US" sz="2000" u="sng"/>
              <a:t>a scratchpad) during this process</a:t>
            </a:r>
          </a:p>
        </p:txBody>
      </p:sp>
      <p:pic>
        <p:nvPicPr>
          <p:cNvPr id="1689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1800" y="0"/>
            <a:ext cx="2133600" cy="150018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773865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IS-IS Metrics</a:t>
            </a:r>
            <a:endParaRPr lang="en-US" dirty="0"/>
          </a:p>
        </p:txBody>
      </p:sp>
      <p:sp>
        <p:nvSpPr>
          <p:cNvPr id="3" name="Content Placeholder 2"/>
          <p:cNvSpPr>
            <a:spLocks noGrp="1"/>
          </p:cNvSpPr>
          <p:nvPr>
            <p:ph idx="1"/>
          </p:nvPr>
        </p:nvSpPr>
        <p:spPr/>
        <p:txBody>
          <a:bodyPr/>
          <a:lstStyle/>
          <a:p>
            <a:r>
              <a:rPr lang="en-US" dirty="0" smtClean="0"/>
              <a:t>Specified in ISO 10589</a:t>
            </a:r>
          </a:p>
          <a:p>
            <a:pPr lvl="1"/>
            <a:r>
              <a:rPr lang="en-US" sz="2000" b="1" dirty="0" smtClean="0"/>
              <a:t>Default</a:t>
            </a:r>
            <a:r>
              <a:rPr lang="en-US" sz="2000" dirty="0" smtClean="0"/>
              <a:t> – Must be supported </a:t>
            </a:r>
          </a:p>
          <a:p>
            <a:pPr lvl="1"/>
            <a:r>
              <a:rPr lang="en-US" sz="2000" b="1" dirty="0" smtClean="0"/>
              <a:t>Delay</a:t>
            </a:r>
            <a:r>
              <a:rPr lang="en-US" sz="2000" dirty="0" smtClean="0"/>
              <a:t> – Optional. Reflect the transit delay of a subnetwork</a:t>
            </a:r>
          </a:p>
          <a:p>
            <a:pPr lvl="1"/>
            <a:r>
              <a:rPr lang="en-US" sz="2000" b="1" dirty="0" smtClean="0"/>
              <a:t>Expense</a:t>
            </a:r>
            <a:r>
              <a:rPr lang="en-US" sz="2000" dirty="0" smtClean="0"/>
              <a:t> – Optional. Reflect the monetary cost of using the subnetwork</a:t>
            </a:r>
          </a:p>
          <a:p>
            <a:pPr lvl="1"/>
            <a:r>
              <a:rPr lang="en-US" sz="2000" b="1" dirty="0" smtClean="0"/>
              <a:t>Error</a:t>
            </a:r>
            <a:r>
              <a:rPr lang="en-US" sz="2000" dirty="0" smtClean="0"/>
              <a:t> – Optional. Reflect the residual error probability of the subnetwork. </a:t>
            </a:r>
          </a:p>
          <a:p>
            <a:pPr lvl="1"/>
            <a:r>
              <a:rPr lang="en-US" sz="2000" dirty="0" smtClean="0"/>
              <a:t>Cisco only supports the default metric</a:t>
            </a:r>
            <a:endParaRPr lang="en-US" sz="2000" dirty="0"/>
          </a:p>
        </p:txBody>
      </p:sp>
    </p:spTree>
    <p:extLst>
      <p:ext uri="{BB962C8B-B14F-4D97-AF65-F5344CB8AC3E}">
        <p14:creationId xmlns:p14="http://schemas.microsoft.com/office/powerpoint/2010/main" val="181471520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a:xfrm>
            <a:off x="457200" y="364138"/>
            <a:ext cx="7886700" cy="854074"/>
          </a:xfrm>
        </p:spPr>
        <p:txBody>
          <a:bodyPr/>
          <a:lstStyle/>
          <a:p>
            <a:r>
              <a:rPr lang="en-US" altLang="en-US" dirty="0"/>
              <a:t>IS-IS Routing Process: Decision</a:t>
            </a:r>
          </a:p>
        </p:txBody>
      </p:sp>
      <p:sp>
        <p:nvSpPr>
          <p:cNvPr id="169987" name="Rectangle 3"/>
          <p:cNvSpPr>
            <a:spLocks noGrp="1" noChangeArrowheads="1"/>
          </p:cNvSpPr>
          <p:nvPr>
            <p:ph type="body" idx="1"/>
          </p:nvPr>
        </p:nvSpPr>
        <p:spPr>
          <a:xfrm>
            <a:off x="628650" y="1747837"/>
            <a:ext cx="7886700" cy="4729163"/>
          </a:xfrm>
        </p:spPr>
        <p:txBody>
          <a:bodyPr/>
          <a:lstStyle/>
          <a:p>
            <a:pPr>
              <a:buFont typeface="Arial" panose="020B0604020202020204" pitchFamily="34" charset="0"/>
              <a:buNone/>
            </a:pPr>
            <a:r>
              <a:rPr lang="en-US" altLang="en-US" sz="2000" dirty="0"/>
              <a:t>Determining the best route</a:t>
            </a:r>
          </a:p>
          <a:p>
            <a:r>
              <a:rPr lang="en-US" altLang="en-US" sz="2000" dirty="0"/>
              <a:t>Criteria by which the lowest cost paths are selected and placed in the forwarding database are:</a:t>
            </a:r>
          </a:p>
          <a:p>
            <a:pPr lvl="1"/>
            <a:r>
              <a:rPr lang="en-US" altLang="en-US" sz="2000" dirty="0" smtClean="0"/>
              <a:t>Internal </a:t>
            </a:r>
            <a:r>
              <a:rPr lang="en-US" altLang="en-US" sz="2000" dirty="0"/>
              <a:t>paths are chosen before external paths outside the routing domain, to prevent sub-optimal routes and routing loops.</a:t>
            </a:r>
          </a:p>
          <a:p>
            <a:pPr lvl="1"/>
            <a:r>
              <a:rPr lang="en-US" altLang="en-US" sz="2000" dirty="0"/>
              <a:t>Level 1 paths within the area are “more attractive” than Level 2 paths outside the area, to prevent sub-optimal routes and routing loops.</a:t>
            </a:r>
          </a:p>
          <a:p>
            <a:pPr lvl="1"/>
            <a:r>
              <a:rPr lang="en-US" altLang="en-US" sz="2000" dirty="0" smtClean="0"/>
              <a:t>If </a:t>
            </a:r>
            <a:r>
              <a:rPr lang="en-US" altLang="en-US" sz="2000" dirty="0"/>
              <a:t>there is no path, the forwarding database sends the packet to the nearest Level 2 router, which is the default router.</a:t>
            </a:r>
          </a:p>
        </p:txBody>
      </p:sp>
      <p:pic>
        <p:nvPicPr>
          <p:cNvPr id="16998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304800"/>
            <a:ext cx="2133600" cy="150018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15492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lide Number Placeholder 4"/>
          <p:cNvSpPr>
            <a:spLocks noGrp="1"/>
          </p:cNvSpPr>
          <p:nvPr>
            <p:ph type="sldNum" sz="quarter" idx="4294967295"/>
          </p:nvPr>
        </p:nvSpPr>
        <p:spPr>
          <a:xfrm>
            <a:off x="8077200" y="6629400"/>
            <a:ext cx="914400" cy="228600"/>
          </a:xfrm>
          <a:prstGeom prst="rect">
            <a:avLst/>
          </a:prstGeom>
        </p:spPr>
        <p:txBody>
          <a:bodyPr/>
          <a:lstStyle/>
          <a:p>
            <a:fld id="{AE8A15B5-ADD4-48B8-B4B1-368FB43A2CAB}" type="slidenum">
              <a:rPr lang="en-US" altLang="en-US"/>
              <a:pPr/>
              <a:t>5</a:t>
            </a:fld>
            <a:endParaRPr lang="en-US" altLang="en-US"/>
          </a:p>
        </p:txBody>
      </p:sp>
      <p:sp>
        <p:nvSpPr>
          <p:cNvPr id="60418" name="Rectangle 2"/>
          <p:cNvSpPr>
            <a:spLocks noGrp="1" noChangeArrowheads="1"/>
          </p:cNvSpPr>
          <p:nvPr>
            <p:ph type="title"/>
          </p:nvPr>
        </p:nvSpPr>
        <p:spPr/>
        <p:txBody>
          <a:bodyPr/>
          <a:lstStyle/>
          <a:p>
            <a:r>
              <a:rPr lang="en-US" altLang="en-US"/>
              <a:t>Interior and Exterior Gateway Protocols</a:t>
            </a:r>
          </a:p>
        </p:txBody>
      </p:sp>
      <p:sp>
        <p:nvSpPr>
          <p:cNvPr id="60419" name="Rectangle 3"/>
          <p:cNvSpPr>
            <a:spLocks noGrp="1" noChangeArrowheads="1"/>
          </p:cNvSpPr>
          <p:nvPr>
            <p:ph type="body" idx="1"/>
          </p:nvPr>
        </p:nvSpPr>
        <p:spPr>
          <a:xfrm>
            <a:off x="381000" y="5562600"/>
            <a:ext cx="8534400" cy="1066800"/>
          </a:xfrm>
        </p:spPr>
        <p:txBody>
          <a:bodyPr/>
          <a:lstStyle/>
          <a:p>
            <a:pPr>
              <a:lnSpc>
                <a:spcPct val="80000"/>
              </a:lnSpc>
            </a:pPr>
            <a:r>
              <a:rPr lang="en-US" altLang="en-US" sz="1400" b="1"/>
              <a:t>Note</a:t>
            </a:r>
            <a:r>
              <a:rPr lang="en-US" altLang="en-US" sz="1400"/>
              <a:t>: IGRP and EIGRP are Cisco proprietary protocols.  They are meant as an alternative between the limited RIP routing protocol and the more complicated and resource intensive OSPF and IS-IS routing protocols.  IGRP was discontinued with IOS 12.2 in 2005.</a:t>
            </a:r>
          </a:p>
          <a:p>
            <a:pPr>
              <a:lnSpc>
                <a:spcPct val="80000"/>
              </a:lnSpc>
            </a:pPr>
            <a:r>
              <a:rPr lang="en-US" altLang="en-US" sz="1400"/>
              <a:t>The dates shown are when the RFC or other document was finalized.  The protocol may have been implemented earlier than this date.</a:t>
            </a:r>
          </a:p>
        </p:txBody>
      </p:sp>
      <p:graphicFrame>
        <p:nvGraphicFramePr>
          <p:cNvPr id="60420" name="Group 4"/>
          <p:cNvGraphicFramePr>
            <a:graphicFrameLocks noGrp="1"/>
          </p:cNvGraphicFramePr>
          <p:nvPr/>
        </p:nvGraphicFramePr>
        <p:xfrm>
          <a:off x="304800" y="1371600"/>
          <a:ext cx="8382000" cy="4114800"/>
        </p:xfrm>
        <a:graphic>
          <a:graphicData uri="http://schemas.openxmlformats.org/drawingml/2006/table">
            <a:tbl>
              <a:tblPr/>
              <a:tblGrid>
                <a:gridCol w="1397000"/>
                <a:gridCol w="1397000"/>
                <a:gridCol w="1397000"/>
                <a:gridCol w="1397000"/>
                <a:gridCol w="1397000"/>
                <a:gridCol w="1397000"/>
              </a:tblGrid>
              <a:tr h="457200">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txBody>
                  <a:tcPr horzOverflow="overflow">
                    <a:lnL cap="flat">
                      <a:noFill/>
                    </a:lnL>
                    <a:lnR>
                      <a:noFill/>
                    </a:lnR>
                    <a:lnT cap="flat">
                      <a:noFill/>
                    </a:lnT>
                    <a:lnB>
                      <a:noFill/>
                    </a:lnB>
                    <a:lnTlToBr>
                      <a:noFill/>
                    </a:lnTlToBr>
                    <a:lnBlToTr>
                      <a:noFill/>
                    </a:lnBlToTr>
                    <a:noFill/>
                  </a:tcPr>
                </a:tc>
                <a:tc gridSpan="4">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endParaRPr kumimoji="0" lang="en-US" altLang="en-US" sz="2000" b="1" i="0" u="none" strike="noStrike" cap="none" normalizeH="0" baseline="0" smtClean="0">
                        <a:ln>
                          <a:noFill/>
                        </a:ln>
                        <a:solidFill>
                          <a:schemeClr val="tx1"/>
                        </a:solidFill>
                        <a:effectLst/>
                        <a:latin typeface="Arial" panose="020B0604020202020204" pitchFamily="34" charset="0"/>
                      </a:endParaRPr>
                    </a:p>
                    <a:p>
                      <a:pPr marL="0" marR="0" lvl="0" indent="0" algn="ctr"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1" i="0" u="none" strike="noStrike" cap="none" normalizeH="0" baseline="0" smtClean="0">
                          <a:ln>
                            <a:noFill/>
                          </a:ln>
                          <a:solidFill>
                            <a:schemeClr val="tx1"/>
                          </a:solidFill>
                          <a:effectLst/>
                          <a:latin typeface="Arial" panose="020B0604020202020204" pitchFamily="34" charset="0"/>
                        </a:rPr>
                        <a:t>Interior Gateway Protocols</a:t>
                      </a:r>
                    </a:p>
                  </a:txBody>
                  <a:tcPr horzOverflow="overflow">
                    <a:lnL>
                      <a:noFill/>
                    </a:lnL>
                    <a:lnR w="381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1" i="0" u="none" strike="noStrike" cap="none" normalizeH="0" baseline="0" smtClean="0">
                          <a:ln>
                            <a:noFill/>
                          </a:ln>
                          <a:solidFill>
                            <a:schemeClr val="tx1"/>
                          </a:solidFill>
                          <a:effectLst/>
                          <a:latin typeface="Arial" panose="020B0604020202020204" pitchFamily="34" charset="0"/>
                        </a:rPr>
                        <a:t>Exterior Gateway Protocols</a:t>
                      </a:r>
                    </a:p>
                  </a:txBody>
                  <a:tcP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685800">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w="381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1" i="0" u="none" strike="noStrike" cap="none" normalizeH="0" baseline="0" smtClean="0">
                          <a:ln>
                            <a:noFill/>
                          </a:ln>
                          <a:solidFill>
                            <a:schemeClr val="tx1"/>
                          </a:solidFill>
                          <a:effectLst/>
                          <a:latin typeface="Arial" panose="020B0604020202020204" pitchFamily="34" charset="0"/>
                        </a:rPr>
                        <a:t>Distance Vector Routing Protocols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1" i="0" u="none" strike="noStrike" cap="none" normalizeH="0" baseline="0" smtClean="0">
                          <a:ln>
                            <a:noFill/>
                          </a:ln>
                          <a:solidFill>
                            <a:schemeClr val="tx1"/>
                          </a:solidFill>
                          <a:effectLst/>
                          <a:latin typeface="Arial" panose="020B0604020202020204" pitchFamily="34" charset="0"/>
                        </a:rPr>
                        <a:t>Link State Routing Protocols</a:t>
                      </a: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1" i="0" u="none" strike="noStrike" cap="none" normalizeH="0" baseline="0" smtClean="0">
                          <a:ln>
                            <a:noFill/>
                          </a:ln>
                          <a:solidFill>
                            <a:schemeClr val="tx1"/>
                          </a:solidFill>
                          <a:effectLst/>
                          <a:latin typeface="Arial" panose="020B0604020202020204" pitchFamily="34" charset="0"/>
                        </a:rPr>
                        <a:t>Path Vector</a:t>
                      </a:r>
                    </a:p>
                  </a:txBody>
                  <a:tcP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r h="482600">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1" i="0" u="none" strike="noStrike" cap="none" normalizeH="0" baseline="0" smtClean="0">
                          <a:ln>
                            <a:noFill/>
                          </a:ln>
                          <a:solidFill>
                            <a:schemeClr val="accent2"/>
                          </a:solidFill>
                          <a:effectLst/>
                          <a:latin typeface="Arial" panose="020B0604020202020204" pitchFamily="34" charset="0"/>
                        </a:rPr>
                        <a:t>Classful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1" i="0" u="none" strike="noStrike" cap="none" normalizeH="0" baseline="0" smtClean="0">
                          <a:ln>
                            <a:noFill/>
                          </a:ln>
                          <a:solidFill>
                            <a:schemeClr val="tx1"/>
                          </a:solidFill>
                          <a:effectLst/>
                          <a:latin typeface="Arial" panose="020B0604020202020204" pitchFamily="34" charset="0"/>
                        </a:rPr>
                        <a:t>RIPv1</a:t>
                      </a:r>
                      <a:r>
                        <a:rPr kumimoji="0" lang="en-US" altLang="en-US" sz="2000" b="0" i="0" u="none" strike="noStrike" cap="none" normalizeH="0" baseline="0" smtClean="0">
                          <a:ln>
                            <a:noFill/>
                          </a:ln>
                          <a:solidFill>
                            <a:schemeClr val="tx1"/>
                          </a:solidFill>
                          <a:effectLst/>
                          <a:latin typeface="Arial" panose="020B0604020202020204" pitchFamily="34" charset="0"/>
                        </a:rPr>
                        <a:t> </a:t>
                      </a:r>
                      <a:r>
                        <a:rPr kumimoji="0" lang="en-US" altLang="en-US" sz="1600" b="0" i="0" u="none" strike="noStrike" cap="none" normalizeH="0" baseline="0" smtClean="0">
                          <a:ln>
                            <a:noFill/>
                          </a:ln>
                          <a:solidFill>
                            <a:schemeClr val="tx1"/>
                          </a:solidFill>
                          <a:effectLst/>
                          <a:latin typeface="Arial" panose="020B0604020202020204" pitchFamily="34" charset="0"/>
                        </a:rPr>
                        <a:t>(1982/1988)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1" i="0" u="none" strike="noStrike" cap="none" normalizeH="0" baseline="0" smtClean="0">
                          <a:ln>
                            <a:noFill/>
                          </a:ln>
                          <a:solidFill>
                            <a:schemeClr val="tx1"/>
                          </a:solidFill>
                          <a:effectLst/>
                          <a:latin typeface="Arial" panose="020B0604020202020204" pitchFamily="34" charset="0"/>
                        </a:rPr>
                        <a:t>IGRP </a:t>
                      </a:r>
                      <a:r>
                        <a:rPr kumimoji="0" lang="en-US" altLang="en-US" sz="1600" b="0" i="0" u="none" strike="noStrike" cap="none" normalizeH="0" baseline="0" smtClean="0">
                          <a:ln>
                            <a:noFill/>
                          </a:ln>
                          <a:solidFill>
                            <a:schemeClr val="tx1"/>
                          </a:solidFill>
                          <a:effectLst/>
                          <a:latin typeface="Arial" panose="020B0604020202020204" pitchFamily="34" charset="0"/>
                        </a:rPr>
                        <a:t>(1985)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1" i="0" u="none" strike="noStrike" cap="none" normalizeH="0" baseline="0" smtClean="0">
                          <a:ln>
                            <a:noFill/>
                          </a:ln>
                          <a:solidFill>
                            <a:schemeClr val="tx1"/>
                          </a:solidFill>
                          <a:effectLst/>
                          <a:latin typeface="Arial" panose="020B0604020202020204" pitchFamily="34" charset="0"/>
                        </a:rPr>
                        <a:t>EGP</a:t>
                      </a:r>
                      <a:r>
                        <a:rPr kumimoji="0" lang="en-US" altLang="en-US" sz="2000" b="0" i="0" u="none" strike="noStrike" cap="none" normalizeH="0" baseline="0" smtClean="0">
                          <a:ln>
                            <a:noFill/>
                          </a:ln>
                          <a:solidFill>
                            <a:schemeClr val="tx1"/>
                          </a:solidFill>
                          <a:effectLst/>
                          <a:latin typeface="Arial" panose="020B0604020202020204" pitchFamily="34" charset="0"/>
                        </a:rPr>
                        <a:t>  </a:t>
                      </a:r>
                      <a:r>
                        <a:rPr kumimoji="0" lang="en-US" altLang="en-US" sz="1600" b="0" i="0" u="none" strike="noStrike" cap="none" normalizeH="0" baseline="0" smtClean="0">
                          <a:ln>
                            <a:noFill/>
                          </a:ln>
                          <a:solidFill>
                            <a:schemeClr val="tx1"/>
                          </a:solidFill>
                          <a:effectLst/>
                          <a:latin typeface="Arial" panose="020B0604020202020204" pitchFamily="34" charset="0"/>
                        </a:rPr>
                        <a:t>(1982)</a:t>
                      </a:r>
                    </a:p>
                  </a:txBody>
                  <a:tcP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4513">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1" i="0" u="none" strike="noStrike" cap="none" normalizeH="0" baseline="0" smtClean="0">
                          <a:ln>
                            <a:noFill/>
                          </a:ln>
                          <a:solidFill>
                            <a:schemeClr val="accent2"/>
                          </a:solidFill>
                          <a:effectLst/>
                          <a:latin typeface="Arial" panose="020B0604020202020204" pitchFamily="34" charset="0"/>
                        </a:rPr>
                        <a:t>Classless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1" i="0" u="none" strike="noStrike" cap="none" normalizeH="0" baseline="0" smtClean="0">
                          <a:ln>
                            <a:noFill/>
                          </a:ln>
                          <a:solidFill>
                            <a:schemeClr val="tx1"/>
                          </a:solidFill>
                          <a:effectLst/>
                          <a:latin typeface="Arial" panose="020B0604020202020204" pitchFamily="34" charset="0"/>
                        </a:rPr>
                        <a:t>RIPv2</a:t>
                      </a:r>
                      <a:r>
                        <a:rPr kumimoji="0" lang="en-US" altLang="en-US" sz="2000" b="0" i="0" u="none" strike="noStrike" cap="none" normalizeH="0" baseline="0" smtClean="0">
                          <a:ln>
                            <a:noFill/>
                          </a:ln>
                          <a:solidFill>
                            <a:schemeClr val="tx1"/>
                          </a:solidFill>
                          <a:effectLst/>
                          <a:latin typeface="Arial" panose="020B0604020202020204" pitchFamily="34" charset="0"/>
                        </a:rPr>
                        <a:t> </a:t>
                      </a:r>
                      <a:r>
                        <a:rPr kumimoji="0" lang="en-US" altLang="en-US" sz="1600" b="0" i="0" u="none" strike="noStrike" cap="none" normalizeH="0" baseline="0" smtClean="0">
                          <a:ln>
                            <a:noFill/>
                          </a:ln>
                          <a:solidFill>
                            <a:schemeClr val="tx1"/>
                          </a:solidFill>
                          <a:effectLst/>
                          <a:latin typeface="Arial" panose="020B0604020202020204" pitchFamily="34" charset="0"/>
                        </a:rPr>
                        <a:t>(1994)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1" i="0" u="none" strike="noStrike" cap="none" normalizeH="0" baseline="0" smtClean="0">
                          <a:ln>
                            <a:noFill/>
                          </a:ln>
                          <a:solidFill>
                            <a:schemeClr val="tx1"/>
                          </a:solidFill>
                          <a:effectLst/>
                          <a:latin typeface="Arial" panose="020B0604020202020204" pitchFamily="34" charset="0"/>
                        </a:rPr>
                        <a:t>EIGRP </a:t>
                      </a:r>
                      <a:r>
                        <a:rPr kumimoji="0" lang="en-US" altLang="en-US" sz="1600" b="0" i="0" u="none" strike="noStrike" cap="none" normalizeH="0" baseline="0" smtClean="0">
                          <a:ln>
                            <a:noFill/>
                          </a:ln>
                          <a:solidFill>
                            <a:schemeClr val="tx1"/>
                          </a:solidFill>
                          <a:effectLst/>
                          <a:latin typeface="Arial" panose="020B0604020202020204" pitchFamily="34" charset="0"/>
                        </a:rPr>
                        <a:t>(1992)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1" i="0" u="none" strike="noStrike" cap="none" normalizeH="0" baseline="0" smtClean="0">
                          <a:ln>
                            <a:noFill/>
                          </a:ln>
                          <a:solidFill>
                            <a:schemeClr val="tx1"/>
                          </a:solidFill>
                          <a:effectLst/>
                          <a:latin typeface="Arial" panose="020B0604020202020204" pitchFamily="34" charset="0"/>
                        </a:rPr>
                        <a:t>OSPFv2</a:t>
                      </a:r>
                      <a:r>
                        <a:rPr kumimoji="0" lang="en-US" altLang="en-US" sz="2000" b="0" i="0" u="none" strike="noStrike" cap="none" normalizeH="0" baseline="0" smtClean="0">
                          <a:ln>
                            <a:noFill/>
                          </a:ln>
                          <a:solidFill>
                            <a:schemeClr val="tx1"/>
                          </a:solidFill>
                          <a:effectLst/>
                          <a:latin typeface="Arial" panose="020B0604020202020204" pitchFamily="34" charset="0"/>
                        </a:rPr>
                        <a:t> </a:t>
                      </a:r>
                      <a:r>
                        <a:rPr kumimoji="0" lang="en-US" altLang="en-US" sz="1600" b="0" i="0" u="none" strike="noStrike" cap="none" normalizeH="0" baseline="0" smtClean="0">
                          <a:ln>
                            <a:noFill/>
                          </a:ln>
                          <a:solidFill>
                            <a:schemeClr val="tx1"/>
                          </a:solidFill>
                          <a:effectLst/>
                          <a:latin typeface="Arial" panose="020B0604020202020204" pitchFamily="34" charset="0"/>
                        </a:rPr>
                        <a:t>(1991)</a:t>
                      </a: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1" i="0" u="none" strike="noStrike" cap="none" normalizeH="0" baseline="0" smtClean="0">
                          <a:ln>
                            <a:noFill/>
                          </a:ln>
                          <a:solidFill>
                            <a:schemeClr val="tx1"/>
                          </a:solidFill>
                          <a:effectLst/>
                          <a:latin typeface="Arial" panose="020B0604020202020204" pitchFamily="34" charset="0"/>
                        </a:rPr>
                        <a:t>IS-IS</a:t>
                      </a:r>
                      <a:r>
                        <a:rPr kumimoji="0" lang="en-US" altLang="en-US" sz="2000" b="0" i="0" u="none" strike="noStrike" cap="none" normalizeH="0" baseline="0" smtClean="0">
                          <a:ln>
                            <a:noFill/>
                          </a:ln>
                          <a:solidFill>
                            <a:schemeClr val="tx1"/>
                          </a:solidFill>
                          <a:effectLst/>
                          <a:latin typeface="Arial" panose="020B0604020202020204" pitchFamily="34" charset="0"/>
                        </a:rPr>
                        <a:t> </a:t>
                      </a:r>
                      <a:r>
                        <a:rPr kumimoji="0" lang="en-US" altLang="en-US" sz="1600" b="0" i="0" u="none" strike="noStrike" cap="none" normalizeH="0" baseline="0" smtClean="0">
                          <a:ln>
                            <a:noFill/>
                          </a:ln>
                          <a:solidFill>
                            <a:schemeClr val="tx1"/>
                          </a:solidFill>
                          <a:effectLst/>
                          <a:latin typeface="Arial" panose="020B0604020202020204" pitchFamily="34" charset="0"/>
                        </a:rPr>
                        <a:t>(1990)</a:t>
                      </a: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1" i="0" u="none" strike="noStrike" cap="none" normalizeH="0" baseline="0" smtClean="0">
                          <a:ln>
                            <a:noFill/>
                          </a:ln>
                          <a:solidFill>
                            <a:schemeClr val="tx1"/>
                          </a:solidFill>
                          <a:effectLst/>
                          <a:latin typeface="Arial" panose="020B0604020202020204" pitchFamily="34" charset="0"/>
                        </a:rPr>
                        <a:t>BGPv4 </a:t>
                      </a:r>
                      <a:r>
                        <a:rPr kumimoji="0" lang="en-US" altLang="en-US" sz="1600" b="0" i="0" u="none" strike="noStrike" cap="none" normalizeH="0" baseline="0" smtClean="0">
                          <a:ln>
                            <a:noFill/>
                          </a:ln>
                          <a:solidFill>
                            <a:schemeClr val="tx1"/>
                          </a:solidFill>
                          <a:effectLst/>
                          <a:latin typeface="Arial" panose="020B0604020202020204" pitchFamily="34" charset="0"/>
                        </a:rPr>
                        <a:t>(1995)</a:t>
                      </a:r>
                    </a:p>
                  </a:txBody>
                  <a:tcP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16000">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1" i="0" u="none" strike="noStrike" cap="none" normalizeH="0" baseline="0" smtClean="0">
                          <a:ln>
                            <a:noFill/>
                          </a:ln>
                          <a:solidFill>
                            <a:schemeClr val="accent2"/>
                          </a:solidFill>
                          <a:effectLst/>
                          <a:latin typeface="Arial" panose="020B0604020202020204" pitchFamily="34" charset="0"/>
                        </a:rPr>
                        <a:t>IPv6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1" i="0" u="none" strike="noStrike" cap="none" normalizeH="0" baseline="0" dirty="0" err="1" smtClean="0">
                          <a:ln>
                            <a:noFill/>
                          </a:ln>
                          <a:solidFill>
                            <a:schemeClr val="tx1"/>
                          </a:solidFill>
                          <a:effectLst/>
                          <a:latin typeface="Arial" panose="020B0604020202020204" pitchFamily="34" charset="0"/>
                        </a:rPr>
                        <a:t>RIPng</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smtClean="0">
                          <a:ln>
                            <a:noFill/>
                          </a:ln>
                          <a:solidFill>
                            <a:schemeClr val="tx1"/>
                          </a:solidFill>
                          <a:effectLst/>
                          <a:latin typeface="Arial" panose="020B0604020202020204" pitchFamily="34" charset="0"/>
                        </a:rPr>
                        <a:t>(1997)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1" i="0" u="none" strike="noStrike" cap="none" normalizeH="0" baseline="0" smtClean="0">
                          <a:ln>
                            <a:noFill/>
                          </a:ln>
                          <a:solidFill>
                            <a:schemeClr val="tx1"/>
                          </a:solidFill>
                          <a:effectLst/>
                          <a:latin typeface="Arial" panose="020B0604020202020204" pitchFamily="34" charset="0"/>
                        </a:rPr>
                        <a:t>EIGRP for IPv6</a:t>
                      </a:r>
                      <a:r>
                        <a:rPr kumimoji="0" lang="en-US" altLang="en-US" sz="2000" b="0" i="0" u="none" strike="noStrike" cap="none" normalizeH="0" baseline="0" smtClean="0">
                          <a:ln>
                            <a:noFill/>
                          </a:ln>
                          <a:solidFill>
                            <a:schemeClr val="tx1"/>
                          </a:solidFill>
                          <a:effectLst/>
                          <a:latin typeface="Arial" panose="020B0604020202020204" pitchFamily="34" charset="0"/>
                        </a:rPr>
                        <a:t>      </a:t>
                      </a:r>
                      <a:r>
                        <a:rPr kumimoji="0" lang="en-US" altLang="en-US" sz="1400" b="0" i="0" u="none" strike="noStrike" cap="none" normalizeH="0" baseline="0" smtClean="0">
                          <a:ln>
                            <a:noFill/>
                          </a:ln>
                          <a:solidFill>
                            <a:schemeClr val="tx1"/>
                          </a:solidFill>
                          <a:effectLst/>
                          <a:latin typeface="Arial" panose="020B0604020202020204" pitchFamily="34" charset="0"/>
                        </a:rPr>
                        <a:t>(not yet released)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1" i="0" u="none" strike="noStrike" cap="none" normalizeH="0" baseline="0" smtClean="0">
                          <a:ln>
                            <a:noFill/>
                          </a:ln>
                          <a:solidFill>
                            <a:schemeClr val="tx1"/>
                          </a:solidFill>
                          <a:effectLst/>
                          <a:latin typeface="Arial" panose="020B0604020202020204" pitchFamily="34" charset="0"/>
                        </a:rPr>
                        <a:t>OSPFv3</a:t>
                      </a:r>
                      <a:r>
                        <a:rPr kumimoji="0" lang="en-US" altLang="en-US" sz="2000" b="0" i="0" u="none" strike="noStrike" cap="none" normalizeH="0" baseline="0" smtClean="0">
                          <a:ln>
                            <a:noFill/>
                          </a:ln>
                          <a:solidFill>
                            <a:schemeClr val="tx1"/>
                          </a:solidFill>
                          <a:effectLst/>
                          <a:latin typeface="Arial" panose="020B0604020202020204" pitchFamily="34" charset="0"/>
                        </a:rPr>
                        <a:t> </a:t>
                      </a:r>
                      <a:r>
                        <a:rPr kumimoji="0" lang="en-US" altLang="en-US" sz="1600" b="0" i="0" u="none" strike="noStrike" cap="none" normalizeH="0" baseline="0" smtClean="0">
                          <a:ln>
                            <a:noFill/>
                          </a:ln>
                          <a:solidFill>
                            <a:schemeClr val="tx1"/>
                          </a:solidFill>
                          <a:effectLst/>
                          <a:latin typeface="Arial" panose="020B0604020202020204" pitchFamily="34" charset="0"/>
                        </a:rPr>
                        <a:t>(1999)</a:t>
                      </a:r>
                      <a:endParaRPr kumimoji="0" lang="en-US" altLang="en-US" sz="2000" b="0" i="0" u="none" strike="noStrike" cap="none" normalizeH="0" baseline="0" smtClean="0">
                        <a:ln>
                          <a:noFill/>
                        </a:ln>
                        <a:solidFill>
                          <a:schemeClr val="tx1"/>
                        </a:solidFill>
                        <a:effectLst/>
                        <a:latin typeface="Arial" panose="020B0604020202020204" pitchFamily="34" charset="0"/>
                      </a:endParaRPr>
                    </a:p>
                    <a:p>
                      <a:pPr marL="0" marR="0" lvl="0" indent="0" algn="ctr"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1" i="0" u="none" strike="noStrike" cap="none" normalizeH="0" baseline="0" smtClean="0">
                          <a:ln>
                            <a:noFill/>
                          </a:ln>
                          <a:solidFill>
                            <a:schemeClr val="tx1"/>
                          </a:solidFill>
                          <a:effectLst/>
                          <a:latin typeface="Arial" panose="020B0604020202020204" pitchFamily="34" charset="0"/>
                        </a:rPr>
                        <a:t>IS-IS for IPv6  </a:t>
                      </a:r>
                      <a:r>
                        <a:rPr kumimoji="0" lang="en-US" altLang="en-US" sz="1600" b="0" i="0" u="none" strike="noStrike" cap="none" normalizeH="0" baseline="0" smtClean="0">
                          <a:ln>
                            <a:noFill/>
                          </a:ln>
                          <a:solidFill>
                            <a:schemeClr val="tx1"/>
                          </a:solidFill>
                          <a:effectLst/>
                          <a:latin typeface="Arial" panose="020B0604020202020204" pitchFamily="34" charset="0"/>
                        </a:rPr>
                        <a:t>(2000)</a:t>
                      </a: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1" i="0" u="none" strike="noStrike" cap="none" normalizeH="0" baseline="0" smtClean="0">
                          <a:ln>
                            <a:noFill/>
                          </a:ln>
                          <a:solidFill>
                            <a:schemeClr val="tx1"/>
                          </a:solidFill>
                          <a:effectLst/>
                          <a:latin typeface="Arial" panose="020B0604020202020204" pitchFamily="34" charset="0"/>
                        </a:rPr>
                        <a:t>BGPv4 for IPv6 </a:t>
                      </a:r>
                      <a:r>
                        <a:rPr kumimoji="0" lang="en-US" altLang="en-US" sz="1600" b="0" i="0" u="none" strike="noStrike" cap="none" normalizeH="0" baseline="0" smtClean="0">
                          <a:ln>
                            <a:noFill/>
                          </a:ln>
                          <a:solidFill>
                            <a:schemeClr val="tx1"/>
                          </a:solidFill>
                          <a:effectLst/>
                          <a:latin typeface="Arial" panose="020B0604020202020204" pitchFamily="34" charset="0"/>
                        </a:rPr>
                        <a:t>(1999)</a:t>
                      </a:r>
                    </a:p>
                  </a:txBody>
                  <a:tcP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0464" name="Rectangle 48"/>
          <p:cNvSpPr>
            <a:spLocks noChangeArrowheads="1"/>
          </p:cNvSpPr>
          <p:nvPr/>
        </p:nvSpPr>
        <p:spPr bwMode="auto">
          <a:xfrm>
            <a:off x="5867400" y="3733800"/>
            <a:ext cx="1371600" cy="612775"/>
          </a:xfrm>
          <a:prstGeom prst="rect">
            <a:avLst/>
          </a:prstGeom>
          <a:noFill/>
          <a:ln w="444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92705130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lstStyle/>
          <a:p>
            <a:r>
              <a:rPr lang="en-US" altLang="en-US"/>
              <a:t>IS-IS Routing Process: Forwarding</a:t>
            </a:r>
          </a:p>
        </p:txBody>
      </p:sp>
      <p:sp>
        <p:nvSpPr>
          <p:cNvPr id="178179" name="Rectangle 3"/>
          <p:cNvSpPr>
            <a:spLocks noGrp="1" noChangeArrowheads="1"/>
          </p:cNvSpPr>
          <p:nvPr>
            <p:ph type="body" idx="1"/>
          </p:nvPr>
        </p:nvSpPr>
        <p:spPr/>
        <p:txBody>
          <a:bodyPr/>
          <a:lstStyle/>
          <a:p>
            <a:r>
              <a:rPr lang="en-US" altLang="en-US"/>
              <a:t>IS-IS Routing Process is divided into four stages:</a:t>
            </a:r>
          </a:p>
          <a:p>
            <a:pPr lvl="1"/>
            <a:r>
              <a:rPr lang="en-US" altLang="en-US"/>
              <a:t>Update</a:t>
            </a:r>
          </a:p>
          <a:p>
            <a:pPr lvl="1"/>
            <a:r>
              <a:rPr lang="en-US" altLang="en-US"/>
              <a:t>Decision</a:t>
            </a:r>
          </a:p>
          <a:p>
            <a:pPr lvl="1"/>
            <a:r>
              <a:rPr lang="en-US" altLang="en-US" b="1">
                <a:solidFill>
                  <a:schemeClr val="accent2"/>
                </a:solidFill>
              </a:rPr>
              <a:t>Forwarding</a:t>
            </a:r>
          </a:p>
          <a:p>
            <a:pPr lvl="1"/>
            <a:r>
              <a:rPr lang="en-US" altLang="en-US" b="1">
                <a:solidFill>
                  <a:schemeClr val="accent2"/>
                </a:solidFill>
              </a:rPr>
              <a:t>Receive</a:t>
            </a:r>
          </a:p>
        </p:txBody>
      </p:sp>
    </p:spTree>
    <p:extLst>
      <p:ext uri="{BB962C8B-B14F-4D97-AF65-F5344CB8AC3E}">
        <p14:creationId xmlns:p14="http://schemas.microsoft.com/office/powerpoint/2010/main" val="209813859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a:xfrm>
            <a:off x="381000" y="152400"/>
            <a:ext cx="6553200" cy="609600"/>
          </a:xfrm>
        </p:spPr>
        <p:txBody>
          <a:bodyPr>
            <a:normAutofit fontScale="90000"/>
          </a:bodyPr>
          <a:lstStyle/>
          <a:p>
            <a:r>
              <a:rPr lang="en-US" altLang="en-US"/>
              <a:t>IS-IS Routing Process: Forwarding and Receiving</a:t>
            </a:r>
          </a:p>
        </p:txBody>
      </p:sp>
      <p:sp>
        <p:nvSpPr>
          <p:cNvPr id="171011" name="Rectangle 3"/>
          <p:cNvSpPr>
            <a:spLocks noGrp="1" noChangeArrowheads="1"/>
          </p:cNvSpPr>
          <p:nvPr>
            <p:ph type="body" idx="1"/>
          </p:nvPr>
        </p:nvSpPr>
        <p:spPr>
          <a:xfrm>
            <a:off x="304800" y="1447800"/>
            <a:ext cx="8534400" cy="5334000"/>
          </a:xfrm>
        </p:spPr>
        <p:txBody>
          <a:bodyPr/>
          <a:lstStyle/>
          <a:p>
            <a:r>
              <a:rPr lang="en-US" altLang="en-US" sz="2000" b="1" dirty="0"/>
              <a:t>Forwarding process</a:t>
            </a:r>
          </a:p>
          <a:p>
            <a:pPr lvl="1"/>
            <a:r>
              <a:rPr lang="en-US" altLang="en-US" sz="2000" b="1" i="1" dirty="0"/>
              <a:t>After the SPT has been built the forwarding database can be created</a:t>
            </a:r>
            <a:r>
              <a:rPr lang="en-US" altLang="en-US" sz="2000" dirty="0"/>
              <a:t>.</a:t>
            </a:r>
          </a:p>
          <a:p>
            <a:pPr lvl="1"/>
            <a:r>
              <a:rPr lang="en-US" altLang="en-US" sz="2000" dirty="0"/>
              <a:t>The </a:t>
            </a:r>
            <a:r>
              <a:rPr lang="en-US" altLang="en-US" sz="2000" b="1" dirty="0"/>
              <a:t>forwarding table</a:t>
            </a:r>
            <a:r>
              <a:rPr lang="en-US" altLang="en-US" sz="2000" dirty="0"/>
              <a:t> is the lookup table for the longest match.</a:t>
            </a:r>
          </a:p>
          <a:p>
            <a:pPr lvl="1"/>
            <a:endParaRPr lang="en-US" altLang="en-US" sz="2000" dirty="0"/>
          </a:p>
          <a:p>
            <a:pPr lvl="1"/>
            <a:endParaRPr lang="en-US" altLang="en-US" sz="2000" dirty="0"/>
          </a:p>
          <a:p>
            <a:r>
              <a:rPr lang="en-US" altLang="en-US" sz="2000" b="1" dirty="0"/>
              <a:t>Receive process</a:t>
            </a:r>
          </a:p>
          <a:p>
            <a:pPr lvl="1"/>
            <a:r>
              <a:rPr lang="en-US" altLang="en-US" sz="2000" dirty="0"/>
              <a:t>If the frame is valid, the receive process passes user data and error reports to the </a:t>
            </a:r>
            <a:r>
              <a:rPr lang="en-US" altLang="en-US" sz="2000" b="1" dirty="0"/>
              <a:t>forwarding process</a:t>
            </a:r>
            <a:r>
              <a:rPr lang="en-US" altLang="en-US" sz="2000" dirty="0"/>
              <a:t>.</a:t>
            </a:r>
          </a:p>
          <a:p>
            <a:pPr lvl="1"/>
            <a:r>
              <a:rPr lang="en-US" altLang="en-US" sz="2000" dirty="0"/>
              <a:t>Whereas routing information: Hellos, LSPs, and SNPs are sent to the </a:t>
            </a:r>
            <a:r>
              <a:rPr lang="en-US" altLang="en-US" sz="2000" b="1" dirty="0"/>
              <a:t>update process</a:t>
            </a:r>
            <a:r>
              <a:rPr lang="en-US" altLang="en-US" sz="2000" dirty="0"/>
              <a:t>.</a:t>
            </a:r>
          </a:p>
          <a:p>
            <a:pPr lvl="1"/>
            <a:endParaRPr lang="en-US" altLang="en-US" sz="2000" dirty="0"/>
          </a:p>
        </p:txBody>
      </p:sp>
      <p:pic>
        <p:nvPicPr>
          <p:cNvPr id="17101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176212"/>
            <a:ext cx="2133600" cy="150018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191121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ChangeArrowheads="1"/>
          </p:cNvSpPr>
          <p:nvPr>
            <p:ph type="title"/>
          </p:nvPr>
        </p:nvSpPr>
        <p:spPr/>
        <p:txBody>
          <a:bodyPr/>
          <a:lstStyle/>
          <a:p>
            <a:r>
              <a:rPr lang="en-US" altLang="en-US"/>
              <a:t>Odds and Ends</a:t>
            </a:r>
          </a:p>
        </p:txBody>
      </p:sp>
      <p:sp>
        <p:nvSpPr>
          <p:cNvPr id="283651" name="Rectangle 3"/>
          <p:cNvSpPr>
            <a:spLocks noGrp="1" noChangeArrowheads="1"/>
          </p:cNvSpPr>
          <p:nvPr>
            <p:ph type="body" idx="1"/>
          </p:nvPr>
        </p:nvSpPr>
        <p:spPr/>
        <p:txBody>
          <a:bodyPr/>
          <a:lstStyle/>
          <a:p>
            <a:r>
              <a:rPr lang="en-US" altLang="en-US" sz="2000" dirty="0"/>
              <a:t>L1L2 routers run two IS-IS processes, one for its L1 LSDB and another for its L2 LSDB</a:t>
            </a:r>
            <a:r>
              <a:rPr lang="en-US" altLang="en-US" sz="2000" dirty="0" smtClean="0"/>
              <a:t>.</a:t>
            </a:r>
            <a:endParaRPr lang="en-US" altLang="en-US" sz="2000" dirty="0"/>
          </a:p>
        </p:txBody>
      </p:sp>
    </p:spTree>
    <p:extLst>
      <p:ext uri="{BB962C8B-B14F-4D97-AF65-F5344CB8AC3E}">
        <p14:creationId xmlns:p14="http://schemas.microsoft.com/office/powerpoint/2010/main" val="105201049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85800" y="1524000"/>
            <a:ext cx="1524000"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t>MAC </a:t>
            </a:r>
            <a:r>
              <a:rPr lang="en-US" sz="2000" dirty="0" err="1" smtClean="0"/>
              <a:t>Hdr</a:t>
            </a:r>
            <a:endParaRPr lang="en-US" sz="2000" dirty="0"/>
          </a:p>
        </p:txBody>
      </p:sp>
      <p:sp>
        <p:nvSpPr>
          <p:cNvPr id="2" name="Title 1"/>
          <p:cNvSpPr>
            <a:spLocks noGrp="1"/>
          </p:cNvSpPr>
          <p:nvPr>
            <p:ph type="title"/>
          </p:nvPr>
        </p:nvSpPr>
        <p:spPr/>
        <p:txBody>
          <a:bodyPr/>
          <a:lstStyle/>
          <a:p>
            <a:r>
              <a:rPr lang="en-US" dirty="0" smtClean="0"/>
              <a:t>IS-IS Packet Format</a:t>
            </a:r>
            <a:endParaRPr lang="en-US" dirty="0"/>
          </a:p>
        </p:txBody>
      </p:sp>
      <p:sp>
        <p:nvSpPr>
          <p:cNvPr id="5" name="Rectangle 4"/>
          <p:cNvSpPr/>
          <p:nvPr/>
        </p:nvSpPr>
        <p:spPr>
          <a:xfrm>
            <a:off x="2133600" y="1524000"/>
            <a:ext cx="1981200"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t>IS-IS </a:t>
            </a:r>
            <a:r>
              <a:rPr lang="en-US" sz="2000" dirty="0" err="1" smtClean="0"/>
              <a:t>Hdr</a:t>
            </a:r>
            <a:endParaRPr lang="en-US" sz="2000" dirty="0"/>
          </a:p>
        </p:txBody>
      </p:sp>
      <p:sp>
        <p:nvSpPr>
          <p:cNvPr id="6" name="Rectangle 5"/>
          <p:cNvSpPr/>
          <p:nvPr/>
        </p:nvSpPr>
        <p:spPr>
          <a:xfrm>
            <a:off x="4095750" y="1524000"/>
            <a:ext cx="2305050"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t>IS-IS type-specific Data</a:t>
            </a:r>
            <a:endParaRPr lang="en-US" sz="2000" dirty="0"/>
          </a:p>
        </p:txBody>
      </p:sp>
      <p:sp>
        <p:nvSpPr>
          <p:cNvPr id="7" name="TextBox 6"/>
          <p:cNvSpPr txBox="1"/>
          <p:nvPr/>
        </p:nvSpPr>
        <p:spPr>
          <a:xfrm>
            <a:off x="685800" y="2286000"/>
            <a:ext cx="7829550" cy="4401205"/>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latin typeface="+mn-lt"/>
              </a:rPr>
              <a:t>MAC Header</a:t>
            </a:r>
          </a:p>
          <a:p>
            <a:pPr marL="800100" lvl="1" indent="-342900">
              <a:buFont typeface="Arial" panose="020B0604020202020204" pitchFamily="34" charset="0"/>
              <a:buChar char="•"/>
            </a:pPr>
            <a:r>
              <a:rPr lang="en-US" sz="2000" dirty="0" err="1" smtClean="0">
                <a:latin typeface="+mn-lt"/>
              </a:rPr>
              <a:t>Src</a:t>
            </a:r>
            <a:r>
              <a:rPr lang="en-US" sz="2000" dirty="0" smtClean="0">
                <a:latin typeface="+mn-lt"/>
              </a:rPr>
              <a:t> –  MAC </a:t>
            </a:r>
            <a:r>
              <a:rPr lang="en-US" sz="2000" dirty="0" err="1" smtClean="0">
                <a:latin typeface="+mn-lt"/>
              </a:rPr>
              <a:t>addr</a:t>
            </a:r>
            <a:r>
              <a:rPr lang="en-US" sz="2000" dirty="0" smtClean="0">
                <a:latin typeface="+mn-lt"/>
              </a:rPr>
              <a:t> of sending interface</a:t>
            </a:r>
          </a:p>
          <a:p>
            <a:pPr marL="800100" lvl="1" indent="-342900">
              <a:buFont typeface="Arial" panose="020B0604020202020204" pitchFamily="34" charset="0"/>
              <a:buChar char="•"/>
            </a:pPr>
            <a:r>
              <a:rPr lang="en-US" sz="2000" dirty="0" err="1" smtClean="0">
                <a:latin typeface="+mn-lt"/>
              </a:rPr>
              <a:t>Dst</a:t>
            </a:r>
            <a:r>
              <a:rPr lang="en-US" sz="2000" dirty="0" smtClean="0">
                <a:latin typeface="+mn-lt"/>
              </a:rPr>
              <a:t> –	01-80-C2-00-00-14 for Level-1 ISs</a:t>
            </a:r>
          </a:p>
          <a:p>
            <a:pPr lvl="1"/>
            <a:r>
              <a:rPr lang="en-US" sz="2000" dirty="0">
                <a:latin typeface="+mn-lt"/>
              </a:rPr>
              <a:t>	</a:t>
            </a:r>
            <a:r>
              <a:rPr lang="en-US" sz="2000" dirty="0" smtClean="0">
                <a:latin typeface="+mn-lt"/>
              </a:rPr>
              <a:t>	01-80-C2-00-00-15 for Level-2 ISs</a:t>
            </a:r>
          </a:p>
          <a:p>
            <a:pPr marL="800100" lvl="1" indent="-342900">
              <a:buFont typeface="Arial" panose="020B0604020202020204" pitchFamily="34" charset="0"/>
              <a:buChar char="•"/>
            </a:pPr>
            <a:r>
              <a:rPr lang="en-US" sz="2000" dirty="0" smtClean="0">
                <a:latin typeface="+mn-lt"/>
              </a:rPr>
              <a:t>IEEE 802.2 LLC Frame format</a:t>
            </a:r>
            <a:endParaRPr lang="en-US" sz="2000" dirty="0">
              <a:latin typeface="+mn-lt"/>
            </a:endParaRPr>
          </a:p>
          <a:p>
            <a:pPr marL="342900" indent="-342900">
              <a:buFont typeface="Arial" panose="020B0604020202020204" pitchFamily="34" charset="0"/>
              <a:buChar char="•"/>
            </a:pPr>
            <a:r>
              <a:rPr lang="en-US" sz="2000" dirty="0" smtClean="0">
                <a:latin typeface="+mn-lt"/>
              </a:rPr>
              <a:t>IS-IS Header</a:t>
            </a:r>
          </a:p>
          <a:p>
            <a:pPr marL="800100" lvl="1" indent="-342900">
              <a:buFont typeface="Arial" panose="020B0604020202020204" pitchFamily="34" charset="0"/>
              <a:buChar char="•"/>
            </a:pPr>
            <a:r>
              <a:rPr lang="en-US" sz="2000" dirty="0" smtClean="0">
                <a:latin typeface="+mn-lt"/>
              </a:rPr>
              <a:t>Intra-domain Routing Protocol Discriminator: 0x83 </a:t>
            </a:r>
          </a:p>
          <a:p>
            <a:pPr marL="800100" lvl="1" indent="-342900">
              <a:buFont typeface="Arial" panose="020B0604020202020204" pitchFamily="34" charset="0"/>
              <a:buChar char="•"/>
            </a:pPr>
            <a:r>
              <a:rPr lang="en-US" sz="2000" dirty="0" smtClean="0">
                <a:latin typeface="+mn-lt"/>
              </a:rPr>
              <a:t>Length – length of the header in bytes</a:t>
            </a:r>
          </a:p>
          <a:p>
            <a:pPr marL="800100" lvl="1" indent="-342900">
              <a:buFont typeface="Arial" panose="020B0604020202020204" pitchFamily="34" charset="0"/>
              <a:buChar char="•"/>
            </a:pPr>
            <a:r>
              <a:rPr lang="en-US" sz="2000" dirty="0" smtClean="0">
                <a:latin typeface="+mn-lt"/>
              </a:rPr>
              <a:t>Version/Protocol ID: 1</a:t>
            </a:r>
          </a:p>
          <a:p>
            <a:pPr marL="800100" lvl="1" indent="-342900">
              <a:buFont typeface="Arial" panose="020B0604020202020204" pitchFamily="34" charset="0"/>
              <a:buChar char="•"/>
            </a:pPr>
            <a:r>
              <a:rPr lang="en-US" sz="2000" dirty="0" smtClean="0">
                <a:latin typeface="+mn-lt"/>
              </a:rPr>
              <a:t>ID Length: length of the system ID </a:t>
            </a:r>
          </a:p>
          <a:p>
            <a:pPr marL="800100" lvl="1" indent="-342900">
              <a:buFont typeface="Arial" panose="020B0604020202020204" pitchFamily="34" charset="0"/>
              <a:buChar char="•"/>
            </a:pPr>
            <a:r>
              <a:rPr lang="en-US" sz="2000" dirty="0" smtClean="0">
                <a:latin typeface="+mn-lt"/>
              </a:rPr>
              <a:t>PDU Type</a:t>
            </a:r>
          </a:p>
          <a:p>
            <a:pPr marL="800100" lvl="1" indent="-342900">
              <a:buFont typeface="Arial" panose="020B0604020202020204" pitchFamily="34" charset="0"/>
              <a:buChar char="•"/>
            </a:pPr>
            <a:r>
              <a:rPr lang="en-US" sz="2000" dirty="0" smtClean="0">
                <a:latin typeface="+mn-lt"/>
              </a:rPr>
              <a:t>Version: always set to 1</a:t>
            </a:r>
          </a:p>
          <a:p>
            <a:pPr marL="800100" lvl="1" indent="-342900">
              <a:buFont typeface="Arial" panose="020B0604020202020204" pitchFamily="34" charset="0"/>
              <a:buChar char="•"/>
            </a:pPr>
            <a:r>
              <a:rPr lang="en-US" sz="2000" dirty="0" smtClean="0">
                <a:latin typeface="+mn-lt"/>
              </a:rPr>
              <a:t>Max Area Addresses: # of area addresses permitted for this IS Area</a:t>
            </a:r>
            <a:endParaRPr lang="en-US" sz="2000" dirty="0">
              <a:latin typeface="+mn-lt"/>
            </a:endParaRPr>
          </a:p>
        </p:txBody>
      </p:sp>
    </p:spTree>
    <p:extLst>
      <p:ext uri="{BB962C8B-B14F-4D97-AF65-F5344CB8AC3E}">
        <p14:creationId xmlns:p14="http://schemas.microsoft.com/office/powerpoint/2010/main" val="265215854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8146" name="Picture 2" descr="http://3.bp.blogspot.com/_EC3zvYyFKZw/TGl1LG2jWYI/AAAAAAAAACc/_j6KtlA-iTM/s1600/ethernet-heade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457200"/>
            <a:ext cx="7086600" cy="487974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810000" y="3352800"/>
            <a:ext cx="762000" cy="400110"/>
          </a:xfrm>
          <a:prstGeom prst="rect">
            <a:avLst/>
          </a:prstGeom>
          <a:noFill/>
        </p:spPr>
        <p:txBody>
          <a:bodyPr wrap="square" rtlCol="0">
            <a:spAutoFit/>
          </a:bodyPr>
          <a:lstStyle/>
          <a:p>
            <a:r>
              <a:rPr lang="en-US" sz="2000" dirty="0" smtClean="0">
                <a:solidFill>
                  <a:srgbClr val="FF0000"/>
                </a:solidFill>
                <a:latin typeface="+mn-lt"/>
              </a:rPr>
              <a:t>0</a:t>
            </a:r>
            <a:r>
              <a:rPr lang="en-US" sz="2000" dirty="0">
                <a:solidFill>
                  <a:srgbClr val="FF0000"/>
                </a:solidFill>
                <a:latin typeface="+mn-lt"/>
              </a:rPr>
              <a:t>x</a:t>
            </a:r>
            <a:r>
              <a:rPr lang="en-US" sz="2000" dirty="0" smtClean="0">
                <a:solidFill>
                  <a:srgbClr val="FF0000"/>
                </a:solidFill>
                <a:latin typeface="+mn-lt"/>
              </a:rPr>
              <a:t>FE</a:t>
            </a:r>
            <a:endParaRPr lang="en-US" dirty="0">
              <a:solidFill>
                <a:srgbClr val="FF0000"/>
              </a:solidFill>
              <a:latin typeface="+mn-lt"/>
            </a:endParaRPr>
          </a:p>
        </p:txBody>
      </p:sp>
      <p:cxnSp>
        <p:nvCxnSpPr>
          <p:cNvPr id="4" name="Straight Arrow Connector 3"/>
          <p:cNvCxnSpPr/>
          <p:nvPr/>
        </p:nvCxnSpPr>
        <p:spPr>
          <a:xfrm flipH="1">
            <a:off x="4419600" y="3124200"/>
            <a:ext cx="228600" cy="2286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4686300" y="3124200"/>
            <a:ext cx="266700" cy="304800"/>
          </a:xfrm>
          <a:prstGeom prst="straightConnector1">
            <a:avLst/>
          </a:prstGeom>
          <a:ln w="28575">
            <a:solidFill>
              <a:srgbClr val="080808"/>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295400" y="5943600"/>
            <a:ext cx="3854453" cy="400110"/>
          </a:xfrm>
          <a:prstGeom prst="rect">
            <a:avLst/>
          </a:prstGeom>
          <a:noFill/>
        </p:spPr>
        <p:txBody>
          <a:bodyPr wrap="none" rtlCol="0">
            <a:spAutoFit/>
          </a:bodyPr>
          <a:lstStyle/>
          <a:p>
            <a:r>
              <a:rPr lang="en-US" sz="2000" dirty="0" smtClean="0">
                <a:latin typeface="+mn-lt"/>
              </a:rPr>
              <a:t>0xFE -- ISO </a:t>
            </a:r>
            <a:r>
              <a:rPr lang="en-US" sz="2000" dirty="0">
                <a:latin typeface="+mn-lt"/>
              </a:rPr>
              <a:t>Network Layer </a:t>
            </a:r>
            <a:r>
              <a:rPr lang="en-US" sz="2000" dirty="0" smtClean="0">
                <a:latin typeface="+mn-lt"/>
              </a:rPr>
              <a:t>Protocol </a:t>
            </a:r>
            <a:endParaRPr lang="en-US" sz="2000" dirty="0">
              <a:latin typeface="+mn-lt"/>
            </a:endParaRPr>
          </a:p>
        </p:txBody>
      </p:sp>
      <p:sp>
        <p:nvSpPr>
          <p:cNvPr id="10" name="TextBox 9"/>
          <p:cNvSpPr txBox="1"/>
          <p:nvPr/>
        </p:nvSpPr>
        <p:spPr>
          <a:xfrm>
            <a:off x="5181600" y="3352800"/>
            <a:ext cx="762000" cy="400110"/>
          </a:xfrm>
          <a:prstGeom prst="rect">
            <a:avLst/>
          </a:prstGeom>
          <a:noFill/>
        </p:spPr>
        <p:txBody>
          <a:bodyPr wrap="square" rtlCol="0">
            <a:spAutoFit/>
          </a:bodyPr>
          <a:lstStyle/>
          <a:p>
            <a:r>
              <a:rPr lang="en-US" sz="2000" dirty="0" smtClean="0">
                <a:solidFill>
                  <a:srgbClr val="FF0000"/>
                </a:solidFill>
                <a:latin typeface="+mn-lt"/>
              </a:rPr>
              <a:t>0X03</a:t>
            </a:r>
            <a:endParaRPr lang="en-US" dirty="0">
              <a:solidFill>
                <a:srgbClr val="FF0000"/>
              </a:solidFill>
              <a:latin typeface="+mn-lt"/>
            </a:endParaRPr>
          </a:p>
        </p:txBody>
      </p:sp>
      <p:sp>
        <p:nvSpPr>
          <p:cNvPr id="8" name="TextBox 7"/>
          <p:cNvSpPr txBox="1"/>
          <p:nvPr/>
        </p:nvSpPr>
        <p:spPr>
          <a:xfrm>
            <a:off x="4381500" y="3352800"/>
            <a:ext cx="762000" cy="400110"/>
          </a:xfrm>
          <a:prstGeom prst="rect">
            <a:avLst/>
          </a:prstGeom>
          <a:noFill/>
        </p:spPr>
        <p:txBody>
          <a:bodyPr wrap="square" rtlCol="0">
            <a:spAutoFit/>
          </a:bodyPr>
          <a:lstStyle/>
          <a:p>
            <a:r>
              <a:rPr lang="en-US" sz="2000" dirty="0" smtClean="0">
                <a:solidFill>
                  <a:srgbClr val="FF0000"/>
                </a:solidFill>
                <a:latin typeface="+mn-lt"/>
              </a:rPr>
              <a:t>0</a:t>
            </a:r>
            <a:r>
              <a:rPr lang="en-US" sz="2000" dirty="0">
                <a:solidFill>
                  <a:srgbClr val="FF0000"/>
                </a:solidFill>
                <a:latin typeface="+mn-lt"/>
              </a:rPr>
              <a:t>x</a:t>
            </a:r>
            <a:r>
              <a:rPr lang="en-US" sz="2000" dirty="0" smtClean="0">
                <a:solidFill>
                  <a:srgbClr val="FF0000"/>
                </a:solidFill>
                <a:latin typeface="+mn-lt"/>
              </a:rPr>
              <a:t>FE</a:t>
            </a:r>
            <a:endParaRPr lang="en-US" dirty="0">
              <a:solidFill>
                <a:srgbClr val="FF0000"/>
              </a:solidFill>
              <a:latin typeface="+mn-lt"/>
            </a:endParaRPr>
          </a:p>
        </p:txBody>
      </p:sp>
    </p:spTree>
    <p:extLst>
      <p:ext uri="{BB962C8B-B14F-4D97-AF65-F5344CB8AC3E}">
        <p14:creationId xmlns:p14="http://schemas.microsoft.com/office/powerpoint/2010/main" val="427421410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04800"/>
            <a:ext cx="7886700" cy="930274"/>
          </a:xfrm>
        </p:spPr>
        <p:txBody>
          <a:bodyPr>
            <a:normAutofit/>
          </a:bodyPr>
          <a:lstStyle/>
          <a:p>
            <a:r>
              <a:rPr lang="en-US" dirty="0" smtClean="0"/>
              <a:t>IS-IS Header Format</a:t>
            </a:r>
            <a:endParaRPr lang="en-US" dirty="0"/>
          </a:p>
        </p:txBody>
      </p:sp>
      <p:sp>
        <p:nvSpPr>
          <p:cNvPr id="6" name="Rectangle 5"/>
          <p:cNvSpPr/>
          <p:nvPr/>
        </p:nvSpPr>
        <p:spPr>
          <a:xfrm>
            <a:off x="1143000" y="1143000"/>
            <a:ext cx="5656614"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Intradomain</a:t>
            </a:r>
            <a:r>
              <a:rPr lang="en-US" dirty="0" smtClean="0">
                <a:solidFill>
                  <a:schemeClr val="tx1"/>
                </a:solidFill>
              </a:rPr>
              <a:t> Routing Proto </a:t>
            </a:r>
            <a:r>
              <a:rPr lang="en-US" dirty="0" err="1">
                <a:solidFill>
                  <a:schemeClr val="tx1"/>
                </a:solidFill>
              </a:rPr>
              <a:t>D</a:t>
            </a:r>
            <a:r>
              <a:rPr lang="en-US" dirty="0" err="1" smtClean="0">
                <a:solidFill>
                  <a:schemeClr val="tx1"/>
                </a:solidFill>
              </a:rPr>
              <a:t>iscrminator</a:t>
            </a:r>
            <a:endParaRPr lang="en-US" dirty="0">
              <a:solidFill>
                <a:schemeClr val="tx1"/>
              </a:solidFill>
            </a:endParaRPr>
          </a:p>
        </p:txBody>
      </p:sp>
      <p:sp>
        <p:nvSpPr>
          <p:cNvPr id="7" name="Rectangle 6"/>
          <p:cNvSpPr/>
          <p:nvPr/>
        </p:nvSpPr>
        <p:spPr>
          <a:xfrm>
            <a:off x="1143000" y="1603169"/>
            <a:ext cx="5656614"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Length</a:t>
            </a:r>
            <a:endParaRPr lang="en-US" dirty="0">
              <a:solidFill>
                <a:schemeClr val="tx1"/>
              </a:solidFill>
            </a:endParaRPr>
          </a:p>
        </p:txBody>
      </p:sp>
      <p:sp>
        <p:nvSpPr>
          <p:cNvPr id="8" name="Rectangle 7"/>
          <p:cNvSpPr/>
          <p:nvPr/>
        </p:nvSpPr>
        <p:spPr>
          <a:xfrm>
            <a:off x="1143000" y="2060369"/>
            <a:ext cx="5656614"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Version/Protocol ID</a:t>
            </a:r>
            <a:endParaRPr lang="en-US" dirty="0">
              <a:solidFill>
                <a:schemeClr val="tx1"/>
              </a:solidFill>
            </a:endParaRPr>
          </a:p>
        </p:txBody>
      </p:sp>
      <p:sp>
        <p:nvSpPr>
          <p:cNvPr id="9" name="Rectangle 8"/>
          <p:cNvSpPr/>
          <p:nvPr/>
        </p:nvSpPr>
        <p:spPr>
          <a:xfrm>
            <a:off x="1143001" y="2971800"/>
            <a:ext cx="1523999"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Rsvd</a:t>
            </a:r>
            <a:r>
              <a:rPr lang="en-US" dirty="0" smtClean="0">
                <a:solidFill>
                  <a:schemeClr val="tx1"/>
                </a:solidFill>
              </a:rPr>
              <a:t> </a:t>
            </a:r>
            <a:endParaRPr lang="en-US" dirty="0">
              <a:solidFill>
                <a:schemeClr val="tx1"/>
              </a:solidFill>
            </a:endParaRPr>
          </a:p>
        </p:txBody>
      </p:sp>
      <p:sp>
        <p:nvSpPr>
          <p:cNvPr id="10" name="Rectangle 9"/>
          <p:cNvSpPr/>
          <p:nvPr/>
        </p:nvSpPr>
        <p:spPr>
          <a:xfrm>
            <a:off x="2667001" y="2971800"/>
            <a:ext cx="4132614"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PDU Type</a:t>
            </a:r>
            <a:endParaRPr lang="en-US" dirty="0">
              <a:solidFill>
                <a:schemeClr val="tx1"/>
              </a:solidFill>
            </a:endParaRPr>
          </a:p>
        </p:txBody>
      </p:sp>
      <p:sp>
        <p:nvSpPr>
          <p:cNvPr id="11" name="TextBox 10"/>
          <p:cNvSpPr txBox="1"/>
          <p:nvPr/>
        </p:nvSpPr>
        <p:spPr>
          <a:xfrm>
            <a:off x="457200" y="5029200"/>
            <a:ext cx="8058150" cy="1600438"/>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latin typeface="+mn-lt"/>
              </a:rPr>
              <a:t>Length – the length of the fixed header in octets</a:t>
            </a:r>
          </a:p>
          <a:p>
            <a:pPr marL="342900" indent="-342900">
              <a:buFont typeface="Arial" panose="020B0604020202020204" pitchFamily="34" charset="0"/>
              <a:buChar char="•"/>
            </a:pPr>
            <a:r>
              <a:rPr lang="en-US" sz="2000" dirty="0" smtClean="0">
                <a:latin typeface="+mn-lt"/>
              </a:rPr>
              <a:t>ID Length – the length of the System ID field. 0: 6 octets, 255: zero octet</a:t>
            </a:r>
          </a:p>
          <a:p>
            <a:pPr marL="342900" indent="-342900">
              <a:buFont typeface="Arial" panose="020B0604020202020204" pitchFamily="34" charset="0"/>
              <a:buChar char="•"/>
            </a:pPr>
            <a:r>
              <a:rPr lang="en-US" sz="2000" dirty="0" smtClean="0">
                <a:latin typeface="+mn-lt"/>
              </a:rPr>
              <a:t>Max Area addresses – the number of area address permitted for this IS area. In the range of 1-254, 0: 3 addresses</a:t>
            </a:r>
          </a:p>
          <a:p>
            <a:endParaRPr lang="en-US" sz="1800" dirty="0">
              <a:latin typeface="+mn-lt"/>
            </a:endParaRPr>
          </a:p>
        </p:txBody>
      </p:sp>
      <p:sp>
        <p:nvSpPr>
          <p:cNvPr id="12" name="Rectangle 11"/>
          <p:cNvSpPr/>
          <p:nvPr/>
        </p:nvSpPr>
        <p:spPr>
          <a:xfrm>
            <a:off x="1143000" y="2517569"/>
            <a:ext cx="5656614"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ID Length</a:t>
            </a:r>
            <a:endParaRPr lang="en-US" dirty="0">
              <a:solidFill>
                <a:schemeClr val="tx1"/>
              </a:solidFill>
            </a:endParaRPr>
          </a:p>
        </p:txBody>
      </p:sp>
      <p:sp>
        <p:nvSpPr>
          <p:cNvPr id="13" name="Rectangle 12"/>
          <p:cNvSpPr/>
          <p:nvPr/>
        </p:nvSpPr>
        <p:spPr>
          <a:xfrm>
            <a:off x="1143000" y="3429101"/>
            <a:ext cx="5656614"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Version</a:t>
            </a:r>
            <a:endParaRPr lang="en-US" dirty="0">
              <a:solidFill>
                <a:schemeClr val="tx1"/>
              </a:solidFill>
            </a:endParaRPr>
          </a:p>
        </p:txBody>
      </p:sp>
      <p:sp>
        <p:nvSpPr>
          <p:cNvPr id="14" name="Rectangle 13"/>
          <p:cNvSpPr/>
          <p:nvPr/>
        </p:nvSpPr>
        <p:spPr>
          <a:xfrm>
            <a:off x="1143000" y="3886301"/>
            <a:ext cx="5656614"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Reserved</a:t>
            </a:r>
            <a:endParaRPr lang="en-US" dirty="0">
              <a:solidFill>
                <a:schemeClr val="tx1"/>
              </a:solidFill>
            </a:endParaRPr>
          </a:p>
        </p:txBody>
      </p:sp>
      <p:sp>
        <p:nvSpPr>
          <p:cNvPr id="15" name="Rectangle 14"/>
          <p:cNvSpPr/>
          <p:nvPr/>
        </p:nvSpPr>
        <p:spPr>
          <a:xfrm>
            <a:off x="1143000" y="4343400"/>
            <a:ext cx="5656614"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Max Area Addresses</a:t>
            </a:r>
            <a:endParaRPr lang="en-US" dirty="0">
              <a:solidFill>
                <a:schemeClr val="tx1"/>
              </a:solidFill>
            </a:endParaRPr>
          </a:p>
        </p:txBody>
      </p:sp>
      <p:sp>
        <p:nvSpPr>
          <p:cNvPr id="16" name="TextBox 15"/>
          <p:cNvSpPr txBox="1"/>
          <p:nvPr/>
        </p:nvSpPr>
        <p:spPr>
          <a:xfrm>
            <a:off x="6895482" y="1143000"/>
            <a:ext cx="762000" cy="400110"/>
          </a:xfrm>
          <a:prstGeom prst="rect">
            <a:avLst/>
          </a:prstGeom>
          <a:noFill/>
        </p:spPr>
        <p:txBody>
          <a:bodyPr wrap="square" rtlCol="0">
            <a:spAutoFit/>
          </a:bodyPr>
          <a:lstStyle/>
          <a:p>
            <a:r>
              <a:rPr lang="en-US" sz="2000" dirty="0" smtClean="0">
                <a:solidFill>
                  <a:srgbClr val="FF0000"/>
                </a:solidFill>
                <a:latin typeface="+mn-lt"/>
              </a:rPr>
              <a:t>0X83</a:t>
            </a:r>
            <a:endParaRPr lang="en-US" dirty="0">
              <a:solidFill>
                <a:srgbClr val="FF0000"/>
              </a:solidFill>
              <a:latin typeface="+mn-lt"/>
            </a:endParaRPr>
          </a:p>
        </p:txBody>
      </p:sp>
      <p:sp>
        <p:nvSpPr>
          <p:cNvPr id="17" name="TextBox 16"/>
          <p:cNvSpPr txBox="1"/>
          <p:nvPr/>
        </p:nvSpPr>
        <p:spPr>
          <a:xfrm>
            <a:off x="5867400" y="2057400"/>
            <a:ext cx="762000" cy="400110"/>
          </a:xfrm>
          <a:prstGeom prst="rect">
            <a:avLst/>
          </a:prstGeom>
          <a:noFill/>
        </p:spPr>
        <p:txBody>
          <a:bodyPr wrap="square" rtlCol="0">
            <a:spAutoFit/>
          </a:bodyPr>
          <a:lstStyle/>
          <a:p>
            <a:r>
              <a:rPr lang="en-US" sz="2000" dirty="0" smtClean="0">
                <a:solidFill>
                  <a:srgbClr val="FF0000"/>
                </a:solidFill>
                <a:latin typeface="+mn-lt"/>
              </a:rPr>
              <a:t>1</a:t>
            </a:r>
            <a:endParaRPr lang="en-US" dirty="0">
              <a:solidFill>
                <a:srgbClr val="FF0000"/>
              </a:solidFill>
              <a:latin typeface="+mn-lt"/>
            </a:endParaRPr>
          </a:p>
        </p:txBody>
      </p:sp>
      <p:sp>
        <p:nvSpPr>
          <p:cNvPr id="18" name="TextBox 17"/>
          <p:cNvSpPr txBox="1"/>
          <p:nvPr/>
        </p:nvSpPr>
        <p:spPr>
          <a:xfrm>
            <a:off x="5408533" y="2571589"/>
            <a:ext cx="2751683" cy="400110"/>
          </a:xfrm>
          <a:prstGeom prst="rect">
            <a:avLst/>
          </a:prstGeom>
          <a:noFill/>
        </p:spPr>
        <p:txBody>
          <a:bodyPr wrap="square" rtlCol="0">
            <a:spAutoFit/>
          </a:bodyPr>
          <a:lstStyle/>
          <a:p>
            <a:r>
              <a:rPr lang="en-US" sz="2000" dirty="0" smtClean="0">
                <a:solidFill>
                  <a:srgbClr val="FF0000"/>
                </a:solidFill>
                <a:latin typeface="+mn-lt"/>
              </a:rPr>
              <a:t>1-8, 255: Null System ID</a:t>
            </a:r>
            <a:endParaRPr lang="en-US" dirty="0">
              <a:solidFill>
                <a:srgbClr val="FF0000"/>
              </a:solidFill>
              <a:latin typeface="+mn-lt"/>
            </a:endParaRPr>
          </a:p>
        </p:txBody>
      </p:sp>
      <p:sp>
        <p:nvSpPr>
          <p:cNvPr id="19" name="TextBox 18"/>
          <p:cNvSpPr txBox="1"/>
          <p:nvPr/>
        </p:nvSpPr>
        <p:spPr>
          <a:xfrm>
            <a:off x="5853112" y="3486090"/>
            <a:ext cx="762000" cy="400110"/>
          </a:xfrm>
          <a:prstGeom prst="rect">
            <a:avLst/>
          </a:prstGeom>
          <a:noFill/>
        </p:spPr>
        <p:txBody>
          <a:bodyPr wrap="square" rtlCol="0">
            <a:spAutoFit/>
          </a:bodyPr>
          <a:lstStyle/>
          <a:p>
            <a:r>
              <a:rPr lang="en-US" sz="2000" dirty="0" smtClean="0">
                <a:solidFill>
                  <a:srgbClr val="FF0000"/>
                </a:solidFill>
                <a:latin typeface="+mn-lt"/>
              </a:rPr>
              <a:t>1</a:t>
            </a:r>
            <a:endParaRPr lang="en-US" dirty="0">
              <a:solidFill>
                <a:srgbClr val="FF0000"/>
              </a:solidFill>
              <a:latin typeface="+mn-lt"/>
            </a:endParaRPr>
          </a:p>
        </p:txBody>
      </p:sp>
    </p:spTree>
    <p:extLst>
      <p:ext uri="{BB962C8B-B14F-4D97-AF65-F5344CB8AC3E}">
        <p14:creationId xmlns:p14="http://schemas.microsoft.com/office/powerpoint/2010/main" val="10903983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IS-IS PDU Types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85589553"/>
              </p:ext>
            </p:extLst>
          </p:nvPr>
        </p:nvGraphicFramePr>
        <p:xfrm>
          <a:off x="628650" y="1447800"/>
          <a:ext cx="7886700" cy="4820920"/>
        </p:xfrm>
        <a:graphic>
          <a:graphicData uri="http://schemas.openxmlformats.org/drawingml/2006/table">
            <a:tbl>
              <a:tblPr firstRow="1" bandRow="1">
                <a:tableStyleId>{5C22544A-7EE6-4342-B048-85BDC9FD1C3A}</a:tableStyleId>
              </a:tblPr>
              <a:tblGrid>
                <a:gridCol w="3943350"/>
                <a:gridCol w="3943350"/>
              </a:tblGrid>
              <a:tr h="370840">
                <a:tc>
                  <a:txBody>
                    <a:bodyPr/>
                    <a:lstStyle/>
                    <a:p>
                      <a:r>
                        <a:rPr lang="en-US" sz="1600" dirty="0" smtClean="0"/>
                        <a:t>IS-IS</a:t>
                      </a:r>
                      <a:r>
                        <a:rPr lang="en-US" sz="1600" baseline="0" dirty="0" smtClean="0"/>
                        <a:t> PDU Type</a:t>
                      </a:r>
                      <a:endParaRPr lang="en-US" sz="1600" dirty="0"/>
                    </a:p>
                  </a:txBody>
                  <a:tcPr/>
                </a:tc>
                <a:tc>
                  <a:txBody>
                    <a:bodyPr/>
                    <a:lstStyle/>
                    <a:p>
                      <a:r>
                        <a:rPr lang="en-US" sz="1600" dirty="0" smtClean="0"/>
                        <a:t>Value</a:t>
                      </a:r>
                      <a:endParaRPr lang="en-US" sz="1600" dirty="0"/>
                    </a:p>
                  </a:txBody>
                  <a:tcPr/>
                </a:tc>
              </a:tr>
              <a:tr h="370840">
                <a:tc>
                  <a:txBody>
                    <a:bodyPr/>
                    <a:lstStyle/>
                    <a:p>
                      <a:r>
                        <a:rPr lang="en-US" sz="1600" b="1" dirty="0" smtClean="0"/>
                        <a:t>Hello PDUs</a:t>
                      </a:r>
                      <a:endParaRPr lang="en-US" sz="1600" b="1" dirty="0"/>
                    </a:p>
                  </a:txBody>
                  <a:tcPr/>
                </a:tc>
                <a:tc>
                  <a:txBody>
                    <a:bodyPr/>
                    <a:lstStyle/>
                    <a:p>
                      <a:endParaRPr lang="en-US" sz="1600"/>
                    </a:p>
                  </a:txBody>
                  <a:tcPr/>
                </a:tc>
              </a:tr>
              <a:tr h="370840">
                <a:tc>
                  <a:txBody>
                    <a:bodyPr/>
                    <a:lstStyle/>
                    <a:p>
                      <a:r>
                        <a:rPr lang="en-US" sz="1600" dirty="0" smtClean="0"/>
                        <a:t>Level 1 LAN Hellos</a:t>
                      </a:r>
                      <a:endParaRPr lang="en-US" sz="1600" dirty="0"/>
                    </a:p>
                  </a:txBody>
                  <a:tcPr/>
                </a:tc>
                <a:tc>
                  <a:txBody>
                    <a:bodyPr/>
                    <a:lstStyle/>
                    <a:p>
                      <a:r>
                        <a:rPr lang="en-US" sz="1600" dirty="0" smtClean="0"/>
                        <a:t>15</a:t>
                      </a:r>
                      <a:endParaRPr lang="en-US" sz="1600" dirty="0"/>
                    </a:p>
                  </a:txBody>
                  <a:tcPr/>
                </a:tc>
              </a:tr>
              <a:tr h="370840">
                <a:tc>
                  <a:txBody>
                    <a:bodyPr/>
                    <a:lstStyle/>
                    <a:p>
                      <a:r>
                        <a:rPr lang="en-US" sz="1600" dirty="0" smtClean="0"/>
                        <a:t>Level</a:t>
                      </a:r>
                      <a:r>
                        <a:rPr lang="en-US" sz="1600" baseline="0" dirty="0" smtClean="0"/>
                        <a:t> 2 LAN Hello</a:t>
                      </a:r>
                    </a:p>
                  </a:txBody>
                  <a:tcPr/>
                </a:tc>
                <a:tc>
                  <a:txBody>
                    <a:bodyPr/>
                    <a:lstStyle/>
                    <a:p>
                      <a:r>
                        <a:rPr lang="en-US" sz="1600" dirty="0" smtClean="0"/>
                        <a:t>16</a:t>
                      </a:r>
                      <a:endParaRPr lang="en-US" sz="1600" dirty="0"/>
                    </a:p>
                  </a:txBody>
                  <a:tcPr/>
                </a:tc>
              </a:tr>
              <a:tr h="370840">
                <a:tc>
                  <a:txBody>
                    <a:bodyPr/>
                    <a:lstStyle/>
                    <a:p>
                      <a:r>
                        <a:rPr lang="en-US" sz="1600" dirty="0" smtClean="0"/>
                        <a:t>Point-to-point Hello</a:t>
                      </a:r>
                      <a:endParaRPr lang="en-US" sz="1600" dirty="0"/>
                    </a:p>
                  </a:txBody>
                  <a:tcPr/>
                </a:tc>
                <a:tc>
                  <a:txBody>
                    <a:bodyPr/>
                    <a:lstStyle/>
                    <a:p>
                      <a:r>
                        <a:rPr lang="en-US" sz="1600" dirty="0" smtClean="0"/>
                        <a:t>17</a:t>
                      </a:r>
                      <a:endParaRPr lang="en-US" sz="1600" dirty="0"/>
                    </a:p>
                  </a:txBody>
                  <a:tcPr/>
                </a:tc>
              </a:tr>
              <a:tr h="370840">
                <a:tc>
                  <a:txBody>
                    <a:bodyPr/>
                    <a:lstStyle/>
                    <a:p>
                      <a:r>
                        <a:rPr lang="en-US" sz="1600" b="1" dirty="0" smtClean="0"/>
                        <a:t>Link State PDUs</a:t>
                      </a:r>
                      <a:endParaRPr lang="en-US" sz="1600" b="1" dirty="0"/>
                    </a:p>
                  </a:txBody>
                  <a:tcPr/>
                </a:tc>
                <a:tc>
                  <a:txBody>
                    <a:bodyPr/>
                    <a:lstStyle/>
                    <a:p>
                      <a:endParaRPr lang="en-US" sz="1600" dirty="0"/>
                    </a:p>
                  </a:txBody>
                  <a:tcPr/>
                </a:tc>
              </a:tr>
              <a:tr h="370840">
                <a:tc>
                  <a:txBody>
                    <a:bodyPr/>
                    <a:lstStyle/>
                    <a:p>
                      <a:r>
                        <a:rPr lang="en-US" sz="1600" dirty="0" smtClean="0"/>
                        <a:t>Level 1 LSP</a:t>
                      </a:r>
                      <a:endParaRPr lang="en-US" sz="1600" dirty="0"/>
                    </a:p>
                  </a:txBody>
                  <a:tcPr/>
                </a:tc>
                <a:tc>
                  <a:txBody>
                    <a:bodyPr/>
                    <a:lstStyle/>
                    <a:p>
                      <a:r>
                        <a:rPr lang="en-US" sz="1600" dirty="0" smtClean="0"/>
                        <a:t>18</a:t>
                      </a:r>
                      <a:endParaRPr lang="en-US" sz="1600" dirty="0"/>
                    </a:p>
                  </a:txBody>
                  <a:tcPr/>
                </a:tc>
              </a:tr>
              <a:tr h="370840">
                <a:tc>
                  <a:txBody>
                    <a:bodyPr/>
                    <a:lstStyle/>
                    <a:p>
                      <a:r>
                        <a:rPr lang="en-US" sz="1600" dirty="0" smtClean="0"/>
                        <a:t>Level 2 LSP</a:t>
                      </a:r>
                      <a:endParaRPr lang="en-US" sz="1600" dirty="0"/>
                    </a:p>
                  </a:txBody>
                  <a:tcPr/>
                </a:tc>
                <a:tc>
                  <a:txBody>
                    <a:bodyPr/>
                    <a:lstStyle/>
                    <a:p>
                      <a:r>
                        <a:rPr lang="en-US" sz="1600" dirty="0" smtClean="0"/>
                        <a:t>20</a:t>
                      </a:r>
                      <a:endParaRPr lang="en-US" sz="1600" dirty="0"/>
                    </a:p>
                  </a:txBody>
                  <a:tcPr/>
                </a:tc>
              </a:tr>
              <a:tr h="370840">
                <a:tc>
                  <a:txBody>
                    <a:bodyPr/>
                    <a:lstStyle/>
                    <a:p>
                      <a:r>
                        <a:rPr lang="en-US" sz="1600" b="1" dirty="0" smtClean="0"/>
                        <a:t>Sequence Number PDUs</a:t>
                      </a:r>
                      <a:endParaRPr lang="en-US" sz="1600" b="1" dirty="0"/>
                    </a:p>
                  </a:txBody>
                  <a:tcPr/>
                </a:tc>
                <a:tc>
                  <a:txBody>
                    <a:bodyPr/>
                    <a:lstStyle/>
                    <a:p>
                      <a:endParaRPr lang="en-US" sz="1600" dirty="0"/>
                    </a:p>
                  </a:txBody>
                  <a:tcPr/>
                </a:tc>
              </a:tr>
              <a:tr h="370840">
                <a:tc>
                  <a:txBody>
                    <a:bodyPr/>
                    <a:lstStyle/>
                    <a:p>
                      <a:r>
                        <a:rPr lang="en-US" sz="1600" dirty="0" smtClean="0"/>
                        <a:t>Level 1 CSNP</a:t>
                      </a:r>
                      <a:endParaRPr lang="en-US" sz="1600" dirty="0"/>
                    </a:p>
                  </a:txBody>
                  <a:tcPr/>
                </a:tc>
                <a:tc>
                  <a:txBody>
                    <a:bodyPr/>
                    <a:lstStyle/>
                    <a:p>
                      <a:r>
                        <a:rPr lang="en-US" sz="1600" dirty="0" smtClean="0"/>
                        <a:t>24</a:t>
                      </a:r>
                      <a:endParaRPr lang="en-US" sz="1600" dirty="0"/>
                    </a:p>
                  </a:txBody>
                  <a:tcPr/>
                </a:tc>
              </a:tr>
              <a:tr h="370840">
                <a:tc>
                  <a:txBody>
                    <a:bodyPr/>
                    <a:lstStyle/>
                    <a:p>
                      <a:r>
                        <a:rPr lang="en-US" sz="1600" dirty="0" smtClean="0"/>
                        <a:t>Level 2 CSNP</a:t>
                      </a:r>
                      <a:endParaRPr lang="en-US" sz="1600" dirty="0"/>
                    </a:p>
                  </a:txBody>
                  <a:tcPr/>
                </a:tc>
                <a:tc>
                  <a:txBody>
                    <a:bodyPr/>
                    <a:lstStyle/>
                    <a:p>
                      <a:r>
                        <a:rPr lang="en-US" sz="1600" dirty="0" smtClean="0"/>
                        <a:t>25</a:t>
                      </a:r>
                      <a:endParaRPr lang="en-US" sz="1600" dirty="0"/>
                    </a:p>
                  </a:txBody>
                  <a:tcPr/>
                </a:tc>
              </a:tr>
              <a:tr h="370840">
                <a:tc>
                  <a:txBody>
                    <a:bodyPr/>
                    <a:lstStyle/>
                    <a:p>
                      <a:r>
                        <a:rPr lang="en-US" sz="1600" dirty="0" smtClean="0"/>
                        <a:t>Level 1 PSNP</a:t>
                      </a:r>
                      <a:endParaRPr lang="en-US" sz="1600" dirty="0"/>
                    </a:p>
                  </a:txBody>
                  <a:tcPr/>
                </a:tc>
                <a:tc>
                  <a:txBody>
                    <a:bodyPr/>
                    <a:lstStyle/>
                    <a:p>
                      <a:r>
                        <a:rPr lang="en-US" sz="1600" dirty="0" smtClean="0"/>
                        <a:t>26</a:t>
                      </a:r>
                      <a:endParaRPr lang="en-US" sz="1600" dirty="0"/>
                    </a:p>
                  </a:txBody>
                  <a:tcPr/>
                </a:tc>
              </a:tr>
              <a:tr h="370840">
                <a:tc>
                  <a:txBody>
                    <a:bodyPr/>
                    <a:lstStyle/>
                    <a:p>
                      <a:r>
                        <a:rPr lang="en-US" sz="1600" dirty="0" smtClean="0"/>
                        <a:t>Level 2 PSNP</a:t>
                      </a:r>
                      <a:endParaRPr lang="en-US" sz="1600" dirty="0"/>
                    </a:p>
                  </a:txBody>
                  <a:tcPr/>
                </a:tc>
                <a:tc>
                  <a:txBody>
                    <a:bodyPr/>
                    <a:lstStyle/>
                    <a:p>
                      <a:r>
                        <a:rPr lang="en-US" sz="1600" dirty="0" smtClean="0"/>
                        <a:t>27</a:t>
                      </a:r>
                      <a:endParaRPr lang="en-US" sz="1600" dirty="0"/>
                    </a:p>
                  </a:txBody>
                  <a:tcPr/>
                </a:tc>
              </a:tr>
            </a:tbl>
          </a:graphicData>
        </a:graphic>
      </p:graphicFrame>
    </p:spTree>
    <p:extLst>
      <p:ext uri="{BB962C8B-B14F-4D97-AF65-F5344CB8AC3E}">
        <p14:creationId xmlns:p14="http://schemas.microsoft.com/office/powerpoint/2010/main" val="180564431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r>
              <a:rPr lang="en-US" altLang="en-US"/>
              <a:t>Terminology</a:t>
            </a:r>
          </a:p>
        </p:txBody>
      </p:sp>
      <p:sp>
        <p:nvSpPr>
          <p:cNvPr id="159747" name="Rectangle 3"/>
          <p:cNvSpPr>
            <a:spLocks noGrp="1" noChangeArrowheads="1"/>
          </p:cNvSpPr>
          <p:nvPr>
            <p:ph type="body" idx="1"/>
          </p:nvPr>
        </p:nvSpPr>
        <p:spPr/>
        <p:txBody>
          <a:bodyPr/>
          <a:lstStyle/>
          <a:p>
            <a:r>
              <a:rPr lang="en-US" altLang="en-US" sz="2000" dirty="0"/>
              <a:t>CLV (Code/Length/Value) and TLV (Type/Length/Value)</a:t>
            </a:r>
          </a:p>
          <a:p>
            <a:pPr lvl="1"/>
            <a:r>
              <a:rPr lang="en-US" altLang="en-US" sz="2000" dirty="0"/>
              <a:t>Same thing, CLV is more of the OSI term.</a:t>
            </a:r>
          </a:p>
          <a:p>
            <a:pPr lvl="1"/>
            <a:r>
              <a:rPr lang="en-US" altLang="en-US" sz="2000" dirty="0"/>
              <a:t>There are variable length fields in a PDU.</a:t>
            </a:r>
          </a:p>
          <a:p>
            <a:pPr lvl="2"/>
            <a:r>
              <a:rPr lang="en-US" altLang="en-US" sz="2000" dirty="0"/>
              <a:t>Code or Type specifies the type of information.</a:t>
            </a:r>
          </a:p>
          <a:p>
            <a:pPr lvl="2"/>
            <a:r>
              <a:rPr lang="en-US" altLang="en-US" sz="2000" dirty="0"/>
              <a:t>Length specifies the size of the Value field.</a:t>
            </a:r>
          </a:p>
          <a:p>
            <a:pPr lvl="2"/>
            <a:r>
              <a:rPr lang="en-US" altLang="en-US" sz="2000" dirty="0"/>
              <a:t>Value is the information itself.</a:t>
            </a:r>
          </a:p>
          <a:p>
            <a:pPr lvl="3"/>
            <a:r>
              <a:rPr lang="en-US" altLang="en-US" sz="2000" dirty="0"/>
              <a:t>Example CLV or </a:t>
            </a:r>
            <a:r>
              <a:rPr lang="en-US" altLang="en-US" sz="2000" b="1" dirty="0"/>
              <a:t>TLV 128</a:t>
            </a:r>
            <a:r>
              <a:rPr lang="en-US" altLang="en-US" sz="2000" dirty="0"/>
              <a:t> defines the </a:t>
            </a:r>
            <a:r>
              <a:rPr lang="en-US" altLang="en-US" sz="2000" u="sng" dirty="0"/>
              <a:t>capability to carry IP routes in IS-IS packets, in essence TLV 128 is Integrated IS-IS.</a:t>
            </a:r>
          </a:p>
          <a:p>
            <a:pPr lvl="3"/>
            <a:endParaRPr lang="en-US" altLang="en-US" sz="2000" u="sng" dirty="0"/>
          </a:p>
          <a:p>
            <a:endParaRPr lang="en-US" altLang="en-US" sz="2000" dirty="0"/>
          </a:p>
        </p:txBody>
      </p:sp>
    </p:spTree>
    <p:extLst>
      <p:ext uri="{BB962C8B-B14F-4D97-AF65-F5344CB8AC3E}">
        <p14:creationId xmlns:p14="http://schemas.microsoft.com/office/powerpoint/2010/main" val="262004804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76200"/>
            <a:ext cx="7886700" cy="685800"/>
          </a:xfrm>
        </p:spPr>
        <p:txBody>
          <a:bodyPr/>
          <a:lstStyle/>
          <a:p>
            <a:r>
              <a:rPr lang="en-US" dirty="0" smtClean="0"/>
              <a:t>IS-IS TLV Codes – Specified in ISO 10589</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61636451"/>
              </p:ext>
            </p:extLst>
          </p:nvPr>
        </p:nvGraphicFramePr>
        <p:xfrm>
          <a:off x="638174" y="762000"/>
          <a:ext cx="7972425" cy="4947920"/>
        </p:xfrm>
        <a:graphic>
          <a:graphicData uri="http://schemas.openxmlformats.org/drawingml/2006/table">
            <a:tbl>
              <a:tblPr firstRow="1" bandRow="1">
                <a:tableStyleId>{5C22544A-7EE6-4342-B048-85BDC9FD1C3A}</a:tableStyleId>
              </a:tblPr>
              <a:tblGrid>
                <a:gridCol w="1208615"/>
                <a:gridCol w="3381905"/>
                <a:gridCol w="3381905"/>
              </a:tblGrid>
              <a:tr h="370840">
                <a:tc>
                  <a:txBody>
                    <a:bodyPr/>
                    <a:lstStyle/>
                    <a:p>
                      <a:r>
                        <a:rPr lang="en-US" sz="1600" dirty="0" smtClean="0">
                          <a:latin typeface="+mj-lt"/>
                        </a:rPr>
                        <a:t>Type</a:t>
                      </a:r>
                      <a:endParaRPr lang="en-US" sz="1600" dirty="0">
                        <a:latin typeface="+mj-lt"/>
                      </a:endParaRPr>
                    </a:p>
                  </a:txBody>
                  <a:tcPr/>
                </a:tc>
                <a:tc>
                  <a:txBody>
                    <a:bodyPr/>
                    <a:lstStyle/>
                    <a:p>
                      <a:r>
                        <a:rPr lang="en-US" sz="1600" dirty="0" smtClean="0">
                          <a:latin typeface="+mj-lt"/>
                        </a:rPr>
                        <a:t>TLV</a:t>
                      </a:r>
                      <a:endParaRPr lang="en-US" sz="1600" dirty="0">
                        <a:latin typeface="+mj-lt"/>
                      </a:endParaRPr>
                    </a:p>
                  </a:txBody>
                  <a:tcPr/>
                </a:tc>
                <a:tc>
                  <a:txBody>
                    <a:bodyPr/>
                    <a:lstStyle/>
                    <a:p>
                      <a:r>
                        <a:rPr lang="en-US" sz="1600" dirty="0" smtClean="0">
                          <a:latin typeface="+mj-lt"/>
                        </a:rPr>
                        <a:t>Description</a:t>
                      </a:r>
                      <a:endParaRPr lang="en-US" sz="1600" dirty="0">
                        <a:latin typeface="+mj-lt"/>
                      </a:endParaRPr>
                    </a:p>
                  </a:txBody>
                  <a:tcPr/>
                </a:tc>
              </a:tr>
              <a:tr h="370840">
                <a:tc>
                  <a:txBody>
                    <a:bodyPr/>
                    <a:lstStyle/>
                    <a:p>
                      <a:r>
                        <a:rPr lang="en-US" sz="1600" dirty="0" smtClean="0">
                          <a:latin typeface="+mj-lt"/>
                        </a:rPr>
                        <a:t>1</a:t>
                      </a:r>
                      <a:endParaRPr lang="en-US" sz="1600" dirty="0">
                        <a:latin typeface="+mj-lt"/>
                      </a:endParaRPr>
                    </a:p>
                  </a:txBody>
                  <a:tcPr/>
                </a:tc>
                <a:tc>
                  <a:txBody>
                    <a:bodyPr/>
                    <a:lstStyle/>
                    <a:p>
                      <a:r>
                        <a:rPr lang="en-US" sz="1600" dirty="0" smtClean="0">
                          <a:latin typeface="+mj-lt"/>
                        </a:rPr>
                        <a:t>Area Addresses</a:t>
                      </a:r>
                      <a:endParaRPr lang="en-US" sz="1600" dirty="0">
                        <a:latin typeface="+mj-lt"/>
                      </a:endParaRPr>
                    </a:p>
                  </a:txBody>
                  <a:tcPr/>
                </a:tc>
                <a:tc>
                  <a:txBody>
                    <a:bodyPr/>
                    <a:lstStyle/>
                    <a:p>
                      <a:r>
                        <a:rPr lang="en-US" sz="1600" dirty="0" smtClean="0">
                          <a:latin typeface="+mj-lt"/>
                        </a:rPr>
                        <a:t>Area address of the originating IS</a:t>
                      </a:r>
                      <a:endParaRPr lang="en-US" sz="1600" dirty="0">
                        <a:latin typeface="+mj-lt"/>
                      </a:endParaRPr>
                    </a:p>
                  </a:txBody>
                  <a:tcPr/>
                </a:tc>
              </a:tr>
              <a:tr h="370840">
                <a:tc>
                  <a:txBody>
                    <a:bodyPr/>
                    <a:lstStyle/>
                    <a:p>
                      <a:r>
                        <a:rPr lang="en-US" sz="1600" dirty="0" smtClean="0">
                          <a:latin typeface="+mj-lt"/>
                        </a:rPr>
                        <a:t>2</a:t>
                      </a:r>
                      <a:endParaRPr lang="en-US" sz="1600" dirty="0">
                        <a:latin typeface="+mj-lt"/>
                      </a:endParaRPr>
                    </a:p>
                  </a:txBody>
                  <a:tcPr/>
                </a:tc>
                <a:tc>
                  <a:txBody>
                    <a:bodyPr/>
                    <a:lstStyle/>
                    <a:p>
                      <a:r>
                        <a:rPr lang="en-US" sz="1600" dirty="0" smtClean="0">
                          <a:latin typeface="+mj-lt"/>
                        </a:rPr>
                        <a:t>IS Neighbors</a:t>
                      </a:r>
                      <a:endParaRPr lang="en-US" sz="1600" dirty="0">
                        <a:latin typeface="+mj-lt"/>
                      </a:endParaRPr>
                    </a:p>
                  </a:txBody>
                  <a:tcPr/>
                </a:tc>
                <a:tc>
                  <a:txBody>
                    <a:bodyPr/>
                    <a:lstStyle/>
                    <a:p>
                      <a:r>
                        <a:rPr lang="en-US" sz="1600" dirty="0" smtClean="0">
                          <a:latin typeface="+mj-lt"/>
                        </a:rPr>
                        <a:t>List the originator’s IS-IS neighbors and the metrics</a:t>
                      </a:r>
                      <a:endParaRPr lang="en-US" sz="1600" dirty="0">
                        <a:latin typeface="+mj-lt"/>
                      </a:endParaRPr>
                    </a:p>
                  </a:txBody>
                  <a:tcPr/>
                </a:tc>
              </a:tr>
              <a:tr h="370840">
                <a:tc>
                  <a:txBody>
                    <a:bodyPr/>
                    <a:lstStyle/>
                    <a:p>
                      <a:r>
                        <a:rPr lang="en-US" sz="1600" dirty="0" smtClean="0">
                          <a:latin typeface="+mj-lt"/>
                        </a:rPr>
                        <a:t>3</a:t>
                      </a:r>
                      <a:endParaRPr lang="en-US" sz="1600" dirty="0">
                        <a:latin typeface="+mj-lt"/>
                      </a:endParaRPr>
                    </a:p>
                  </a:txBody>
                  <a:tcPr/>
                </a:tc>
                <a:tc>
                  <a:txBody>
                    <a:bodyPr/>
                    <a:lstStyle/>
                    <a:p>
                      <a:r>
                        <a:rPr lang="en-US" sz="1600" dirty="0" smtClean="0">
                          <a:latin typeface="+mj-lt"/>
                        </a:rPr>
                        <a:t>ES Neighbors</a:t>
                      </a:r>
                      <a:endParaRPr lang="en-US" sz="1600" dirty="0">
                        <a:latin typeface="+mj-lt"/>
                      </a:endParaRPr>
                    </a:p>
                  </a:txBody>
                  <a:tcPr/>
                </a:tc>
                <a:tc>
                  <a:txBody>
                    <a:bodyPr/>
                    <a:lstStyle/>
                    <a:p>
                      <a:r>
                        <a:rPr lang="en-US" sz="1600" dirty="0" smtClean="0">
                          <a:latin typeface="+mj-lt"/>
                        </a:rPr>
                        <a:t>Not relevant to IP routing</a:t>
                      </a:r>
                      <a:endParaRPr lang="en-US" sz="1600" dirty="0">
                        <a:latin typeface="+mj-lt"/>
                      </a:endParaRPr>
                    </a:p>
                  </a:txBody>
                  <a:tcPr/>
                </a:tc>
              </a:tr>
              <a:tr h="370840">
                <a:tc>
                  <a:txBody>
                    <a:bodyPr/>
                    <a:lstStyle/>
                    <a:p>
                      <a:r>
                        <a:rPr lang="en-US" sz="1600" dirty="0" smtClean="0">
                          <a:latin typeface="+mj-lt"/>
                        </a:rPr>
                        <a:t>4</a:t>
                      </a:r>
                      <a:endParaRPr lang="en-US" sz="1600" dirty="0">
                        <a:latin typeface="+mj-lt"/>
                      </a:endParaRPr>
                    </a:p>
                  </a:txBody>
                  <a:tcPr/>
                </a:tc>
                <a:tc>
                  <a:txBody>
                    <a:bodyPr/>
                    <a:lstStyle/>
                    <a:p>
                      <a:r>
                        <a:rPr lang="en-US" sz="1600" dirty="0" smtClean="0">
                          <a:latin typeface="+mj-lt"/>
                        </a:rPr>
                        <a:t>Partition Designated Level 2 IS</a:t>
                      </a:r>
                      <a:endParaRPr lang="en-US" sz="1600" dirty="0">
                        <a:latin typeface="+mj-lt"/>
                      </a:endParaRPr>
                    </a:p>
                  </a:txBody>
                  <a:tcPr/>
                </a:tc>
                <a:tc>
                  <a:txBody>
                    <a:bodyPr/>
                    <a:lstStyle/>
                    <a:p>
                      <a:r>
                        <a:rPr lang="en-US" sz="1600" dirty="0" smtClean="0">
                          <a:latin typeface="+mj-lt"/>
                        </a:rPr>
                        <a:t>Not supported </a:t>
                      </a:r>
                      <a:endParaRPr lang="en-US" sz="1600" dirty="0">
                        <a:latin typeface="+mj-lt"/>
                      </a:endParaRPr>
                    </a:p>
                  </a:txBody>
                  <a:tcPr/>
                </a:tc>
              </a:tr>
              <a:tr h="370840">
                <a:tc>
                  <a:txBody>
                    <a:bodyPr/>
                    <a:lstStyle/>
                    <a:p>
                      <a:r>
                        <a:rPr lang="en-US" sz="1600" dirty="0" smtClean="0">
                          <a:latin typeface="+mj-lt"/>
                        </a:rPr>
                        <a:t>5</a:t>
                      </a:r>
                      <a:endParaRPr lang="en-US" sz="1600" dirty="0">
                        <a:latin typeface="+mj-lt"/>
                      </a:endParaRPr>
                    </a:p>
                  </a:txBody>
                  <a:tcPr/>
                </a:tc>
                <a:tc>
                  <a:txBody>
                    <a:bodyPr/>
                    <a:lstStyle/>
                    <a:p>
                      <a:r>
                        <a:rPr lang="en-US" sz="1600" dirty="0" smtClean="0">
                          <a:latin typeface="+mj-lt"/>
                        </a:rPr>
                        <a:t>Prefix Neighbors</a:t>
                      </a:r>
                      <a:endParaRPr lang="en-US" sz="1600" dirty="0">
                        <a:latin typeface="+mj-lt"/>
                      </a:endParaRPr>
                    </a:p>
                  </a:txBody>
                  <a:tcPr/>
                </a:tc>
                <a:tc>
                  <a:txBody>
                    <a:bodyPr/>
                    <a:lstStyle/>
                    <a:p>
                      <a:r>
                        <a:rPr lang="en-US" sz="1600" dirty="0" smtClean="0"/>
                        <a:t>Reachable address prefix</a:t>
                      </a:r>
                      <a:r>
                        <a:rPr lang="en-US" sz="1600" baseline="0" dirty="0" smtClean="0"/>
                        <a:t> neighbors</a:t>
                      </a:r>
                      <a:endParaRPr lang="en-US" sz="1600" dirty="0">
                        <a:latin typeface="+mj-lt"/>
                      </a:endParaRPr>
                    </a:p>
                  </a:txBody>
                  <a:tcPr/>
                </a:tc>
              </a:tr>
              <a:tr h="370840">
                <a:tc>
                  <a:txBody>
                    <a:bodyPr/>
                    <a:lstStyle/>
                    <a:p>
                      <a:r>
                        <a:rPr lang="en-US" sz="1600" dirty="0" smtClean="0">
                          <a:latin typeface="+mj-lt"/>
                        </a:rPr>
                        <a:t>6</a:t>
                      </a:r>
                      <a:endParaRPr lang="en-US" sz="1600" dirty="0">
                        <a:latin typeface="+mj-lt"/>
                      </a:endParaRPr>
                    </a:p>
                  </a:txBody>
                  <a:tcPr/>
                </a:tc>
                <a:tc>
                  <a:txBody>
                    <a:bodyPr/>
                    <a:lstStyle/>
                    <a:p>
                      <a:r>
                        <a:rPr lang="en-US" sz="1600" dirty="0" smtClean="0">
                          <a:latin typeface="+mj-lt"/>
                        </a:rPr>
                        <a:t>IS Neighbors (Hellos)</a:t>
                      </a:r>
                      <a:endParaRPr lang="en-US" sz="1600" dirty="0">
                        <a:latin typeface="+mj-lt"/>
                      </a:endParaRP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600" kern="1200" dirty="0" smtClean="0">
                          <a:solidFill>
                            <a:schemeClr val="dk1"/>
                          </a:solidFill>
                          <a:latin typeface="+mn-lt"/>
                          <a:ea typeface="+mn-ea"/>
                          <a:cs typeface="+mn-cs"/>
                        </a:rPr>
                        <a:t>System IDs of all neighbors whose Hellos have been heard within the last Hold time. </a:t>
                      </a:r>
                    </a:p>
                  </a:txBody>
                  <a:tcPr/>
                </a:tc>
              </a:tr>
              <a:tr h="370840">
                <a:tc>
                  <a:txBody>
                    <a:bodyPr/>
                    <a:lstStyle/>
                    <a:p>
                      <a:r>
                        <a:rPr lang="en-US" sz="1600" dirty="0" smtClean="0">
                          <a:latin typeface="+mj-lt"/>
                        </a:rPr>
                        <a:t>8</a:t>
                      </a:r>
                      <a:endParaRPr lang="en-US" sz="1600" dirty="0">
                        <a:latin typeface="+mj-lt"/>
                      </a:endParaRPr>
                    </a:p>
                  </a:txBody>
                  <a:tcPr/>
                </a:tc>
                <a:tc>
                  <a:txBody>
                    <a:bodyPr/>
                    <a:lstStyle/>
                    <a:p>
                      <a:r>
                        <a:rPr lang="en-US" sz="1600" dirty="0" smtClean="0">
                          <a:latin typeface="+mj-lt"/>
                        </a:rPr>
                        <a:t>Padding</a:t>
                      </a:r>
                      <a:endParaRPr lang="en-US" sz="1600" dirty="0">
                        <a:latin typeface="+mj-lt"/>
                      </a:endParaRPr>
                    </a:p>
                  </a:txBody>
                  <a:tcPr/>
                </a:tc>
                <a:tc>
                  <a:txBody>
                    <a:bodyPr/>
                    <a:lstStyle/>
                    <a:p>
                      <a:r>
                        <a:rPr lang="en-US" sz="1600" dirty="0" smtClean="0">
                          <a:latin typeface="+mj-lt"/>
                        </a:rPr>
                        <a:t>Pad a Hello</a:t>
                      </a:r>
                      <a:r>
                        <a:rPr lang="en-US" sz="1600" baseline="0" dirty="0" smtClean="0">
                          <a:latin typeface="+mj-lt"/>
                        </a:rPr>
                        <a:t> PDU to minimum 1492 bytes or the MTU</a:t>
                      </a:r>
                      <a:endParaRPr lang="en-US" sz="1600" dirty="0">
                        <a:latin typeface="+mj-lt"/>
                      </a:endParaRPr>
                    </a:p>
                  </a:txBody>
                  <a:tcPr/>
                </a:tc>
              </a:tr>
              <a:tr h="370840">
                <a:tc>
                  <a:txBody>
                    <a:bodyPr/>
                    <a:lstStyle/>
                    <a:p>
                      <a:r>
                        <a:rPr lang="en-US" sz="1600" dirty="0" smtClean="0">
                          <a:latin typeface="+mj-lt"/>
                        </a:rPr>
                        <a:t>9</a:t>
                      </a:r>
                      <a:endParaRPr lang="en-US" sz="1600" dirty="0">
                        <a:latin typeface="+mj-lt"/>
                      </a:endParaRPr>
                    </a:p>
                  </a:txBody>
                  <a:tcPr/>
                </a:tc>
                <a:tc>
                  <a:txBody>
                    <a:bodyPr/>
                    <a:lstStyle/>
                    <a:p>
                      <a:r>
                        <a:rPr lang="en-US" sz="1600" dirty="0" smtClean="0">
                          <a:latin typeface="+mj-lt"/>
                        </a:rPr>
                        <a:t>LSP Entries</a:t>
                      </a:r>
                      <a:endParaRPr lang="en-US" sz="1600" dirty="0">
                        <a:latin typeface="+mj-lt"/>
                      </a:endParaRPr>
                    </a:p>
                  </a:txBody>
                  <a:tcPr/>
                </a:tc>
                <a:tc>
                  <a:txBody>
                    <a:bodyPr/>
                    <a:lstStyle/>
                    <a:p>
                      <a:r>
                        <a:rPr lang="en-US" sz="1600" dirty="0" smtClean="0">
                          <a:latin typeface="+mj-lt"/>
                        </a:rPr>
                        <a:t>Summarize LSP</a:t>
                      </a:r>
                      <a:r>
                        <a:rPr lang="en-US" sz="1600" baseline="0" dirty="0" smtClean="0">
                          <a:latin typeface="+mj-lt"/>
                        </a:rPr>
                        <a:t>s </a:t>
                      </a:r>
                      <a:endParaRPr lang="en-US" sz="1600" dirty="0">
                        <a:latin typeface="+mj-lt"/>
                      </a:endParaRPr>
                    </a:p>
                  </a:txBody>
                  <a:tcPr/>
                </a:tc>
              </a:tr>
              <a:tr h="370840">
                <a:tc>
                  <a:txBody>
                    <a:bodyPr/>
                    <a:lstStyle/>
                    <a:p>
                      <a:r>
                        <a:rPr lang="en-US" sz="1600" dirty="0" smtClean="0">
                          <a:latin typeface="+mj-lt"/>
                        </a:rPr>
                        <a:t>10</a:t>
                      </a:r>
                      <a:endParaRPr lang="en-US" sz="1600" dirty="0">
                        <a:latin typeface="+mj-lt"/>
                      </a:endParaRPr>
                    </a:p>
                  </a:txBody>
                  <a:tcPr/>
                </a:tc>
                <a:tc>
                  <a:txBody>
                    <a:bodyPr/>
                    <a:lstStyle/>
                    <a:p>
                      <a:r>
                        <a:rPr lang="en-US" sz="1600" dirty="0" smtClean="0">
                          <a:latin typeface="+mj-lt"/>
                        </a:rPr>
                        <a:t>Authentication Information</a:t>
                      </a:r>
                      <a:endParaRPr lang="en-US" sz="1600" dirty="0">
                        <a:latin typeface="+mj-lt"/>
                      </a:endParaRP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600" dirty="0" smtClean="0"/>
                        <a:t>Authentication type and information </a:t>
                      </a:r>
                    </a:p>
                  </a:txBody>
                  <a:tcPr/>
                </a:tc>
              </a:tr>
              <a:tr h="370840">
                <a:tc>
                  <a:txBody>
                    <a:bodyPr/>
                    <a:lstStyle/>
                    <a:p>
                      <a:r>
                        <a:rPr lang="en-US" sz="1600" dirty="0" smtClean="0">
                          <a:latin typeface="+mj-lt"/>
                        </a:rPr>
                        <a:t>14</a:t>
                      </a:r>
                      <a:endParaRPr lang="en-US" sz="1600" dirty="0">
                        <a:latin typeface="+mj-lt"/>
                      </a:endParaRPr>
                    </a:p>
                  </a:txBody>
                  <a:tcPr/>
                </a:tc>
                <a:tc>
                  <a:txBody>
                    <a:bodyPr/>
                    <a:lstStyle/>
                    <a:p>
                      <a:r>
                        <a:rPr lang="en-US" sz="1600" dirty="0" smtClean="0">
                          <a:latin typeface="+mj-lt"/>
                        </a:rPr>
                        <a:t>LSP Buffer size</a:t>
                      </a:r>
                      <a:endParaRPr lang="en-US" sz="1600" dirty="0">
                        <a:latin typeface="+mj-lt"/>
                      </a:endParaRPr>
                    </a:p>
                  </a:txBody>
                  <a:tcPr/>
                </a:tc>
                <a:tc>
                  <a:txBody>
                    <a:bodyPr/>
                    <a:lstStyle/>
                    <a:p>
                      <a:r>
                        <a:rPr lang="en-US" sz="1600" dirty="0" smtClean="0">
                          <a:latin typeface="+mj-lt"/>
                        </a:rPr>
                        <a:t>The LSP buffer size of the originator</a:t>
                      </a:r>
                      <a:endParaRPr lang="en-US" sz="1600" dirty="0">
                        <a:latin typeface="+mj-lt"/>
                      </a:endParaRPr>
                    </a:p>
                  </a:txBody>
                  <a:tcPr/>
                </a:tc>
              </a:tr>
            </a:tbl>
          </a:graphicData>
        </a:graphic>
      </p:graphicFrame>
      <p:sp>
        <p:nvSpPr>
          <p:cNvPr id="5" name="Rectangle 4"/>
          <p:cNvSpPr/>
          <p:nvPr/>
        </p:nvSpPr>
        <p:spPr>
          <a:xfrm>
            <a:off x="3656116" y="5864431"/>
            <a:ext cx="3582883"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Value</a:t>
            </a:r>
            <a:endParaRPr lang="en-US" sz="1800" dirty="0">
              <a:solidFill>
                <a:schemeClr val="tx1"/>
              </a:solidFill>
            </a:endParaRPr>
          </a:p>
        </p:txBody>
      </p:sp>
      <p:sp>
        <p:nvSpPr>
          <p:cNvPr id="6" name="Rectangle 5"/>
          <p:cNvSpPr/>
          <p:nvPr/>
        </p:nvSpPr>
        <p:spPr>
          <a:xfrm>
            <a:off x="762000" y="5861462"/>
            <a:ext cx="1374569"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Type</a:t>
            </a:r>
            <a:endParaRPr lang="en-US" sz="1800" dirty="0">
              <a:solidFill>
                <a:schemeClr val="tx1"/>
              </a:solidFill>
            </a:endParaRPr>
          </a:p>
        </p:txBody>
      </p:sp>
      <p:sp>
        <p:nvSpPr>
          <p:cNvPr id="7" name="Rectangle 6"/>
          <p:cNvSpPr/>
          <p:nvPr/>
        </p:nvSpPr>
        <p:spPr>
          <a:xfrm>
            <a:off x="2136567" y="5861462"/>
            <a:ext cx="1519549"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Length</a:t>
            </a:r>
            <a:endParaRPr lang="en-US" sz="1800" dirty="0">
              <a:solidFill>
                <a:schemeClr val="tx1"/>
              </a:solidFill>
            </a:endParaRPr>
          </a:p>
        </p:txBody>
      </p:sp>
      <p:sp>
        <p:nvSpPr>
          <p:cNvPr id="3" name="Left-Right Arrow 2"/>
          <p:cNvSpPr/>
          <p:nvPr/>
        </p:nvSpPr>
        <p:spPr>
          <a:xfrm>
            <a:off x="2129149" y="6321631"/>
            <a:ext cx="1526967" cy="304800"/>
          </a:xfrm>
          <a:prstGeom prst="lef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1 byte</a:t>
            </a:r>
            <a:endParaRPr lang="en-US" sz="2000" dirty="0">
              <a:solidFill>
                <a:schemeClr val="tx1"/>
              </a:solidFill>
            </a:endParaRPr>
          </a:p>
        </p:txBody>
      </p:sp>
      <p:sp>
        <p:nvSpPr>
          <p:cNvPr id="8" name="Left-Right Arrow 7"/>
          <p:cNvSpPr/>
          <p:nvPr/>
        </p:nvSpPr>
        <p:spPr>
          <a:xfrm>
            <a:off x="762000" y="6324600"/>
            <a:ext cx="1374567" cy="304800"/>
          </a:xfrm>
          <a:prstGeom prst="lef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1 byte</a:t>
            </a:r>
            <a:endParaRPr lang="en-US" sz="2000" dirty="0">
              <a:solidFill>
                <a:schemeClr val="tx1"/>
              </a:solidFill>
            </a:endParaRPr>
          </a:p>
        </p:txBody>
      </p:sp>
      <p:sp>
        <p:nvSpPr>
          <p:cNvPr id="9" name="Left-Right Arrow 8"/>
          <p:cNvSpPr/>
          <p:nvPr/>
        </p:nvSpPr>
        <p:spPr>
          <a:xfrm>
            <a:off x="3724899" y="6321631"/>
            <a:ext cx="3590301" cy="304800"/>
          </a:xfrm>
          <a:prstGeom prst="lef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length</a:t>
            </a:r>
            <a:endParaRPr lang="en-US" sz="2000" dirty="0">
              <a:solidFill>
                <a:schemeClr val="tx1"/>
              </a:solidFill>
            </a:endParaRPr>
          </a:p>
        </p:txBody>
      </p:sp>
    </p:spTree>
    <p:extLst>
      <p:ext uri="{BB962C8B-B14F-4D97-AF65-F5344CB8AC3E}">
        <p14:creationId xmlns:p14="http://schemas.microsoft.com/office/powerpoint/2010/main" val="278086384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76200"/>
            <a:ext cx="7886700" cy="685800"/>
          </a:xfrm>
        </p:spPr>
        <p:txBody>
          <a:bodyPr/>
          <a:lstStyle/>
          <a:p>
            <a:r>
              <a:rPr lang="en-US" dirty="0" smtClean="0"/>
              <a:t>IS-IS TLV Codes – Specified in RFC 1195</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44270043"/>
              </p:ext>
            </p:extLst>
          </p:nvPr>
        </p:nvGraphicFramePr>
        <p:xfrm>
          <a:off x="638175" y="1102360"/>
          <a:ext cx="8201026" cy="3220720"/>
        </p:xfrm>
        <a:graphic>
          <a:graphicData uri="http://schemas.openxmlformats.org/drawingml/2006/table">
            <a:tbl>
              <a:tblPr firstRow="1" bandRow="1">
                <a:tableStyleId>{5C22544A-7EE6-4342-B048-85BDC9FD1C3A}</a:tableStyleId>
              </a:tblPr>
              <a:tblGrid>
                <a:gridCol w="657225"/>
                <a:gridCol w="3124200"/>
                <a:gridCol w="4419601"/>
              </a:tblGrid>
              <a:tr h="370840">
                <a:tc>
                  <a:txBody>
                    <a:bodyPr/>
                    <a:lstStyle/>
                    <a:p>
                      <a:r>
                        <a:rPr lang="en-US" sz="1600" dirty="0" smtClean="0">
                          <a:latin typeface="+mj-lt"/>
                        </a:rPr>
                        <a:t>Type</a:t>
                      </a:r>
                      <a:endParaRPr lang="en-US" sz="1600" dirty="0">
                        <a:latin typeface="+mj-lt"/>
                      </a:endParaRPr>
                    </a:p>
                  </a:txBody>
                  <a:tcPr/>
                </a:tc>
                <a:tc>
                  <a:txBody>
                    <a:bodyPr/>
                    <a:lstStyle/>
                    <a:p>
                      <a:r>
                        <a:rPr lang="en-US" sz="1600" dirty="0" smtClean="0">
                          <a:latin typeface="+mj-lt"/>
                        </a:rPr>
                        <a:t>TLV</a:t>
                      </a:r>
                      <a:endParaRPr lang="en-US" sz="1600" dirty="0">
                        <a:latin typeface="+mj-lt"/>
                      </a:endParaRPr>
                    </a:p>
                  </a:txBody>
                  <a:tcPr/>
                </a:tc>
                <a:tc>
                  <a:txBody>
                    <a:bodyPr/>
                    <a:lstStyle/>
                    <a:p>
                      <a:r>
                        <a:rPr lang="en-US" sz="1600" dirty="0" smtClean="0">
                          <a:latin typeface="+mj-lt"/>
                        </a:rPr>
                        <a:t>Description</a:t>
                      </a:r>
                      <a:endParaRPr lang="en-US" sz="1600" dirty="0">
                        <a:latin typeface="+mj-lt"/>
                      </a:endParaRPr>
                    </a:p>
                  </a:txBody>
                  <a:tcPr/>
                </a:tc>
              </a:tr>
              <a:tr h="370840">
                <a:tc>
                  <a:txBody>
                    <a:bodyPr/>
                    <a:lstStyle/>
                    <a:p>
                      <a:r>
                        <a:rPr lang="en-US" sz="1600" dirty="0" smtClean="0"/>
                        <a:t>128</a:t>
                      </a:r>
                      <a:endParaRPr lang="en-US" sz="1600" dirty="0"/>
                    </a:p>
                  </a:txBody>
                  <a:tcPr/>
                </a:tc>
                <a:tc>
                  <a:txBody>
                    <a:bodyPr/>
                    <a:lstStyle/>
                    <a:p>
                      <a:r>
                        <a:rPr lang="en-US" sz="1600" dirty="0" smtClean="0"/>
                        <a:t>IP Internal Reachability Information</a:t>
                      </a:r>
                      <a:endParaRPr lang="en-US" sz="1600" dirty="0"/>
                    </a:p>
                  </a:txBody>
                  <a:tcPr/>
                </a:tc>
                <a:tc>
                  <a:txBody>
                    <a:bodyPr/>
                    <a:lstStyle/>
                    <a:p>
                      <a:r>
                        <a:rPr lang="en-US" sz="1600" dirty="0" smtClean="0"/>
                        <a:t>List I</a:t>
                      </a:r>
                      <a:r>
                        <a:rPr lang="en-US" sz="1600" baseline="0" dirty="0" smtClean="0"/>
                        <a:t>P </a:t>
                      </a:r>
                      <a:r>
                        <a:rPr lang="en-US" sz="1600" baseline="0" dirty="0" err="1" smtClean="0"/>
                        <a:t>addr</a:t>
                      </a:r>
                      <a:r>
                        <a:rPr lang="en-US" sz="1600" baseline="0" dirty="0" smtClean="0"/>
                        <a:t>/mask within the routing domain</a:t>
                      </a:r>
                      <a:endParaRPr lang="en-US" sz="1600" dirty="0"/>
                    </a:p>
                  </a:txBody>
                  <a:tcPr/>
                </a:tc>
              </a:tr>
              <a:tr h="370840">
                <a:tc>
                  <a:txBody>
                    <a:bodyPr/>
                    <a:lstStyle/>
                    <a:p>
                      <a:r>
                        <a:rPr lang="en-US" sz="1600" dirty="0" smtClean="0"/>
                        <a:t>129</a:t>
                      </a:r>
                      <a:endParaRPr lang="en-US" sz="1600" dirty="0"/>
                    </a:p>
                  </a:txBody>
                  <a:tcPr/>
                </a:tc>
                <a:tc>
                  <a:txBody>
                    <a:bodyPr/>
                    <a:lstStyle/>
                    <a:p>
                      <a:r>
                        <a:rPr lang="en-US" sz="1600" dirty="0" smtClean="0"/>
                        <a:t>Protocols Supported</a:t>
                      </a:r>
                      <a:endParaRPr lang="en-US" sz="1600" dirty="0"/>
                    </a:p>
                  </a:txBody>
                  <a:tcPr/>
                </a:tc>
                <a:tc>
                  <a:txBody>
                    <a:bodyPr/>
                    <a:lstStyle/>
                    <a:p>
                      <a:r>
                        <a:rPr lang="en-US" sz="1600" dirty="0" smtClean="0"/>
                        <a:t>Protocols</a:t>
                      </a:r>
                      <a:r>
                        <a:rPr lang="en-US" sz="1600" baseline="0" dirty="0" smtClean="0"/>
                        <a:t> supported by the originator (v4, v6…)</a:t>
                      </a:r>
                      <a:endParaRPr lang="en-US" sz="1600" dirty="0"/>
                    </a:p>
                  </a:txBody>
                  <a:tcPr/>
                </a:tc>
              </a:tr>
              <a:tr h="370840">
                <a:tc>
                  <a:txBody>
                    <a:bodyPr/>
                    <a:lstStyle/>
                    <a:p>
                      <a:r>
                        <a:rPr lang="en-US" sz="1600" dirty="0" smtClean="0"/>
                        <a:t>130</a:t>
                      </a:r>
                      <a:endParaRPr lang="en-US" sz="1600" dirty="0"/>
                    </a:p>
                  </a:txBody>
                  <a:tcPr/>
                </a:tc>
                <a:tc>
                  <a:txBody>
                    <a:bodyPr/>
                    <a:lstStyle/>
                    <a:p>
                      <a:r>
                        <a:rPr lang="en-US" sz="1600" dirty="0" smtClean="0"/>
                        <a:t>IP External Reachability Information</a:t>
                      </a:r>
                      <a:endParaRPr lang="en-US" sz="1600" dirty="0"/>
                    </a:p>
                  </a:txBody>
                  <a:tcPr/>
                </a:tc>
                <a:tc>
                  <a:txBody>
                    <a:bodyPr/>
                    <a:lstStyle/>
                    <a:p>
                      <a:r>
                        <a:rPr lang="en-US" sz="1600" dirty="0" smtClean="0"/>
                        <a:t>List IP </a:t>
                      </a:r>
                      <a:r>
                        <a:rPr lang="en-US" sz="1600" dirty="0" err="1" smtClean="0"/>
                        <a:t>addr</a:t>
                      </a:r>
                      <a:r>
                        <a:rPr lang="en-US" sz="1600" dirty="0" smtClean="0"/>
                        <a:t>/mask external to the routing domain </a:t>
                      </a:r>
                      <a:endParaRPr lang="en-US" sz="1600" dirty="0"/>
                    </a:p>
                  </a:txBody>
                  <a:tcPr/>
                </a:tc>
              </a:tr>
              <a:tr h="370840">
                <a:tc>
                  <a:txBody>
                    <a:bodyPr/>
                    <a:lstStyle/>
                    <a:p>
                      <a:r>
                        <a:rPr lang="en-US" sz="1600" dirty="0" smtClean="0"/>
                        <a:t>131</a:t>
                      </a:r>
                      <a:endParaRPr lang="en-US" sz="1600" dirty="0"/>
                    </a:p>
                  </a:txBody>
                  <a:tcPr/>
                </a:tc>
                <a:tc>
                  <a:txBody>
                    <a:bodyPr/>
                    <a:lstStyle/>
                    <a:p>
                      <a:r>
                        <a:rPr lang="en-US" sz="1600" dirty="0" smtClean="0"/>
                        <a:t>Inter-Domain Routing Protocol Information</a:t>
                      </a:r>
                      <a:endParaRPr lang="en-US" sz="1600" dirty="0"/>
                    </a:p>
                  </a:txBody>
                  <a:tcPr/>
                </a:tc>
                <a:tc>
                  <a:txBody>
                    <a:bodyPr/>
                    <a:lstStyle/>
                    <a:p>
                      <a:r>
                        <a:rPr lang="en-US" sz="1600" dirty="0" smtClean="0"/>
                        <a:t>Carry information from external routing protocols transparently through the IS-IS domain</a:t>
                      </a:r>
                      <a:endParaRPr lang="en-US" sz="1600" dirty="0"/>
                    </a:p>
                  </a:txBody>
                  <a:tcPr/>
                </a:tc>
              </a:tr>
              <a:tr h="370840">
                <a:tc>
                  <a:txBody>
                    <a:bodyPr/>
                    <a:lstStyle/>
                    <a:p>
                      <a:r>
                        <a:rPr lang="en-US" sz="1600" dirty="0" smtClean="0"/>
                        <a:t>132</a:t>
                      </a:r>
                      <a:endParaRPr lang="en-US" sz="1600" dirty="0"/>
                    </a:p>
                  </a:txBody>
                  <a:tcPr/>
                </a:tc>
                <a:tc>
                  <a:txBody>
                    <a:bodyPr/>
                    <a:lstStyle/>
                    <a:p>
                      <a:r>
                        <a:rPr lang="en-US" sz="1600" dirty="0" smtClean="0"/>
                        <a:t>IP Interface Address</a:t>
                      </a:r>
                      <a:endParaRPr lang="en-US" sz="1600" dirty="0"/>
                    </a:p>
                  </a:txBody>
                  <a:tcPr/>
                </a:tc>
                <a:tc>
                  <a:txBody>
                    <a:bodyPr/>
                    <a:lstStyle/>
                    <a:p>
                      <a:r>
                        <a:rPr lang="en-US" sz="1600" dirty="0" smtClean="0"/>
                        <a:t>IP address of the interface out which the PDU was sent</a:t>
                      </a:r>
                      <a:endParaRPr lang="en-US" sz="1600" dirty="0"/>
                    </a:p>
                  </a:txBody>
                  <a:tcPr/>
                </a:tc>
              </a:tr>
              <a:tr h="370840">
                <a:tc>
                  <a:txBody>
                    <a:bodyPr/>
                    <a:lstStyle/>
                    <a:p>
                      <a:r>
                        <a:rPr lang="en-US" sz="1600" dirty="0" smtClean="0"/>
                        <a:t>133</a:t>
                      </a:r>
                      <a:endParaRPr lang="en-US" sz="1600" dirty="0"/>
                    </a:p>
                  </a:txBody>
                  <a:tcPr/>
                </a:tc>
                <a:tc>
                  <a:txBody>
                    <a:bodyPr/>
                    <a:lstStyle/>
                    <a:p>
                      <a:r>
                        <a:rPr lang="en-US" sz="1600" dirty="0" smtClean="0"/>
                        <a:t>Authentication Information </a:t>
                      </a:r>
                      <a:endParaRPr lang="en-US" sz="1600" dirty="0"/>
                    </a:p>
                  </a:txBody>
                  <a:tcPr/>
                </a:tc>
                <a:tc>
                  <a:txBody>
                    <a:bodyPr/>
                    <a:lstStyle/>
                    <a:p>
                      <a:r>
                        <a:rPr lang="en-US" sz="1600" dirty="0" smtClean="0"/>
                        <a:t>Authentication type and information </a:t>
                      </a:r>
                      <a:endParaRPr lang="en-US" sz="1600" dirty="0"/>
                    </a:p>
                  </a:txBody>
                  <a:tcPr/>
                </a:tc>
              </a:tr>
            </a:tbl>
          </a:graphicData>
        </a:graphic>
      </p:graphicFrame>
      <p:sp>
        <p:nvSpPr>
          <p:cNvPr id="5" name="Rectangle 4"/>
          <p:cNvSpPr/>
          <p:nvPr/>
        </p:nvSpPr>
        <p:spPr>
          <a:xfrm>
            <a:off x="3960916" y="5410200"/>
            <a:ext cx="3582883" cy="3152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Value</a:t>
            </a:r>
            <a:endParaRPr lang="en-US" sz="1800" dirty="0">
              <a:solidFill>
                <a:schemeClr val="tx1"/>
              </a:solidFill>
            </a:endParaRPr>
          </a:p>
        </p:txBody>
      </p:sp>
      <p:sp>
        <p:nvSpPr>
          <p:cNvPr id="6" name="Rectangle 5"/>
          <p:cNvSpPr/>
          <p:nvPr/>
        </p:nvSpPr>
        <p:spPr>
          <a:xfrm>
            <a:off x="1066800" y="5410201"/>
            <a:ext cx="1374569"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Type</a:t>
            </a:r>
            <a:endParaRPr lang="en-US" sz="1800" dirty="0">
              <a:solidFill>
                <a:schemeClr val="tx1"/>
              </a:solidFill>
            </a:endParaRPr>
          </a:p>
        </p:txBody>
      </p:sp>
      <p:sp>
        <p:nvSpPr>
          <p:cNvPr id="7" name="Rectangle 6"/>
          <p:cNvSpPr/>
          <p:nvPr/>
        </p:nvSpPr>
        <p:spPr>
          <a:xfrm>
            <a:off x="2441367" y="5410201"/>
            <a:ext cx="1519549"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Length</a:t>
            </a:r>
            <a:endParaRPr lang="en-US" sz="1800" dirty="0">
              <a:solidFill>
                <a:schemeClr val="tx1"/>
              </a:solidFill>
            </a:endParaRPr>
          </a:p>
        </p:txBody>
      </p:sp>
      <p:sp>
        <p:nvSpPr>
          <p:cNvPr id="8" name="Left-Right Arrow 7"/>
          <p:cNvSpPr/>
          <p:nvPr/>
        </p:nvSpPr>
        <p:spPr>
          <a:xfrm>
            <a:off x="2433949" y="5870370"/>
            <a:ext cx="1526967" cy="304800"/>
          </a:xfrm>
          <a:prstGeom prst="lef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1 byte</a:t>
            </a:r>
            <a:endParaRPr lang="en-US" sz="2000" dirty="0">
              <a:solidFill>
                <a:schemeClr val="tx1"/>
              </a:solidFill>
            </a:endParaRPr>
          </a:p>
        </p:txBody>
      </p:sp>
      <p:sp>
        <p:nvSpPr>
          <p:cNvPr id="9" name="Left-Right Arrow 8"/>
          <p:cNvSpPr/>
          <p:nvPr/>
        </p:nvSpPr>
        <p:spPr>
          <a:xfrm>
            <a:off x="1066800" y="5873339"/>
            <a:ext cx="1374567" cy="304800"/>
          </a:xfrm>
          <a:prstGeom prst="lef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1 byte</a:t>
            </a:r>
            <a:endParaRPr lang="en-US" sz="2000" dirty="0">
              <a:solidFill>
                <a:schemeClr val="tx1"/>
              </a:solidFill>
            </a:endParaRPr>
          </a:p>
        </p:txBody>
      </p:sp>
      <p:sp>
        <p:nvSpPr>
          <p:cNvPr id="10" name="Left-Right Arrow 9"/>
          <p:cNvSpPr/>
          <p:nvPr/>
        </p:nvSpPr>
        <p:spPr>
          <a:xfrm>
            <a:off x="4029699" y="5870370"/>
            <a:ext cx="3590301" cy="304800"/>
          </a:xfrm>
          <a:prstGeom prst="lef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length</a:t>
            </a:r>
            <a:endParaRPr lang="en-US" sz="2000" dirty="0">
              <a:solidFill>
                <a:schemeClr val="tx1"/>
              </a:solidFill>
            </a:endParaRPr>
          </a:p>
        </p:txBody>
      </p:sp>
    </p:spTree>
    <p:extLst>
      <p:ext uri="{BB962C8B-B14F-4D97-AF65-F5344CB8AC3E}">
        <p14:creationId xmlns:p14="http://schemas.microsoft.com/office/powerpoint/2010/main" val="32717361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a:t>
            </a:r>
            <a:endParaRPr lang="en-US" dirty="0"/>
          </a:p>
        </p:txBody>
      </p:sp>
      <p:sp>
        <p:nvSpPr>
          <p:cNvPr id="3" name="Content Placeholder 2"/>
          <p:cNvSpPr>
            <a:spLocks noGrp="1"/>
          </p:cNvSpPr>
          <p:nvPr>
            <p:ph idx="1"/>
          </p:nvPr>
        </p:nvSpPr>
        <p:spPr/>
        <p:txBody>
          <a:bodyPr/>
          <a:lstStyle/>
          <a:p>
            <a:r>
              <a:rPr lang="en-US" dirty="0" smtClean="0"/>
              <a:t>IS-IS: Intermediate System to Intermediate System</a:t>
            </a:r>
          </a:p>
          <a:p>
            <a:r>
              <a:rPr lang="en-US" dirty="0" smtClean="0"/>
              <a:t>Described in ISO 10589, 1992</a:t>
            </a:r>
          </a:p>
          <a:p>
            <a:r>
              <a:rPr lang="en-US" dirty="0" smtClean="0"/>
              <a:t>First production developed by Digital Equipment Corporation</a:t>
            </a:r>
          </a:p>
          <a:p>
            <a:r>
              <a:rPr lang="en-US" dirty="0" smtClean="0"/>
              <a:t>Integrated IS-IS was proposed RFC 1195. Routing both ISO’s Connectionless-Mode Network Service (CLNS) and IP.</a:t>
            </a:r>
            <a:endParaRPr lang="en-US" dirty="0"/>
          </a:p>
        </p:txBody>
      </p:sp>
    </p:spTree>
    <p:extLst>
      <p:ext uri="{BB962C8B-B14F-4D97-AF65-F5344CB8AC3E}">
        <p14:creationId xmlns:p14="http://schemas.microsoft.com/office/powerpoint/2010/main" val="349344760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76200"/>
            <a:ext cx="7886700" cy="685800"/>
          </a:xfrm>
        </p:spPr>
        <p:txBody>
          <a:bodyPr/>
          <a:lstStyle/>
          <a:p>
            <a:r>
              <a:rPr lang="en-US" dirty="0" smtClean="0"/>
              <a:t>IS-IS TLV used in each PDU</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84978543"/>
              </p:ext>
            </p:extLst>
          </p:nvPr>
        </p:nvGraphicFramePr>
        <p:xfrm>
          <a:off x="381000" y="914400"/>
          <a:ext cx="8534403" cy="5735590"/>
        </p:xfrm>
        <a:graphic>
          <a:graphicData uri="http://schemas.openxmlformats.org/drawingml/2006/table">
            <a:tbl>
              <a:tblPr firstRow="1" bandRow="1">
                <a:tableStyleId>{5C22544A-7EE6-4342-B048-85BDC9FD1C3A}</a:tableStyleId>
              </a:tblPr>
              <a:tblGrid>
                <a:gridCol w="685800"/>
                <a:gridCol w="3657600"/>
                <a:gridCol w="457200"/>
                <a:gridCol w="457200"/>
                <a:gridCol w="533400"/>
                <a:gridCol w="457200"/>
                <a:gridCol w="457200"/>
                <a:gridCol w="457200"/>
                <a:gridCol w="457200"/>
                <a:gridCol w="457200"/>
                <a:gridCol w="457203"/>
              </a:tblGrid>
              <a:tr h="398915">
                <a:tc>
                  <a:txBody>
                    <a:bodyPr/>
                    <a:lstStyle/>
                    <a:p>
                      <a:r>
                        <a:rPr lang="en-US" sz="1600" dirty="0" smtClean="0">
                          <a:solidFill>
                            <a:schemeClr val="tx1"/>
                          </a:solidFill>
                          <a:latin typeface="+mj-lt"/>
                        </a:rPr>
                        <a:t>Type</a:t>
                      </a:r>
                      <a:endParaRPr lang="en-US" sz="1600" dirty="0">
                        <a:solidFill>
                          <a:schemeClr val="tx1"/>
                        </a:solidFill>
                        <a:latin typeface="+mj-lt"/>
                      </a:endParaRPr>
                    </a:p>
                  </a:txBody>
                  <a:tcPr/>
                </a:tc>
                <a:tc>
                  <a:txBody>
                    <a:bodyPr/>
                    <a:lstStyle/>
                    <a:p>
                      <a:r>
                        <a:rPr lang="en-US" sz="1600" dirty="0" smtClean="0">
                          <a:solidFill>
                            <a:schemeClr val="tx1"/>
                          </a:solidFill>
                          <a:latin typeface="+mj-lt"/>
                        </a:rPr>
                        <a:t>TLV</a:t>
                      </a:r>
                      <a:endParaRPr lang="en-US" sz="1600" dirty="0">
                        <a:solidFill>
                          <a:schemeClr val="tx1"/>
                        </a:solidFill>
                        <a:latin typeface="+mj-lt"/>
                      </a:endParaRPr>
                    </a:p>
                  </a:txBody>
                  <a:tcPr/>
                </a:tc>
                <a:tc>
                  <a:txBody>
                    <a:bodyPr/>
                    <a:lstStyle/>
                    <a:p>
                      <a:pPr algn="ctr"/>
                      <a:r>
                        <a:rPr lang="en-US" sz="1600" dirty="0" smtClean="0">
                          <a:solidFill>
                            <a:schemeClr val="tx1"/>
                          </a:solidFill>
                        </a:rPr>
                        <a:t>15</a:t>
                      </a:r>
                      <a:endParaRPr lang="en-US" sz="1600" dirty="0">
                        <a:solidFill>
                          <a:schemeClr val="tx1"/>
                        </a:solidFill>
                      </a:endParaRPr>
                    </a:p>
                  </a:txBody>
                  <a:tcPr/>
                </a:tc>
                <a:tc>
                  <a:txBody>
                    <a:bodyPr/>
                    <a:lstStyle/>
                    <a:p>
                      <a:pPr algn="ctr"/>
                      <a:r>
                        <a:rPr lang="en-US" sz="1600" dirty="0" smtClean="0">
                          <a:solidFill>
                            <a:schemeClr val="tx1"/>
                          </a:solidFill>
                        </a:rPr>
                        <a:t>16</a:t>
                      </a:r>
                      <a:endParaRPr lang="en-US" sz="1600" dirty="0">
                        <a:solidFill>
                          <a:schemeClr val="tx1"/>
                        </a:solidFill>
                      </a:endParaRPr>
                    </a:p>
                  </a:txBody>
                  <a:tcPr/>
                </a:tc>
                <a:tc>
                  <a:txBody>
                    <a:bodyPr/>
                    <a:lstStyle/>
                    <a:p>
                      <a:pPr algn="ctr"/>
                      <a:r>
                        <a:rPr lang="en-US" sz="1600" dirty="0" smtClean="0">
                          <a:solidFill>
                            <a:schemeClr val="tx1"/>
                          </a:solidFill>
                        </a:rPr>
                        <a:t>17</a:t>
                      </a:r>
                      <a:endParaRPr lang="en-US" sz="1600" dirty="0">
                        <a:solidFill>
                          <a:schemeClr val="tx1"/>
                        </a:solidFill>
                      </a:endParaRPr>
                    </a:p>
                  </a:txBody>
                  <a:tcPr/>
                </a:tc>
                <a:tc>
                  <a:txBody>
                    <a:bodyPr/>
                    <a:lstStyle/>
                    <a:p>
                      <a:pPr algn="ctr"/>
                      <a:r>
                        <a:rPr lang="en-US" sz="1600" dirty="0" smtClean="0">
                          <a:solidFill>
                            <a:schemeClr val="tx1"/>
                          </a:solidFill>
                        </a:rPr>
                        <a:t>18</a:t>
                      </a:r>
                      <a:endParaRPr lang="en-US" sz="1600" dirty="0">
                        <a:solidFill>
                          <a:schemeClr val="tx1"/>
                        </a:solidFill>
                      </a:endParaRPr>
                    </a:p>
                  </a:txBody>
                  <a:tcPr/>
                </a:tc>
                <a:tc>
                  <a:txBody>
                    <a:bodyPr/>
                    <a:lstStyle/>
                    <a:p>
                      <a:pPr algn="ctr"/>
                      <a:r>
                        <a:rPr lang="en-US" sz="1600" dirty="0" smtClean="0">
                          <a:solidFill>
                            <a:schemeClr val="tx1"/>
                          </a:solidFill>
                        </a:rPr>
                        <a:t>20</a:t>
                      </a:r>
                      <a:endParaRPr lang="en-US" sz="1600" dirty="0">
                        <a:solidFill>
                          <a:schemeClr val="tx1"/>
                        </a:solidFill>
                      </a:endParaRPr>
                    </a:p>
                  </a:txBody>
                  <a:tcPr/>
                </a:tc>
                <a:tc>
                  <a:txBody>
                    <a:bodyPr/>
                    <a:lstStyle/>
                    <a:p>
                      <a:pPr algn="ctr"/>
                      <a:r>
                        <a:rPr lang="en-US" sz="1600" dirty="0" smtClean="0">
                          <a:solidFill>
                            <a:schemeClr val="tx1"/>
                          </a:solidFill>
                        </a:rPr>
                        <a:t>24</a:t>
                      </a:r>
                      <a:endParaRPr lang="en-US" sz="1600" dirty="0">
                        <a:solidFill>
                          <a:schemeClr val="tx1"/>
                        </a:solidFill>
                      </a:endParaRPr>
                    </a:p>
                  </a:txBody>
                  <a:tcPr/>
                </a:tc>
                <a:tc>
                  <a:txBody>
                    <a:bodyPr/>
                    <a:lstStyle/>
                    <a:p>
                      <a:pPr algn="ctr"/>
                      <a:r>
                        <a:rPr lang="en-US" sz="1600" dirty="0" smtClean="0">
                          <a:solidFill>
                            <a:schemeClr val="tx1"/>
                          </a:solidFill>
                        </a:rPr>
                        <a:t>25</a:t>
                      </a:r>
                      <a:endParaRPr lang="en-US" sz="1600" dirty="0">
                        <a:solidFill>
                          <a:schemeClr val="tx1"/>
                        </a:solidFill>
                      </a:endParaRPr>
                    </a:p>
                  </a:txBody>
                  <a:tcPr/>
                </a:tc>
                <a:tc>
                  <a:txBody>
                    <a:bodyPr/>
                    <a:lstStyle/>
                    <a:p>
                      <a:pPr algn="ctr"/>
                      <a:r>
                        <a:rPr lang="en-US" sz="1600" dirty="0" smtClean="0">
                          <a:solidFill>
                            <a:schemeClr val="tx1"/>
                          </a:solidFill>
                        </a:rPr>
                        <a:t>26</a:t>
                      </a:r>
                      <a:endParaRPr lang="en-US" sz="1600" dirty="0">
                        <a:solidFill>
                          <a:schemeClr val="tx1"/>
                        </a:solidFill>
                      </a:endParaRPr>
                    </a:p>
                  </a:txBody>
                  <a:tcPr/>
                </a:tc>
                <a:tc>
                  <a:txBody>
                    <a:bodyPr/>
                    <a:lstStyle/>
                    <a:p>
                      <a:pPr algn="ctr"/>
                      <a:r>
                        <a:rPr lang="en-US" sz="1400" dirty="0" smtClean="0">
                          <a:solidFill>
                            <a:schemeClr val="tx1"/>
                          </a:solidFill>
                        </a:rPr>
                        <a:t>27</a:t>
                      </a:r>
                      <a:endParaRPr lang="en-US" sz="1400" dirty="0">
                        <a:solidFill>
                          <a:schemeClr val="tx1"/>
                        </a:solidFill>
                      </a:endParaRPr>
                    </a:p>
                  </a:txBody>
                  <a:tcPr/>
                </a:tc>
              </a:tr>
              <a:tr h="398915">
                <a:tc>
                  <a:txBody>
                    <a:bodyPr/>
                    <a:lstStyle/>
                    <a:p>
                      <a:pPr marL="0" algn="l" defTabSz="685800" rtl="0" eaLnBrk="1" latinLnBrk="0" hangingPunct="1"/>
                      <a:endParaRPr lang="en-US" sz="1600" b="1" kern="1200" dirty="0">
                        <a:solidFill>
                          <a:schemeClr val="tx1"/>
                        </a:solidFill>
                        <a:latin typeface="+mj-lt"/>
                        <a:ea typeface="+mn-ea"/>
                        <a:cs typeface="+mn-cs"/>
                      </a:endParaRPr>
                    </a:p>
                  </a:txBody>
                  <a:tcPr/>
                </a:tc>
                <a:tc>
                  <a:txBody>
                    <a:bodyPr/>
                    <a:lstStyle/>
                    <a:p>
                      <a:pPr marL="0" algn="l" defTabSz="685800" rtl="0" eaLnBrk="1" latinLnBrk="0" hangingPunct="1"/>
                      <a:endParaRPr lang="en-US" sz="1600" b="1" kern="1200" dirty="0">
                        <a:solidFill>
                          <a:schemeClr val="tx1"/>
                        </a:solidFill>
                        <a:latin typeface="+mj-lt"/>
                        <a:ea typeface="+mn-ea"/>
                        <a:cs typeface="+mn-cs"/>
                      </a:endParaRPr>
                    </a:p>
                  </a:txBody>
                  <a:tcPr/>
                </a:tc>
                <a:tc gridSpan="3">
                  <a:txBody>
                    <a:bodyPr/>
                    <a:lstStyle/>
                    <a:p>
                      <a:pPr marL="0" algn="ctr" defTabSz="685800" rtl="0" eaLnBrk="1" latinLnBrk="0" hangingPunct="1"/>
                      <a:r>
                        <a:rPr lang="en-US" sz="1600" b="1" kern="1200" dirty="0" smtClean="0">
                          <a:solidFill>
                            <a:schemeClr val="tx1"/>
                          </a:solidFill>
                          <a:latin typeface="+mj-lt"/>
                          <a:ea typeface="+mn-ea"/>
                          <a:cs typeface="+mn-cs"/>
                        </a:rPr>
                        <a:t>Hello</a:t>
                      </a:r>
                      <a:endParaRPr lang="en-US" sz="1600" b="1" kern="1200" dirty="0">
                        <a:solidFill>
                          <a:schemeClr val="tx1"/>
                        </a:solidFill>
                        <a:latin typeface="+mj-lt"/>
                        <a:ea typeface="+mn-ea"/>
                        <a:cs typeface="+mn-cs"/>
                      </a:endParaRPr>
                    </a:p>
                  </a:txBody>
                  <a:tcPr/>
                </a:tc>
                <a:tc hMerge="1">
                  <a:txBody>
                    <a:bodyPr/>
                    <a:lstStyle/>
                    <a:p>
                      <a:endParaRPr lang="en-US" sz="1400" dirty="0"/>
                    </a:p>
                  </a:txBody>
                  <a:tcPr/>
                </a:tc>
                <a:tc hMerge="1">
                  <a:txBody>
                    <a:bodyPr/>
                    <a:lstStyle/>
                    <a:p>
                      <a:endParaRPr lang="en-US" sz="1400" dirty="0"/>
                    </a:p>
                  </a:txBody>
                  <a:tcPr/>
                </a:tc>
                <a:tc gridSpan="2">
                  <a:txBody>
                    <a:bodyPr/>
                    <a:lstStyle/>
                    <a:p>
                      <a:pPr marL="0" algn="ctr" defTabSz="685800" rtl="0" eaLnBrk="1" latinLnBrk="0" hangingPunct="1"/>
                      <a:r>
                        <a:rPr lang="en-US" sz="1600" b="1" kern="1200" dirty="0" smtClean="0">
                          <a:solidFill>
                            <a:schemeClr val="tx1"/>
                          </a:solidFill>
                          <a:latin typeface="+mj-lt"/>
                          <a:ea typeface="+mn-ea"/>
                          <a:cs typeface="+mn-cs"/>
                        </a:rPr>
                        <a:t>LSP</a:t>
                      </a:r>
                      <a:endParaRPr lang="en-US" sz="1600" b="1" kern="1200" dirty="0">
                        <a:solidFill>
                          <a:schemeClr val="tx1"/>
                        </a:solidFill>
                        <a:latin typeface="+mj-lt"/>
                        <a:ea typeface="+mn-ea"/>
                        <a:cs typeface="+mn-cs"/>
                      </a:endParaRPr>
                    </a:p>
                  </a:txBody>
                  <a:tcPr/>
                </a:tc>
                <a:tc hMerge="1">
                  <a:txBody>
                    <a:bodyPr/>
                    <a:lstStyle/>
                    <a:p>
                      <a:endParaRPr lang="en-US" sz="1400" dirty="0"/>
                    </a:p>
                  </a:txBody>
                  <a:tcPr/>
                </a:tc>
                <a:tc gridSpan="4">
                  <a:txBody>
                    <a:bodyPr/>
                    <a:lstStyle/>
                    <a:p>
                      <a:pPr marL="0" algn="ctr" defTabSz="685800" rtl="0" eaLnBrk="1" latinLnBrk="0" hangingPunct="1"/>
                      <a:r>
                        <a:rPr lang="en-US" sz="1600" b="1" kern="1200" dirty="0" smtClean="0">
                          <a:solidFill>
                            <a:schemeClr val="tx1"/>
                          </a:solidFill>
                          <a:latin typeface="+mj-lt"/>
                          <a:ea typeface="+mn-ea"/>
                          <a:cs typeface="+mn-cs"/>
                        </a:rPr>
                        <a:t>Sequence # </a:t>
                      </a:r>
                      <a:endParaRPr lang="en-US" sz="1600" b="1" kern="1200" dirty="0">
                        <a:solidFill>
                          <a:schemeClr val="tx1"/>
                        </a:solidFill>
                        <a:latin typeface="+mj-lt"/>
                        <a:ea typeface="+mn-ea"/>
                        <a:cs typeface="+mn-cs"/>
                      </a:endParaRPr>
                    </a:p>
                  </a:txBody>
                  <a:tcPr/>
                </a:tc>
                <a:tc hMerge="1">
                  <a:txBody>
                    <a:bodyPr/>
                    <a:lstStyle/>
                    <a:p>
                      <a:endParaRPr lang="en-US" sz="1400" dirty="0"/>
                    </a:p>
                  </a:txBody>
                  <a:tcPr/>
                </a:tc>
                <a:tc hMerge="1">
                  <a:txBody>
                    <a:bodyPr/>
                    <a:lstStyle/>
                    <a:p>
                      <a:endParaRPr lang="en-US" sz="1400" dirty="0"/>
                    </a:p>
                  </a:txBody>
                  <a:tcPr/>
                </a:tc>
                <a:tc hMerge="1">
                  <a:txBody>
                    <a:bodyPr/>
                    <a:lstStyle/>
                    <a:p>
                      <a:endParaRPr lang="en-US" sz="1400" dirty="0"/>
                    </a:p>
                  </a:txBody>
                  <a:tcPr/>
                </a:tc>
              </a:tr>
              <a:tr h="286886">
                <a:tc>
                  <a:txBody>
                    <a:bodyPr/>
                    <a:lstStyle/>
                    <a:p>
                      <a:r>
                        <a:rPr lang="en-US" sz="1600" dirty="0" smtClean="0">
                          <a:latin typeface="+mn-lt"/>
                        </a:rPr>
                        <a:t>1</a:t>
                      </a:r>
                      <a:endParaRPr lang="en-US" sz="1600" dirty="0">
                        <a:latin typeface="+mn-lt"/>
                      </a:endParaRPr>
                    </a:p>
                  </a:txBody>
                  <a:tcPr/>
                </a:tc>
                <a:tc>
                  <a:txBody>
                    <a:bodyPr/>
                    <a:lstStyle/>
                    <a:p>
                      <a:r>
                        <a:rPr lang="en-US" sz="1600" dirty="0" smtClean="0">
                          <a:latin typeface="+mn-lt"/>
                        </a:rPr>
                        <a:t>Area Addresses</a:t>
                      </a:r>
                      <a:endParaRPr lang="en-US" sz="1600" dirty="0">
                        <a:latin typeface="+mn-lt"/>
                      </a:endParaRPr>
                    </a:p>
                  </a:txBody>
                  <a:tcPr/>
                </a:tc>
                <a:tc>
                  <a:txBody>
                    <a:bodyPr/>
                    <a:lstStyle/>
                    <a:p>
                      <a:pPr algn="ctr"/>
                      <a:r>
                        <a:rPr lang="en-US" sz="1400" b="1" dirty="0" smtClean="0">
                          <a:latin typeface="+mj-lt"/>
                        </a:rPr>
                        <a:t>X</a:t>
                      </a:r>
                      <a:endParaRPr lang="en-US" sz="1400" b="1" dirty="0">
                        <a:latin typeface="+mj-lt"/>
                      </a:endParaRPr>
                    </a:p>
                  </a:txBody>
                  <a:tcPr/>
                </a:tc>
                <a:tc>
                  <a:txBody>
                    <a:bodyPr/>
                    <a:lstStyle/>
                    <a:p>
                      <a:pPr algn="ctr"/>
                      <a:r>
                        <a:rPr lang="en-US" sz="1400" b="1" dirty="0" smtClean="0">
                          <a:latin typeface="+mj-lt"/>
                        </a:rPr>
                        <a:t>X</a:t>
                      </a:r>
                      <a:endParaRPr lang="en-US" sz="1400" b="1" dirty="0">
                        <a:latin typeface="+mj-lt"/>
                      </a:endParaRPr>
                    </a:p>
                  </a:txBody>
                  <a:tcPr/>
                </a:tc>
                <a:tc>
                  <a:txBody>
                    <a:bodyPr/>
                    <a:lstStyle/>
                    <a:p>
                      <a:pPr algn="ctr"/>
                      <a:r>
                        <a:rPr lang="en-US" sz="1400" b="1" dirty="0" smtClean="0">
                          <a:latin typeface="+mj-lt"/>
                        </a:rPr>
                        <a:t>X</a:t>
                      </a:r>
                      <a:endParaRPr lang="en-US" sz="1400" b="1" dirty="0">
                        <a:latin typeface="+mj-lt"/>
                      </a:endParaRPr>
                    </a:p>
                  </a:txBody>
                  <a:tcPr/>
                </a:tc>
                <a:tc>
                  <a:txBody>
                    <a:bodyPr/>
                    <a:lstStyle/>
                    <a:p>
                      <a:pPr algn="ctr"/>
                      <a:r>
                        <a:rPr lang="en-US" sz="1400" b="1" dirty="0" smtClean="0">
                          <a:latin typeface="+mj-lt"/>
                        </a:rPr>
                        <a:t>X</a:t>
                      </a:r>
                      <a:endParaRPr lang="en-US" sz="1400" b="1" dirty="0">
                        <a:latin typeface="+mj-lt"/>
                      </a:endParaRPr>
                    </a:p>
                  </a:txBody>
                  <a:tcPr/>
                </a:tc>
                <a:tc>
                  <a:txBody>
                    <a:bodyPr/>
                    <a:lstStyle/>
                    <a:p>
                      <a:pPr algn="ctr"/>
                      <a:r>
                        <a:rPr lang="en-US" sz="1400" b="1" dirty="0" smtClean="0">
                          <a:latin typeface="+mj-lt"/>
                        </a:rPr>
                        <a:t>X</a:t>
                      </a:r>
                      <a:endParaRPr lang="en-US" sz="1400" b="1" dirty="0">
                        <a:latin typeface="+mj-lt"/>
                      </a:endParaRPr>
                    </a:p>
                  </a:txBody>
                  <a:tcPr/>
                </a:tc>
                <a:tc>
                  <a:txBody>
                    <a:bodyPr/>
                    <a:lstStyle/>
                    <a:p>
                      <a:pPr algn="ctr"/>
                      <a:endParaRPr lang="en-US" sz="1400" b="1" dirty="0">
                        <a:latin typeface="+mj-lt"/>
                      </a:endParaRPr>
                    </a:p>
                  </a:txBody>
                  <a:tcPr/>
                </a:tc>
                <a:tc>
                  <a:txBody>
                    <a:bodyPr/>
                    <a:lstStyle/>
                    <a:p>
                      <a:pPr algn="ctr"/>
                      <a:endParaRPr lang="en-US" sz="1400" b="1" dirty="0">
                        <a:latin typeface="+mj-lt"/>
                      </a:endParaRPr>
                    </a:p>
                  </a:txBody>
                  <a:tcPr/>
                </a:tc>
                <a:tc>
                  <a:txBody>
                    <a:bodyPr/>
                    <a:lstStyle/>
                    <a:p>
                      <a:pPr algn="ctr"/>
                      <a:endParaRPr lang="en-US" sz="1400" b="1" dirty="0">
                        <a:latin typeface="+mj-lt"/>
                      </a:endParaRPr>
                    </a:p>
                  </a:txBody>
                  <a:tcPr/>
                </a:tc>
                <a:tc>
                  <a:txBody>
                    <a:bodyPr/>
                    <a:lstStyle/>
                    <a:p>
                      <a:pPr algn="ctr"/>
                      <a:endParaRPr lang="en-US" sz="1400" b="1" dirty="0">
                        <a:latin typeface="+mj-lt"/>
                      </a:endParaRPr>
                    </a:p>
                  </a:txBody>
                  <a:tcPr/>
                </a:tc>
              </a:tr>
              <a:tr h="286886">
                <a:tc>
                  <a:txBody>
                    <a:bodyPr/>
                    <a:lstStyle/>
                    <a:p>
                      <a:r>
                        <a:rPr lang="en-US" sz="1600" dirty="0" smtClean="0">
                          <a:latin typeface="+mn-lt"/>
                        </a:rPr>
                        <a:t>2</a:t>
                      </a:r>
                      <a:endParaRPr lang="en-US" sz="1600" dirty="0">
                        <a:latin typeface="+mn-lt"/>
                      </a:endParaRPr>
                    </a:p>
                  </a:txBody>
                  <a:tcPr/>
                </a:tc>
                <a:tc>
                  <a:txBody>
                    <a:bodyPr/>
                    <a:lstStyle/>
                    <a:p>
                      <a:r>
                        <a:rPr lang="en-US" sz="1600" dirty="0" smtClean="0">
                          <a:latin typeface="+mn-lt"/>
                        </a:rPr>
                        <a:t>IS Neighbors</a:t>
                      </a:r>
                      <a:endParaRPr lang="en-US" sz="1600" dirty="0">
                        <a:latin typeface="+mn-lt"/>
                      </a:endParaRPr>
                    </a:p>
                  </a:txBody>
                  <a:tcPr/>
                </a:tc>
                <a:tc>
                  <a:txBody>
                    <a:bodyPr/>
                    <a:lstStyle/>
                    <a:p>
                      <a:pPr algn="ctr"/>
                      <a:endParaRPr lang="en-US" sz="1400" b="1">
                        <a:latin typeface="+mj-lt"/>
                      </a:endParaRPr>
                    </a:p>
                  </a:txBody>
                  <a:tcPr/>
                </a:tc>
                <a:tc>
                  <a:txBody>
                    <a:bodyPr/>
                    <a:lstStyle/>
                    <a:p>
                      <a:pPr algn="ctr"/>
                      <a:endParaRPr lang="en-US" sz="1400" b="1">
                        <a:latin typeface="+mj-lt"/>
                      </a:endParaRPr>
                    </a:p>
                  </a:txBody>
                  <a:tcPr/>
                </a:tc>
                <a:tc>
                  <a:txBody>
                    <a:bodyPr/>
                    <a:lstStyle/>
                    <a:p>
                      <a:pPr algn="ctr"/>
                      <a:endParaRPr lang="en-US" sz="1400" b="1">
                        <a:latin typeface="+mj-lt"/>
                      </a:endParaRPr>
                    </a:p>
                  </a:txBody>
                  <a:tcPr/>
                </a:tc>
                <a:tc>
                  <a:txBody>
                    <a:bodyPr/>
                    <a:lstStyle/>
                    <a:p>
                      <a:pPr algn="ctr"/>
                      <a:r>
                        <a:rPr lang="en-US" sz="1400" b="1" dirty="0" smtClean="0">
                          <a:latin typeface="+mj-lt"/>
                        </a:rPr>
                        <a:t>X</a:t>
                      </a:r>
                      <a:endParaRPr lang="en-US" sz="1400" b="1" dirty="0">
                        <a:latin typeface="+mj-lt"/>
                      </a:endParaRPr>
                    </a:p>
                  </a:txBody>
                  <a:tcPr/>
                </a:tc>
                <a:tc>
                  <a:txBody>
                    <a:bodyPr/>
                    <a:lstStyle/>
                    <a:p>
                      <a:pPr algn="ctr"/>
                      <a:r>
                        <a:rPr lang="en-US" sz="1400" b="1" dirty="0" smtClean="0">
                          <a:latin typeface="+mj-lt"/>
                        </a:rPr>
                        <a:t>X</a:t>
                      </a:r>
                      <a:endParaRPr lang="en-US" sz="1400" b="1" dirty="0">
                        <a:latin typeface="+mj-lt"/>
                      </a:endParaRPr>
                    </a:p>
                  </a:txBody>
                  <a:tcPr/>
                </a:tc>
                <a:tc>
                  <a:txBody>
                    <a:bodyPr/>
                    <a:lstStyle/>
                    <a:p>
                      <a:pPr algn="ctr"/>
                      <a:endParaRPr lang="en-US" sz="1400" b="1">
                        <a:latin typeface="+mj-lt"/>
                      </a:endParaRPr>
                    </a:p>
                  </a:txBody>
                  <a:tcPr/>
                </a:tc>
                <a:tc>
                  <a:txBody>
                    <a:bodyPr/>
                    <a:lstStyle/>
                    <a:p>
                      <a:pPr algn="ctr"/>
                      <a:endParaRPr lang="en-US" sz="1400" b="1">
                        <a:latin typeface="+mj-lt"/>
                      </a:endParaRPr>
                    </a:p>
                  </a:txBody>
                  <a:tcPr/>
                </a:tc>
                <a:tc>
                  <a:txBody>
                    <a:bodyPr/>
                    <a:lstStyle/>
                    <a:p>
                      <a:pPr algn="ctr"/>
                      <a:endParaRPr lang="en-US" sz="1400" b="1" dirty="0">
                        <a:latin typeface="+mj-lt"/>
                      </a:endParaRPr>
                    </a:p>
                  </a:txBody>
                  <a:tcPr/>
                </a:tc>
                <a:tc>
                  <a:txBody>
                    <a:bodyPr/>
                    <a:lstStyle/>
                    <a:p>
                      <a:pPr algn="ctr"/>
                      <a:endParaRPr lang="en-US" sz="1400" b="1">
                        <a:latin typeface="+mj-lt"/>
                      </a:endParaRPr>
                    </a:p>
                  </a:txBody>
                  <a:tcPr/>
                </a:tc>
              </a:tr>
              <a:tr h="286886">
                <a:tc>
                  <a:txBody>
                    <a:bodyPr/>
                    <a:lstStyle/>
                    <a:p>
                      <a:r>
                        <a:rPr lang="en-US" sz="1600" dirty="0" smtClean="0">
                          <a:latin typeface="+mn-lt"/>
                        </a:rPr>
                        <a:t>3</a:t>
                      </a:r>
                      <a:endParaRPr lang="en-US" sz="1600" dirty="0">
                        <a:latin typeface="+mn-lt"/>
                      </a:endParaRPr>
                    </a:p>
                  </a:txBody>
                  <a:tcPr/>
                </a:tc>
                <a:tc>
                  <a:txBody>
                    <a:bodyPr/>
                    <a:lstStyle/>
                    <a:p>
                      <a:r>
                        <a:rPr lang="en-US" sz="1600" dirty="0" smtClean="0">
                          <a:latin typeface="+mn-lt"/>
                        </a:rPr>
                        <a:t>ES Neighbors</a:t>
                      </a:r>
                      <a:endParaRPr lang="en-US" sz="1600" dirty="0">
                        <a:latin typeface="+mn-lt"/>
                      </a:endParaRPr>
                    </a:p>
                  </a:txBody>
                  <a:tcPr/>
                </a:tc>
                <a:tc>
                  <a:txBody>
                    <a:bodyPr/>
                    <a:lstStyle/>
                    <a:p>
                      <a:pPr algn="ctr"/>
                      <a:endParaRPr lang="en-US" sz="1400" b="1">
                        <a:latin typeface="+mj-lt"/>
                      </a:endParaRPr>
                    </a:p>
                  </a:txBody>
                  <a:tcPr/>
                </a:tc>
                <a:tc>
                  <a:txBody>
                    <a:bodyPr/>
                    <a:lstStyle/>
                    <a:p>
                      <a:pPr algn="ctr"/>
                      <a:endParaRPr lang="en-US" sz="1400" b="1">
                        <a:latin typeface="+mj-lt"/>
                      </a:endParaRPr>
                    </a:p>
                  </a:txBody>
                  <a:tcPr/>
                </a:tc>
                <a:tc>
                  <a:txBody>
                    <a:bodyPr/>
                    <a:lstStyle/>
                    <a:p>
                      <a:pPr algn="ctr"/>
                      <a:endParaRPr lang="en-US" sz="1400" b="1">
                        <a:latin typeface="+mj-lt"/>
                      </a:endParaRPr>
                    </a:p>
                  </a:txBody>
                  <a:tcPr/>
                </a:tc>
                <a:tc>
                  <a:txBody>
                    <a:bodyPr/>
                    <a:lstStyle/>
                    <a:p>
                      <a:pPr algn="ctr"/>
                      <a:r>
                        <a:rPr lang="en-US" sz="1400" b="1" dirty="0" smtClean="0">
                          <a:latin typeface="+mj-lt"/>
                        </a:rPr>
                        <a:t>X</a:t>
                      </a:r>
                      <a:endParaRPr lang="en-US" sz="1400" b="1" dirty="0">
                        <a:latin typeface="+mj-lt"/>
                      </a:endParaRPr>
                    </a:p>
                  </a:txBody>
                  <a:tcPr/>
                </a:tc>
                <a:tc>
                  <a:txBody>
                    <a:bodyPr/>
                    <a:lstStyle/>
                    <a:p>
                      <a:pPr algn="ctr"/>
                      <a:endParaRPr lang="en-US" sz="1400" b="1" dirty="0">
                        <a:latin typeface="+mj-lt"/>
                      </a:endParaRPr>
                    </a:p>
                  </a:txBody>
                  <a:tcPr/>
                </a:tc>
                <a:tc>
                  <a:txBody>
                    <a:bodyPr/>
                    <a:lstStyle/>
                    <a:p>
                      <a:pPr algn="ctr"/>
                      <a:endParaRPr lang="en-US" sz="1400" b="1">
                        <a:latin typeface="+mj-lt"/>
                      </a:endParaRPr>
                    </a:p>
                  </a:txBody>
                  <a:tcPr/>
                </a:tc>
                <a:tc>
                  <a:txBody>
                    <a:bodyPr/>
                    <a:lstStyle/>
                    <a:p>
                      <a:pPr algn="ctr"/>
                      <a:endParaRPr lang="en-US" sz="1400" b="1">
                        <a:latin typeface="+mj-lt"/>
                      </a:endParaRPr>
                    </a:p>
                  </a:txBody>
                  <a:tcPr/>
                </a:tc>
                <a:tc>
                  <a:txBody>
                    <a:bodyPr/>
                    <a:lstStyle/>
                    <a:p>
                      <a:pPr algn="ctr"/>
                      <a:endParaRPr lang="en-US" sz="1400" b="1">
                        <a:latin typeface="+mj-lt"/>
                      </a:endParaRPr>
                    </a:p>
                  </a:txBody>
                  <a:tcPr/>
                </a:tc>
                <a:tc>
                  <a:txBody>
                    <a:bodyPr/>
                    <a:lstStyle/>
                    <a:p>
                      <a:pPr algn="ctr"/>
                      <a:endParaRPr lang="en-US" sz="1400" b="1">
                        <a:latin typeface="+mj-lt"/>
                      </a:endParaRPr>
                    </a:p>
                  </a:txBody>
                  <a:tcPr/>
                </a:tc>
              </a:tr>
              <a:tr h="286886">
                <a:tc>
                  <a:txBody>
                    <a:bodyPr/>
                    <a:lstStyle/>
                    <a:p>
                      <a:r>
                        <a:rPr lang="en-US" sz="1600" dirty="0" smtClean="0">
                          <a:latin typeface="+mn-lt"/>
                        </a:rPr>
                        <a:t>4</a:t>
                      </a:r>
                      <a:endParaRPr lang="en-US" sz="1600" dirty="0">
                        <a:latin typeface="+mn-lt"/>
                      </a:endParaRPr>
                    </a:p>
                  </a:txBody>
                  <a:tcPr/>
                </a:tc>
                <a:tc>
                  <a:txBody>
                    <a:bodyPr/>
                    <a:lstStyle/>
                    <a:p>
                      <a:r>
                        <a:rPr lang="en-US" sz="1600" dirty="0" smtClean="0">
                          <a:latin typeface="+mn-lt"/>
                        </a:rPr>
                        <a:t>Partition Designated Level 2 IS</a:t>
                      </a:r>
                      <a:endParaRPr lang="en-US" sz="1600" dirty="0">
                        <a:latin typeface="+mn-lt"/>
                      </a:endParaRPr>
                    </a:p>
                  </a:txBody>
                  <a:tcPr/>
                </a:tc>
                <a:tc>
                  <a:txBody>
                    <a:bodyPr/>
                    <a:lstStyle/>
                    <a:p>
                      <a:pPr algn="ctr"/>
                      <a:endParaRPr lang="en-US" sz="1400" b="1" dirty="0">
                        <a:latin typeface="+mj-lt"/>
                      </a:endParaRPr>
                    </a:p>
                  </a:txBody>
                  <a:tcPr/>
                </a:tc>
                <a:tc>
                  <a:txBody>
                    <a:bodyPr/>
                    <a:lstStyle/>
                    <a:p>
                      <a:pPr algn="ctr"/>
                      <a:endParaRPr lang="en-US" sz="1400" b="1" dirty="0">
                        <a:latin typeface="+mj-lt"/>
                      </a:endParaRPr>
                    </a:p>
                  </a:txBody>
                  <a:tcPr/>
                </a:tc>
                <a:tc>
                  <a:txBody>
                    <a:bodyPr/>
                    <a:lstStyle/>
                    <a:p>
                      <a:pPr algn="ctr"/>
                      <a:endParaRPr lang="en-US" sz="1400" b="1" dirty="0">
                        <a:latin typeface="+mj-lt"/>
                      </a:endParaRPr>
                    </a:p>
                  </a:txBody>
                  <a:tcPr/>
                </a:tc>
                <a:tc>
                  <a:txBody>
                    <a:bodyPr/>
                    <a:lstStyle/>
                    <a:p>
                      <a:pPr algn="ctr"/>
                      <a:endParaRPr lang="en-US" sz="1400" b="1" dirty="0">
                        <a:latin typeface="+mj-lt"/>
                      </a:endParaRPr>
                    </a:p>
                  </a:txBody>
                  <a:tcPr/>
                </a:tc>
                <a:tc>
                  <a:txBody>
                    <a:bodyPr/>
                    <a:lstStyle/>
                    <a:p>
                      <a:pPr algn="ctr"/>
                      <a:r>
                        <a:rPr lang="en-US" sz="1400" b="1" dirty="0" smtClean="0">
                          <a:latin typeface="+mj-lt"/>
                        </a:rPr>
                        <a:t>X</a:t>
                      </a:r>
                      <a:endParaRPr lang="en-US" sz="1400" b="1" dirty="0">
                        <a:latin typeface="+mj-lt"/>
                      </a:endParaRPr>
                    </a:p>
                  </a:txBody>
                  <a:tcPr/>
                </a:tc>
                <a:tc>
                  <a:txBody>
                    <a:bodyPr/>
                    <a:lstStyle/>
                    <a:p>
                      <a:pPr algn="ctr"/>
                      <a:endParaRPr lang="en-US" sz="1400" b="1" dirty="0">
                        <a:latin typeface="+mj-lt"/>
                      </a:endParaRPr>
                    </a:p>
                  </a:txBody>
                  <a:tcPr/>
                </a:tc>
                <a:tc>
                  <a:txBody>
                    <a:bodyPr/>
                    <a:lstStyle/>
                    <a:p>
                      <a:pPr algn="ctr"/>
                      <a:endParaRPr lang="en-US" sz="1400" b="1" dirty="0">
                        <a:latin typeface="+mj-lt"/>
                      </a:endParaRPr>
                    </a:p>
                  </a:txBody>
                  <a:tcPr/>
                </a:tc>
                <a:tc>
                  <a:txBody>
                    <a:bodyPr/>
                    <a:lstStyle/>
                    <a:p>
                      <a:pPr algn="ctr"/>
                      <a:endParaRPr lang="en-US" sz="1400" b="1" dirty="0">
                        <a:latin typeface="+mj-lt"/>
                      </a:endParaRPr>
                    </a:p>
                  </a:txBody>
                  <a:tcPr/>
                </a:tc>
                <a:tc>
                  <a:txBody>
                    <a:bodyPr/>
                    <a:lstStyle/>
                    <a:p>
                      <a:pPr algn="ctr"/>
                      <a:endParaRPr lang="en-US" sz="1400" b="1" dirty="0">
                        <a:latin typeface="+mj-lt"/>
                      </a:endParaRPr>
                    </a:p>
                  </a:txBody>
                  <a:tcPr/>
                </a:tc>
              </a:tr>
              <a:tr h="286886">
                <a:tc>
                  <a:txBody>
                    <a:bodyPr/>
                    <a:lstStyle/>
                    <a:p>
                      <a:r>
                        <a:rPr lang="en-US" sz="1600" dirty="0" smtClean="0">
                          <a:latin typeface="+mn-lt"/>
                        </a:rPr>
                        <a:t>5</a:t>
                      </a:r>
                      <a:endParaRPr lang="en-US" sz="1600" dirty="0">
                        <a:latin typeface="+mn-lt"/>
                      </a:endParaRPr>
                    </a:p>
                  </a:txBody>
                  <a:tcPr/>
                </a:tc>
                <a:tc>
                  <a:txBody>
                    <a:bodyPr/>
                    <a:lstStyle/>
                    <a:p>
                      <a:r>
                        <a:rPr lang="en-US" sz="1600" dirty="0" smtClean="0">
                          <a:latin typeface="+mn-lt"/>
                        </a:rPr>
                        <a:t>Prefix Neighbors</a:t>
                      </a:r>
                      <a:endParaRPr lang="en-US" sz="1600" dirty="0">
                        <a:latin typeface="+mn-lt"/>
                      </a:endParaRPr>
                    </a:p>
                  </a:txBody>
                  <a:tcPr/>
                </a:tc>
                <a:tc>
                  <a:txBody>
                    <a:bodyPr/>
                    <a:lstStyle/>
                    <a:p>
                      <a:pPr algn="ctr"/>
                      <a:endParaRPr lang="en-US" sz="1400" b="1" dirty="0">
                        <a:latin typeface="+mj-lt"/>
                      </a:endParaRPr>
                    </a:p>
                  </a:txBody>
                  <a:tcPr/>
                </a:tc>
                <a:tc>
                  <a:txBody>
                    <a:bodyPr/>
                    <a:lstStyle/>
                    <a:p>
                      <a:pPr algn="ctr"/>
                      <a:endParaRPr lang="en-US" sz="1400" b="1" dirty="0">
                        <a:latin typeface="+mj-lt"/>
                      </a:endParaRPr>
                    </a:p>
                  </a:txBody>
                  <a:tcPr/>
                </a:tc>
                <a:tc>
                  <a:txBody>
                    <a:bodyPr/>
                    <a:lstStyle/>
                    <a:p>
                      <a:pPr algn="ctr"/>
                      <a:endParaRPr lang="en-US" sz="1400" b="1" dirty="0">
                        <a:latin typeface="+mj-lt"/>
                      </a:endParaRPr>
                    </a:p>
                  </a:txBody>
                  <a:tcPr/>
                </a:tc>
                <a:tc>
                  <a:txBody>
                    <a:bodyPr/>
                    <a:lstStyle/>
                    <a:p>
                      <a:pPr algn="ctr"/>
                      <a:endParaRPr lang="en-US" sz="1400" b="1" dirty="0">
                        <a:latin typeface="+mj-lt"/>
                      </a:endParaRPr>
                    </a:p>
                  </a:txBody>
                  <a:tcPr/>
                </a:tc>
                <a:tc>
                  <a:txBody>
                    <a:bodyPr/>
                    <a:lstStyle/>
                    <a:p>
                      <a:pPr algn="ctr"/>
                      <a:r>
                        <a:rPr lang="en-US" sz="1400" b="1" dirty="0" smtClean="0">
                          <a:latin typeface="+mj-lt"/>
                        </a:rPr>
                        <a:t>X</a:t>
                      </a:r>
                      <a:endParaRPr lang="en-US" sz="1400" b="1" dirty="0">
                        <a:latin typeface="+mj-lt"/>
                      </a:endParaRPr>
                    </a:p>
                  </a:txBody>
                  <a:tcPr/>
                </a:tc>
                <a:tc>
                  <a:txBody>
                    <a:bodyPr/>
                    <a:lstStyle/>
                    <a:p>
                      <a:pPr algn="ctr"/>
                      <a:endParaRPr lang="en-US" sz="1400" b="1" dirty="0">
                        <a:latin typeface="+mj-lt"/>
                      </a:endParaRPr>
                    </a:p>
                  </a:txBody>
                  <a:tcPr/>
                </a:tc>
                <a:tc>
                  <a:txBody>
                    <a:bodyPr/>
                    <a:lstStyle/>
                    <a:p>
                      <a:pPr algn="ctr"/>
                      <a:endParaRPr lang="en-US" sz="1400" b="1" dirty="0">
                        <a:latin typeface="+mj-lt"/>
                      </a:endParaRPr>
                    </a:p>
                  </a:txBody>
                  <a:tcPr/>
                </a:tc>
                <a:tc>
                  <a:txBody>
                    <a:bodyPr/>
                    <a:lstStyle/>
                    <a:p>
                      <a:pPr algn="ctr"/>
                      <a:endParaRPr lang="en-US" sz="1400" b="1" dirty="0">
                        <a:latin typeface="+mj-lt"/>
                      </a:endParaRPr>
                    </a:p>
                  </a:txBody>
                  <a:tcPr/>
                </a:tc>
                <a:tc>
                  <a:txBody>
                    <a:bodyPr/>
                    <a:lstStyle/>
                    <a:p>
                      <a:pPr algn="ctr"/>
                      <a:endParaRPr lang="en-US" sz="1400" b="1" dirty="0">
                        <a:latin typeface="+mj-lt"/>
                      </a:endParaRPr>
                    </a:p>
                  </a:txBody>
                  <a:tcPr/>
                </a:tc>
              </a:tr>
              <a:tr h="286886">
                <a:tc>
                  <a:txBody>
                    <a:bodyPr/>
                    <a:lstStyle/>
                    <a:p>
                      <a:r>
                        <a:rPr lang="en-US" sz="1600" dirty="0" smtClean="0">
                          <a:latin typeface="+mn-lt"/>
                        </a:rPr>
                        <a:t>6</a:t>
                      </a:r>
                      <a:endParaRPr lang="en-US" sz="1600" dirty="0">
                        <a:latin typeface="+mn-lt"/>
                      </a:endParaRPr>
                    </a:p>
                  </a:txBody>
                  <a:tcPr/>
                </a:tc>
                <a:tc>
                  <a:txBody>
                    <a:bodyPr/>
                    <a:lstStyle/>
                    <a:p>
                      <a:r>
                        <a:rPr lang="en-US" sz="1600" dirty="0" smtClean="0">
                          <a:latin typeface="+mn-lt"/>
                        </a:rPr>
                        <a:t>IS Neighbors (Hellos)</a:t>
                      </a:r>
                      <a:endParaRPr lang="en-US" sz="1600" dirty="0">
                        <a:latin typeface="+mn-lt"/>
                      </a:endParaRPr>
                    </a:p>
                  </a:txBody>
                  <a:tcPr/>
                </a:tc>
                <a:tc>
                  <a:txBody>
                    <a:bodyPr/>
                    <a:lstStyle/>
                    <a:p>
                      <a:pPr algn="ctr"/>
                      <a:r>
                        <a:rPr lang="en-US" sz="1400" b="1" dirty="0" smtClean="0">
                          <a:latin typeface="+mj-lt"/>
                        </a:rPr>
                        <a:t>X</a:t>
                      </a:r>
                      <a:endParaRPr lang="en-US" sz="1400" b="1" dirty="0">
                        <a:latin typeface="+mj-lt"/>
                      </a:endParaRPr>
                    </a:p>
                  </a:txBody>
                  <a:tcPr/>
                </a:tc>
                <a:tc>
                  <a:txBody>
                    <a:bodyPr/>
                    <a:lstStyle/>
                    <a:p>
                      <a:pPr algn="ctr"/>
                      <a:r>
                        <a:rPr lang="en-US" sz="1400" b="1" dirty="0" smtClean="0">
                          <a:latin typeface="+mj-lt"/>
                        </a:rPr>
                        <a:t>X</a:t>
                      </a:r>
                      <a:endParaRPr lang="en-US" sz="1400" b="1" dirty="0">
                        <a:latin typeface="+mj-lt"/>
                      </a:endParaRPr>
                    </a:p>
                  </a:txBody>
                  <a:tcPr/>
                </a:tc>
                <a:tc>
                  <a:txBody>
                    <a:bodyPr/>
                    <a:lstStyle/>
                    <a:p>
                      <a:pPr algn="ctr"/>
                      <a:endParaRPr lang="en-US" sz="1400" b="1" dirty="0">
                        <a:latin typeface="+mj-lt"/>
                      </a:endParaRPr>
                    </a:p>
                  </a:txBody>
                  <a:tcPr/>
                </a:tc>
                <a:tc>
                  <a:txBody>
                    <a:bodyPr/>
                    <a:lstStyle/>
                    <a:p>
                      <a:pPr algn="ctr"/>
                      <a:endParaRPr lang="en-US" sz="1400" b="1" dirty="0">
                        <a:latin typeface="+mj-lt"/>
                      </a:endParaRPr>
                    </a:p>
                  </a:txBody>
                  <a:tcPr/>
                </a:tc>
                <a:tc>
                  <a:txBody>
                    <a:bodyPr/>
                    <a:lstStyle/>
                    <a:p>
                      <a:pPr algn="ctr"/>
                      <a:endParaRPr lang="en-US" sz="1400" b="1" dirty="0">
                        <a:latin typeface="+mj-lt"/>
                      </a:endParaRPr>
                    </a:p>
                  </a:txBody>
                  <a:tcPr/>
                </a:tc>
                <a:tc>
                  <a:txBody>
                    <a:bodyPr/>
                    <a:lstStyle/>
                    <a:p>
                      <a:pPr algn="ctr"/>
                      <a:endParaRPr lang="en-US" sz="1400" b="1" dirty="0">
                        <a:latin typeface="+mj-lt"/>
                      </a:endParaRPr>
                    </a:p>
                  </a:txBody>
                  <a:tcPr/>
                </a:tc>
                <a:tc>
                  <a:txBody>
                    <a:bodyPr/>
                    <a:lstStyle/>
                    <a:p>
                      <a:pPr algn="ctr"/>
                      <a:endParaRPr lang="en-US" sz="1400" b="1" dirty="0">
                        <a:latin typeface="+mj-lt"/>
                      </a:endParaRPr>
                    </a:p>
                  </a:txBody>
                  <a:tcPr/>
                </a:tc>
                <a:tc>
                  <a:txBody>
                    <a:bodyPr/>
                    <a:lstStyle/>
                    <a:p>
                      <a:pPr algn="ctr"/>
                      <a:endParaRPr lang="en-US" sz="1400" b="1" dirty="0">
                        <a:latin typeface="+mj-lt"/>
                      </a:endParaRPr>
                    </a:p>
                  </a:txBody>
                  <a:tcPr/>
                </a:tc>
                <a:tc>
                  <a:txBody>
                    <a:bodyPr/>
                    <a:lstStyle/>
                    <a:p>
                      <a:pPr algn="ctr"/>
                      <a:endParaRPr lang="en-US" sz="1400" b="1" dirty="0">
                        <a:latin typeface="+mj-lt"/>
                      </a:endParaRPr>
                    </a:p>
                  </a:txBody>
                  <a:tcPr/>
                </a:tc>
              </a:tr>
              <a:tr h="286886">
                <a:tc>
                  <a:txBody>
                    <a:bodyPr/>
                    <a:lstStyle/>
                    <a:p>
                      <a:r>
                        <a:rPr lang="en-US" sz="1600" dirty="0" smtClean="0">
                          <a:latin typeface="+mn-lt"/>
                        </a:rPr>
                        <a:t>8</a:t>
                      </a:r>
                      <a:endParaRPr lang="en-US" sz="1600" dirty="0">
                        <a:latin typeface="+mn-lt"/>
                      </a:endParaRPr>
                    </a:p>
                  </a:txBody>
                  <a:tcPr/>
                </a:tc>
                <a:tc>
                  <a:txBody>
                    <a:bodyPr/>
                    <a:lstStyle/>
                    <a:p>
                      <a:r>
                        <a:rPr lang="en-US" sz="1600" dirty="0" smtClean="0">
                          <a:latin typeface="+mn-lt"/>
                        </a:rPr>
                        <a:t>Padding</a:t>
                      </a:r>
                      <a:endParaRPr lang="en-US" sz="1600" dirty="0">
                        <a:latin typeface="+mn-lt"/>
                      </a:endParaRPr>
                    </a:p>
                  </a:txBody>
                  <a:tcPr/>
                </a:tc>
                <a:tc>
                  <a:txBody>
                    <a:bodyPr/>
                    <a:lstStyle/>
                    <a:p>
                      <a:pPr algn="ctr"/>
                      <a:r>
                        <a:rPr lang="en-US" sz="1400" b="1" dirty="0" smtClean="0">
                          <a:latin typeface="+mj-lt"/>
                        </a:rPr>
                        <a:t>X</a:t>
                      </a:r>
                      <a:endParaRPr lang="en-US" sz="1400" b="1" dirty="0">
                        <a:latin typeface="+mj-lt"/>
                      </a:endParaRPr>
                    </a:p>
                  </a:txBody>
                  <a:tcPr/>
                </a:tc>
                <a:tc>
                  <a:txBody>
                    <a:bodyPr/>
                    <a:lstStyle/>
                    <a:p>
                      <a:pPr algn="ctr"/>
                      <a:r>
                        <a:rPr lang="en-US" sz="1400" b="1" dirty="0" smtClean="0">
                          <a:latin typeface="+mj-lt"/>
                        </a:rPr>
                        <a:t>X</a:t>
                      </a:r>
                      <a:endParaRPr lang="en-US" sz="1400" b="1" dirty="0">
                        <a:latin typeface="+mj-lt"/>
                      </a:endParaRPr>
                    </a:p>
                  </a:txBody>
                  <a:tcPr/>
                </a:tc>
                <a:tc>
                  <a:txBody>
                    <a:bodyPr/>
                    <a:lstStyle/>
                    <a:p>
                      <a:pPr algn="ctr"/>
                      <a:r>
                        <a:rPr lang="en-US" sz="1400" b="1" dirty="0" smtClean="0">
                          <a:latin typeface="+mj-lt"/>
                        </a:rPr>
                        <a:t>X</a:t>
                      </a:r>
                      <a:endParaRPr lang="en-US" sz="1400" b="1" dirty="0">
                        <a:latin typeface="+mj-lt"/>
                      </a:endParaRPr>
                    </a:p>
                  </a:txBody>
                  <a:tcPr/>
                </a:tc>
                <a:tc>
                  <a:txBody>
                    <a:bodyPr/>
                    <a:lstStyle/>
                    <a:p>
                      <a:pPr algn="ctr"/>
                      <a:endParaRPr lang="en-US" sz="1400" b="1" dirty="0">
                        <a:latin typeface="+mj-lt"/>
                      </a:endParaRPr>
                    </a:p>
                  </a:txBody>
                  <a:tcPr/>
                </a:tc>
                <a:tc>
                  <a:txBody>
                    <a:bodyPr/>
                    <a:lstStyle/>
                    <a:p>
                      <a:pPr algn="ctr"/>
                      <a:endParaRPr lang="en-US" sz="1400" b="1" dirty="0">
                        <a:latin typeface="+mj-lt"/>
                      </a:endParaRPr>
                    </a:p>
                  </a:txBody>
                  <a:tcPr/>
                </a:tc>
                <a:tc>
                  <a:txBody>
                    <a:bodyPr/>
                    <a:lstStyle/>
                    <a:p>
                      <a:pPr algn="ctr"/>
                      <a:endParaRPr lang="en-US" sz="1400" b="1" dirty="0">
                        <a:latin typeface="+mj-lt"/>
                      </a:endParaRPr>
                    </a:p>
                  </a:txBody>
                  <a:tcPr/>
                </a:tc>
                <a:tc>
                  <a:txBody>
                    <a:bodyPr/>
                    <a:lstStyle/>
                    <a:p>
                      <a:pPr algn="ctr"/>
                      <a:endParaRPr lang="en-US" sz="1400" b="1" dirty="0">
                        <a:latin typeface="+mj-lt"/>
                      </a:endParaRPr>
                    </a:p>
                  </a:txBody>
                  <a:tcPr/>
                </a:tc>
                <a:tc>
                  <a:txBody>
                    <a:bodyPr/>
                    <a:lstStyle/>
                    <a:p>
                      <a:pPr algn="ctr"/>
                      <a:endParaRPr lang="en-US" sz="1400" b="1" dirty="0">
                        <a:latin typeface="+mj-lt"/>
                      </a:endParaRPr>
                    </a:p>
                  </a:txBody>
                  <a:tcPr/>
                </a:tc>
                <a:tc>
                  <a:txBody>
                    <a:bodyPr/>
                    <a:lstStyle/>
                    <a:p>
                      <a:pPr algn="ctr"/>
                      <a:endParaRPr lang="en-US" sz="1400" b="1" dirty="0">
                        <a:latin typeface="+mj-lt"/>
                      </a:endParaRPr>
                    </a:p>
                  </a:txBody>
                  <a:tcPr/>
                </a:tc>
              </a:tr>
              <a:tr h="286886">
                <a:tc>
                  <a:txBody>
                    <a:bodyPr/>
                    <a:lstStyle/>
                    <a:p>
                      <a:r>
                        <a:rPr lang="en-US" sz="1600" dirty="0" smtClean="0">
                          <a:latin typeface="+mn-lt"/>
                        </a:rPr>
                        <a:t>9</a:t>
                      </a:r>
                      <a:endParaRPr lang="en-US" sz="1600" dirty="0">
                        <a:latin typeface="+mn-lt"/>
                      </a:endParaRPr>
                    </a:p>
                  </a:txBody>
                  <a:tcPr/>
                </a:tc>
                <a:tc>
                  <a:txBody>
                    <a:bodyPr/>
                    <a:lstStyle/>
                    <a:p>
                      <a:r>
                        <a:rPr lang="en-US" sz="1600" dirty="0" smtClean="0">
                          <a:latin typeface="+mn-lt"/>
                        </a:rPr>
                        <a:t>LSP Entries</a:t>
                      </a:r>
                      <a:endParaRPr lang="en-US" sz="1600" dirty="0">
                        <a:latin typeface="+mn-lt"/>
                      </a:endParaRPr>
                    </a:p>
                  </a:txBody>
                  <a:tcPr/>
                </a:tc>
                <a:tc>
                  <a:txBody>
                    <a:bodyPr/>
                    <a:lstStyle/>
                    <a:p>
                      <a:pPr algn="ctr"/>
                      <a:endParaRPr lang="en-US" sz="1400" b="1" dirty="0">
                        <a:latin typeface="+mj-lt"/>
                      </a:endParaRPr>
                    </a:p>
                  </a:txBody>
                  <a:tcPr/>
                </a:tc>
                <a:tc>
                  <a:txBody>
                    <a:bodyPr/>
                    <a:lstStyle/>
                    <a:p>
                      <a:pPr algn="ctr"/>
                      <a:endParaRPr lang="en-US" sz="1400" b="1" dirty="0">
                        <a:latin typeface="+mj-lt"/>
                      </a:endParaRPr>
                    </a:p>
                  </a:txBody>
                  <a:tcPr/>
                </a:tc>
                <a:tc>
                  <a:txBody>
                    <a:bodyPr/>
                    <a:lstStyle/>
                    <a:p>
                      <a:pPr algn="ctr"/>
                      <a:endParaRPr lang="en-US" sz="1400" b="1" dirty="0">
                        <a:latin typeface="+mj-lt"/>
                      </a:endParaRPr>
                    </a:p>
                  </a:txBody>
                  <a:tcPr/>
                </a:tc>
                <a:tc>
                  <a:txBody>
                    <a:bodyPr/>
                    <a:lstStyle/>
                    <a:p>
                      <a:pPr algn="ctr"/>
                      <a:endParaRPr lang="en-US" sz="1400" b="1" dirty="0">
                        <a:latin typeface="+mj-lt"/>
                      </a:endParaRPr>
                    </a:p>
                  </a:txBody>
                  <a:tcPr/>
                </a:tc>
                <a:tc>
                  <a:txBody>
                    <a:bodyPr/>
                    <a:lstStyle/>
                    <a:p>
                      <a:pPr algn="ctr"/>
                      <a:endParaRPr lang="en-US" sz="1400" b="1" dirty="0">
                        <a:latin typeface="+mj-lt"/>
                      </a:endParaRPr>
                    </a:p>
                  </a:txBody>
                  <a:tcPr/>
                </a:tc>
                <a:tc>
                  <a:txBody>
                    <a:bodyPr/>
                    <a:lstStyle/>
                    <a:p>
                      <a:pPr algn="ctr"/>
                      <a:r>
                        <a:rPr lang="en-US" sz="1400" b="1" dirty="0" smtClean="0">
                          <a:latin typeface="+mj-lt"/>
                        </a:rPr>
                        <a:t>X</a:t>
                      </a:r>
                      <a:endParaRPr lang="en-US" sz="1400" b="1" dirty="0">
                        <a:latin typeface="+mj-lt"/>
                      </a:endParaRPr>
                    </a:p>
                  </a:txBody>
                  <a:tcPr/>
                </a:tc>
                <a:tc>
                  <a:txBody>
                    <a:bodyPr/>
                    <a:lstStyle/>
                    <a:p>
                      <a:pPr algn="ctr"/>
                      <a:r>
                        <a:rPr lang="en-US" sz="1400" b="1" dirty="0" smtClean="0">
                          <a:latin typeface="+mj-lt"/>
                        </a:rPr>
                        <a:t>X</a:t>
                      </a:r>
                      <a:endParaRPr lang="en-US" sz="1400" b="1" dirty="0">
                        <a:latin typeface="+mj-lt"/>
                      </a:endParaRPr>
                    </a:p>
                  </a:txBody>
                  <a:tcPr/>
                </a:tc>
                <a:tc>
                  <a:txBody>
                    <a:bodyPr/>
                    <a:lstStyle/>
                    <a:p>
                      <a:pPr algn="ctr"/>
                      <a:r>
                        <a:rPr lang="en-US" sz="1400" b="1" dirty="0" smtClean="0">
                          <a:latin typeface="+mj-lt"/>
                        </a:rPr>
                        <a:t>X</a:t>
                      </a:r>
                      <a:endParaRPr lang="en-US" sz="1400" b="1" dirty="0">
                        <a:latin typeface="+mj-lt"/>
                      </a:endParaRPr>
                    </a:p>
                  </a:txBody>
                  <a:tcPr/>
                </a:tc>
                <a:tc>
                  <a:txBody>
                    <a:bodyPr/>
                    <a:lstStyle/>
                    <a:p>
                      <a:pPr algn="ctr"/>
                      <a:r>
                        <a:rPr lang="en-US" sz="1400" b="1" dirty="0" smtClean="0">
                          <a:latin typeface="+mj-lt"/>
                        </a:rPr>
                        <a:t>X</a:t>
                      </a:r>
                      <a:endParaRPr lang="en-US" sz="1400" b="1" dirty="0">
                        <a:latin typeface="+mj-lt"/>
                      </a:endParaRPr>
                    </a:p>
                  </a:txBody>
                  <a:tcPr/>
                </a:tc>
              </a:tr>
              <a:tr h="286886">
                <a:tc>
                  <a:txBody>
                    <a:bodyPr/>
                    <a:lstStyle/>
                    <a:p>
                      <a:r>
                        <a:rPr lang="en-US" sz="1600" dirty="0" smtClean="0">
                          <a:latin typeface="+mn-lt"/>
                        </a:rPr>
                        <a:t>10</a:t>
                      </a:r>
                      <a:endParaRPr lang="en-US" sz="1600" dirty="0">
                        <a:latin typeface="+mn-lt"/>
                      </a:endParaRPr>
                    </a:p>
                  </a:txBody>
                  <a:tcPr/>
                </a:tc>
                <a:tc>
                  <a:txBody>
                    <a:bodyPr/>
                    <a:lstStyle/>
                    <a:p>
                      <a:r>
                        <a:rPr lang="en-US" sz="1600" dirty="0" smtClean="0">
                          <a:latin typeface="+mn-lt"/>
                        </a:rPr>
                        <a:t>Authentication Information</a:t>
                      </a:r>
                      <a:endParaRPr lang="en-US" sz="1600" dirty="0">
                        <a:latin typeface="+mn-lt"/>
                      </a:endParaRPr>
                    </a:p>
                  </a:txBody>
                  <a:tcPr/>
                </a:tc>
                <a:tc>
                  <a:txBody>
                    <a:bodyPr/>
                    <a:lstStyle/>
                    <a:p>
                      <a:pPr algn="ctr"/>
                      <a:r>
                        <a:rPr lang="en-US" sz="1400" b="1" dirty="0" smtClean="0">
                          <a:latin typeface="+mj-lt"/>
                        </a:rPr>
                        <a:t>X</a:t>
                      </a:r>
                      <a:endParaRPr lang="en-US" sz="1400" b="1" dirty="0">
                        <a:latin typeface="+mj-lt"/>
                      </a:endParaRPr>
                    </a:p>
                  </a:txBody>
                  <a:tcPr/>
                </a:tc>
                <a:tc>
                  <a:txBody>
                    <a:bodyPr/>
                    <a:lstStyle/>
                    <a:p>
                      <a:pPr algn="ctr"/>
                      <a:r>
                        <a:rPr lang="en-US" sz="1400" b="1" dirty="0" smtClean="0">
                          <a:latin typeface="+mj-lt"/>
                        </a:rPr>
                        <a:t>X</a:t>
                      </a:r>
                      <a:endParaRPr lang="en-US" sz="1400" b="1" dirty="0">
                        <a:latin typeface="+mj-lt"/>
                      </a:endParaRPr>
                    </a:p>
                  </a:txBody>
                  <a:tcPr/>
                </a:tc>
                <a:tc>
                  <a:txBody>
                    <a:bodyPr/>
                    <a:lstStyle/>
                    <a:p>
                      <a:pPr algn="ctr"/>
                      <a:r>
                        <a:rPr lang="en-US" sz="1400" b="1" dirty="0" smtClean="0">
                          <a:latin typeface="+mj-lt"/>
                        </a:rPr>
                        <a:t>X</a:t>
                      </a:r>
                      <a:endParaRPr lang="en-US" sz="1400" b="1" dirty="0">
                        <a:latin typeface="+mj-lt"/>
                      </a:endParaRPr>
                    </a:p>
                  </a:txBody>
                  <a:tcPr/>
                </a:tc>
                <a:tc>
                  <a:txBody>
                    <a:bodyPr/>
                    <a:lstStyle/>
                    <a:p>
                      <a:pPr algn="ctr"/>
                      <a:r>
                        <a:rPr lang="en-US" sz="1400" b="1" dirty="0" smtClean="0">
                          <a:latin typeface="+mj-lt"/>
                        </a:rPr>
                        <a:t>X</a:t>
                      </a:r>
                      <a:endParaRPr lang="en-US" sz="1400" b="1" dirty="0">
                        <a:latin typeface="+mj-lt"/>
                      </a:endParaRPr>
                    </a:p>
                  </a:txBody>
                  <a:tcPr/>
                </a:tc>
                <a:tc>
                  <a:txBody>
                    <a:bodyPr/>
                    <a:lstStyle/>
                    <a:p>
                      <a:pPr algn="ctr"/>
                      <a:r>
                        <a:rPr lang="en-US" sz="1400" b="1" dirty="0" smtClean="0">
                          <a:latin typeface="+mj-lt"/>
                        </a:rPr>
                        <a:t>X</a:t>
                      </a:r>
                      <a:endParaRPr lang="en-US" sz="1400" b="1" dirty="0">
                        <a:latin typeface="+mj-lt"/>
                      </a:endParaRPr>
                    </a:p>
                  </a:txBody>
                  <a:tcPr/>
                </a:tc>
                <a:tc>
                  <a:txBody>
                    <a:bodyPr/>
                    <a:lstStyle/>
                    <a:p>
                      <a:pPr algn="ctr"/>
                      <a:r>
                        <a:rPr lang="en-US" sz="1400" b="1" dirty="0" smtClean="0">
                          <a:latin typeface="+mj-lt"/>
                        </a:rPr>
                        <a:t>X</a:t>
                      </a:r>
                      <a:endParaRPr lang="en-US" sz="1400" b="1" dirty="0">
                        <a:latin typeface="+mj-lt"/>
                      </a:endParaRPr>
                    </a:p>
                  </a:txBody>
                  <a:tcPr/>
                </a:tc>
                <a:tc>
                  <a:txBody>
                    <a:bodyPr/>
                    <a:lstStyle/>
                    <a:p>
                      <a:pPr algn="ctr"/>
                      <a:r>
                        <a:rPr lang="en-US" sz="1400" b="1" dirty="0" smtClean="0">
                          <a:latin typeface="+mj-lt"/>
                        </a:rPr>
                        <a:t>X</a:t>
                      </a:r>
                      <a:endParaRPr lang="en-US" sz="1400" b="1" dirty="0">
                        <a:latin typeface="+mj-lt"/>
                      </a:endParaRPr>
                    </a:p>
                  </a:txBody>
                  <a:tcPr/>
                </a:tc>
                <a:tc>
                  <a:txBody>
                    <a:bodyPr/>
                    <a:lstStyle/>
                    <a:p>
                      <a:pPr algn="ctr"/>
                      <a:r>
                        <a:rPr lang="en-US" sz="1400" b="1" dirty="0" smtClean="0">
                          <a:latin typeface="+mj-lt"/>
                        </a:rPr>
                        <a:t>X</a:t>
                      </a:r>
                      <a:endParaRPr lang="en-US" sz="1400" b="1" dirty="0">
                        <a:latin typeface="+mj-lt"/>
                      </a:endParaRPr>
                    </a:p>
                  </a:txBody>
                  <a:tcPr/>
                </a:tc>
                <a:tc>
                  <a:txBody>
                    <a:bodyPr/>
                    <a:lstStyle/>
                    <a:p>
                      <a:pPr algn="ctr"/>
                      <a:r>
                        <a:rPr lang="en-US" sz="1400" b="1" dirty="0" smtClean="0">
                          <a:latin typeface="+mj-lt"/>
                        </a:rPr>
                        <a:t>X</a:t>
                      </a:r>
                      <a:endParaRPr lang="en-US" sz="1400" b="1" dirty="0">
                        <a:latin typeface="+mj-lt"/>
                      </a:endParaRPr>
                    </a:p>
                  </a:txBody>
                  <a:tcPr/>
                </a:tc>
              </a:tr>
              <a:tr h="286886">
                <a:tc>
                  <a:txBody>
                    <a:bodyPr/>
                    <a:lstStyle/>
                    <a:p>
                      <a:r>
                        <a:rPr lang="en-US" sz="1600" dirty="0" smtClean="0"/>
                        <a:t>128</a:t>
                      </a:r>
                      <a:endParaRPr lang="en-US" sz="1600" dirty="0"/>
                    </a:p>
                  </a:txBody>
                  <a:tcPr/>
                </a:tc>
                <a:tc>
                  <a:txBody>
                    <a:bodyPr/>
                    <a:lstStyle/>
                    <a:p>
                      <a:r>
                        <a:rPr lang="en-US" sz="1600" dirty="0" smtClean="0"/>
                        <a:t>IP Internal Reachability Information</a:t>
                      </a:r>
                      <a:endParaRPr lang="en-US" sz="1600" dirty="0"/>
                    </a:p>
                  </a:txBody>
                  <a:tcPr/>
                </a:tc>
                <a:tc>
                  <a:txBody>
                    <a:bodyPr/>
                    <a:lstStyle/>
                    <a:p>
                      <a:pPr algn="ctr"/>
                      <a:endParaRPr lang="en-US" sz="1400" b="1" dirty="0">
                        <a:latin typeface="+mj-lt"/>
                      </a:endParaRPr>
                    </a:p>
                  </a:txBody>
                  <a:tcPr/>
                </a:tc>
                <a:tc>
                  <a:txBody>
                    <a:bodyPr/>
                    <a:lstStyle/>
                    <a:p>
                      <a:pPr algn="ctr"/>
                      <a:endParaRPr lang="en-US" sz="1400" b="1" dirty="0">
                        <a:latin typeface="+mj-lt"/>
                      </a:endParaRPr>
                    </a:p>
                  </a:txBody>
                  <a:tcPr/>
                </a:tc>
                <a:tc>
                  <a:txBody>
                    <a:bodyPr/>
                    <a:lstStyle/>
                    <a:p>
                      <a:pPr algn="ctr"/>
                      <a:endParaRPr lang="en-US" sz="1400" b="1" dirty="0">
                        <a:latin typeface="+mj-lt"/>
                      </a:endParaRPr>
                    </a:p>
                  </a:txBody>
                  <a:tcPr/>
                </a:tc>
                <a:tc>
                  <a:txBody>
                    <a:bodyPr/>
                    <a:lstStyle/>
                    <a:p>
                      <a:pPr algn="ctr"/>
                      <a:r>
                        <a:rPr lang="en-US" sz="1400" b="1" dirty="0" smtClean="0">
                          <a:latin typeface="+mj-lt"/>
                        </a:rPr>
                        <a:t>X</a:t>
                      </a:r>
                      <a:endParaRPr lang="en-US" sz="1400" b="1" dirty="0">
                        <a:latin typeface="+mj-lt"/>
                      </a:endParaRPr>
                    </a:p>
                  </a:txBody>
                  <a:tcPr/>
                </a:tc>
                <a:tc>
                  <a:txBody>
                    <a:bodyPr/>
                    <a:lstStyle/>
                    <a:p>
                      <a:pPr algn="ctr"/>
                      <a:r>
                        <a:rPr lang="en-US" sz="1400" b="1" dirty="0" smtClean="0">
                          <a:latin typeface="+mj-lt"/>
                        </a:rPr>
                        <a:t>X</a:t>
                      </a:r>
                      <a:endParaRPr lang="en-US" sz="1400" b="1" dirty="0">
                        <a:latin typeface="+mj-lt"/>
                      </a:endParaRPr>
                    </a:p>
                  </a:txBody>
                  <a:tcPr/>
                </a:tc>
                <a:tc>
                  <a:txBody>
                    <a:bodyPr/>
                    <a:lstStyle/>
                    <a:p>
                      <a:pPr algn="ctr"/>
                      <a:endParaRPr lang="en-US" sz="1400" b="1" dirty="0">
                        <a:latin typeface="+mj-lt"/>
                      </a:endParaRPr>
                    </a:p>
                  </a:txBody>
                  <a:tcPr/>
                </a:tc>
                <a:tc>
                  <a:txBody>
                    <a:bodyPr/>
                    <a:lstStyle/>
                    <a:p>
                      <a:pPr algn="ctr"/>
                      <a:endParaRPr lang="en-US" sz="1400" b="1" dirty="0">
                        <a:latin typeface="+mj-lt"/>
                      </a:endParaRPr>
                    </a:p>
                  </a:txBody>
                  <a:tcPr/>
                </a:tc>
                <a:tc>
                  <a:txBody>
                    <a:bodyPr/>
                    <a:lstStyle/>
                    <a:p>
                      <a:pPr algn="ctr"/>
                      <a:endParaRPr lang="en-US" sz="1400" b="1" dirty="0">
                        <a:latin typeface="+mj-lt"/>
                      </a:endParaRPr>
                    </a:p>
                  </a:txBody>
                  <a:tcPr/>
                </a:tc>
                <a:tc>
                  <a:txBody>
                    <a:bodyPr/>
                    <a:lstStyle/>
                    <a:p>
                      <a:pPr algn="ctr"/>
                      <a:endParaRPr lang="en-US" sz="1400" b="1" dirty="0">
                        <a:latin typeface="+mj-lt"/>
                      </a:endParaRPr>
                    </a:p>
                  </a:txBody>
                  <a:tcPr/>
                </a:tc>
              </a:tr>
              <a:tr h="286886">
                <a:tc>
                  <a:txBody>
                    <a:bodyPr/>
                    <a:lstStyle/>
                    <a:p>
                      <a:r>
                        <a:rPr lang="en-US" sz="1600" dirty="0" smtClean="0"/>
                        <a:t>129</a:t>
                      </a:r>
                      <a:endParaRPr lang="en-US" sz="1600" dirty="0"/>
                    </a:p>
                  </a:txBody>
                  <a:tcPr/>
                </a:tc>
                <a:tc>
                  <a:txBody>
                    <a:bodyPr/>
                    <a:lstStyle/>
                    <a:p>
                      <a:r>
                        <a:rPr lang="en-US" sz="1600" dirty="0" smtClean="0"/>
                        <a:t>Protocols Supported</a:t>
                      </a:r>
                      <a:endParaRPr lang="en-US" sz="1600" dirty="0"/>
                    </a:p>
                  </a:txBody>
                  <a:tcPr/>
                </a:tc>
                <a:tc>
                  <a:txBody>
                    <a:bodyPr/>
                    <a:lstStyle/>
                    <a:p>
                      <a:pPr algn="ctr"/>
                      <a:r>
                        <a:rPr lang="en-US" sz="1400" b="1" dirty="0" smtClean="0">
                          <a:latin typeface="+mj-lt"/>
                        </a:rPr>
                        <a:t>X</a:t>
                      </a:r>
                      <a:endParaRPr lang="en-US" sz="1400" b="1" dirty="0">
                        <a:latin typeface="+mj-lt"/>
                      </a:endParaRPr>
                    </a:p>
                  </a:txBody>
                  <a:tcPr/>
                </a:tc>
                <a:tc>
                  <a:txBody>
                    <a:bodyPr/>
                    <a:lstStyle/>
                    <a:p>
                      <a:pPr algn="ctr"/>
                      <a:r>
                        <a:rPr lang="en-US" sz="1400" b="1" dirty="0" smtClean="0">
                          <a:latin typeface="+mj-lt"/>
                        </a:rPr>
                        <a:t>X</a:t>
                      </a:r>
                      <a:endParaRPr lang="en-US" sz="1400" b="1" dirty="0">
                        <a:latin typeface="+mj-lt"/>
                      </a:endParaRPr>
                    </a:p>
                  </a:txBody>
                  <a:tcPr/>
                </a:tc>
                <a:tc>
                  <a:txBody>
                    <a:bodyPr/>
                    <a:lstStyle/>
                    <a:p>
                      <a:pPr algn="ctr"/>
                      <a:r>
                        <a:rPr lang="en-US" sz="1400" b="1" dirty="0" smtClean="0">
                          <a:latin typeface="+mj-lt"/>
                        </a:rPr>
                        <a:t>X</a:t>
                      </a:r>
                      <a:endParaRPr lang="en-US" sz="1400" b="1" dirty="0">
                        <a:latin typeface="+mj-lt"/>
                      </a:endParaRPr>
                    </a:p>
                  </a:txBody>
                  <a:tcPr/>
                </a:tc>
                <a:tc>
                  <a:txBody>
                    <a:bodyPr/>
                    <a:lstStyle/>
                    <a:p>
                      <a:pPr algn="ctr"/>
                      <a:r>
                        <a:rPr lang="en-US" sz="1400" b="1" dirty="0" smtClean="0">
                          <a:latin typeface="+mj-lt"/>
                        </a:rPr>
                        <a:t>X</a:t>
                      </a:r>
                      <a:endParaRPr lang="en-US" sz="1400" b="1" dirty="0">
                        <a:latin typeface="+mj-lt"/>
                      </a:endParaRPr>
                    </a:p>
                  </a:txBody>
                  <a:tcPr/>
                </a:tc>
                <a:tc>
                  <a:txBody>
                    <a:bodyPr/>
                    <a:lstStyle/>
                    <a:p>
                      <a:pPr algn="ctr"/>
                      <a:r>
                        <a:rPr lang="en-US" sz="1400" b="1" dirty="0" smtClean="0">
                          <a:latin typeface="+mj-lt"/>
                        </a:rPr>
                        <a:t>X</a:t>
                      </a:r>
                      <a:endParaRPr lang="en-US" sz="1400" b="1" dirty="0">
                        <a:latin typeface="+mj-lt"/>
                      </a:endParaRPr>
                    </a:p>
                  </a:txBody>
                  <a:tcPr/>
                </a:tc>
                <a:tc>
                  <a:txBody>
                    <a:bodyPr/>
                    <a:lstStyle/>
                    <a:p>
                      <a:pPr algn="ctr"/>
                      <a:endParaRPr lang="en-US" sz="1400" b="1" dirty="0">
                        <a:latin typeface="+mj-lt"/>
                      </a:endParaRPr>
                    </a:p>
                  </a:txBody>
                  <a:tcPr/>
                </a:tc>
                <a:tc>
                  <a:txBody>
                    <a:bodyPr/>
                    <a:lstStyle/>
                    <a:p>
                      <a:pPr algn="ctr"/>
                      <a:endParaRPr lang="en-US" sz="1400" b="1" dirty="0">
                        <a:latin typeface="+mj-lt"/>
                      </a:endParaRPr>
                    </a:p>
                  </a:txBody>
                  <a:tcPr/>
                </a:tc>
                <a:tc>
                  <a:txBody>
                    <a:bodyPr/>
                    <a:lstStyle/>
                    <a:p>
                      <a:pPr algn="ctr"/>
                      <a:endParaRPr lang="en-US" sz="1400" b="1" dirty="0">
                        <a:latin typeface="+mj-lt"/>
                      </a:endParaRPr>
                    </a:p>
                  </a:txBody>
                  <a:tcPr/>
                </a:tc>
                <a:tc>
                  <a:txBody>
                    <a:bodyPr/>
                    <a:lstStyle/>
                    <a:p>
                      <a:pPr algn="ctr"/>
                      <a:endParaRPr lang="en-US" sz="1400" b="1" dirty="0">
                        <a:latin typeface="+mj-lt"/>
                      </a:endParaRPr>
                    </a:p>
                  </a:txBody>
                  <a:tcPr/>
                </a:tc>
              </a:tr>
              <a:tr h="286886">
                <a:tc>
                  <a:txBody>
                    <a:bodyPr/>
                    <a:lstStyle/>
                    <a:p>
                      <a:r>
                        <a:rPr lang="en-US" sz="1600" dirty="0" smtClean="0"/>
                        <a:t>130</a:t>
                      </a:r>
                      <a:endParaRPr lang="en-US" sz="1600" dirty="0"/>
                    </a:p>
                  </a:txBody>
                  <a:tcPr/>
                </a:tc>
                <a:tc>
                  <a:txBody>
                    <a:bodyPr/>
                    <a:lstStyle/>
                    <a:p>
                      <a:r>
                        <a:rPr lang="en-US" sz="1600" dirty="0" smtClean="0"/>
                        <a:t>IP External Reachability Information</a:t>
                      </a:r>
                      <a:endParaRPr lang="en-US" sz="1600" dirty="0"/>
                    </a:p>
                  </a:txBody>
                  <a:tcPr/>
                </a:tc>
                <a:tc>
                  <a:txBody>
                    <a:bodyPr/>
                    <a:lstStyle/>
                    <a:p>
                      <a:pPr algn="ctr"/>
                      <a:endParaRPr lang="en-US" sz="1400" b="1" dirty="0">
                        <a:latin typeface="+mj-lt"/>
                      </a:endParaRPr>
                    </a:p>
                  </a:txBody>
                  <a:tcPr/>
                </a:tc>
                <a:tc>
                  <a:txBody>
                    <a:bodyPr/>
                    <a:lstStyle/>
                    <a:p>
                      <a:pPr algn="ctr"/>
                      <a:endParaRPr lang="en-US" sz="1400" b="1" dirty="0">
                        <a:latin typeface="+mj-lt"/>
                      </a:endParaRPr>
                    </a:p>
                  </a:txBody>
                  <a:tcPr/>
                </a:tc>
                <a:tc>
                  <a:txBody>
                    <a:bodyPr/>
                    <a:lstStyle/>
                    <a:p>
                      <a:pPr algn="ctr"/>
                      <a:endParaRPr lang="en-US" sz="1400" b="1" dirty="0">
                        <a:latin typeface="+mj-lt"/>
                      </a:endParaRPr>
                    </a:p>
                  </a:txBody>
                  <a:tcPr/>
                </a:tc>
                <a:tc>
                  <a:txBody>
                    <a:bodyPr/>
                    <a:lstStyle/>
                    <a:p>
                      <a:pPr algn="ctr"/>
                      <a:r>
                        <a:rPr lang="en-US" sz="1400" b="1" dirty="0" smtClean="0">
                          <a:latin typeface="+mj-lt"/>
                        </a:rPr>
                        <a:t>X</a:t>
                      </a:r>
                      <a:endParaRPr lang="en-US" sz="1400" b="1" dirty="0">
                        <a:latin typeface="+mj-lt"/>
                      </a:endParaRPr>
                    </a:p>
                  </a:txBody>
                  <a:tcPr/>
                </a:tc>
                <a:tc>
                  <a:txBody>
                    <a:bodyPr/>
                    <a:lstStyle/>
                    <a:p>
                      <a:pPr algn="ctr"/>
                      <a:r>
                        <a:rPr lang="en-US" sz="1400" b="1" dirty="0" smtClean="0">
                          <a:latin typeface="+mj-lt"/>
                        </a:rPr>
                        <a:t>X</a:t>
                      </a:r>
                      <a:endParaRPr lang="en-US" sz="1400" b="1" dirty="0">
                        <a:latin typeface="+mj-lt"/>
                      </a:endParaRPr>
                    </a:p>
                  </a:txBody>
                  <a:tcPr/>
                </a:tc>
                <a:tc>
                  <a:txBody>
                    <a:bodyPr/>
                    <a:lstStyle/>
                    <a:p>
                      <a:pPr algn="ctr"/>
                      <a:endParaRPr lang="en-US" sz="1400" b="1" dirty="0">
                        <a:latin typeface="+mj-lt"/>
                      </a:endParaRPr>
                    </a:p>
                  </a:txBody>
                  <a:tcPr/>
                </a:tc>
                <a:tc>
                  <a:txBody>
                    <a:bodyPr/>
                    <a:lstStyle/>
                    <a:p>
                      <a:pPr algn="ctr"/>
                      <a:endParaRPr lang="en-US" sz="1400" b="1" dirty="0">
                        <a:latin typeface="+mj-lt"/>
                      </a:endParaRPr>
                    </a:p>
                  </a:txBody>
                  <a:tcPr/>
                </a:tc>
                <a:tc>
                  <a:txBody>
                    <a:bodyPr/>
                    <a:lstStyle/>
                    <a:p>
                      <a:pPr algn="ctr"/>
                      <a:endParaRPr lang="en-US" sz="1400" b="1" dirty="0">
                        <a:latin typeface="+mj-lt"/>
                      </a:endParaRPr>
                    </a:p>
                  </a:txBody>
                  <a:tcPr/>
                </a:tc>
                <a:tc>
                  <a:txBody>
                    <a:bodyPr/>
                    <a:lstStyle/>
                    <a:p>
                      <a:pPr algn="ctr"/>
                      <a:endParaRPr lang="en-US" sz="1400" b="1" dirty="0">
                        <a:latin typeface="+mj-lt"/>
                      </a:endParaRPr>
                    </a:p>
                  </a:txBody>
                  <a:tcPr/>
                </a:tc>
              </a:tr>
              <a:tr h="286886">
                <a:tc>
                  <a:txBody>
                    <a:bodyPr/>
                    <a:lstStyle/>
                    <a:p>
                      <a:r>
                        <a:rPr lang="en-US" sz="1600" dirty="0" smtClean="0"/>
                        <a:t>131</a:t>
                      </a:r>
                      <a:endParaRPr lang="en-US" sz="1600" dirty="0"/>
                    </a:p>
                  </a:txBody>
                  <a:tcPr/>
                </a:tc>
                <a:tc>
                  <a:txBody>
                    <a:bodyPr/>
                    <a:lstStyle/>
                    <a:p>
                      <a:r>
                        <a:rPr lang="en-US" sz="1600" dirty="0" smtClean="0"/>
                        <a:t>Inter-Domain Routing Protocol Information</a:t>
                      </a:r>
                      <a:endParaRPr lang="en-US" sz="1600" dirty="0"/>
                    </a:p>
                  </a:txBody>
                  <a:tcPr/>
                </a:tc>
                <a:tc>
                  <a:txBody>
                    <a:bodyPr/>
                    <a:lstStyle/>
                    <a:p>
                      <a:pPr algn="ctr"/>
                      <a:endParaRPr lang="en-US" sz="1400" b="1" dirty="0">
                        <a:latin typeface="+mj-lt"/>
                      </a:endParaRPr>
                    </a:p>
                  </a:txBody>
                  <a:tcPr/>
                </a:tc>
                <a:tc>
                  <a:txBody>
                    <a:bodyPr/>
                    <a:lstStyle/>
                    <a:p>
                      <a:pPr algn="ctr"/>
                      <a:endParaRPr lang="en-US" sz="1400" b="1" dirty="0">
                        <a:latin typeface="+mj-lt"/>
                      </a:endParaRPr>
                    </a:p>
                  </a:txBody>
                  <a:tcPr/>
                </a:tc>
                <a:tc>
                  <a:txBody>
                    <a:bodyPr/>
                    <a:lstStyle/>
                    <a:p>
                      <a:pPr algn="ctr"/>
                      <a:endParaRPr lang="en-US" sz="1400" b="1" dirty="0">
                        <a:latin typeface="+mj-lt"/>
                      </a:endParaRPr>
                    </a:p>
                  </a:txBody>
                  <a:tcPr/>
                </a:tc>
                <a:tc>
                  <a:txBody>
                    <a:bodyPr/>
                    <a:lstStyle/>
                    <a:p>
                      <a:pPr algn="ctr"/>
                      <a:endParaRPr lang="en-US" sz="1400" b="1" dirty="0">
                        <a:latin typeface="+mj-lt"/>
                      </a:endParaRPr>
                    </a:p>
                  </a:txBody>
                  <a:tcPr/>
                </a:tc>
                <a:tc>
                  <a:txBody>
                    <a:bodyPr/>
                    <a:lstStyle/>
                    <a:p>
                      <a:pPr algn="ctr"/>
                      <a:r>
                        <a:rPr lang="en-US" sz="1400" b="1" dirty="0" smtClean="0">
                          <a:latin typeface="+mj-lt"/>
                        </a:rPr>
                        <a:t>X</a:t>
                      </a:r>
                      <a:endParaRPr lang="en-US" sz="1400" b="1" dirty="0">
                        <a:latin typeface="+mj-lt"/>
                      </a:endParaRPr>
                    </a:p>
                  </a:txBody>
                  <a:tcPr/>
                </a:tc>
                <a:tc>
                  <a:txBody>
                    <a:bodyPr/>
                    <a:lstStyle/>
                    <a:p>
                      <a:pPr algn="ctr"/>
                      <a:endParaRPr lang="en-US" sz="1400" b="1" dirty="0">
                        <a:latin typeface="+mj-lt"/>
                      </a:endParaRPr>
                    </a:p>
                  </a:txBody>
                  <a:tcPr/>
                </a:tc>
                <a:tc>
                  <a:txBody>
                    <a:bodyPr/>
                    <a:lstStyle/>
                    <a:p>
                      <a:pPr algn="ctr"/>
                      <a:endParaRPr lang="en-US" sz="1400" b="1" dirty="0">
                        <a:latin typeface="+mj-lt"/>
                      </a:endParaRPr>
                    </a:p>
                  </a:txBody>
                  <a:tcPr/>
                </a:tc>
                <a:tc>
                  <a:txBody>
                    <a:bodyPr/>
                    <a:lstStyle/>
                    <a:p>
                      <a:pPr algn="ctr"/>
                      <a:endParaRPr lang="en-US" sz="1400" b="1" dirty="0">
                        <a:latin typeface="+mj-lt"/>
                      </a:endParaRPr>
                    </a:p>
                  </a:txBody>
                  <a:tcPr/>
                </a:tc>
                <a:tc>
                  <a:txBody>
                    <a:bodyPr/>
                    <a:lstStyle/>
                    <a:p>
                      <a:pPr algn="ctr"/>
                      <a:endParaRPr lang="en-US" sz="1400" b="1" dirty="0">
                        <a:latin typeface="+mj-lt"/>
                      </a:endParaRPr>
                    </a:p>
                  </a:txBody>
                  <a:tcPr/>
                </a:tc>
              </a:tr>
              <a:tr h="286886">
                <a:tc>
                  <a:txBody>
                    <a:bodyPr/>
                    <a:lstStyle/>
                    <a:p>
                      <a:r>
                        <a:rPr lang="en-US" sz="1600" dirty="0" smtClean="0"/>
                        <a:t>132</a:t>
                      </a:r>
                      <a:endParaRPr lang="en-US" sz="1600" dirty="0"/>
                    </a:p>
                  </a:txBody>
                  <a:tcPr/>
                </a:tc>
                <a:tc>
                  <a:txBody>
                    <a:bodyPr/>
                    <a:lstStyle/>
                    <a:p>
                      <a:r>
                        <a:rPr lang="en-US" sz="1600" dirty="0" smtClean="0"/>
                        <a:t>IP Interface Address</a:t>
                      </a:r>
                      <a:endParaRPr lang="en-US" sz="1600" dirty="0"/>
                    </a:p>
                  </a:txBody>
                  <a:tcPr/>
                </a:tc>
                <a:tc>
                  <a:txBody>
                    <a:bodyPr/>
                    <a:lstStyle/>
                    <a:p>
                      <a:pPr algn="ctr"/>
                      <a:r>
                        <a:rPr lang="en-US" sz="1400" b="1" dirty="0" smtClean="0">
                          <a:latin typeface="+mj-lt"/>
                        </a:rPr>
                        <a:t>X</a:t>
                      </a:r>
                      <a:endParaRPr lang="en-US" sz="1400" b="1" dirty="0">
                        <a:latin typeface="+mj-lt"/>
                      </a:endParaRPr>
                    </a:p>
                  </a:txBody>
                  <a:tcPr/>
                </a:tc>
                <a:tc>
                  <a:txBody>
                    <a:bodyPr/>
                    <a:lstStyle/>
                    <a:p>
                      <a:pPr algn="ctr"/>
                      <a:r>
                        <a:rPr lang="en-US" sz="1400" b="1" dirty="0" smtClean="0">
                          <a:latin typeface="+mj-lt"/>
                        </a:rPr>
                        <a:t>X</a:t>
                      </a:r>
                      <a:endParaRPr lang="en-US" sz="1400" b="1" dirty="0">
                        <a:latin typeface="+mj-lt"/>
                      </a:endParaRPr>
                    </a:p>
                  </a:txBody>
                  <a:tcPr/>
                </a:tc>
                <a:tc>
                  <a:txBody>
                    <a:bodyPr/>
                    <a:lstStyle/>
                    <a:p>
                      <a:pPr algn="ctr"/>
                      <a:r>
                        <a:rPr lang="en-US" sz="1400" b="1" dirty="0" smtClean="0">
                          <a:latin typeface="+mj-lt"/>
                        </a:rPr>
                        <a:t>X</a:t>
                      </a:r>
                      <a:endParaRPr lang="en-US" sz="1400" b="1" dirty="0">
                        <a:latin typeface="+mj-lt"/>
                      </a:endParaRPr>
                    </a:p>
                  </a:txBody>
                  <a:tcPr/>
                </a:tc>
                <a:tc>
                  <a:txBody>
                    <a:bodyPr/>
                    <a:lstStyle/>
                    <a:p>
                      <a:pPr algn="ctr"/>
                      <a:r>
                        <a:rPr lang="en-US" sz="1400" b="1" dirty="0" smtClean="0">
                          <a:latin typeface="+mj-lt"/>
                        </a:rPr>
                        <a:t>X</a:t>
                      </a:r>
                      <a:endParaRPr lang="en-US" sz="1400" b="1" dirty="0">
                        <a:latin typeface="+mj-lt"/>
                      </a:endParaRPr>
                    </a:p>
                  </a:txBody>
                  <a:tcPr/>
                </a:tc>
                <a:tc>
                  <a:txBody>
                    <a:bodyPr/>
                    <a:lstStyle/>
                    <a:p>
                      <a:pPr algn="ctr"/>
                      <a:r>
                        <a:rPr lang="en-US" sz="1400" b="1" dirty="0" smtClean="0">
                          <a:latin typeface="+mj-lt"/>
                        </a:rPr>
                        <a:t>X</a:t>
                      </a:r>
                      <a:endParaRPr lang="en-US" sz="1400" b="1" dirty="0">
                        <a:latin typeface="+mj-lt"/>
                      </a:endParaRPr>
                    </a:p>
                  </a:txBody>
                  <a:tcPr/>
                </a:tc>
                <a:tc>
                  <a:txBody>
                    <a:bodyPr/>
                    <a:lstStyle/>
                    <a:p>
                      <a:pPr algn="ctr"/>
                      <a:endParaRPr lang="en-US" sz="1400" b="1" dirty="0">
                        <a:latin typeface="+mj-lt"/>
                      </a:endParaRPr>
                    </a:p>
                  </a:txBody>
                  <a:tcPr/>
                </a:tc>
                <a:tc>
                  <a:txBody>
                    <a:bodyPr/>
                    <a:lstStyle/>
                    <a:p>
                      <a:pPr algn="ctr"/>
                      <a:endParaRPr lang="en-US" sz="1400" b="1" dirty="0">
                        <a:latin typeface="+mj-lt"/>
                      </a:endParaRPr>
                    </a:p>
                  </a:txBody>
                  <a:tcPr/>
                </a:tc>
                <a:tc>
                  <a:txBody>
                    <a:bodyPr/>
                    <a:lstStyle/>
                    <a:p>
                      <a:pPr algn="ctr"/>
                      <a:endParaRPr lang="en-US" sz="1400" b="1" dirty="0">
                        <a:latin typeface="+mj-lt"/>
                      </a:endParaRPr>
                    </a:p>
                  </a:txBody>
                  <a:tcPr/>
                </a:tc>
                <a:tc>
                  <a:txBody>
                    <a:bodyPr/>
                    <a:lstStyle/>
                    <a:p>
                      <a:pPr algn="ctr"/>
                      <a:endParaRPr lang="en-US" sz="1400" b="1" dirty="0">
                        <a:latin typeface="+mj-lt"/>
                      </a:endParaRPr>
                    </a:p>
                  </a:txBody>
                  <a:tcPr/>
                </a:tc>
              </a:tr>
            </a:tbl>
          </a:graphicData>
        </a:graphic>
      </p:graphicFrame>
    </p:spTree>
    <p:extLst>
      <p:ext uri="{BB962C8B-B14F-4D97-AF65-F5344CB8AC3E}">
        <p14:creationId xmlns:p14="http://schemas.microsoft.com/office/powerpoint/2010/main" val="259750252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76200"/>
            <a:ext cx="7886700" cy="685800"/>
          </a:xfrm>
        </p:spPr>
        <p:txBody>
          <a:bodyPr/>
          <a:lstStyle/>
          <a:p>
            <a:r>
              <a:rPr lang="en-US" dirty="0" smtClean="0"/>
              <a:t>IS-IS TLV Codes – Extending Capabilities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77219806"/>
              </p:ext>
            </p:extLst>
          </p:nvPr>
        </p:nvGraphicFramePr>
        <p:xfrm>
          <a:off x="380999" y="762000"/>
          <a:ext cx="8458202" cy="5979160"/>
        </p:xfrm>
        <a:graphic>
          <a:graphicData uri="http://schemas.openxmlformats.org/drawingml/2006/table">
            <a:tbl>
              <a:tblPr firstRow="1" bandRow="1">
                <a:tableStyleId>{5C22544A-7EE6-4342-B048-85BDC9FD1C3A}</a:tableStyleId>
              </a:tblPr>
              <a:tblGrid>
                <a:gridCol w="685801"/>
                <a:gridCol w="3276600"/>
                <a:gridCol w="685800"/>
                <a:gridCol w="3810001"/>
              </a:tblGrid>
              <a:tr h="370840">
                <a:tc>
                  <a:txBody>
                    <a:bodyPr/>
                    <a:lstStyle/>
                    <a:p>
                      <a:r>
                        <a:rPr lang="en-US" sz="1600" dirty="0" smtClean="0">
                          <a:latin typeface="+mj-lt"/>
                        </a:rPr>
                        <a:t>Type</a:t>
                      </a:r>
                      <a:endParaRPr lang="en-US" sz="1600" dirty="0">
                        <a:latin typeface="+mj-lt"/>
                      </a:endParaRPr>
                    </a:p>
                  </a:txBody>
                  <a:tcPr/>
                </a:tc>
                <a:tc>
                  <a:txBody>
                    <a:bodyPr/>
                    <a:lstStyle/>
                    <a:p>
                      <a:r>
                        <a:rPr lang="en-US" sz="1600" dirty="0" smtClean="0">
                          <a:latin typeface="+mj-lt"/>
                        </a:rPr>
                        <a:t>TLV</a:t>
                      </a:r>
                      <a:endParaRPr lang="en-US" sz="1600" dirty="0">
                        <a:latin typeface="+mj-lt"/>
                      </a:endParaRPr>
                    </a:p>
                  </a:txBody>
                  <a:tcPr/>
                </a:tc>
                <a:tc>
                  <a:txBody>
                    <a:bodyPr/>
                    <a:lstStyle/>
                    <a:p>
                      <a:r>
                        <a:rPr lang="en-US" sz="1600" dirty="0" smtClean="0">
                          <a:latin typeface="+mj-lt"/>
                        </a:rPr>
                        <a:t>RFC</a:t>
                      </a:r>
                      <a:endParaRPr lang="en-US" sz="1600" dirty="0">
                        <a:latin typeface="+mj-lt"/>
                      </a:endParaRPr>
                    </a:p>
                  </a:txBody>
                  <a:tcPr/>
                </a:tc>
                <a:tc>
                  <a:txBody>
                    <a:bodyPr/>
                    <a:lstStyle/>
                    <a:p>
                      <a:r>
                        <a:rPr lang="en-US" sz="1600" dirty="0" smtClean="0">
                          <a:latin typeface="+mj-lt"/>
                        </a:rPr>
                        <a:t>Description</a:t>
                      </a:r>
                      <a:endParaRPr lang="en-US" sz="1600" dirty="0">
                        <a:latin typeface="+mj-lt"/>
                      </a:endParaRPr>
                    </a:p>
                  </a:txBody>
                  <a:tcPr/>
                </a:tc>
              </a:tr>
              <a:tr h="370840">
                <a:tc>
                  <a:txBody>
                    <a:bodyPr/>
                    <a:lstStyle/>
                    <a:p>
                      <a:r>
                        <a:rPr lang="en-US" sz="1600" dirty="0" smtClean="0">
                          <a:latin typeface="+mj-lt"/>
                        </a:rPr>
                        <a:t>12</a:t>
                      </a:r>
                      <a:endParaRPr lang="en-US" sz="1600" dirty="0">
                        <a:latin typeface="+mj-lt"/>
                      </a:endParaRPr>
                    </a:p>
                  </a:txBody>
                  <a:tcPr/>
                </a:tc>
                <a:tc>
                  <a:txBody>
                    <a:bodyPr/>
                    <a:lstStyle/>
                    <a:p>
                      <a:r>
                        <a:rPr lang="en-US" sz="1600" dirty="0" smtClean="0">
                          <a:latin typeface="+mj-lt"/>
                        </a:rPr>
                        <a:t>Optional Checksum</a:t>
                      </a:r>
                      <a:endParaRPr lang="en-US" sz="1600" dirty="0">
                        <a:latin typeface="+mj-lt"/>
                      </a:endParaRPr>
                    </a:p>
                  </a:txBody>
                  <a:tcPr/>
                </a:tc>
                <a:tc>
                  <a:txBody>
                    <a:bodyPr/>
                    <a:lstStyle/>
                    <a:p>
                      <a:r>
                        <a:rPr lang="en-US" sz="1600" dirty="0" smtClean="0">
                          <a:latin typeface="+mj-lt"/>
                        </a:rPr>
                        <a:t>3358</a:t>
                      </a:r>
                      <a:endParaRPr lang="en-US" sz="1600" dirty="0">
                        <a:latin typeface="+mj-lt"/>
                      </a:endParaRPr>
                    </a:p>
                  </a:txBody>
                  <a:tcPr/>
                </a:tc>
                <a:tc>
                  <a:txBody>
                    <a:bodyPr/>
                    <a:lstStyle/>
                    <a:p>
                      <a:r>
                        <a:rPr lang="en-US" sz="1600" dirty="0" smtClean="0">
                          <a:latin typeface="+mj-lt"/>
                        </a:rPr>
                        <a:t>Add checksum</a:t>
                      </a:r>
                      <a:r>
                        <a:rPr lang="en-US" sz="1600" baseline="0" dirty="0" smtClean="0">
                          <a:latin typeface="+mj-lt"/>
                        </a:rPr>
                        <a:t> capability to SNPs</a:t>
                      </a:r>
                      <a:endParaRPr lang="en-US" sz="1600" dirty="0">
                        <a:latin typeface="+mj-lt"/>
                      </a:endParaRPr>
                    </a:p>
                  </a:txBody>
                  <a:tcPr/>
                </a:tc>
              </a:tr>
              <a:tr h="370840">
                <a:tc>
                  <a:txBody>
                    <a:bodyPr/>
                    <a:lstStyle/>
                    <a:p>
                      <a:r>
                        <a:rPr lang="en-US" sz="1600" dirty="0" smtClean="0">
                          <a:latin typeface="+mj-lt"/>
                        </a:rPr>
                        <a:t>22</a:t>
                      </a:r>
                      <a:endParaRPr lang="en-US" sz="1600" dirty="0">
                        <a:latin typeface="+mj-lt"/>
                      </a:endParaRPr>
                    </a:p>
                  </a:txBody>
                  <a:tcPr/>
                </a:tc>
                <a:tc>
                  <a:txBody>
                    <a:bodyPr/>
                    <a:lstStyle/>
                    <a:p>
                      <a:r>
                        <a:rPr lang="en-US" sz="1600" dirty="0" smtClean="0">
                          <a:latin typeface="+mj-lt"/>
                        </a:rPr>
                        <a:t>Extended IS Reachability</a:t>
                      </a:r>
                      <a:endParaRPr lang="en-US" sz="1600" dirty="0">
                        <a:latin typeface="+mj-lt"/>
                      </a:endParaRPr>
                    </a:p>
                  </a:txBody>
                  <a:tcPr/>
                </a:tc>
                <a:tc>
                  <a:txBody>
                    <a:bodyPr/>
                    <a:lstStyle/>
                    <a:p>
                      <a:r>
                        <a:rPr lang="en-US" sz="1600" dirty="0" smtClean="0">
                          <a:latin typeface="+mj-lt"/>
                        </a:rPr>
                        <a:t>3784</a:t>
                      </a:r>
                      <a:endParaRPr lang="en-US" sz="1600" dirty="0">
                        <a:latin typeface="+mj-lt"/>
                      </a:endParaRPr>
                    </a:p>
                  </a:txBody>
                  <a:tcPr/>
                </a:tc>
                <a:tc>
                  <a:txBody>
                    <a:bodyPr/>
                    <a:lstStyle/>
                    <a:p>
                      <a:r>
                        <a:rPr lang="en-US" sz="1600" dirty="0" smtClean="0">
                          <a:latin typeface="+mj-lt"/>
                        </a:rPr>
                        <a:t>Add traffic engineering capabilities, replace type 2 TLV</a:t>
                      </a:r>
                      <a:endParaRPr lang="en-US" sz="1600" dirty="0">
                        <a:latin typeface="+mj-lt"/>
                      </a:endParaRPr>
                    </a:p>
                  </a:txBody>
                  <a:tcPr/>
                </a:tc>
              </a:tr>
              <a:tr h="370840">
                <a:tc>
                  <a:txBody>
                    <a:bodyPr/>
                    <a:lstStyle/>
                    <a:p>
                      <a:r>
                        <a:rPr lang="en-US" sz="1600" dirty="0" smtClean="0">
                          <a:latin typeface="+mj-lt"/>
                        </a:rPr>
                        <a:t>134</a:t>
                      </a:r>
                      <a:endParaRPr lang="en-US" sz="1600" dirty="0">
                        <a:latin typeface="+mj-lt"/>
                      </a:endParaRPr>
                    </a:p>
                  </a:txBody>
                  <a:tcPr/>
                </a:tc>
                <a:tc>
                  <a:txBody>
                    <a:bodyPr/>
                    <a:lstStyle/>
                    <a:p>
                      <a:r>
                        <a:rPr lang="en-US" sz="1600" dirty="0" smtClean="0">
                          <a:latin typeface="+mj-lt"/>
                        </a:rPr>
                        <a:t>Traffic Engineering Router ID</a:t>
                      </a:r>
                      <a:endParaRPr lang="en-US" sz="1600" dirty="0">
                        <a:latin typeface="+mj-lt"/>
                      </a:endParaRPr>
                    </a:p>
                  </a:txBody>
                  <a:tcPr/>
                </a:tc>
                <a:tc>
                  <a:txBody>
                    <a:bodyPr/>
                    <a:lstStyle/>
                    <a:p>
                      <a:r>
                        <a:rPr lang="en-US" sz="1600" dirty="0" smtClean="0">
                          <a:latin typeface="+mj-lt"/>
                        </a:rPr>
                        <a:t>3784</a:t>
                      </a:r>
                      <a:endParaRPr lang="en-US" sz="1600" dirty="0">
                        <a:latin typeface="+mj-lt"/>
                      </a:endParaRPr>
                    </a:p>
                  </a:txBody>
                  <a:tcPr/>
                </a:tc>
                <a:tc>
                  <a:txBody>
                    <a:bodyPr/>
                    <a:lstStyle/>
                    <a:p>
                      <a:r>
                        <a:rPr lang="en-US" sz="1600" dirty="0" smtClean="0">
                          <a:latin typeface="+mj-lt"/>
                        </a:rPr>
                        <a:t>traffic engineering capabilities</a:t>
                      </a:r>
                      <a:endParaRPr lang="en-US" sz="1600" dirty="0">
                        <a:latin typeface="+mj-lt"/>
                      </a:endParaRPr>
                    </a:p>
                  </a:txBody>
                  <a:tcPr/>
                </a:tc>
              </a:tr>
              <a:tr h="370840">
                <a:tc>
                  <a:txBody>
                    <a:bodyPr/>
                    <a:lstStyle/>
                    <a:p>
                      <a:r>
                        <a:rPr lang="en-US" sz="1600" dirty="0" smtClean="0">
                          <a:latin typeface="+mj-lt"/>
                        </a:rPr>
                        <a:t>135</a:t>
                      </a:r>
                      <a:endParaRPr lang="en-US" sz="1600" dirty="0">
                        <a:latin typeface="+mj-lt"/>
                      </a:endParaRPr>
                    </a:p>
                  </a:txBody>
                  <a:tcPr/>
                </a:tc>
                <a:tc>
                  <a:txBody>
                    <a:bodyPr/>
                    <a:lstStyle/>
                    <a:p>
                      <a:r>
                        <a:rPr lang="en-US" sz="1600" dirty="0" smtClean="0">
                          <a:latin typeface="+mj-lt"/>
                        </a:rPr>
                        <a:t>Extended</a:t>
                      </a:r>
                      <a:r>
                        <a:rPr lang="en-US" sz="1600" baseline="0" dirty="0" smtClean="0">
                          <a:latin typeface="+mj-lt"/>
                        </a:rPr>
                        <a:t> IP Reachability</a:t>
                      </a:r>
                      <a:endParaRPr lang="en-US" sz="1600" dirty="0">
                        <a:latin typeface="+mj-lt"/>
                      </a:endParaRPr>
                    </a:p>
                  </a:txBody>
                  <a:tcPr/>
                </a:tc>
                <a:tc>
                  <a:txBody>
                    <a:bodyPr/>
                    <a:lstStyle/>
                    <a:p>
                      <a:r>
                        <a:rPr lang="en-US" sz="1600" dirty="0" smtClean="0">
                          <a:latin typeface="+mj-lt"/>
                        </a:rPr>
                        <a:t>3784</a:t>
                      </a:r>
                      <a:endParaRPr lang="en-US" sz="1600" dirty="0">
                        <a:latin typeface="+mj-lt"/>
                      </a:endParaRPr>
                    </a:p>
                  </a:txBody>
                  <a:tcPr/>
                </a:tc>
                <a:tc>
                  <a:txBody>
                    <a:bodyPr/>
                    <a:lstStyle/>
                    <a:p>
                      <a:r>
                        <a:rPr lang="en-US" sz="1600" kern="1200" dirty="0" smtClean="0">
                          <a:solidFill>
                            <a:schemeClr val="dk1"/>
                          </a:solidFill>
                          <a:latin typeface="+mn-lt"/>
                          <a:ea typeface="+mn-ea"/>
                          <a:cs typeface="+mn-cs"/>
                        </a:rPr>
                        <a:t>traffic engineering capabilities, replace type 128 and 130 TLVs</a:t>
                      </a:r>
                      <a:endParaRPr lang="en-US" sz="1600" dirty="0">
                        <a:latin typeface="+mj-lt"/>
                      </a:endParaRPr>
                    </a:p>
                  </a:txBody>
                  <a:tcPr/>
                </a:tc>
              </a:tr>
              <a:tr h="370840">
                <a:tc>
                  <a:txBody>
                    <a:bodyPr/>
                    <a:lstStyle/>
                    <a:p>
                      <a:r>
                        <a:rPr lang="en-US" sz="1600" dirty="0" smtClean="0">
                          <a:latin typeface="+mj-lt"/>
                        </a:rPr>
                        <a:t>137</a:t>
                      </a:r>
                      <a:endParaRPr lang="en-US" sz="1600" dirty="0">
                        <a:latin typeface="+mj-lt"/>
                      </a:endParaRPr>
                    </a:p>
                  </a:txBody>
                  <a:tcPr/>
                </a:tc>
                <a:tc>
                  <a:txBody>
                    <a:bodyPr/>
                    <a:lstStyle/>
                    <a:p>
                      <a:r>
                        <a:rPr lang="en-US" sz="1600" dirty="0" smtClean="0">
                          <a:latin typeface="+mj-lt"/>
                        </a:rPr>
                        <a:t>Dynamic Hostname</a:t>
                      </a:r>
                      <a:endParaRPr lang="en-US" sz="1600" dirty="0">
                        <a:latin typeface="+mj-lt"/>
                      </a:endParaRPr>
                    </a:p>
                  </a:txBody>
                  <a:tcPr/>
                </a:tc>
                <a:tc>
                  <a:txBody>
                    <a:bodyPr/>
                    <a:lstStyle/>
                    <a:p>
                      <a:r>
                        <a:rPr lang="en-US" sz="1600" dirty="0" smtClean="0">
                          <a:latin typeface="+mj-lt"/>
                        </a:rPr>
                        <a:t>2763</a:t>
                      </a:r>
                      <a:endParaRPr lang="en-US" sz="1600" dirty="0">
                        <a:latin typeface="+mj-lt"/>
                      </a:endParaRPr>
                    </a:p>
                  </a:txBody>
                  <a:tcPr/>
                </a:tc>
                <a:tc>
                  <a:txBody>
                    <a:bodyPr/>
                    <a:lstStyle/>
                    <a:p>
                      <a:r>
                        <a:rPr lang="en-US" sz="1600" dirty="0" smtClean="0">
                          <a:latin typeface="+mj-lt"/>
                        </a:rPr>
                        <a:t>Identified by hostname instead system ID</a:t>
                      </a:r>
                      <a:endParaRPr lang="en-US" sz="1600" dirty="0">
                        <a:latin typeface="+mj-lt"/>
                      </a:endParaRPr>
                    </a:p>
                  </a:txBody>
                  <a:tcPr/>
                </a:tc>
              </a:tr>
              <a:tr h="370840">
                <a:tc>
                  <a:txBody>
                    <a:bodyPr/>
                    <a:lstStyle/>
                    <a:p>
                      <a:r>
                        <a:rPr lang="en-US" sz="1600" dirty="0" smtClean="0">
                          <a:latin typeface="+mj-lt"/>
                        </a:rPr>
                        <a:t>211</a:t>
                      </a:r>
                      <a:endParaRPr lang="en-US" sz="1600" dirty="0">
                        <a:latin typeface="+mj-lt"/>
                      </a:endParaRPr>
                    </a:p>
                  </a:txBody>
                  <a:tcPr/>
                </a:tc>
                <a:tc>
                  <a:txBody>
                    <a:bodyPr/>
                    <a:lstStyle/>
                    <a:p>
                      <a:r>
                        <a:rPr lang="en-US" sz="1600" dirty="0" smtClean="0">
                          <a:latin typeface="+mj-lt"/>
                        </a:rPr>
                        <a:t>Restart</a:t>
                      </a:r>
                      <a:endParaRPr lang="en-US" sz="1600" dirty="0">
                        <a:latin typeface="+mj-lt"/>
                      </a:endParaRPr>
                    </a:p>
                  </a:txBody>
                  <a:tcPr/>
                </a:tc>
                <a:tc>
                  <a:txBody>
                    <a:bodyPr/>
                    <a:lstStyle/>
                    <a:p>
                      <a:r>
                        <a:rPr lang="en-US" sz="1600" dirty="0" smtClean="0">
                          <a:latin typeface="+mj-lt"/>
                        </a:rPr>
                        <a:t>3847</a:t>
                      </a:r>
                      <a:endParaRPr lang="en-US" sz="1600" dirty="0">
                        <a:latin typeface="+mj-lt"/>
                      </a:endParaRPr>
                    </a:p>
                  </a:txBody>
                  <a:tcPr/>
                </a:tc>
                <a:tc>
                  <a:txBody>
                    <a:bodyPr/>
                    <a:lstStyle/>
                    <a:p>
                      <a:r>
                        <a:rPr lang="en-US" sz="1600" dirty="0" smtClean="0">
                          <a:latin typeface="+mj-lt"/>
                        </a:rPr>
                        <a:t>Graceful</a:t>
                      </a:r>
                      <a:r>
                        <a:rPr lang="en-US" sz="1600" baseline="0" dirty="0" smtClean="0">
                          <a:latin typeface="+mj-lt"/>
                        </a:rPr>
                        <a:t> Restart</a:t>
                      </a:r>
                      <a:endParaRPr lang="en-US" sz="1600" dirty="0">
                        <a:latin typeface="+mj-lt"/>
                      </a:endParaRPr>
                    </a:p>
                  </a:txBody>
                  <a:tcPr/>
                </a:tc>
              </a:tr>
              <a:tr h="370840">
                <a:tc>
                  <a:txBody>
                    <a:bodyPr/>
                    <a:lstStyle/>
                    <a:p>
                      <a:r>
                        <a:rPr lang="en-US" sz="1600" dirty="0" smtClean="0">
                          <a:latin typeface="+mj-lt"/>
                        </a:rPr>
                        <a:t>222</a:t>
                      </a:r>
                      <a:endParaRPr lang="en-US" sz="1600" dirty="0">
                        <a:latin typeface="+mj-lt"/>
                      </a:endParaRPr>
                    </a:p>
                  </a:txBody>
                  <a:tcPr/>
                </a:tc>
                <a:tc>
                  <a:txBody>
                    <a:bodyPr/>
                    <a:lstStyle/>
                    <a:p>
                      <a:r>
                        <a:rPr lang="en-US" sz="1600" dirty="0" smtClean="0">
                          <a:latin typeface="+mj-lt"/>
                        </a:rPr>
                        <a:t>MT Intermediate Systems</a:t>
                      </a:r>
                      <a:endParaRPr lang="en-US" sz="1600" dirty="0">
                        <a:latin typeface="+mj-lt"/>
                      </a:endParaRPr>
                    </a:p>
                  </a:txBody>
                  <a:tcPr/>
                </a:tc>
                <a:tc>
                  <a:txBody>
                    <a:bodyPr/>
                    <a:lstStyle/>
                    <a:p>
                      <a:r>
                        <a:rPr lang="en-US" sz="1600" dirty="0" smtClean="0">
                          <a:latin typeface="+mj-lt"/>
                        </a:rPr>
                        <a:t>Draft</a:t>
                      </a:r>
                      <a:endParaRPr lang="en-US" sz="1600" dirty="0">
                        <a:latin typeface="+mj-lt"/>
                      </a:endParaRPr>
                    </a:p>
                  </a:txBody>
                  <a:tcPr/>
                </a:tc>
                <a:tc>
                  <a:txBody>
                    <a:bodyPr/>
                    <a:lstStyle/>
                    <a:p>
                      <a:r>
                        <a:rPr lang="en-US" sz="1600" dirty="0" smtClean="0">
                          <a:latin typeface="+mj-lt"/>
                        </a:rPr>
                        <a:t>Multi-topology support</a:t>
                      </a:r>
                      <a:endParaRPr lang="en-US" sz="1600" dirty="0">
                        <a:latin typeface="+mj-lt"/>
                      </a:endParaRPr>
                    </a:p>
                  </a:txBody>
                  <a:tcPr/>
                </a:tc>
              </a:tr>
              <a:tr h="370840">
                <a:tc>
                  <a:txBody>
                    <a:bodyPr/>
                    <a:lstStyle/>
                    <a:p>
                      <a:r>
                        <a:rPr lang="en-US" sz="1600" dirty="0" smtClean="0">
                          <a:latin typeface="+mj-lt"/>
                        </a:rPr>
                        <a:t>229</a:t>
                      </a:r>
                      <a:endParaRPr lang="en-US" sz="1600" dirty="0">
                        <a:latin typeface="+mj-lt"/>
                      </a:endParaRPr>
                    </a:p>
                  </a:txBody>
                  <a:tcPr/>
                </a:tc>
                <a:tc>
                  <a:txBody>
                    <a:bodyPr/>
                    <a:lstStyle/>
                    <a:p>
                      <a:r>
                        <a:rPr lang="en-US" sz="1600" dirty="0" smtClean="0">
                          <a:latin typeface="+mj-lt"/>
                        </a:rPr>
                        <a:t>Multi-Topology</a:t>
                      </a:r>
                      <a:endParaRPr lang="en-US" sz="1600" dirty="0">
                        <a:latin typeface="+mj-lt"/>
                      </a:endParaRPr>
                    </a:p>
                  </a:txBody>
                  <a:tcPr/>
                </a:tc>
                <a:tc>
                  <a:txBody>
                    <a:bodyPr/>
                    <a:lstStyle/>
                    <a:p>
                      <a:r>
                        <a:rPr lang="en-US" sz="1600" kern="1200" dirty="0" smtClean="0">
                          <a:solidFill>
                            <a:schemeClr val="dk1"/>
                          </a:solidFill>
                          <a:latin typeface="+mn-lt"/>
                          <a:ea typeface="+mn-ea"/>
                          <a:cs typeface="+mn-cs"/>
                        </a:rPr>
                        <a:t>Draft</a:t>
                      </a:r>
                      <a:endParaRPr lang="en-US" sz="1600" dirty="0">
                        <a:latin typeface="+mj-lt"/>
                      </a:endParaRPr>
                    </a:p>
                  </a:txBody>
                  <a:tcPr/>
                </a:tc>
                <a:tc>
                  <a:txBody>
                    <a:bodyPr/>
                    <a:lstStyle/>
                    <a:p>
                      <a:r>
                        <a:rPr lang="en-US" sz="1600" dirty="0" smtClean="0">
                          <a:latin typeface="+mj-lt"/>
                        </a:rPr>
                        <a:t>Multi-topology support</a:t>
                      </a:r>
                    </a:p>
                  </a:txBody>
                  <a:tcPr/>
                </a:tc>
              </a:tr>
              <a:tr h="370840">
                <a:tc>
                  <a:txBody>
                    <a:bodyPr/>
                    <a:lstStyle/>
                    <a:p>
                      <a:r>
                        <a:rPr lang="en-US" sz="1600" dirty="0" smtClean="0">
                          <a:latin typeface="+mj-lt"/>
                        </a:rPr>
                        <a:t>232</a:t>
                      </a:r>
                      <a:endParaRPr lang="en-US" sz="1600" dirty="0">
                        <a:latin typeface="+mj-lt"/>
                      </a:endParaRPr>
                    </a:p>
                  </a:txBody>
                  <a:tcPr/>
                </a:tc>
                <a:tc>
                  <a:txBody>
                    <a:bodyPr/>
                    <a:lstStyle/>
                    <a:p>
                      <a:r>
                        <a:rPr lang="en-US" sz="1600" dirty="0" smtClean="0">
                          <a:latin typeface="+mj-lt"/>
                        </a:rPr>
                        <a:t>IPv6 Internet Address</a:t>
                      </a:r>
                      <a:endParaRPr lang="en-US" sz="1600" dirty="0">
                        <a:latin typeface="+mj-lt"/>
                      </a:endParaRPr>
                    </a:p>
                  </a:txBody>
                  <a:tcPr/>
                </a:tc>
                <a:tc>
                  <a:txBody>
                    <a:bodyPr/>
                    <a:lstStyle/>
                    <a:p>
                      <a:r>
                        <a:rPr lang="en-US" sz="1600" kern="1200" dirty="0" smtClean="0">
                          <a:solidFill>
                            <a:schemeClr val="dk1"/>
                          </a:solidFill>
                          <a:latin typeface="+mn-lt"/>
                          <a:ea typeface="+mn-ea"/>
                          <a:cs typeface="+mn-cs"/>
                        </a:rPr>
                        <a:t>Draft</a:t>
                      </a:r>
                      <a:endParaRPr lang="en-US" sz="1600" dirty="0">
                        <a:latin typeface="+mj-lt"/>
                      </a:endParaRPr>
                    </a:p>
                  </a:txBody>
                  <a:tcPr/>
                </a:tc>
                <a:tc>
                  <a:txBody>
                    <a:bodyPr/>
                    <a:lstStyle/>
                    <a:p>
                      <a:r>
                        <a:rPr lang="en-US" sz="1600" dirty="0" smtClean="0">
                          <a:latin typeface="+mj-lt"/>
                        </a:rPr>
                        <a:t>Type 132 TLV equivalent </a:t>
                      </a:r>
                      <a:endParaRPr lang="en-US" sz="1600" dirty="0">
                        <a:latin typeface="+mj-lt"/>
                      </a:endParaRPr>
                    </a:p>
                  </a:txBody>
                  <a:tcPr/>
                </a:tc>
              </a:tr>
              <a:tr h="370840">
                <a:tc>
                  <a:txBody>
                    <a:bodyPr/>
                    <a:lstStyle/>
                    <a:p>
                      <a:r>
                        <a:rPr lang="en-US" sz="1600" dirty="0" smtClean="0">
                          <a:latin typeface="+mj-lt"/>
                        </a:rPr>
                        <a:t>235</a:t>
                      </a:r>
                      <a:endParaRPr lang="en-US" sz="1600" dirty="0">
                        <a:latin typeface="+mj-lt"/>
                      </a:endParaRPr>
                    </a:p>
                  </a:txBody>
                  <a:tcPr/>
                </a:tc>
                <a:tc>
                  <a:txBody>
                    <a:bodyPr/>
                    <a:lstStyle/>
                    <a:p>
                      <a:r>
                        <a:rPr lang="en-US" sz="1600" dirty="0" smtClean="0">
                          <a:latin typeface="+mj-lt"/>
                        </a:rPr>
                        <a:t>MT Reachable IPv4 Prefixes</a:t>
                      </a:r>
                      <a:endParaRPr lang="en-US" sz="1600" dirty="0">
                        <a:latin typeface="+mj-lt"/>
                      </a:endParaRPr>
                    </a:p>
                  </a:txBody>
                  <a:tcPr/>
                </a:tc>
                <a:tc>
                  <a:txBody>
                    <a:bodyPr/>
                    <a:lstStyle/>
                    <a:p>
                      <a:r>
                        <a:rPr lang="en-US" sz="1600" kern="1200" dirty="0" smtClean="0">
                          <a:solidFill>
                            <a:schemeClr val="dk1"/>
                          </a:solidFill>
                          <a:latin typeface="+mn-lt"/>
                          <a:ea typeface="+mn-ea"/>
                          <a:cs typeface="+mn-cs"/>
                        </a:rPr>
                        <a:t>Draft</a:t>
                      </a:r>
                      <a:endParaRPr lang="en-US" sz="1600" dirty="0">
                        <a:latin typeface="+mj-lt"/>
                      </a:endParaRPr>
                    </a:p>
                  </a:txBody>
                  <a:tcPr/>
                </a:tc>
                <a:tc>
                  <a:txBody>
                    <a:bodyPr/>
                    <a:lstStyle/>
                    <a:p>
                      <a:r>
                        <a:rPr lang="en-US" sz="1600" dirty="0" smtClean="0">
                          <a:latin typeface="+mj-lt"/>
                        </a:rPr>
                        <a:t>Multi-topology support</a:t>
                      </a:r>
                    </a:p>
                  </a:txBody>
                  <a:tcPr/>
                </a:tc>
              </a:tr>
              <a:tr h="370840">
                <a:tc>
                  <a:txBody>
                    <a:bodyPr/>
                    <a:lstStyle/>
                    <a:p>
                      <a:r>
                        <a:rPr lang="en-US" sz="1600" dirty="0" smtClean="0">
                          <a:latin typeface="+mj-lt"/>
                        </a:rPr>
                        <a:t>236</a:t>
                      </a:r>
                      <a:endParaRPr lang="en-US" sz="1600" dirty="0">
                        <a:latin typeface="+mj-lt"/>
                      </a:endParaRPr>
                    </a:p>
                  </a:txBody>
                  <a:tcPr/>
                </a:tc>
                <a:tc>
                  <a:txBody>
                    <a:bodyPr/>
                    <a:lstStyle/>
                    <a:p>
                      <a:r>
                        <a:rPr lang="en-US" sz="1600" dirty="0" smtClean="0">
                          <a:latin typeface="+mj-lt"/>
                        </a:rPr>
                        <a:t>IPv6 Reachability</a:t>
                      </a:r>
                      <a:endParaRPr lang="en-US" sz="1600" dirty="0">
                        <a:latin typeface="+mj-lt"/>
                      </a:endParaRPr>
                    </a:p>
                  </a:txBody>
                  <a:tcPr/>
                </a:tc>
                <a:tc>
                  <a:txBody>
                    <a:bodyPr/>
                    <a:lstStyle/>
                    <a:p>
                      <a:r>
                        <a:rPr lang="en-US" sz="1600" kern="1200" dirty="0" smtClean="0">
                          <a:solidFill>
                            <a:schemeClr val="dk1"/>
                          </a:solidFill>
                          <a:latin typeface="+mn-lt"/>
                          <a:ea typeface="+mn-ea"/>
                          <a:cs typeface="+mn-cs"/>
                        </a:rPr>
                        <a:t>Draft</a:t>
                      </a:r>
                      <a:endParaRPr lang="en-US" sz="1600" dirty="0">
                        <a:latin typeface="+mj-lt"/>
                      </a:endParaRPr>
                    </a:p>
                  </a:txBody>
                  <a:tcPr/>
                </a:tc>
                <a:tc>
                  <a:txBody>
                    <a:bodyPr/>
                    <a:lstStyle/>
                    <a:p>
                      <a:r>
                        <a:rPr lang="en-US" sz="1600" dirty="0" smtClean="0">
                          <a:latin typeface="+mj-lt"/>
                        </a:rPr>
                        <a:t>Type 128, 130 TLV equivalent </a:t>
                      </a:r>
                    </a:p>
                  </a:txBody>
                  <a:tcPr/>
                </a:tc>
              </a:tr>
              <a:tr h="370840">
                <a:tc>
                  <a:txBody>
                    <a:bodyPr/>
                    <a:lstStyle/>
                    <a:p>
                      <a:r>
                        <a:rPr lang="en-US" sz="1600" dirty="0" smtClean="0">
                          <a:latin typeface="+mj-lt"/>
                        </a:rPr>
                        <a:t>237</a:t>
                      </a:r>
                      <a:endParaRPr lang="en-US" sz="1600" dirty="0">
                        <a:latin typeface="+mj-lt"/>
                      </a:endParaRPr>
                    </a:p>
                  </a:txBody>
                  <a:tcPr/>
                </a:tc>
                <a:tc>
                  <a:txBody>
                    <a:bodyPr/>
                    <a:lstStyle/>
                    <a:p>
                      <a:r>
                        <a:rPr lang="en-US" sz="1600" dirty="0" smtClean="0">
                          <a:latin typeface="+mj-lt"/>
                        </a:rPr>
                        <a:t>MT Reachable IPv6 Prefixes</a:t>
                      </a:r>
                      <a:endParaRPr lang="en-US" sz="1600" dirty="0">
                        <a:latin typeface="+mj-lt"/>
                      </a:endParaRPr>
                    </a:p>
                  </a:txBody>
                  <a:tcPr/>
                </a:tc>
                <a:tc>
                  <a:txBody>
                    <a:bodyPr/>
                    <a:lstStyle/>
                    <a:p>
                      <a:r>
                        <a:rPr lang="en-US" sz="1600" kern="1200" dirty="0" smtClean="0">
                          <a:solidFill>
                            <a:schemeClr val="dk1"/>
                          </a:solidFill>
                          <a:latin typeface="+mn-lt"/>
                          <a:ea typeface="+mn-ea"/>
                          <a:cs typeface="+mn-cs"/>
                        </a:rPr>
                        <a:t>Draft</a:t>
                      </a:r>
                      <a:endParaRPr lang="en-US" sz="1600" dirty="0">
                        <a:latin typeface="+mj-lt"/>
                      </a:endParaRPr>
                    </a:p>
                  </a:txBody>
                  <a:tcPr/>
                </a:tc>
                <a:tc>
                  <a:txBody>
                    <a:bodyPr/>
                    <a:lstStyle/>
                    <a:p>
                      <a:r>
                        <a:rPr lang="en-US" sz="1600" dirty="0" smtClean="0">
                          <a:latin typeface="+mj-lt"/>
                        </a:rPr>
                        <a:t>Multi-topology support</a:t>
                      </a:r>
                    </a:p>
                  </a:txBody>
                  <a:tcPr/>
                </a:tc>
              </a:tr>
              <a:tr h="370840">
                <a:tc>
                  <a:txBody>
                    <a:bodyPr/>
                    <a:lstStyle/>
                    <a:p>
                      <a:r>
                        <a:rPr lang="en-US" sz="1600" dirty="0" smtClean="0">
                          <a:latin typeface="+mj-lt"/>
                        </a:rPr>
                        <a:t>240</a:t>
                      </a:r>
                      <a:endParaRPr lang="en-US" sz="1600" dirty="0">
                        <a:latin typeface="+mj-lt"/>
                      </a:endParaRPr>
                    </a:p>
                  </a:txBody>
                  <a:tcPr/>
                </a:tc>
                <a:tc>
                  <a:txBody>
                    <a:bodyPr/>
                    <a:lstStyle/>
                    <a:p>
                      <a:r>
                        <a:rPr lang="en-US" sz="1600" dirty="0" smtClean="0">
                          <a:latin typeface="+mj-lt"/>
                        </a:rPr>
                        <a:t>Point-to-point Three-way Adjacency</a:t>
                      </a:r>
                      <a:endParaRPr lang="en-US" sz="1600" dirty="0">
                        <a:latin typeface="+mj-lt"/>
                      </a:endParaRPr>
                    </a:p>
                  </a:txBody>
                  <a:tcPr/>
                </a:tc>
                <a:tc>
                  <a:txBody>
                    <a:bodyPr/>
                    <a:lstStyle/>
                    <a:p>
                      <a:r>
                        <a:rPr lang="en-US" sz="1600" kern="1200" dirty="0" smtClean="0">
                          <a:solidFill>
                            <a:schemeClr val="dk1"/>
                          </a:solidFill>
                          <a:latin typeface="+mn-lt"/>
                          <a:ea typeface="+mn-ea"/>
                          <a:cs typeface="+mn-cs"/>
                        </a:rPr>
                        <a:t>3373</a:t>
                      </a:r>
                      <a:endParaRPr lang="en-US" sz="1600" dirty="0">
                        <a:latin typeface="+mj-lt"/>
                      </a:endParaRPr>
                    </a:p>
                  </a:txBody>
                  <a:tcPr/>
                </a:tc>
                <a:tc>
                  <a:txBody>
                    <a:bodyPr/>
                    <a:lstStyle/>
                    <a:p>
                      <a:endParaRPr lang="en-US" sz="1600" dirty="0">
                        <a:latin typeface="+mj-lt"/>
                      </a:endParaRPr>
                    </a:p>
                  </a:txBody>
                  <a:tcPr/>
                </a:tc>
              </a:tr>
              <a:tr h="370840">
                <a:tc>
                  <a:txBody>
                    <a:bodyPr/>
                    <a:lstStyle/>
                    <a:p>
                      <a:r>
                        <a:rPr lang="en-US" sz="1600" dirty="0" smtClean="0">
                          <a:latin typeface="+mj-lt"/>
                        </a:rPr>
                        <a:t>250</a:t>
                      </a:r>
                      <a:endParaRPr lang="en-US" sz="1600" dirty="0">
                        <a:latin typeface="+mj-lt"/>
                      </a:endParaRPr>
                    </a:p>
                  </a:txBody>
                  <a:tcPr/>
                </a:tc>
                <a:tc>
                  <a:txBody>
                    <a:bodyPr/>
                    <a:lstStyle/>
                    <a:p>
                      <a:r>
                        <a:rPr lang="en-US" sz="1600" dirty="0" smtClean="0">
                          <a:latin typeface="+mj-lt"/>
                        </a:rPr>
                        <a:t>Experimental</a:t>
                      </a:r>
                      <a:endParaRPr lang="en-US" sz="1600" dirty="0">
                        <a:latin typeface="+mj-lt"/>
                      </a:endParaRPr>
                    </a:p>
                  </a:txBody>
                  <a:tcPr/>
                </a:tc>
                <a:tc>
                  <a:txBody>
                    <a:bodyPr/>
                    <a:lstStyle/>
                    <a:p>
                      <a:r>
                        <a:rPr lang="en-US" sz="1600" kern="1200" dirty="0" smtClean="0">
                          <a:solidFill>
                            <a:schemeClr val="dk1"/>
                          </a:solidFill>
                          <a:latin typeface="+mn-lt"/>
                          <a:ea typeface="+mn-ea"/>
                          <a:cs typeface="+mn-cs"/>
                        </a:rPr>
                        <a:t>Draft</a:t>
                      </a:r>
                      <a:endParaRPr lang="en-US" sz="1600" dirty="0">
                        <a:latin typeface="+mj-lt"/>
                      </a:endParaRPr>
                    </a:p>
                  </a:txBody>
                  <a:tcPr/>
                </a:tc>
                <a:tc>
                  <a:txBody>
                    <a:bodyPr/>
                    <a:lstStyle/>
                    <a:p>
                      <a:endParaRPr lang="en-US" sz="1600" dirty="0">
                        <a:latin typeface="+mj-lt"/>
                      </a:endParaRPr>
                    </a:p>
                  </a:txBody>
                  <a:tcPr/>
                </a:tc>
              </a:tr>
            </a:tbl>
          </a:graphicData>
        </a:graphic>
      </p:graphicFrame>
    </p:spTree>
    <p:extLst>
      <p:ext uri="{BB962C8B-B14F-4D97-AF65-F5344CB8AC3E}">
        <p14:creationId xmlns:p14="http://schemas.microsoft.com/office/powerpoint/2010/main" val="178797442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2400"/>
            <a:ext cx="7886700" cy="578711"/>
          </a:xfrm>
        </p:spPr>
        <p:txBody>
          <a:bodyPr>
            <a:normAutofit/>
          </a:bodyPr>
          <a:lstStyle/>
          <a:p>
            <a:r>
              <a:rPr lang="en-US" dirty="0" smtClean="0"/>
              <a:t>IS-IS Hello PDU Format</a:t>
            </a:r>
            <a:endParaRPr lang="en-US" dirty="0"/>
          </a:p>
        </p:txBody>
      </p:sp>
      <p:sp>
        <p:nvSpPr>
          <p:cNvPr id="30" name="TextBox 29"/>
          <p:cNvSpPr txBox="1"/>
          <p:nvPr/>
        </p:nvSpPr>
        <p:spPr>
          <a:xfrm>
            <a:off x="6836645" y="4278868"/>
            <a:ext cx="1045799" cy="369332"/>
          </a:xfrm>
          <a:prstGeom prst="rect">
            <a:avLst/>
          </a:prstGeom>
          <a:noFill/>
        </p:spPr>
        <p:txBody>
          <a:bodyPr wrap="none" rtlCol="0">
            <a:spAutoFit/>
          </a:bodyPr>
          <a:lstStyle/>
          <a:p>
            <a:r>
              <a:rPr lang="en-US" sz="1800" b="1" dirty="0" smtClean="0">
                <a:solidFill>
                  <a:srgbClr val="C00000"/>
                </a:solidFill>
                <a:latin typeface="+mj-lt"/>
              </a:rPr>
              <a:t>ID Length</a:t>
            </a:r>
          </a:p>
        </p:txBody>
      </p:sp>
      <p:sp>
        <p:nvSpPr>
          <p:cNvPr id="32" name="Rectangle 31"/>
          <p:cNvSpPr/>
          <p:nvPr/>
        </p:nvSpPr>
        <p:spPr>
          <a:xfrm>
            <a:off x="1143000" y="838200"/>
            <a:ext cx="5656614"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Intra-domain Routing Proto Discriminator</a:t>
            </a:r>
            <a:endParaRPr lang="en-US" sz="1800" dirty="0">
              <a:solidFill>
                <a:schemeClr val="tx1"/>
              </a:solidFill>
            </a:endParaRPr>
          </a:p>
        </p:txBody>
      </p:sp>
      <p:sp>
        <p:nvSpPr>
          <p:cNvPr id="33" name="Rectangle 32"/>
          <p:cNvSpPr/>
          <p:nvPr/>
        </p:nvSpPr>
        <p:spPr>
          <a:xfrm>
            <a:off x="1143000" y="1219200"/>
            <a:ext cx="5656614"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Length</a:t>
            </a:r>
            <a:endParaRPr lang="en-US" sz="1800" dirty="0">
              <a:solidFill>
                <a:schemeClr val="tx1"/>
              </a:solidFill>
            </a:endParaRPr>
          </a:p>
        </p:txBody>
      </p:sp>
      <p:sp>
        <p:nvSpPr>
          <p:cNvPr id="34" name="Rectangle 33"/>
          <p:cNvSpPr/>
          <p:nvPr/>
        </p:nvSpPr>
        <p:spPr>
          <a:xfrm>
            <a:off x="1147762" y="1593644"/>
            <a:ext cx="5656614"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Version/Protocol ID</a:t>
            </a:r>
            <a:endParaRPr lang="en-US" sz="1800" dirty="0">
              <a:solidFill>
                <a:schemeClr val="tx1"/>
              </a:solidFill>
            </a:endParaRPr>
          </a:p>
        </p:txBody>
      </p:sp>
      <p:sp>
        <p:nvSpPr>
          <p:cNvPr id="35" name="Rectangle 34"/>
          <p:cNvSpPr/>
          <p:nvPr/>
        </p:nvSpPr>
        <p:spPr>
          <a:xfrm>
            <a:off x="1143001" y="2346945"/>
            <a:ext cx="1523999"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err="1" smtClean="0">
                <a:solidFill>
                  <a:schemeClr val="tx1"/>
                </a:solidFill>
              </a:rPr>
              <a:t>Rsvd</a:t>
            </a:r>
            <a:r>
              <a:rPr lang="en-US" sz="1800" dirty="0" smtClean="0">
                <a:solidFill>
                  <a:schemeClr val="tx1"/>
                </a:solidFill>
              </a:rPr>
              <a:t> </a:t>
            </a:r>
            <a:endParaRPr lang="en-US" sz="1800" dirty="0">
              <a:solidFill>
                <a:schemeClr val="tx1"/>
              </a:solidFill>
            </a:endParaRPr>
          </a:p>
        </p:txBody>
      </p:sp>
      <p:sp>
        <p:nvSpPr>
          <p:cNvPr id="36" name="Rectangle 35"/>
          <p:cNvSpPr/>
          <p:nvPr/>
        </p:nvSpPr>
        <p:spPr>
          <a:xfrm>
            <a:off x="2667001" y="2346945"/>
            <a:ext cx="4132614"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PDU Type</a:t>
            </a:r>
            <a:endParaRPr lang="en-US" sz="1800" dirty="0">
              <a:solidFill>
                <a:schemeClr val="tx1"/>
              </a:solidFill>
            </a:endParaRPr>
          </a:p>
        </p:txBody>
      </p:sp>
      <p:sp>
        <p:nvSpPr>
          <p:cNvPr id="37" name="Rectangle 36"/>
          <p:cNvSpPr/>
          <p:nvPr/>
        </p:nvSpPr>
        <p:spPr>
          <a:xfrm>
            <a:off x="1143000" y="1965945"/>
            <a:ext cx="5656614"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ID Length</a:t>
            </a:r>
            <a:endParaRPr lang="en-US" sz="1800" dirty="0">
              <a:solidFill>
                <a:schemeClr val="tx1"/>
              </a:solidFill>
            </a:endParaRPr>
          </a:p>
        </p:txBody>
      </p:sp>
      <p:sp>
        <p:nvSpPr>
          <p:cNvPr id="38" name="Rectangle 37"/>
          <p:cNvSpPr/>
          <p:nvPr/>
        </p:nvSpPr>
        <p:spPr>
          <a:xfrm>
            <a:off x="1143000" y="2727945"/>
            <a:ext cx="5656614"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Version</a:t>
            </a:r>
            <a:endParaRPr lang="en-US" sz="1800" dirty="0">
              <a:solidFill>
                <a:schemeClr val="tx1"/>
              </a:solidFill>
            </a:endParaRPr>
          </a:p>
        </p:txBody>
      </p:sp>
      <p:sp>
        <p:nvSpPr>
          <p:cNvPr id="39" name="Rectangle 38"/>
          <p:cNvSpPr/>
          <p:nvPr/>
        </p:nvSpPr>
        <p:spPr>
          <a:xfrm>
            <a:off x="1143000" y="3108945"/>
            <a:ext cx="5656614"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Reserved</a:t>
            </a:r>
            <a:endParaRPr lang="en-US" sz="1800" dirty="0">
              <a:solidFill>
                <a:schemeClr val="tx1"/>
              </a:solidFill>
            </a:endParaRPr>
          </a:p>
        </p:txBody>
      </p:sp>
      <p:sp>
        <p:nvSpPr>
          <p:cNvPr id="40" name="Rectangle 39"/>
          <p:cNvSpPr/>
          <p:nvPr/>
        </p:nvSpPr>
        <p:spPr>
          <a:xfrm>
            <a:off x="1143000" y="3489945"/>
            <a:ext cx="5656614"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Max Area Addresses</a:t>
            </a:r>
            <a:endParaRPr lang="en-US" sz="1800" dirty="0">
              <a:solidFill>
                <a:schemeClr val="tx1"/>
              </a:solidFill>
            </a:endParaRPr>
          </a:p>
        </p:txBody>
      </p:sp>
      <p:sp>
        <p:nvSpPr>
          <p:cNvPr id="43" name="Rectangle 42"/>
          <p:cNvSpPr/>
          <p:nvPr/>
        </p:nvSpPr>
        <p:spPr>
          <a:xfrm>
            <a:off x="1142999" y="3870945"/>
            <a:ext cx="4190999" cy="3810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err="1" smtClean="0">
                <a:solidFill>
                  <a:schemeClr val="tx1"/>
                </a:solidFill>
              </a:rPr>
              <a:t>Rsvd</a:t>
            </a:r>
            <a:r>
              <a:rPr lang="en-US" sz="1800" dirty="0" smtClean="0">
                <a:solidFill>
                  <a:schemeClr val="tx1"/>
                </a:solidFill>
              </a:rPr>
              <a:t> </a:t>
            </a:r>
            <a:endParaRPr lang="en-US" sz="1800" dirty="0">
              <a:solidFill>
                <a:schemeClr val="tx1"/>
              </a:solidFill>
            </a:endParaRPr>
          </a:p>
        </p:txBody>
      </p:sp>
      <p:sp>
        <p:nvSpPr>
          <p:cNvPr id="44" name="Rectangle 43"/>
          <p:cNvSpPr/>
          <p:nvPr/>
        </p:nvSpPr>
        <p:spPr>
          <a:xfrm>
            <a:off x="5334000" y="3870945"/>
            <a:ext cx="1465614" cy="3810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Circuit Type</a:t>
            </a:r>
            <a:endParaRPr lang="en-US" sz="1800" dirty="0">
              <a:solidFill>
                <a:schemeClr val="tx1"/>
              </a:solidFill>
            </a:endParaRPr>
          </a:p>
        </p:txBody>
      </p:sp>
      <p:sp>
        <p:nvSpPr>
          <p:cNvPr id="45" name="Rectangle 44"/>
          <p:cNvSpPr/>
          <p:nvPr/>
        </p:nvSpPr>
        <p:spPr>
          <a:xfrm>
            <a:off x="1142999" y="4251945"/>
            <a:ext cx="5656614" cy="3810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Source ID</a:t>
            </a:r>
            <a:endParaRPr lang="en-US" sz="1800" dirty="0">
              <a:solidFill>
                <a:schemeClr val="tx1"/>
              </a:solidFill>
            </a:endParaRPr>
          </a:p>
        </p:txBody>
      </p:sp>
      <p:sp>
        <p:nvSpPr>
          <p:cNvPr id="46" name="Rectangle 45"/>
          <p:cNvSpPr/>
          <p:nvPr/>
        </p:nvSpPr>
        <p:spPr>
          <a:xfrm>
            <a:off x="1142999" y="4632945"/>
            <a:ext cx="5656614" cy="3810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Holding Time</a:t>
            </a:r>
            <a:endParaRPr lang="en-US" sz="1800" dirty="0">
              <a:solidFill>
                <a:schemeClr val="tx1"/>
              </a:solidFill>
            </a:endParaRPr>
          </a:p>
        </p:txBody>
      </p:sp>
      <p:sp>
        <p:nvSpPr>
          <p:cNvPr id="47" name="Rectangle 46"/>
          <p:cNvSpPr/>
          <p:nvPr/>
        </p:nvSpPr>
        <p:spPr>
          <a:xfrm>
            <a:off x="1142999" y="5013945"/>
            <a:ext cx="5656614" cy="3810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PDU Length</a:t>
            </a:r>
            <a:endParaRPr lang="en-US" sz="1800" dirty="0">
              <a:solidFill>
                <a:schemeClr val="tx1"/>
              </a:solidFill>
            </a:endParaRPr>
          </a:p>
        </p:txBody>
      </p:sp>
      <p:sp>
        <p:nvSpPr>
          <p:cNvPr id="49" name="Rectangle 48"/>
          <p:cNvSpPr/>
          <p:nvPr/>
        </p:nvSpPr>
        <p:spPr>
          <a:xfrm>
            <a:off x="1828801" y="5401939"/>
            <a:ext cx="4970812" cy="3810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Priority </a:t>
            </a:r>
            <a:endParaRPr lang="en-US" sz="1800" dirty="0">
              <a:solidFill>
                <a:schemeClr val="tx1"/>
              </a:solidFill>
            </a:endParaRPr>
          </a:p>
        </p:txBody>
      </p:sp>
      <p:sp>
        <p:nvSpPr>
          <p:cNvPr id="50" name="Rectangle 49"/>
          <p:cNvSpPr/>
          <p:nvPr/>
        </p:nvSpPr>
        <p:spPr>
          <a:xfrm>
            <a:off x="1142999" y="5782939"/>
            <a:ext cx="5656614" cy="3810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LAN ID</a:t>
            </a:r>
            <a:endParaRPr lang="en-US" sz="1800" dirty="0">
              <a:solidFill>
                <a:schemeClr val="tx1"/>
              </a:solidFill>
            </a:endParaRPr>
          </a:p>
        </p:txBody>
      </p:sp>
      <p:sp>
        <p:nvSpPr>
          <p:cNvPr id="51" name="Rectangle 50"/>
          <p:cNvSpPr/>
          <p:nvPr/>
        </p:nvSpPr>
        <p:spPr>
          <a:xfrm>
            <a:off x="1143001" y="5401938"/>
            <a:ext cx="685799" cy="389261"/>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err="1" smtClean="0">
                <a:solidFill>
                  <a:schemeClr val="tx1"/>
                </a:solidFill>
              </a:rPr>
              <a:t>Rsvd</a:t>
            </a:r>
            <a:r>
              <a:rPr lang="en-US" sz="1800" dirty="0" smtClean="0">
                <a:solidFill>
                  <a:schemeClr val="tx1"/>
                </a:solidFill>
              </a:rPr>
              <a:t> </a:t>
            </a:r>
            <a:endParaRPr lang="en-US" sz="1800" dirty="0">
              <a:solidFill>
                <a:schemeClr val="tx1"/>
              </a:solidFill>
            </a:endParaRPr>
          </a:p>
        </p:txBody>
      </p:sp>
      <p:sp>
        <p:nvSpPr>
          <p:cNvPr id="52" name="TextBox 51"/>
          <p:cNvSpPr txBox="1"/>
          <p:nvPr/>
        </p:nvSpPr>
        <p:spPr>
          <a:xfrm>
            <a:off x="6836645" y="5794607"/>
            <a:ext cx="1376018" cy="369332"/>
          </a:xfrm>
          <a:prstGeom prst="rect">
            <a:avLst/>
          </a:prstGeom>
          <a:noFill/>
        </p:spPr>
        <p:txBody>
          <a:bodyPr wrap="none" rtlCol="0">
            <a:spAutoFit/>
          </a:bodyPr>
          <a:lstStyle/>
          <a:p>
            <a:r>
              <a:rPr lang="en-US" sz="1800" b="1" dirty="0" smtClean="0">
                <a:solidFill>
                  <a:srgbClr val="C00000"/>
                </a:solidFill>
                <a:latin typeface="+mj-lt"/>
              </a:rPr>
              <a:t>ID Length + 1</a:t>
            </a:r>
          </a:p>
        </p:txBody>
      </p:sp>
      <p:sp>
        <p:nvSpPr>
          <p:cNvPr id="53" name="TextBox 52"/>
          <p:cNvSpPr txBox="1"/>
          <p:nvPr/>
        </p:nvSpPr>
        <p:spPr>
          <a:xfrm>
            <a:off x="6836645" y="4618078"/>
            <a:ext cx="300082" cy="369332"/>
          </a:xfrm>
          <a:prstGeom prst="rect">
            <a:avLst/>
          </a:prstGeom>
          <a:noFill/>
        </p:spPr>
        <p:txBody>
          <a:bodyPr wrap="none" rtlCol="0">
            <a:spAutoFit/>
          </a:bodyPr>
          <a:lstStyle/>
          <a:p>
            <a:r>
              <a:rPr lang="en-US" sz="1800" b="1" dirty="0" smtClean="0">
                <a:solidFill>
                  <a:srgbClr val="C00000"/>
                </a:solidFill>
                <a:latin typeface="+mj-lt"/>
              </a:rPr>
              <a:t>2</a:t>
            </a:r>
          </a:p>
        </p:txBody>
      </p:sp>
      <p:sp>
        <p:nvSpPr>
          <p:cNvPr id="54" name="TextBox 53"/>
          <p:cNvSpPr txBox="1"/>
          <p:nvPr/>
        </p:nvSpPr>
        <p:spPr>
          <a:xfrm>
            <a:off x="6836645" y="5013945"/>
            <a:ext cx="300082" cy="369332"/>
          </a:xfrm>
          <a:prstGeom prst="rect">
            <a:avLst/>
          </a:prstGeom>
          <a:noFill/>
        </p:spPr>
        <p:txBody>
          <a:bodyPr wrap="none" rtlCol="0">
            <a:spAutoFit/>
          </a:bodyPr>
          <a:lstStyle/>
          <a:p>
            <a:r>
              <a:rPr lang="en-US" sz="1800" b="1" dirty="0" smtClean="0">
                <a:solidFill>
                  <a:srgbClr val="C00000"/>
                </a:solidFill>
                <a:latin typeface="+mj-lt"/>
              </a:rPr>
              <a:t>2</a:t>
            </a:r>
          </a:p>
        </p:txBody>
      </p:sp>
      <p:sp>
        <p:nvSpPr>
          <p:cNvPr id="55" name="TextBox 54"/>
          <p:cNvSpPr txBox="1"/>
          <p:nvPr/>
        </p:nvSpPr>
        <p:spPr>
          <a:xfrm>
            <a:off x="6836645" y="5413607"/>
            <a:ext cx="300082" cy="369332"/>
          </a:xfrm>
          <a:prstGeom prst="rect">
            <a:avLst/>
          </a:prstGeom>
          <a:noFill/>
        </p:spPr>
        <p:txBody>
          <a:bodyPr wrap="none" rtlCol="0">
            <a:spAutoFit/>
          </a:bodyPr>
          <a:lstStyle/>
          <a:p>
            <a:r>
              <a:rPr lang="en-US" sz="1800" b="1" dirty="0" smtClean="0">
                <a:solidFill>
                  <a:srgbClr val="C00000"/>
                </a:solidFill>
                <a:latin typeface="+mj-lt"/>
              </a:rPr>
              <a:t>2</a:t>
            </a:r>
          </a:p>
        </p:txBody>
      </p:sp>
      <p:sp>
        <p:nvSpPr>
          <p:cNvPr id="56" name="TextBox 55"/>
          <p:cNvSpPr txBox="1"/>
          <p:nvPr/>
        </p:nvSpPr>
        <p:spPr>
          <a:xfrm>
            <a:off x="6836645" y="838358"/>
            <a:ext cx="300082" cy="369332"/>
          </a:xfrm>
          <a:prstGeom prst="rect">
            <a:avLst/>
          </a:prstGeom>
          <a:noFill/>
        </p:spPr>
        <p:txBody>
          <a:bodyPr wrap="none" rtlCol="0">
            <a:spAutoFit/>
          </a:bodyPr>
          <a:lstStyle/>
          <a:p>
            <a:r>
              <a:rPr lang="en-US" sz="1800" b="1" dirty="0" smtClean="0">
                <a:solidFill>
                  <a:srgbClr val="C00000"/>
                </a:solidFill>
                <a:latin typeface="+mj-lt"/>
              </a:rPr>
              <a:t>1</a:t>
            </a:r>
          </a:p>
        </p:txBody>
      </p:sp>
      <p:sp>
        <p:nvSpPr>
          <p:cNvPr id="57" name="TextBox 56"/>
          <p:cNvSpPr txBox="1"/>
          <p:nvPr/>
        </p:nvSpPr>
        <p:spPr>
          <a:xfrm>
            <a:off x="6836645" y="1234225"/>
            <a:ext cx="300082" cy="369332"/>
          </a:xfrm>
          <a:prstGeom prst="rect">
            <a:avLst/>
          </a:prstGeom>
          <a:noFill/>
        </p:spPr>
        <p:txBody>
          <a:bodyPr wrap="none" rtlCol="0">
            <a:spAutoFit/>
          </a:bodyPr>
          <a:lstStyle/>
          <a:p>
            <a:r>
              <a:rPr lang="en-US" sz="1800" b="1" dirty="0" smtClean="0">
                <a:solidFill>
                  <a:srgbClr val="C00000"/>
                </a:solidFill>
                <a:latin typeface="+mj-lt"/>
              </a:rPr>
              <a:t>1</a:t>
            </a:r>
          </a:p>
        </p:txBody>
      </p:sp>
      <p:sp>
        <p:nvSpPr>
          <p:cNvPr id="58" name="TextBox 57"/>
          <p:cNvSpPr txBox="1"/>
          <p:nvPr/>
        </p:nvSpPr>
        <p:spPr>
          <a:xfrm>
            <a:off x="6836645" y="1633887"/>
            <a:ext cx="300082" cy="369332"/>
          </a:xfrm>
          <a:prstGeom prst="rect">
            <a:avLst/>
          </a:prstGeom>
          <a:noFill/>
        </p:spPr>
        <p:txBody>
          <a:bodyPr wrap="none" rtlCol="0">
            <a:spAutoFit/>
          </a:bodyPr>
          <a:lstStyle/>
          <a:p>
            <a:r>
              <a:rPr lang="en-US" sz="1800" b="1" dirty="0" smtClean="0">
                <a:solidFill>
                  <a:srgbClr val="C00000"/>
                </a:solidFill>
                <a:latin typeface="+mj-lt"/>
              </a:rPr>
              <a:t>1</a:t>
            </a:r>
          </a:p>
        </p:txBody>
      </p:sp>
      <p:sp>
        <p:nvSpPr>
          <p:cNvPr id="59" name="TextBox 58"/>
          <p:cNvSpPr txBox="1"/>
          <p:nvPr/>
        </p:nvSpPr>
        <p:spPr>
          <a:xfrm>
            <a:off x="6836645" y="2021901"/>
            <a:ext cx="300082" cy="369332"/>
          </a:xfrm>
          <a:prstGeom prst="rect">
            <a:avLst/>
          </a:prstGeom>
          <a:noFill/>
        </p:spPr>
        <p:txBody>
          <a:bodyPr wrap="none" rtlCol="0">
            <a:spAutoFit/>
          </a:bodyPr>
          <a:lstStyle/>
          <a:p>
            <a:r>
              <a:rPr lang="en-US" sz="1800" b="1" dirty="0" smtClean="0">
                <a:solidFill>
                  <a:srgbClr val="C00000"/>
                </a:solidFill>
                <a:latin typeface="+mj-lt"/>
              </a:rPr>
              <a:t>1</a:t>
            </a:r>
          </a:p>
        </p:txBody>
      </p:sp>
      <p:sp>
        <p:nvSpPr>
          <p:cNvPr id="60" name="TextBox 59"/>
          <p:cNvSpPr txBox="1"/>
          <p:nvPr/>
        </p:nvSpPr>
        <p:spPr>
          <a:xfrm>
            <a:off x="6836645" y="2417768"/>
            <a:ext cx="300082" cy="369332"/>
          </a:xfrm>
          <a:prstGeom prst="rect">
            <a:avLst/>
          </a:prstGeom>
          <a:noFill/>
        </p:spPr>
        <p:txBody>
          <a:bodyPr wrap="none" rtlCol="0">
            <a:spAutoFit/>
          </a:bodyPr>
          <a:lstStyle/>
          <a:p>
            <a:r>
              <a:rPr lang="en-US" sz="1800" b="1" dirty="0" smtClean="0">
                <a:solidFill>
                  <a:srgbClr val="C00000"/>
                </a:solidFill>
                <a:latin typeface="+mj-lt"/>
              </a:rPr>
              <a:t>1</a:t>
            </a:r>
          </a:p>
        </p:txBody>
      </p:sp>
      <p:sp>
        <p:nvSpPr>
          <p:cNvPr id="61" name="TextBox 60"/>
          <p:cNvSpPr txBox="1"/>
          <p:nvPr/>
        </p:nvSpPr>
        <p:spPr>
          <a:xfrm>
            <a:off x="6836645" y="2817430"/>
            <a:ext cx="300082" cy="369332"/>
          </a:xfrm>
          <a:prstGeom prst="rect">
            <a:avLst/>
          </a:prstGeom>
          <a:noFill/>
        </p:spPr>
        <p:txBody>
          <a:bodyPr wrap="none" rtlCol="0">
            <a:spAutoFit/>
          </a:bodyPr>
          <a:lstStyle/>
          <a:p>
            <a:r>
              <a:rPr lang="en-US" sz="1800" b="1" dirty="0" smtClean="0">
                <a:solidFill>
                  <a:srgbClr val="C00000"/>
                </a:solidFill>
                <a:latin typeface="+mj-lt"/>
              </a:rPr>
              <a:t>1</a:t>
            </a:r>
          </a:p>
        </p:txBody>
      </p:sp>
      <p:sp>
        <p:nvSpPr>
          <p:cNvPr id="62" name="TextBox 61"/>
          <p:cNvSpPr txBox="1"/>
          <p:nvPr/>
        </p:nvSpPr>
        <p:spPr>
          <a:xfrm>
            <a:off x="6836645" y="3093112"/>
            <a:ext cx="300082" cy="369332"/>
          </a:xfrm>
          <a:prstGeom prst="rect">
            <a:avLst/>
          </a:prstGeom>
          <a:noFill/>
        </p:spPr>
        <p:txBody>
          <a:bodyPr wrap="none" rtlCol="0">
            <a:spAutoFit/>
          </a:bodyPr>
          <a:lstStyle/>
          <a:p>
            <a:r>
              <a:rPr lang="en-US" sz="1800" b="1" dirty="0" smtClean="0">
                <a:solidFill>
                  <a:srgbClr val="C00000"/>
                </a:solidFill>
                <a:latin typeface="+mj-lt"/>
              </a:rPr>
              <a:t>1</a:t>
            </a:r>
          </a:p>
        </p:txBody>
      </p:sp>
      <p:sp>
        <p:nvSpPr>
          <p:cNvPr id="63" name="TextBox 62"/>
          <p:cNvSpPr txBox="1"/>
          <p:nvPr/>
        </p:nvSpPr>
        <p:spPr>
          <a:xfrm>
            <a:off x="6836645" y="3488979"/>
            <a:ext cx="300082" cy="369332"/>
          </a:xfrm>
          <a:prstGeom prst="rect">
            <a:avLst/>
          </a:prstGeom>
          <a:noFill/>
        </p:spPr>
        <p:txBody>
          <a:bodyPr wrap="none" rtlCol="0">
            <a:spAutoFit/>
          </a:bodyPr>
          <a:lstStyle/>
          <a:p>
            <a:r>
              <a:rPr lang="en-US" sz="1800" b="1" dirty="0" smtClean="0">
                <a:solidFill>
                  <a:srgbClr val="C00000"/>
                </a:solidFill>
                <a:latin typeface="+mj-lt"/>
              </a:rPr>
              <a:t>1</a:t>
            </a:r>
          </a:p>
        </p:txBody>
      </p:sp>
      <p:sp>
        <p:nvSpPr>
          <p:cNvPr id="64" name="TextBox 63"/>
          <p:cNvSpPr txBox="1"/>
          <p:nvPr/>
        </p:nvSpPr>
        <p:spPr>
          <a:xfrm>
            <a:off x="6836645" y="3888641"/>
            <a:ext cx="300082" cy="369332"/>
          </a:xfrm>
          <a:prstGeom prst="rect">
            <a:avLst/>
          </a:prstGeom>
          <a:noFill/>
        </p:spPr>
        <p:txBody>
          <a:bodyPr wrap="none" rtlCol="0">
            <a:spAutoFit/>
          </a:bodyPr>
          <a:lstStyle/>
          <a:p>
            <a:r>
              <a:rPr lang="en-US" sz="1800" b="1" dirty="0" smtClean="0">
                <a:solidFill>
                  <a:srgbClr val="C00000"/>
                </a:solidFill>
                <a:latin typeface="+mj-lt"/>
              </a:rPr>
              <a:t>1</a:t>
            </a:r>
          </a:p>
        </p:txBody>
      </p:sp>
    </p:spTree>
    <p:extLst>
      <p:ext uri="{BB962C8B-B14F-4D97-AF65-F5344CB8AC3E}">
        <p14:creationId xmlns:p14="http://schemas.microsoft.com/office/powerpoint/2010/main" val="86107176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PDU Fields</a:t>
            </a:r>
            <a:endParaRPr lang="en-US" dirty="0"/>
          </a:p>
        </p:txBody>
      </p:sp>
      <p:sp>
        <p:nvSpPr>
          <p:cNvPr id="3" name="Content Placeholder 2"/>
          <p:cNvSpPr>
            <a:spLocks noGrp="1"/>
          </p:cNvSpPr>
          <p:nvPr>
            <p:ph idx="1"/>
          </p:nvPr>
        </p:nvSpPr>
        <p:spPr/>
        <p:txBody>
          <a:bodyPr/>
          <a:lstStyle/>
          <a:p>
            <a:r>
              <a:rPr lang="en-US" dirty="0" smtClean="0"/>
              <a:t>Source ID – System ID of the router that originated the Hello</a:t>
            </a:r>
          </a:p>
          <a:p>
            <a:r>
              <a:rPr lang="en-US" dirty="0" smtClean="0"/>
              <a:t>Holding Time – time should wait before declaring the originating router dead</a:t>
            </a:r>
          </a:p>
          <a:p>
            <a:r>
              <a:rPr lang="en-US" dirty="0" smtClean="0"/>
              <a:t>PDU length – Length of the entire PDU</a:t>
            </a:r>
          </a:p>
          <a:p>
            <a:r>
              <a:rPr lang="en-US" dirty="0" smtClean="0"/>
              <a:t>Priority – Used for electing DR. Range 0 – 127 with higher number means higher priority</a:t>
            </a:r>
          </a:p>
          <a:p>
            <a:r>
              <a:rPr lang="en-US" dirty="0" smtClean="0"/>
              <a:t>LAN ID – System ID of the DR plus one more octet (the pseudo node ID)</a:t>
            </a:r>
            <a:endParaRPr lang="en-US" dirty="0"/>
          </a:p>
        </p:txBody>
      </p:sp>
    </p:spTree>
    <p:extLst>
      <p:ext uri="{BB962C8B-B14F-4D97-AF65-F5344CB8AC3E}">
        <p14:creationId xmlns:p14="http://schemas.microsoft.com/office/powerpoint/2010/main" val="409218303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2400"/>
            <a:ext cx="7886700" cy="578711"/>
          </a:xfrm>
        </p:spPr>
        <p:txBody>
          <a:bodyPr>
            <a:normAutofit/>
          </a:bodyPr>
          <a:lstStyle/>
          <a:p>
            <a:r>
              <a:rPr lang="en-US" dirty="0" smtClean="0"/>
              <a:t>IS-IS Hello PDU Format – Point-to-point</a:t>
            </a:r>
            <a:endParaRPr lang="en-US" dirty="0"/>
          </a:p>
        </p:txBody>
      </p:sp>
      <p:sp>
        <p:nvSpPr>
          <p:cNvPr id="30" name="TextBox 29"/>
          <p:cNvSpPr txBox="1"/>
          <p:nvPr/>
        </p:nvSpPr>
        <p:spPr>
          <a:xfrm>
            <a:off x="6836645" y="4278868"/>
            <a:ext cx="1045799" cy="369332"/>
          </a:xfrm>
          <a:prstGeom prst="rect">
            <a:avLst/>
          </a:prstGeom>
          <a:noFill/>
        </p:spPr>
        <p:txBody>
          <a:bodyPr wrap="none" rtlCol="0">
            <a:spAutoFit/>
          </a:bodyPr>
          <a:lstStyle/>
          <a:p>
            <a:r>
              <a:rPr lang="en-US" sz="1800" b="1" dirty="0" smtClean="0">
                <a:solidFill>
                  <a:srgbClr val="C00000"/>
                </a:solidFill>
                <a:latin typeface="+mj-lt"/>
              </a:rPr>
              <a:t>ID Length</a:t>
            </a:r>
          </a:p>
        </p:txBody>
      </p:sp>
      <p:sp>
        <p:nvSpPr>
          <p:cNvPr id="32" name="Rectangle 31"/>
          <p:cNvSpPr/>
          <p:nvPr/>
        </p:nvSpPr>
        <p:spPr>
          <a:xfrm>
            <a:off x="1143000" y="838200"/>
            <a:ext cx="5656614"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Intra-domain Routing Proto Discriminator</a:t>
            </a:r>
            <a:endParaRPr lang="en-US" sz="1800" dirty="0">
              <a:solidFill>
                <a:schemeClr val="tx1"/>
              </a:solidFill>
            </a:endParaRPr>
          </a:p>
        </p:txBody>
      </p:sp>
      <p:sp>
        <p:nvSpPr>
          <p:cNvPr id="33" name="Rectangle 32"/>
          <p:cNvSpPr/>
          <p:nvPr/>
        </p:nvSpPr>
        <p:spPr>
          <a:xfrm>
            <a:off x="1143000" y="1219200"/>
            <a:ext cx="5656614"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Length</a:t>
            </a:r>
            <a:endParaRPr lang="en-US" sz="1800" dirty="0">
              <a:solidFill>
                <a:schemeClr val="tx1"/>
              </a:solidFill>
            </a:endParaRPr>
          </a:p>
        </p:txBody>
      </p:sp>
      <p:sp>
        <p:nvSpPr>
          <p:cNvPr id="34" name="Rectangle 33"/>
          <p:cNvSpPr/>
          <p:nvPr/>
        </p:nvSpPr>
        <p:spPr>
          <a:xfrm>
            <a:off x="1147762" y="1593644"/>
            <a:ext cx="5656614"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Version/Protocol ID</a:t>
            </a:r>
            <a:endParaRPr lang="en-US" sz="1800" dirty="0">
              <a:solidFill>
                <a:schemeClr val="tx1"/>
              </a:solidFill>
            </a:endParaRPr>
          </a:p>
        </p:txBody>
      </p:sp>
      <p:sp>
        <p:nvSpPr>
          <p:cNvPr id="35" name="Rectangle 34"/>
          <p:cNvSpPr/>
          <p:nvPr/>
        </p:nvSpPr>
        <p:spPr>
          <a:xfrm>
            <a:off x="1143001" y="2346945"/>
            <a:ext cx="1523999"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err="1" smtClean="0">
                <a:solidFill>
                  <a:schemeClr val="tx1"/>
                </a:solidFill>
              </a:rPr>
              <a:t>Rsvd</a:t>
            </a:r>
            <a:r>
              <a:rPr lang="en-US" sz="1800" dirty="0" smtClean="0">
                <a:solidFill>
                  <a:schemeClr val="tx1"/>
                </a:solidFill>
              </a:rPr>
              <a:t> </a:t>
            </a:r>
            <a:endParaRPr lang="en-US" sz="1800" dirty="0">
              <a:solidFill>
                <a:schemeClr val="tx1"/>
              </a:solidFill>
            </a:endParaRPr>
          </a:p>
        </p:txBody>
      </p:sp>
      <p:sp>
        <p:nvSpPr>
          <p:cNvPr id="36" name="Rectangle 35"/>
          <p:cNvSpPr/>
          <p:nvPr/>
        </p:nvSpPr>
        <p:spPr>
          <a:xfrm>
            <a:off x="2667001" y="2346945"/>
            <a:ext cx="4132614"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PDU Type</a:t>
            </a:r>
            <a:endParaRPr lang="en-US" sz="1800" dirty="0">
              <a:solidFill>
                <a:schemeClr val="tx1"/>
              </a:solidFill>
            </a:endParaRPr>
          </a:p>
        </p:txBody>
      </p:sp>
      <p:sp>
        <p:nvSpPr>
          <p:cNvPr id="37" name="Rectangle 36"/>
          <p:cNvSpPr/>
          <p:nvPr/>
        </p:nvSpPr>
        <p:spPr>
          <a:xfrm>
            <a:off x="1143000" y="1965945"/>
            <a:ext cx="5656614"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ID Length</a:t>
            </a:r>
            <a:endParaRPr lang="en-US" sz="1800" dirty="0">
              <a:solidFill>
                <a:schemeClr val="tx1"/>
              </a:solidFill>
            </a:endParaRPr>
          </a:p>
        </p:txBody>
      </p:sp>
      <p:sp>
        <p:nvSpPr>
          <p:cNvPr id="38" name="Rectangle 37"/>
          <p:cNvSpPr/>
          <p:nvPr/>
        </p:nvSpPr>
        <p:spPr>
          <a:xfrm>
            <a:off x="1143000" y="2727945"/>
            <a:ext cx="5656614"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Version</a:t>
            </a:r>
            <a:endParaRPr lang="en-US" sz="1800" dirty="0">
              <a:solidFill>
                <a:schemeClr val="tx1"/>
              </a:solidFill>
            </a:endParaRPr>
          </a:p>
        </p:txBody>
      </p:sp>
      <p:sp>
        <p:nvSpPr>
          <p:cNvPr id="39" name="Rectangle 38"/>
          <p:cNvSpPr/>
          <p:nvPr/>
        </p:nvSpPr>
        <p:spPr>
          <a:xfrm>
            <a:off x="1143000" y="3108945"/>
            <a:ext cx="5656614"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Reserved</a:t>
            </a:r>
            <a:endParaRPr lang="en-US" sz="1800" dirty="0">
              <a:solidFill>
                <a:schemeClr val="tx1"/>
              </a:solidFill>
            </a:endParaRPr>
          </a:p>
        </p:txBody>
      </p:sp>
      <p:sp>
        <p:nvSpPr>
          <p:cNvPr id="40" name="Rectangle 39"/>
          <p:cNvSpPr/>
          <p:nvPr/>
        </p:nvSpPr>
        <p:spPr>
          <a:xfrm>
            <a:off x="1143000" y="3489945"/>
            <a:ext cx="5656614"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Max Area Addresses</a:t>
            </a:r>
            <a:endParaRPr lang="en-US" sz="1800" dirty="0">
              <a:solidFill>
                <a:schemeClr val="tx1"/>
              </a:solidFill>
            </a:endParaRPr>
          </a:p>
        </p:txBody>
      </p:sp>
      <p:sp>
        <p:nvSpPr>
          <p:cNvPr id="43" name="Rectangle 42"/>
          <p:cNvSpPr/>
          <p:nvPr/>
        </p:nvSpPr>
        <p:spPr>
          <a:xfrm>
            <a:off x="1142999" y="3870945"/>
            <a:ext cx="4190999" cy="3810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err="1" smtClean="0">
                <a:solidFill>
                  <a:schemeClr val="tx1"/>
                </a:solidFill>
              </a:rPr>
              <a:t>Rsvd</a:t>
            </a:r>
            <a:r>
              <a:rPr lang="en-US" sz="1800" dirty="0" smtClean="0">
                <a:solidFill>
                  <a:schemeClr val="tx1"/>
                </a:solidFill>
              </a:rPr>
              <a:t> </a:t>
            </a:r>
            <a:endParaRPr lang="en-US" sz="1800" dirty="0">
              <a:solidFill>
                <a:schemeClr val="tx1"/>
              </a:solidFill>
            </a:endParaRPr>
          </a:p>
        </p:txBody>
      </p:sp>
      <p:sp>
        <p:nvSpPr>
          <p:cNvPr id="44" name="Rectangle 43"/>
          <p:cNvSpPr/>
          <p:nvPr/>
        </p:nvSpPr>
        <p:spPr>
          <a:xfrm>
            <a:off x="5334000" y="3870945"/>
            <a:ext cx="1465614" cy="3810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Circuit Type</a:t>
            </a:r>
            <a:endParaRPr lang="en-US" sz="1800" dirty="0">
              <a:solidFill>
                <a:schemeClr val="tx1"/>
              </a:solidFill>
            </a:endParaRPr>
          </a:p>
        </p:txBody>
      </p:sp>
      <p:sp>
        <p:nvSpPr>
          <p:cNvPr id="45" name="Rectangle 44"/>
          <p:cNvSpPr/>
          <p:nvPr/>
        </p:nvSpPr>
        <p:spPr>
          <a:xfrm>
            <a:off x="1142999" y="4251945"/>
            <a:ext cx="5656614" cy="3810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Source ID</a:t>
            </a:r>
            <a:endParaRPr lang="en-US" sz="1800" dirty="0">
              <a:solidFill>
                <a:schemeClr val="tx1"/>
              </a:solidFill>
            </a:endParaRPr>
          </a:p>
        </p:txBody>
      </p:sp>
      <p:sp>
        <p:nvSpPr>
          <p:cNvPr id="46" name="Rectangle 45"/>
          <p:cNvSpPr/>
          <p:nvPr/>
        </p:nvSpPr>
        <p:spPr>
          <a:xfrm>
            <a:off x="1142999" y="4632945"/>
            <a:ext cx="5656614" cy="3810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Holding Time</a:t>
            </a:r>
            <a:endParaRPr lang="en-US" sz="1800" dirty="0">
              <a:solidFill>
                <a:schemeClr val="tx1"/>
              </a:solidFill>
            </a:endParaRPr>
          </a:p>
        </p:txBody>
      </p:sp>
      <p:sp>
        <p:nvSpPr>
          <p:cNvPr id="47" name="Rectangle 46"/>
          <p:cNvSpPr/>
          <p:nvPr/>
        </p:nvSpPr>
        <p:spPr>
          <a:xfrm>
            <a:off x="1142999" y="5013945"/>
            <a:ext cx="5656614" cy="3810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PDU Length</a:t>
            </a:r>
            <a:endParaRPr lang="en-US" sz="1800" dirty="0">
              <a:solidFill>
                <a:schemeClr val="tx1"/>
              </a:solidFill>
            </a:endParaRPr>
          </a:p>
        </p:txBody>
      </p:sp>
      <p:sp>
        <p:nvSpPr>
          <p:cNvPr id="50" name="Rectangle 49"/>
          <p:cNvSpPr/>
          <p:nvPr/>
        </p:nvSpPr>
        <p:spPr>
          <a:xfrm>
            <a:off x="1142999" y="5383238"/>
            <a:ext cx="5656614" cy="3810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Local Circuit ID</a:t>
            </a:r>
            <a:endParaRPr lang="en-US" sz="1800" dirty="0">
              <a:solidFill>
                <a:schemeClr val="tx1"/>
              </a:solidFill>
            </a:endParaRPr>
          </a:p>
        </p:txBody>
      </p:sp>
      <p:sp>
        <p:nvSpPr>
          <p:cNvPr id="52" name="TextBox 51"/>
          <p:cNvSpPr txBox="1"/>
          <p:nvPr/>
        </p:nvSpPr>
        <p:spPr>
          <a:xfrm>
            <a:off x="6836645" y="5394906"/>
            <a:ext cx="300082" cy="369332"/>
          </a:xfrm>
          <a:prstGeom prst="rect">
            <a:avLst/>
          </a:prstGeom>
          <a:noFill/>
        </p:spPr>
        <p:txBody>
          <a:bodyPr wrap="none" rtlCol="0">
            <a:spAutoFit/>
          </a:bodyPr>
          <a:lstStyle/>
          <a:p>
            <a:r>
              <a:rPr lang="en-US" sz="1800" b="1" dirty="0" smtClean="0">
                <a:solidFill>
                  <a:srgbClr val="C00000"/>
                </a:solidFill>
                <a:latin typeface="+mj-lt"/>
              </a:rPr>
              <a:t>1</a:t>
            </a:r>
          </a:p>
        </p:txBody>
      </p:sp>
      <p:sp>
        <p:nvSpPr>
          <p:cNvPr id="53" name="TextBox 52"/>
          <p:cNvSpPr txBox="1"/>
          <p:nvPr/>
        </p:nvSpPr>
        <p:spPr>
          <a:xfrm>
            <a:off x="6836645" y="4618078"/>
            <a:ext cx="300082" cy="369332"/>
          </a:xfrm>
          <a:prstGeom prst="rect">
            <a:avLst/>
          </a:prstGeom>
          <a:noFill/>
        </p:spPr>
        <p:txBody>
          <a:bodyPr wrap="none" rtlCol="0">
            <a:spAutoFit/>
          </a:bodyPr>
          <a:lstStyle/>
          <a:p>
            <a:r>
              <a:rPr lang="en-US" sz="1800" b="1" dirty="0" smtClean="0">
                <a:solidFill>
                  <a:srgbClr val="C00000"/>
                </a:solidFill>
                <a:latin typeface="+mj-lt"/>
              </a:rPr>
              <a:t>2</a:t>
            </a:r>
          </a:p>
        </p:txBody>
      </p:sp>
      <p:sp>
        <p:nvSpPr>
          <p:cNvPr id="54" name="TextBox 53"/>
          <p:cNvSpPr txBox="1"/>
          <p:nvPr/>
        </p:nvSpPr>
        <p:spPr>
          <a:xfrm>
            <a:off x="6836645" y="5013945"/>
            <a:ext cx="300082" cy="369332"/>
          </a:xfrm>
          <a:prstGeom prst="rect">
            <a:avLst/>
          </a:prstGeom>
          <a:noFill/>
        </p:spPr>
        <p:txBody>
          <a:bodyPr wrap="none" rtlCol="0">
            <a:spAutoFit/>
          </a:bodyPr>
          <a:lstStyle/>
          <a:p>
            <a:r>
              <a:rPr lang="en-US" sz="1800" b="1" dirty="0" smtClean="0">
                <a:solidFill>
                  <a:srgbClr val="C00000"/>
                </a:solidFill>
                <a:latin typeface="+mj-lt"/>
              </a:rPr>
              <a:t>2</a:t>
            </a:r>
          </a:p>
        </p:txBody>
      </p:sp>
      <p:sp>
        <p:nvSpPr>
          <p:cNvPr id="56" name="TextBox 55"/>
          <p:cNvSpPr txBox="1"/>
          <p:nvPr/>
        </p:nvSpPr>
        <p:spPr>
          <a:xfrm>
            <a:off x="6836645" y="838358"/>
            <a:ext cx="300082" cy="369332"/>
          </a:xfrm>
          <a:prstGeom prst="rect">
            <a:avLst/>
          </a:prstGeom>
          <a:noFill/>
        </p:spPr>
        <p:txBody>
          <a:bodyPr wrap="none" rtlCol="0">
            <a:spAutoFit/>
          </a:bodyPr>
          <a:lstStyle/>
          <a:p>
            <a:r>
              <a:rPr lang="en-US" sz="1800" b="1" dirty="0" smtClean="0">
                <a:solidFill>
                  <a:srgbClr val="C00000"/>
                </a:solidFill>
                <a:latin typeface="+mj-lt"/>
              </a:rPr>
              <a:t>1</a:t>
            </a:r>
          </a:p>
        </p:txBody>
      </p:sp>
      <p:sp>
        <p:nvSpPr>
          <p:cNvPr id="57" name="TextBox 56"/>
          <p:cNvSpPr txBox="1"/>
          <p:nvPr/>
        </p:nvSpPr>
        <p:spPr>
          <a:xfrm>
            <a:off x="6836645" y="1234225"/>
            <a:ext cx="300082" cy="369332"/>
          </a:xfrm>
          <a:prstGeom prst="rect">
            <a:avLst/>
          </a:prstGeom>
          <a:noFill/>
        </p:spPr>
        <p:txBody>
          <a:bodyPr wrap="none" rtlCol="0">
            <a:spAutoFit/>
          </a:bodyPr>
          <a:lstStyle/>
          <a:p>
            <a:r>
              <a:rPr lang="en-US" sz="1800" b="1" dirty="0" smtClean="0">
                <a:solidFill>
                  <a:srgbClr val="C00000"/>
                </a:solidFill>
                <a:latin typeface="+mj-lt"/>
              </a:rPr>
              <a:t>1</a:t>
            </a:r>
          </a:p>
        </p:txBody>
      </p:sp>
      <p:sp>
        <p:nvSpPr>
          <p:cNvPr id="58" name="TextBox 57"/>
          <p:cNvSpPr txBox="1"/>
          <p:nvPr/>
        </p:nvSpPr>
        <p:spPr>
          <a:xfrm>
            <a:off x="6836645" y="1633887"/>
            <a:ext cx="300082" cy="369332"/>
          </a:xfrm>
          <a:prstGeom prst="rect">
            <a:avLst/>
          </a:prstGeom>
          <a:noFill/>
        </p:spPr>
        <p:txBody>
          <a:bodyPr wrap="none" rtlCol="0">
            <a:spAutoFit/>
          </a:bodyPr>
          <a:lstStyle/>
          <a:p>
            <a:r>
              <a:rPr lang="en-US" sz="1800" b="1" dirty="0" smtClean="0">
                <a:solidFill>
                  <a:srgbClr val="C00000"/>
                </a:solidFill>
                <a:latin typeface="+mj-lt"/>
              </a:rPr>
              <a:t>1</a:t>
            </a:r>
          </a:p>
        </p:txBody>
      </p:sp>
      <p:sp>
        <p:nvSpPr>
          <p:cNvPr id="59" name="TextBox 58"/>
          <p:cNvSpPr txBox="1"/>
          <p:nvPr/>
        </p:nvSpPr>
        <p:spPr>
          <a:xfrm>
            <a:off x="6836645" y="2021901"/>
            <a:ext cx="300082" cy="369332"/>
          </a:xfrm>
          <a:prstGeom prst="rect">
            <a:avLst/>
          </a:prstGeom>
          <a:noFill/>
        </p:spPr>
        <p:txBody>
          <a:bodyPr wrap="none" rtlCol="0">
            <a:spAutoFit/>
          </a:bodyPr>
          <a:lstStyle/>
          <a:p>
            <a:r>
              <a:rPr lang="en-US" sz="1800" b="1" dirty="0" smtClean="0">
                <a:solidFill>
                  <a:srgbClr val="C00000"/>
                </a:solidFill>
                <a:latin typeface="+mj-lt"/>
              </a:rPr>
              <a:t>1</a:t>
            </a:r>
          </a:p>
        </p:txBody>
      </p:sp>
      <p:sp>
        <p:nvSpPr>
          <p:cNvPr id="60" name="TextBox 59"/>
          <p:cNvSpPr txBox="1"/>
          <p:nvPr/>
        </p:nvSpPr>
        <p:spPr>
          <a:xfrm>
            <a:off x="6836645" y="2417768"/>
            <a:ext cx="300082" cy="369332"/>
          </a:xfrm>
          <a:prstGeom prst="rect">
            <a:avLst/>
          </a:prstGeom>
          <a:noFill/>
        </p:spPr>
        <p:txBody>
          <a:bodyPr wrap="none" rtlCol="0">
            <a:spAutoFit/>
          </a:bodyPr>
          <a:lstStyle/>
          <a:p>
            <a:r>
              <a:rPr lang="en-US" sz="1800" b="1" dirty="0" smtClean="0">
                <a:solidFill>
                  <a:srgbClr val="C00000"/>
                </a:solidFill>
                <a:latin typeface="+mj-lt"/>
              </a:rPr>
              <a:t>1</a:t>
            </a:r>
          </a:p>
        </p:txBody>
      </p:sp>
      <p:sp>
        <p:nvSpPr>
          <p:cNvPr id="61" name="TextBox 60"/>
          <p:cNvSpPr txBox="1"/>
          <p:nvPr/>
        </p:nvSpPr>
        <p:spPr>
          <a:xfrm>
            <a:off x="6836645" y="2817430"/>
            <a:ext cx="300082" cy="369332"/>
          </a:xfrm>
          <a:prstGeom prst="rect">
            <a:avLst/>
          </a:prstGeom>
          <a:noFill/>
        </p:spPr>
        <p:txBody>
          <a:bodyPr wrap="none" rtlCol="0">
            <a:spAutoFit/>
          </a:bodyPr>
          <a:lstStyle/>
          <a:p>
            <a:r>
              <a:rPr lang="en-US" sz="1800" b="1" dirty="0" smtClean="0">
                <a:solidFill>
                  <a:srgbClr val="C00000"/>
                </a:solidFill>
                <a:latin typeface="+mj-lt"/>
              </a:rPr>
              <a:t>1</a:t>
            </a:r>
          </a:p>
        </p:txBody>
      </p:sp>
      <p:sp>
        <p:nvSpPr>
          <p:cNvPr id="62" name="TextBox 61"/>
          <p:cNvSpPr txBox="1"/>
          <p:nvPr/>
        </p:nvSpPr>
        <p:spPr>
          <a:xfrm>
            <a:off x="6836645" y="3093112"/>
            <a:ext cx="300082" cy="369332"/>
          </a:xfrm>
          <a:prstGeom prst="rect">
            <a:avLst/>
          </a:prstGeom>
          <a:noFill/>
        </p:spPr>
        <p:txBody>
          <a:bodyPr wrap="none" rtlCol="0">
            <a:spAutoFit/>
          </a:bodyPr>
          <a:lstStyle/>
          <a:p>
            <a:r>
              <a:rPr lang="en-US" sz="1800" b="1" dirty="0" smtClean="0">
                <a:solidFill>
                  <a:srgbClr val="C00000"/>
                </a:solidFill>
                <a:latin typeface="+mj-lt"/>
              </a:rPr>
              <a:t>1</a:t>
            </a:r>
          </a:p>
        </p:txBody>
      </p:sp>
      <p:sp>
        <p:nvSpPr>
          <p:cNvPr id="63" name="TextBox 62"/>
          <p:cNvSpPr txBox="1"/>
          <p:nvPr/>
        </p:nvSpPr>
        <p:spPr>
          <a:xfrm>
            <a:off x="6836645" y="3488979"/>
            <a:ext cx="300082" cy="369332"/>
          </a:xfrm>
          <a:prstGeom prst="rect">
            <a:avLst/>
          </a:prstGeom>
          <a:noFill/>
        </p:spPr>
        <p:txBody>
          <a:bodyPr wrap="none" rtlCol="0">
            <a:spAutoFit/>
          </a:bodyPr>
          <a:lstStyle/>
          <a:p>
            <a:r>
              <a:rPr lang="en-US" sz="1800" b="1" dirty="0" smtClean="0">
                <a:solidFill>
                  <a:srgbClr val="C00000"/>
                </a:solidFill>
                <a:latin typeface="+mj-lt"/>
              </a:rPr>
              <a:t>1</a:t>
            </a:r>
          </a:p>
        </p:txBody>
      </p:sp>
      <p:sp>
        <p:nvSpPr>
          <p:cNvPr id="64" name="TextBox 63"/>
          <p:cNvSpPr txBox="1"/>
          <p:nvPr/>
        </p:nvSpPr>
        <p:spPr>
          <a:xfrm>
            <a:off x="6836645" y="3888641"/>
            <a:ext cx="300082" cy="369332"/>
          </a:xfrm>
          <a:prstGeom prst="rect">
            <a:avLst/>
          </a:prstGeom>
          <a:noFill/>
        </p:spPr>
        <p:txBody>
          <a:bodyPr wrap="none" rtlCol="0">
            <a:spAutoFit/>
          </a:bodyPr>
          <a:lstStyle/>
          <a:p>
            <a:r>
              <a:rPr lang="en-US" sz="1800" b="1" dirty="0" smtClean="0">
                <a:solidFill>
                  <a:srgbClr val="C00000"/>
                </a:solidFill>
                <a:latin typeface="+mj-lt"/>
              </a:rPr>
              <a:t>1</a:t>
            </a:r>
          </a:p>
        </p:txBody>
      </p:sp>
      <p:sp>
        <p:nvSpPr>
          <p:cNvPr id="3" name="TextBox 2"/>
          <p:cNvSpPr txBox="1"/>
          <p:nvPr/>
        </p:nvSpPr>
        <p:spPr>
          <a:xfrm>
            <a:off x="381000" y="5943600"/>
            <a:ext cx="8134350" cy="707886"/>
          </a:xfrm>
          <a:prstGeom prst="rect">
            <a:avLst/>
          </a:prstGeom>
          <a:noFill/>
        </p:spPr>
        <p:txBody>
          <a:bodyPr wrap="square" rtlCol="0">
            <a:spAutoFit/>
          </a:bodyPr>
          <a:lstStyle/>
          <a:p>
            <a:r>
              <a:rPr lang="en-US" sz="2000" dirty="0" smtClean="0">
                <a:latin typeface="+mn-lt"/>
              </a:rPr>
              <a:t>Local Circuit ID – Assigned by the originating router and is unique among the router’s interfaces</a:t>
            </a:r>
            <a:endParaRPr lang="en-US" sz="2000" dirty="0">
              <a:latin typeface="+mn-lt"/>
            </a:endParaRPr>
          </a:p>
        </p:txBody>
      </p:sp>
    </p:spTree>
    <p:extLst>
      <p:ext uri="{BB962C8B-B14F-4D97-AF65-F5344CB8AC3E}">
        <p14:creationId xmlns:p14="http://schemas.microsoft.com/office/powerpoint/2010/main" val="111001881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2400"/>
            <a:ext cx="7886700" cy="578711"/>
          </a:xfrm>
        </p:spPr>
        <p:txBody>
          <a:bodyPr>
            <a:normAutofit/>
          </a:bodyPr>
          <a:lstStyle/>
          <a:p>
            <a:r>
              <a:rPr lang="en-US" dirty="0" smtClean="0"/>
              <a:t>IS-IS LSP PDU Format </a:t>
            </a:r>
            <a:endParaRPr lang="en-US" dirty="0"/>
          </a:p>
        </p:txBody>
      </p:sp>
      <p:sp>
        <p:nvSpPr>
          <p:cNvPr id="30" name="TextBox 29"/>
          <p:cNvSpPr txBox="1"/>
          <p:nvPr/>
        </p:nvSpPr>
        <p:spPr>
          <a:xfrm>
            <a:off x="6836646" y="3897868"/>
            <a:ext cx="300082" cy="369332"/>
          </a:xfrm>
          <a:prstGeom prst="rect">
            <a:avLst/>
          </a:prstGeom>
          <a:noFill/>
        </p:spPr>
        <p:txBody>
          <a:bodyPr wrap="none" rtlCol="0">
            <a:spAutoFit/>
          </a:bodyPr>
          <a:lstStyle/>
          <a:p>
            <a:r>
              <a:rPr lang="en-US" sz="1800" b="1" dirty="0">
                <a:solidFill>
                  <a:srgbClr val="C00000"/>
                </a:solidFill>
                <a:latin typeface="+mj-lt"/>
              </a:rPr>
              <a:t>2</a:t>
            </a:r>
            <a:endParaRPr lang="en-US" sz="1800" b="1" dirty="0" smtClean="0">
              <a:solidFill>
                <a:srgbClr val="C00000"/>
              </a:solidFill>
              <a:latin typeface="+mj-lt"/>
            </a:endParaRPr>
          </a:p>
        </p:txBody>
      </p:sp>
      <p:sp>
        <p:nvSpPr>
          <p:cNvPr id="32" name="Rectangle 31"/>
          <p:cNvSpPr/>
          <p:nvPr/>
        </p:nvSpPr>
        <p:spPr>
          <a:xfrm>
            <a:off x="1143000" y="838200"/>
            <a:ext cx="5656614"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Intra-domain Routing Proto Discriminator</a:t>
            </a:r>
            <a:endParaRPr lang="en-US" sz="1800" dirty="0">
              <a:solidFill>
                <a:schemeClr val="tx1"/>
              </a:solidFill>
            </a:endParaRPr>
          </a:p>
        </p:txBody>
      </p:sp>
      <p:sp>
        <p:nvSpPr>
          <p:cNvPr id="33" name="Rectangle 32"/>
          <p:cNvSpPr/>
          <p:nvPr/>
        </p:nvSpPr>
        <p:spPr>
          <a:xfrm>
            <a:off x="1143000" y="1219200"/>
            <a:ext cx="5656614"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Length</a:t>
            </a:r>
            <a:endParaRPr lang="en-US" sz="1800" dirty="0">
              <a:solidFill>
                <a:schemeClr val="tx1"/>
              </a:solidFill>
            </a:endParaRPr>
          </a:p>
        </p:txBody>
      </p:sp>
      <p:sp>
        <p:nvSpPr>
          <p:cNvPr id="34" name="Rectangle 33"/>
          <p:cNvSpPr/>
          <p:nvPr/>
        </p:nvSpPr>
        <p:spPr>
          <a:xfrm>
            <a:off x="1139252" y="1593644"/>
            <a:ext cx="5665124"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Version/Protocol ID</a:t>
            </a:r>
            <a:endParaRPr lang="en-US" sz="1800" dirty="0">
              <a:solidFill>
                <a:schemeClr val="tx1"/>
              </a:solidFill>
            </a:endParaRPr>
          </a:p>
        </p:txBody>
      </p:sp>
      <p:sp>
        <p:nvSpPr>
          <p:cNvPr id="35" name="Rectangle 34"/>
          <p:cNvSpPr/>
          <p:nvPr/>
        </p:nvSpPr>
        <p:spPr>
          <a:xfrm>
            <a:off x="1143001" y="2346945"/>
            <a:ext cx="1523999"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err="1" smtClean="0">
                <a:solidFill>
                  <a:schemeClr val="tx1"/>
                </a:solidFill>
              </a:rPr>
              <a:t>Rsvd</a:t>
            </a:r>
            <a:r>
              <a:rPr lang="en-US" sz="1800" dirty="0" smtClean="0">
                <a:solidFill>
                  <a:schemeClr val="tx1"/>
                </a:solidFill>
              </a:rPr>
              <a:t> </a:t>
            </a:r>
            <a:endParaRPr lang="en-US" sz="1800" dirty="0">
              <a:solidFill>
                <a:schemeClr val="tx1"/>
              </a:solidFill>
            </a:endParaRPr>
          </a:p>
        </p:txBody>
      </p:sp>
      <p:sp>
        <p:nvSpPr>
          <p:cNvPr id="36" name="Rectangle 35"/>
          <p:cNvSpPr/>
          <p:nvPr/>
        </p:nvSpPr>
        <p:spPr>
          <a:xfrm>
            <a:off x="2667001" y="2346945"/>
            <a:ext cx="4132614"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PDU Type</a:t>
            </a:r>
            <a:endParaRPr lang="en-US" sz="1800" dirty="0">
              <a:solidFill>
                <a:schemeClr val="tx1"/>
              </a:solidFill>
            </a:endParaRPr>
          </a:p>
        </p:txBody>
      </p:sp>
      <p:sp>
        <p:nvSpPr>
          <p:cNvPr id="37" name="Rectangle 36"/>
          <p:cNvSpPr/>
          <p:nvPr/>
        </p:nvSpPr>
        <p:spPr>
          <a:xfrm>
            <a:off x="1143000" y="1965945"/>
            <a:ext cx="5656614"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ID Length</a:t>
            </a:r>
            <a:endParaRPr lang="en-US" sz="1800" dirty="0">
              <a:solidFill>
                <a:schemeClr val="tx1"/>
              </a:solidFill>
            </a:endParaRPr>
          </a:p>
        </p:txBody>
      </p:sp>
      <p:sp>
        <p:nvSpPr>
          <p:cNvPr id="38" name="Rectangle 37"/>
          <p:cNvSpPr/>
          <p:nvPr/>
        </p:nvSpPr>
        <p:spPr>
          <a:xfrm>
            <a:off x="1143000" y="2727945"/>
            <a:ext cx="5656614"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Version</a:t>
            </a:r>
            <a:endParaRPr lang="en-US" sz="1800" dirty="0">
              <a:solidFill>
                <a:schemeClr val="tx1"/>
              </a:solidFill>
            </a:endParaRPr>
          </a:p>
        </p:txBody>
      </p:sp>
      <p:sp>
        <p:nvSpPr>
          <p:cNvPr id="39" name="Rectangle 38"/>
          <p:cNvSpPr/>
          <p:nvPr/>
        </p:nvSpPr>
        <p:spPr>
          <a:xfrm>
            <a:off x="1143000" y="3108945"/>
            <a:ext cx="5656614"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Reserved</a:t>
            </a:r>
            <a:endParaRPr lang="en-US" sz="1800" dirty="0">
              <a:solidFill>
                <a:schemeClr val="tx1"/>
              </a:solidFill>
            </a:endParaRPr>
          </a:p>
        </p:txBody>
      </p:sp>
      <p:sp>
        <p:nvSpPr>
          <p:cNvPr id="40" name="Rectangle 39"/>
          <p:cNvSpPr/>
          <p:nvPr/>
        </p:nvSpPr>
        <p:spPr>
          <a:xfrm>
            <a:off x="1143000" y="3489945"/>
            <a:ext cx="5656614"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Max Area Addresses</a:t>
            </a:r>
            <a:endParaRPr lang="en-US" sz="1800" dirty="0">
              <a:solidFill>
                <a:schemeClr val="tx1"/>
              </a:solidFill>
            </a:endParaRPr>
          </a:p>
        </p:txBody>
      </p:sp>
      <p:sp>
        <p:nvSpPr>
          <p:cNvPr id="45" name="Rectangle 44"/>
          <p:cNvSpPr/>
          <p:nvPr/>
        </p:nvSpPr>
        <p:spPr>
          <a:xfrm>
            <a:off x="1143000" y="3870945"/>
            <a:ext cx="5656614" cy="3810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PDU Length</a:t>
            </a:r>
            <a:endParaRPr lang="en-US" sz="1800" dirty="0">
              <a:solidFill>
                <a:schemeClr val="tx1"/>
              </a:solidFill>
            </a:endParaRPr>
          </a:p>
        </p:txBody>
      </p:sp>
      <p:sp>
        <p:nvSpPr>
          <p:cNvPr id="46" name="Rectangle 45"/>
          <p:cNvSpPr/>
          <p:nvPr/>
        </p:nvSpPr>
        <p:spPr>
          <a:xfrm>
            <a:off x="1143000" y="4251945"/>
            <a:ext cx="5656614" cy="3810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Remaining Life Time</a:t>
            </a:r>
            <a:endParaRPr lang="en-US" sz="1800" dirty="0">
              <a:solidFill>
                <a:schemeClr val="tx1"/>
              </a:solidFill>
            </a:endParaRPr>
          </a:p>
        </p:txBody>
      </p:sp>
      <p:sp>
        <p:nvSpPr>
          <p:cNvPr id="47" name="Rectangle 46"/>
          <p:cNvSpPr/>
          <p:nvPr/>
        </p:nvSpPr>
        <p:spPr>
          <a:xfrm>
            <a:off x="1143000" y="4632945"/>
            <a:ext cx="5656614" cy="3810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LSP ID</a:t>
            </a:r>
            <a:endParaRPr lang="en-US" sz="1800" dirty="0">
              <a:solidFill>
                <a:schemeClr val="tx1"/>
              </a:solidFill>
            </a:endParaRPr>
          </a:p>
        </p:txBody>
      </p:sp>
      <p:sp>
        <p:nvSpPr>
          <p:cNvPr id="50" name="Rectangle 49"/>
          <p:cNvSpPr/>
          <p:nvPr/>
        </p:nvSpPr>
        <p:spPr>
          <a:xfrm>
            <a:off x="1143000" y="5002238"/>
            <a:ext cx="5656614" cy="3810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Sequence number</a:t>
            </a:r>
            <a:endParaRPr lang="en-US" sz="1800" dirty="0">
              <a:solidFill>
                <a:schemeClr val="tx1"/>
              </a:solidFill>
            </a:endParaRPr>
          </a:p>
        </p:txBody>
      </p:sp>
      <p:sp>
        <p:nvSpPr>
          <p:cNvPr id="52" name="TextBox 51"/>
          <p:cNvSpPr txBox="1"/>
          <p:nvPr/>
        </p:nvSpPr>
        <p:spPr>
          <a:xfrm>
            <a:off x="6836646" y="5013906"/>
            <a:ext cx="300082" cy="369332"/>
          </a:xfrm>
          <a:prstGeom prst="rect">
            <a:avLst/>
          </a:prstGeom>
          <a:noFill/>
        </p:spPr>
        <p:txBody>
          <a:bodyPr wrap="none" rtlCol="0">
            <a:spAutoFit/>
          </a:bodyPr>
          <a:lstStyle/>
          <a:p>
            <a:r>
              <a:rPr lang="en-US" sz="1800" b="1" dirty="0" smtClean="0">
                <a:solidFill>
                  <a:srgbClr val="C00000"/>
                </a:solidFill>
                <a:latin typeface="+mj-lt"/>
              </a:rPr>
              <a:t>4</a:t>
            </a:r>
          </a:p>
        </p:txBody>
      </p:sp>
      <p:sp>
        <p:nvSpPr>
          <p:cNvPr id="53" name="TextBox 52"/>
          <p:cNvSpPr txBox="1"/>
          <p:nvPr/>
        </p:nvSpPr>
        <p:spPr>
          <a:xfrm>
            <a:off x="6836646" y="4237078"/>
            <a:ext cx="300082" cy="369332"/>
          </a:xfrm>
          <a:prstGeom prst="rect">
            <a:avLst/>
          </a:prstGeom>
          <a:noFill/>
        </p:spPr>
        <p:txBody>
          <a:bodyPr wrap="none" rtlCol="0">
            <a:spAutoFit/>
          </a:bodyPr>
          <a:lstStyle/>
          <a:p>
            <a:r>
              <a:rPr lang="en-US" sz="1800" b="1" dirty="0" smtClean="0">
                <a:solidFill>
                  <a:srgbClr val="C00000"/>
                </a:solidFill>
                <a:latin typeface="+mj-lt"/>
              </a:rPr>
              <a:t>2</a:t>
            </a:r>
          </a:p>
        </p:txBody>
      </p:sp>
      <p:sp>
        <p:nvSpPr>
          <p:cNvPr id="54" name="TextBox 53"/>
          <p:cNvSpPr txBox="1"/>
          <p:nvPr/>
        </p:nvSpPr>
        <p:spPr>
          <a:xfrm>
            <a:off x="6836646" y="4632945"/>
            <a:ext cx="1376018" cy="369332"/>
          </a:xfrm>
          <a:prstGeom prst="rect">
            <a:avLst/>
          </a:prstGeom>
          <a:noFill/>
        </p:spPr>
        <p:txBody>
          <a:bodyPr wrap="none" rtlCol="0">
            <a:spAutoFit/>
          </a:bodyPr>
          <a:lstStyle/>
          <a:p>
            <a:r>
              <a:rPr lang="en-US" sz="1800" b="1" dirty="0" smtClean="0">
                <a:solidFill>
                  <a:srgbClr val="C00000"/>
                </a:solidFill>
                <a:latin typeface="+mj-lt"/>
              </a:rPr>
              <a:t>ID Length + 2</a:t>
            </a:r>
          </a:p>
        </p:txBody>
      </p:sp>
      <p:sp>
        <p:nvSpPr>
          <p:cNvPr id="56" name="TextBox 55"/>
          <p:cNvSpPr txBox="1"/>
          <p:nvPr/>
        </p:nvSpPr>
        <p:spPr>
          <a:xfrm>
            <a:off x="6836645" y="838358"/>
            <a:ext cx="300082" cy="369332"/>
          </a:xfrm>
          <a:prstGeom prst="rect">
            <a:avLst/>
          </a:prstGeom>
          <a:noFill/>
        </p:spPr>
        <p:txBody>
          <a:bodyPr wrap="none" rtlCol="0">
            <a:spAutoFit/>
          </a:bodyPr>
          <a:lstStyle/>
          <a:p>
            <a:r>
              <a:rPr lang="en-US" sz="1800" b="1" dirty="0" smtClean="0">
                <a:solidFill>
                  <a:srgbClr val="C00000"/>
                </a:solidFill>
                <a:latin typeface="+mj-lt"/>
              </a:rPr>
              <a:t>1</a:t>
            </a:r>
          </a:p>
        </p:txBody>
      </p:sp>
      <p:sp>
        <p:nvSpPr>
          <p:cNvPr id="57" name="TextBox 56"/>
          <p:cNvSpPr txBox="1"/>
          <p:nvPr/>
        </p:nvSpPr>
        <p:spPr>
          <a:xfrm>
            <a:off x="6836645" y="1234225"/>
            <a:ext cx="300082" cy="369332"/>
          </a:xfrm>
          <a:prstGeom prst="rect">
            <a:avLst/>
          </a:prstGeom>
          <a:noFill/>
        </p:spPr>
        <p:txBody>
          <a:bodyPr wrap="none" rtlCol="0">
            <a:spAutoFit/>
          </a:bodyPr>
          <a:lstStyle/>
          <a:p>
            <a:r>
              <a:rPr lang="en-US" sz="1800" b="1" dirty="0" smtClean="0">
                <a:solidFill>
                  <a:srgbClr val="C00000"/>
                </a:solidFill>
                <a:latin typeface="+mj-lt"/>
              </a:rPr>
              <a:t>1</a:t>
            </a:r>
          </a:p>
        </p:txBody>
      </p:sp>
      <p:sp>
        <p:nvSpPr>
          <p:cNvPr id="58" name="TextBox 57"/>
          <p:cNvSpPr txBox="1"/>
          <p:nvPr/>
        </p:nvSpPr>
        <p:spPr>
          <a:xfrm>
            <a:off x="6836645" y="1633887"/>
            <a:ext cx="300082" cy="369332"/>
          </a:xfrm>
          <a:prstGeom prst="rect">
            <a:avLst/>
          </a:prstGeom>
          <a:noFill/>
        </p:spPr>
        <p:txBody>
          <a:bodyPr wrap="none" rtlCol="0">
            <a:spAutoFit/>
          </a:bodyPr>
          <a:lstStyle/>
          <a:p>
            <a:r>
              <a:rPr lang="en-US" sz="1800" b="1" dirty="0" smtClean="0">
                <a:solidFill>
                  <a:srgbClr val="C00000"/>
                </a:solidFill>
                <a:latin typeface="+mj-lt"/>
              </a:rPr>
              <a:t>1</a:t>
            </a:r>
          </a:p>
        </p:txBody>
      </p:sp>
      <p:sp>
        <p:nvSpPr>
          <p:cNvPr id="59" name="TextBox 58"/>
          <p:cNvSpPr txBox="1"/>
          <p:nvPr/>
        </p:nvSpPr>
        <p:spPr>
          <a:xfrm>
            <a:off x="6836645" y="2021901"/>
            <a:ext cx="300082" cy="369332"/>
          </a:xfrm>
          <a:prstGeom prst="rect">
            <a:avLst/>
          </a:prstGeom>
          <a:noFill/>
        </p:spPr>
        <p:txBody>
          <a:bodyPr wrap="none" rtlCol="0">
            <a:spAutoFit/>
          </a:bodyPr>
          <a:lstStyle/>
          <a:p>
            <a:r>
              <a:rPr lang="en-US" sz="1800" b="1" dirty="0" smtClean="0">
                <a:solidFill>
                  <a:srgbClr val="C00000"/>
                </a:solidFill>
                <a:latin typeface="+mj-lt"/>
              </a:rPr>
              <a:t>1</a:t>
            </a:r>
          </a:p>
        </p:txBody>
      </p:sp>
      <p:sp>
        <p:nvSpPr>
          <p:cNvPr id="60" name="TextBox 59"/>
          <p:cNvSpPr txBox="1"/>
          <p:nvPr/>
        </p:nvSpPr>
        <p:spPr>
          <a:xfrm>
            <a:off x="6836645" y="2417768"/>
            <a:ext cx="300082" cy="369332"/>
          </a:xfrm>
          <a:prstGeom prst="rect">
            <a:avLst/>
          </a:prstGeom>
          <a:noFill/>
        </p:spPr>
        <p:txBody>
          <a:bodyPr wrap="none" rtlCol="0">
            <a:spAutoFit/>
          </a:bodyPr>
          <a:lstStyle/>
          <a:p>
            <a:r>
              <a:rPr lang="en-US" sz="1800" b="1" dirty="0" smtClean="0">
                <a:solidFill>
                  <a:srgbClr val="C00000"/>
                </a:solidFill>
                <a:latin typeface="+mj-lt"/>
              </a:rPr>
              <a:t>1</a:t>
            </a:r>
          </a:p>
        </p:txBody>
      </p:sp>
      <p:sp>
        <p:nvSpPr>
          <p:cNvPr id="61" name="TextBox 60"/>
          <p:cNvSpPr txBox="1"/>
          <p:nvPr/>
        </p:nvSpPr>
        <p:spPr>
          <a:xfrm>
            <a:off x="6836645" y="2817430"/>
            <a:ext cx="300082" cy="369332"/>
          </a:xfrm>
          <a:prstGeom prst="rect">
            <a:avLst/>
          </a:prstGeom>
          <a:noFill/>
        </p:spPr>
        <p:txBody>
          <a:bodyPr wrap="none" rtlCol="0">
            <a:spAutoFit/>
          </a:bodyPr>
          <a:lstStyle/>
          <a:p>
            <a:r>
              <a:rPr lang="en-US" sz="1800" b="1" dirty="0" smtClean="0">
                <a:solidFill>
                  <a:srgbClr val="C00000"/>
                </a:solidFill>
                <a:latin typeface="+mj-lt"/>
              </a:rPr>
              <a:t>1</a:t>
            </a:r>
          </a:p>
        </p:txBody>
      </p:sp>
      <p:sp>
        <p:nvSpPr>
          <p:cNvPr id="62" name="TextBox 61"/>
          <p:cNvSpPr txBox="1"/>
          <p:nvPr/>
        </p:nvSpPr>
        <p:spPr>
          <a:xfrm>
            <a:off x="6836645" y="3093112"/>
            <a:ext cx="300082" cy="369332"/>
          </a:xfrm>
          <a:prstGeom prst="rect">
            <a:avLst/>
          </a:prstGeom>
          <a:noFill/>
        </p:spPr>
        <p:txBody>
          <a:bodyPr wrap="none" rtlCol="0">
            <a:spAutoFit/>
          </a:bodyPr>
          <a:lstStyle/>
          <a:p>
            <a:r>
              <a:rPr lang="en-US" sz="1800" b="1" dirty="0" smtClean="0">
                <a:solidFill>
                  <a:srgbClr val="C00000"/>
                </a:solidFill>
                <a:latin typeface="+mj-lt"/>
              </a:rPr>
              <a:t>1</a:t>
            </a:r>
          </a:p>
        </p:txBody>
      </p:sp>
      <p:sp>
        <p:nvSpPr>
          <p:cNvPr id="63" name="TextBox 62"/>
          <p:cNvSpPr txBox="1"/>
          <p:nvPr/>
        </p:nvSpPr>
        <p:spPr>
          <a:xfrm>
            <a:off x="6836645" y="3488979"/>
            <a:ext cx="300082" cy="369332"/>
          </a:xfrm>
          <a:prstGeom prst="rect">
            <a:avLst/>
          </a:prstGeom>
          <a:noFill/>
        </p:spPr>
        <p:txBody>
          <a:bodyPr wrap="none" rtlCol="0">
            <a:spAutoFit/>
          </a:bodyPr>
          <a:lstStyle/>
          <a:p>
            <a:r>
              <a:rPr lang="en-US" sz="1800" b="1" dirty="0" smtClean="0">
                <a:solidFill>
                  <a:srgbClr val="C00000"/>
                </a:solidFill>
                <a:latin typeface="+mj-lt"/>
              </a:rPr>
              <a:t>1</a:t>
            </a:r>
          </a:p>
        </p:txBody>
      </p:sp>
      <p:sp>
        <p:nvSpPr>
          <p:cNvPr id="31" name="Rectangle 30"/>
          <p:cNvSpPr/>
          <p:nvPr/>
        </p:nvSpPr>
        <p:spPr>
          <a:xfrm>
            <a:off x="1143000" y="5369708"/>
            <a:ext cx="5656614" cy="3810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Checksum</a:t>
            </a:r>
            <a:endParaRPr lang="en-US" sz="1800" dirty="0">
              <a:solidFill>
                <a:schemeClr val="tx1"/>
              </a:solidFill>
            </a:endParaRPr>
          </a:p>
        </p:txBody>
      </p:sp>
      <p:sp>
        <p:nvSpPr>
          <p:cNvPr id="41" name="TextBox 40"/>
          <p:cNvSpPr txBox="1"/>
          <p:nvPr/>
        </p:nvSpPr>
        <p:spPr>
          <a:xfrm>
            <a:off x="6836646" y="5381376"/>
            <a:ext cx="300082" cy="369332"/>
          </a:xfrm>
          <a:prstGeom prst="rect">
            <a:avLst/>
          </a:prstGeom>
          <a:noFill/>
        </p:spPr>
        <p:txBody>
          <a:bodyPr wrap="none" rtlCol="0">
            <a:spAutoFit/>
          </a:bodyPr>
          <a:lstStyle/>
          <a:p>
            <a:r>
              <a:rPr lang="en-US" sz="1800" b="1" dirty="0" smtClean="0">
                <a:solidFill>
                  <a:srgbClr val="C00000"/>
                </a:solidFill>
                <a:latin typeface="+mj-lt"/>
              </a:rPr>
              <a:t>2</a:t>
            </a:r>
          </a:p>
        </p:txBody>
      </p:sp>
      <p:sp>
        <p:nvSpPr>
          <p:cNvPr id="42" name="Rectangle 41"/>
          <p:cNvSpPr/>
          <p:nvPr/>
        </p:nvSpPr>
        <p:spPr>
          <a:xfrm>
            <a:off x="1143001" y="5750708"/>
            <a:ext cx="6096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P</a:t>
            </a:r>
            <a:endParaRPr lang="en-US" sz="1800" dirty="0">
              <a:solidFill>
                <a:schemeClr val="tx1"/>
              </a:solidFill>
            </a:endParaRPr>
          </a:p>
        </p:txBody>
      </p:sp>
      <p:sp>
        <p:nvSpPr>
          <p:cNvPr id="48" name="Rectangle 47"/>
          <p:cNvSpPr/>
          <p:nvPr/>
        </p:nvSpPr>
        <p:spPr>
          <a:xfrm>
            <a:off x="1752600" y="5750708"/>
            <a:ext cx="28956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ATT</a:t>
            </a:r>
            <a:endParaRPr lang="en-US" sz="1800" dirty="0">
              <a:solidFill>
                <a:schemeClr val="tx1"/>
              </a:solidFill>
            </a:endParaRPr>
          </a:p>
        </p:txBody>
      </p:sp>
      <p:sp>
        <p:nvSpPr>
          <p:cNvPr id="49" name="TextBox 48"/>
          <p:cNvSpPr txBox="1"/>
          <p:nvPr/>
        </p:nvSpPr>
        <p:spPr>
          <a:xfrm>
            <a:off x="6836644" y="5821531"/>
            <a:ext cx="300082" cy="369332"/>
          </a:xfrm>
          <a:prstGeom prst="rect">
            <a:avLst/>
          </a:prstGeom>
          <a:noFill/>
        </p:spPr>
        <p:txBody>
          <a:bodyPr wrap="none" rtlCol="0">
            <a:spAutoFit/>
          </a:bodyPr>
          <a:lstStyle/>
          <a:p>
            <a:r>
              <a:rPr lang="en-US" sz="1800" b="1" dirty="0" smtClean="0">
                <a:solidFill>
                  <a:srgbClr val="C00000"/>
                </a:solidFill>
                <a:latin typeface="+mj-lt"/>
              </a:rPr>
              <a:t>1</a:t>
            </a:r>
          </a:p>
        </p:txBody>
      </p:sp>
      <p:sp>
        <p:nvSpPr>
          <p:cNvPr id="51" name="Rectangle 50"/>
          <p:cNvSpPr/>
          <p:nvPr/>
        </p:nvSpPr>
        <p:spPr>
          <a:xfrm>
            <a:off x="4648200" y="5750708"/>
            <a:ext cx="6096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OL</a:t>
            </a:r>
            <a:endParaRPr lang="en-US" sz="1800" dirty="0">
              <a:solidFill>
                <a:schemeClr val="tx1"/>
              </a:solidFill>
            </a:endParaRPr>
          </a:p>
        </p:txBody>
      </p:sp>
      <p:sp>
        <p:nvSpPr>
          <p:cNvPr id="55" name="Rectangle 54"/>
          <p:cNvSpPr/>
          <p:nvPr/>
        </p:nvSpPr>
        <p:spPr>
          <a:xfrm>
            <a:off x="5257800" y="5750708"/>
            <a:ext cx="1541814"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IS Type</a:t>
            </a:r>
            <a:endParaRPr lang="en-US" sz="1800" dirty="0">
              <a:solidFill>
                <a:schemeClr val="tx1"/>
              </a:solidFill>
            </a:endParaRPr>
          </a:p>
        </p:txBody>
      </p:sp>
    </p:spTree>
    <p:extLst>
      <p:ext uri="{BB962C8B-B14F-4D97-AF65-F5344CB8AC3E}">
        <p14:creationId xmlns:p14="http://schemas.microsoft.com/office/powerpoint/2010/main" val="56913667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2400"/>
            <a:ext cx="7886700" cy="578711"/>
          </a:xfrm>
        </p:spPr>
        <p:txBody>
          <a:bodyPr>
            <a:normAutofit/>
          </a:bodyPr>
          <a:lstStyle/>
          <a:p>
            <a:r>
              <a:rPr lang="en-US" dirty="0" smtClean="0"/>
              <a:t>IS-IS CSNP Format </a:t>
            </a:r>
            <a:endParaRPr lang="en-US" dirty="0"/>
          </a:p>
        </p:txBody>
      </p:sp>
      <p:sp>
        <p:nvSpPr>
          <p:cNvPr id="30" name="TextBox 29"/>
          <p:cNvSpPr txBox="1"/>
          <p:nvPr/>
        </p:nvSpPr>
        <p:spPr>
          <a:xfrm>
            <a:off x="6836646" y="3897868"/>
            <a:ext cx="300082" cy="369332"/>
          </a:xfrm>
          <a:prstGeom prst="rect">
            <a:avLst/>
          </a:prstGeom>
          <a:noFill/>
        </p:spPr>
        <p:txBody>
          <a:bodyPr wrap="none" rtlCol="0">
            <a:spAutoFit/>
          </a:bodyPr>
          <a:lstStyle/>
          <a:p>
            <a:r>
              <a:rPr lang="en-US" sz="1800" b="1" dirty="0">
                <a:solidFill>
                  <a:srgbClr val="C00000"/>
                </a:solidFill>
                <a:latin typeface="+mj-lt"/>
              </a:rPr>
              <a:t>2</a:t>
            </a:r>
            <a:endParaRPr lang="en-US" sz="1800" b="1" dirty="0" smtClean="0">
              <a:solidFill>
                <a:srgbClr val="C00000"/>
              </a:solidFill>
              <a:latin typeface="+mj-lt"/>
            </a:endParaRPr>
          </a:p>
        </p:txBody>
      </p:sp>
      <p:sp>
        <p:nvSpPr>
          <p:cNvPr id="32" name="Rectangle 31"/>
          <p:cNvSpPr/>
          <p:nvPr/>
        </p:nvSpPr>
        <p:spPr>
          <a:xfrm>
            <a:off x="1143000" y="838200"/>
            <a:ext cx="5656614"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Intra-domain Routing Proto Discriminator</a:t>
            </a:r>
            <a:endParaRPr lang="en-US" sz="1800" dirty="0">
              <a:solidFill>
                <a:schemeClr val="tx1"/>
              </a:solidFill>
            </a:endParaRPr>
          </a:p>
        </p:txBody>
      </p:sp>
      <p:sp>
        <p:nvSpPr>
          <p:cNvPr id="33" name="Rectangle 32"/>
          <p:cNvSpPr/>
          <p:nvPr/>
        </p:nvSpPr>
        <p:spPr>
          <a:xfrm>
            <a:off x="1143000" y="1219200"/>
            <a:ext cx="5656614"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Length</a:t>
            </a:r>
            <a:endParaRPr lang="en-US" sz="1800" dirty="0">
              <a:solidFill>
                <a:schemeClr val="tx1"/>
              </a:solidFill>
            </a:endParaRPr>
          </a:p>
        </p:txBody>
      </p:sp>
      <p:sp>
        <p:nvSpPr>
          <p:cNvPr id="34" name="Rectangle 33"/>
          <p:cNvSpPr/>
          <p:nvPr/>
        </p:nvSpPr>
        <p:spPr>
          <a:xfrm>
            <a:off x="1147762" y="1593644"/>
            <a:ext cx="5656614"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Version/Protocol ID</a:t>
            </a:r>
            <a:endParaRPr lang="en-US" sz="1800" dirty="0">
              <a:solidFill>
                <a:schemeClr val="tx1"/>
              </a:solidFill>
            </a:endParaRPr>
          </a:p>
        </p:txBody>
      </p:sp>
      <p:sp>
        <p:nvSpPr>
          <p:cNvPr id="35" name="Rectangle 34"/>
          <p:cNvSpPr/>
          <p:nvPr/>
        </p:nvSpPr>
        <p:spPr>
          <a:xfrm>
            <a:off x="1143001" y="2346945"/>
            <a:ext cx="1523999"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err="1" smtClean="0">
                <a:solidFill>
                  <a:schemeClr val="tx1"/>
                </a:solidFill>
              </a:rPr>
              <a:t>Rsvd</a:t>
            </a:r>
            <a:r>
              <a:rPr lang="en-US" sz="1800" dirty="0" smtClean="0">
                <a:solidFill>
                  <a:schemeClr val="tx1"/>
                </a:solidFill>
              </a:rPr>
              <a:t> </a:t>
            </a:r>
            <a:endParaRPr lang="en-US" sz="1800" dirty="0">
              <a:solidFill>
                <a:schemeClr val="tx1"/>
              </a:solidFill>
            </a:endParaRPr>
          </a:p>
        </p:txBody>
      </p:sp>
      <p:sp>
        <p:nvSpPr>
          <p:cNvPr id="36" name="Rectangle 35"/>
          <p:cNvSpPr/>
          <p:nvPr/>
        </p:nvSpPr>
        <p:spPr>
          <a:xfrm>
            <a:off x="2667001" y="2346945"/>
            <a:ext cx="4132614"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PDU Type</a:t>
            </a:r>
            <a:endParaRPr lang="en-US" sz="1800" dirty="0">
              <a:solidFill>
                <a:schemeClr val="tx1"/>
              </a:solidFill>
            </a:endParaRPr>
          </a:p>
        </p:txBody>
      </p:sp>
      <p:sp>
        <p:nvSpPr>
          <p:cNvPr id="37" name="Rectangle 36"/>
          <p:cNvSpPr/>
          <p:nvPr/>
        </p:nvSpPr>
        <p:spPr>
          <a:xfrm>
            <a:off x="1143000" y="1965945"/>
            <a:ext cx="5656614"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ID Length</a:t>
            </a:r>
            <a:endParaRPr lang="en-US" sz="1800" dirty="0">
              <a:solidFill>
                <a:schemeClr val="tx1"/>
              </a:solidFill>
            </a:endParaRPr>
          </a:p>
        </p:txBody>
      </p:sp>
      <p:sp>
        <p:nvSpPr>
          <p:cNvPr id="38" name="Rectangle 37"/>
          <p:cNvSpPr/>
          <p:nvPr/>
        </p:nvSpPr>
        <p:spPr>
          <a:xfrm>
            <a:off x="1143000" y="2727945"/>
            <a:ext cx="5656614"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Version</a:t>
            </a:r>
            <a:endParaRPr lang="en-US" sz="1800" dirty="0">
              <a:solidFill>
                <a:schemeClr val="tx1"/>
              </a:solidFill>
            </a:endParaRPr>
          </a:p>
        </p:txBody>
      </p:sp>
      <p:sp>
        <p:nvSpPr>
          <p:cNvPr id="39" name="Rectangle 38"/>
          <p:cNvSpPr/>
          <p:nvPr/>
        </p:nvSpPr>
        <p:spPr>
          <a:xfrm>
            <a:off x="1143000" y="3108945"/>
            <a:ext cx="5656614"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Reserved</a:t>
            </a:r>
            <a:endParaRPr lang="en-US" sz="1800" dirty="0">
              <a:solidFill>
                <a:schemeClr val="tx1"/>
              </a:solidFill>
            </a:endParaRPr>
          </a:p>
        </p:txBody>
      </p:sp>
      <p:sp>
        <p:nvSpPr>
          <p:cNvPr id="40" name="Rectangle 39"/>
          <p:cNvSpPr/>
          <p:nvPr/>
        </p:nvSpPr>
        <p:spPr>
          <a:xfrm>
            <a:off x="1143000" y="3489945"/>
            <a:ext cx="5656614"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Max Area Addresses</a:t>
            </a:r>
            <a:endParaRPr lang="en-US" sz="1800" dirty="0">
              <a:solidFill>
                <a:schemeClr val="tx1"/>
              </a:solidFill>
            </a:endParaRPr>
          </a:p>
        </p:txBody>
      </p:sp>
      <p:sp>
        <p:nvSpPr>
          <p:cNvPr id="45" name="Rectangle 44"/>
          <p:cNvSpPr/>
          <p:nvPr/>
        </p:nvSpPr>
        <p:spPr>
          <a:xfrm>
            <a:off x="1143000" y="3870945"/>
            <a:ext cx="5656614" cy="3810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PDU Length</a:t>
            </a:r>
            <a:endParaRPr lang="en-US" sz="1800" dirty="0">
              <a:solidFill>
                <a:schemeClr val="tx1"/>
              </a:solidFill>
            </a:endParaRPr>
          </a:p>
        </p:txBody>
      </p:sp>
      <p:sp>
        <p:nvSpPr>
          <p:cNvPr id="46" name="Rectangle 45"/>
          <p:cNvSpPr/>
          <p:nvPr/>
        </p:nvSpPr>
        <p:spPr>
          <a:xfrm>
            <a:off x="1143000" y="4251945"/>
            <a:ext cx="5656614" cy="3810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Source ID</a:t>
            </a:r>
            <a:endParaRPr lang="en-US" sz="1800" dirty="0">
              <a:solidFill>
                <a:schemeClr val="tx1"/>
              </a:solidFill>
            </a:endParaRPr>
          </a:p>
        </p:txBody>
      </p:sp>
      <p:sp>
        <p:nvSpPr>
          <p:cNvPr id="47" name="Rectangle 46"/>
          <p:cNvSpPr/>
          <p:nvPr/>
        </p:nvSpPr>
        <p:spPr>
          <a:xfrm>
            <a:off x="1143000" y="4632945"/>
            <a:ext cx="5656614" cy="3810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Start LSP ID</a:t>
            </a:r>
            <a:endParaRPr lang="en-US" sz="1800" dirty="0">
              <a:solidFill>
                <a:schemeClr val="tx1"/>
              </a:solidFill>
            </a:endParaRPr>
          </a:p>
        </p:txBody>
      </p:sp>
      <p:sp>
        <p:nvSpPr>
          <p:cNvPr id="50" name="Rectangle 49"/>
          <p:cNvSpPr/>
          <p:nvPr/>
        </p:nvSpPr>
        <p:spPr>
          <a:xfrm>
            <a:off x="1143000" y="5002238"/>
            <a:ext cx="5656614" cy="3810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End LSP ID</a:t>
            </a:r>
            <a:endParaRPr lang="en-US" sz="1800" dirty="0">
              <a:solidFill>
                <a:schemeClr val="tx1"/>
              </a:solidFill>
            </a:endParaRPr>
          </a:p>
        </p:txBody>
      </p:sp>
      <p:sp>
        <p:nvSpPr>
          <p:cNvPr id="52" name="TextBox 51"/>
          <p:cNvSpPr txBox="1"/>
          <p:nvPr/>
        </p:nvSpPr>
        <p:spPr>
          <a:xfrm>
            <a:off x="6836646" y="5013906"/>
            <a:ext cx="1376018" cy="369332"/>
          </a:xfrm>
          <a:prstGeom prst="rect">
            <a:avLst/>
          </a:prstGeom>
          <a:noFill/>
        </p:spPr>
        <p:txBody>
          <a:bodyPr wrap="none" rtlCol="0">
            <a:spAutoFit/>
          </a:bodyPr>
          <a:lstStyle/>
          <a:p>
            <a:r>
              <a:rPr lang="en-US" sz="1800" b="1" dirty="0" smtClean="0">
                <a:solidFill>
                  <a:srgbClr val="C00000"/>
                </a:solidFill>
                <a:latin typeface="+mj-lt"/>
              </a:rPr>
              <a:t>ID Length + 2</a:t>
            </a:r>
          </a:p>
        </p:txBody>
      </p:sp>
      <p:sp>
        <p:nvSpPr>
          <p:cNvPr id="53" name="TextBox 52"/>
          <p:cNvSpPr txBox="1"/>
          <p:nvPr/>
        </p:nvSpPr>
        <p:spPr>
          <a:xfrm>
            <a:off x="6836646" y="4237078"/>
            <a:ext cx="1376018" cy="369332"/>
          </a:xfrm>
          <a:prstGeom prst="rect">
            <a:avLst/>
          </a:prstGeom>
          <a:noFill/>
        </p:spPr>
        <p:txBody>
          <a:bodyPr wrap="none" rtlCol="0">
            <a:spAutoFit/>
          </a:bodyPr>
          <a:lstStyle/>
          <a:p>
            <a:r>
              <a:rPr lang="en-US" sz="1800" b="1" dirty="0" smtClean="0">
                <a:solidFill>
                  <a:srgbClr val="C00000"/>
                </a:solidFill>
                <a:latin typeface="+mj-lt"/>
              </a:rPr>
              <a:t>ID Length + 1</a:t>
            </a:r>
          </a:p>
        </p:txBody>
      </p:sp>
      <p:sp>
        <p:nvSpPr>
          <p:cNvPr id="54" name="TextBox 53"/>
          <p:cNvSpPr txBox="1"/>
          <p:nvPr/>
        </p:nvSpPr>
        <p:spPr>
          <a:xfrm>
            <a:off x="6836646" y="4632945"/>
            <a:ext cx="1376018" cy="369332"/>
          </a:xfrm>
          <a:prstGeom prst="rect">
            <a:avLst/>
          </a:prstGeom>
          <a:noFill/>
        </p:spPr>
        <p:txBody>
          <a:bodyPr wrap="none" rtlCol="0">
            <a:spAutoFit/>
          </a:bodyPr>
          <a:lstStyle/>
          <a:p>
            <a:r>
              <a:rPr lang="en-US" sz="1800" b="1" dirty="0" smtClean="0">
                <a:solidFill>
                  <a:srgbClr val="C00000"/>
                </a:solidFill>
                <a:latin typeface="+mj-lt"/>
              </a:rPr>
              <a:t>ID Length + 2</a:t>
            </a:r>
          </a:p>
        </p:txBody>
      </p:sp>
      <p:sp>
        <p:nvSpPr>
          <p:cNvPr id="56" name="TextBox 55"/>
          <p:cNvSpPr txBox="1"/>
          <p:nvPr/>
        </p:nvSpPr>
        <p:spPr>
          <a:xfrm>
            <a:off x="6836645" y="838358"/>
            <a:ext cx="300082" cy="369332"/>
          </a:xfrm>
          <a:prstGeom prst="rect">
            <a:avLst/>
          </a:prstGeom>
          <a:noFill/>
        </p:spPr>
        <p:txBody>
          <a:bodyPr wrap="none" rtlCol="0">
            <a:spAutoFit/>
          </a:bodyPr>
          <a:lstStyle/>
          <a:p>
            <a:r>
              <a:rPr lang="en-US" sz="1800" b="1" dirty="0" smtClean="0">
                <a:solidFill>
                  <a:srgbClr val="C00000"/>
                </a:solidFill>
                <a:latin typeface="+mj-lt"/>
              </a:rPr>
              <a:t>1</a:t>
            </a:r>
          </a:p>
        </p:txBody>
      </p:sp>
      <p:sp>
        <p:nvSpPr>
          <p:cNvPr id="57" name="TextBox 56"/>
          <p:cNvSpPr txBox="1"/>
          <p:nvPr/>
        </p:nvSpPr>
        <p:spPr>
          <a:xfrm>
            <a:off x="6836645" y="1234225"/>
            <a:ext cx="300082" cy="369332"/>
          </a:xfrm>
          <a:prstGeom prst="rect">
            <a:avLst/>
          </a:prstGeom>
          <a:noFill/>
        </p:spPr>
        <p:txBody>
          <a:bodyPr wrap="none" rtlCol="0">
            <a:spAutoFit/>
          </a:bodyPr>
          <a:lstStyle/>
          <a:p>
            <a:r>
              <a:rPr lang="en-US" sz="1800" b="1" dirty="0" smtClean="0">
                <a:solidFill>
                  <a:srgbClr val="C00000"/>
                </a:solidFill>
                <a:latin typeface="+mj-lt"/>
              </a:rPr>
              <a:t>1</a:t>
            </a:r>
          </a:p>
        </p:txBody>
      </p:sp>
      <p:sp>
        <p:nvSpPr>
          <p:cNvPr id="58" name="TextBox 57"/>
          <p:cNvSpPr txBox="1"/>
          <p:nvPr/>
        </p:nvSpPr>
        <p:spPr>
          <a:xfrm>
            <a:off x="6836645" y="1633887"/>
            <a:ext cx="300082" cy="369332"/>
          </a:xfrm>
          <a:prstGeom prst="rect">
            <a:avLst/>
          </a:prstGeom>
          <a:noFill/>
        </p:spPr>
        <p:txBody>
          <a:bodyPr wrap="none" rtlCol="0">
            <a:spAutoFit/>
          </a:bodyPr>
          <a:lstStyle/>
          <a:p>
            <a:r>
              <a:rPr lang="en-US" sz="1800" b="1" dirty="0" smtClean="0">
                <a:solidFill>
                  <a:srgbClr val="C00000"/>
                </a:solidFill>
                <a:latin typeface="+mj-lt"/>
              </a:rPr>
              <a:t>1</a:t>
            </a:r>
          </a:p>
        </p:txBody>
      </p:sp>
      <p:sp>
        <p:nvSpPr>
          <p:cNvPr id="59" name="TextBox 58"/>
          <p:cNvSpPr txBox="1"/>
          <p:nvPr/>
        </p:nvSpPr>
        <p:spPr>
          <a:xfrm>
            <a:off x="6836645" y="2021901"/>
            <a:ext cx="300082" cy="369332"/>
          </a:xfrm>
          <a:prstGeom prst="rect">
            <a:avLst/>
          </a:prstGeom>
          <a:noFill/>
        </p:spPr>
        <p:txBody>
          <a:bodyPr wrap="none" rtlCol="0">
            <a:spAutoFit/>
          </a:bodyPr>
          <a:lstStyle/>
          <a:p>
            <a:r>
              <a:rPr lang="en-US" sz="1800" b="1" dirty="0" smtClean="0">
                <a:solidFill>
                  <a:srgbClr val="C00000"/>
                </a:solidFill>
                <a:latin typeface="+mj-lt"/>
              </a:rPr>
              <a:t>1</a:t>
            </a:r>
          </a:p>
        </p:txBody>
      </p:sp>
      <p:sp>
        <p:nvSpPr>
          <p:cNvPr id="60" name="TextBox 59"/>
          <p:cNvSpPr txBox="1"/>
          <p:nvPr/>
        </p:nvSpPr>
        <p:spPr>
          <a:xfrm>
            <a:off x="6836645" y="2417768"/>
            <a:ext cx="300082" cy="369332"/>
          </a:xfrm>
          <a:prstGeom prst="rect">
            <a:avLst/>
          </a:prstGeom>
          <a:noFill/>
        </p:spPr>
        <p:txBody>
          <a:bodyPr wrap="none" rtlCol="0">
            <a:spAutoFit/>
          </a:bodyPr>
          <a:lstStyle/>
          <a:p>
            <a:r>
              <a:rPr lang="en-US" sz="1800" b="1" dirty="0" smtClean="0">
                <a:solidFill>
                  <a:srgbClr val="C00000"/>
                </a:solidFill>
                <a:latin typeface="+mj-lt"/>
              </a:rPr>
              <a:t>1</a:t>
            </a:r>
          </a:p>
        </p:txBody>
      </p:sp>
      <p:sp>
        <p:nvSpPr>
          <p:cNvPr id="61" name="TextBox 60"/>
          <p:cNvSpPr txBox="1"/>
          <p:nvPr/>
        </p:nvSpPr>
        <p:spPr>
          <a:xfrm>
            <a:off x="6836645" y="2817430"/>
            <a:ext cx="300082" cy="369332"/>
          </a:xfrm>
          <a:prstGeom prst="rect">
            <a:avLst/>
          </a:prstGeom>
          <a:noFill/>
        </p:spPr>
        <p:txBody>
          <a:bodyPr wrap="none" rtlCol="0">
            <a:spAutoFit/>
          </a:bodyPr>
          <a:lstStyle/>
          <a:p>
            <a:r>
              <a:rPr lang="en-US" sz="1800" b="1" dirty="0" smtClean="0">
                <a:solidFill>
                  <a:srgbClr val="C00000"/>
                </a:solidFill>
                <a:latin typeface="+mj-lt"/>
              </a:rPr>
              <a:t>1</a:t>
            </a:r>
          </a:p>
        </p:txBody>
      </p:sp>
      <p:sp>
        <p:nvSpPr>
          <p:cNvPr id="62" name="TextBox 61"/>
          <p:cNvSpPr txBox="1"/>
          <p:nvPr/>
        </p:nvSpPr>
        <p:spPr>
          <a:xfrm>
            <a:off x="6836645" y="3093112"/>
            <a:ext cx="300082" cy="369332"/>
          </a:xfrm>
          <a:prstGeom prst="rect">
            <a:avLst/>
          </a:prstGeom>
          <a:noFill/>
        </p:spPr>
        <p:txBody>
          <a:bodyPr wrap="none" rtlCol="0">
            <a:spAutoFit/>
          </a:bodyPr>
          <a:lstStyle/>
          <a:p>
            <a:r>
              <a:rPr lang="en-US" sz="1800" b="1" dirty="0" smtClean="0">
                <a:solidFill>
                  <a:srgbClr val="C00000"/>
                </a:solidFill>
                <a:latin typeface="+mj-lt"/>
              </a:rPr>
              <a:t>1</a:t>
            </a:r>
          </a:p>
        </p:txBody>
      </p:sp>
      <p:sp>
        <p:nvSpPr>
          <p:cNvPr id="63" name="TextBox 62"/>
          <p:cNvSpPr txBox="1"/>
          <p:nvPr/>
        </p:nvSpPr>
        <p:spPr>
          <a:xfrm>
            <a:off x="6836645" y="3488979"/>
            <a:ext cx="300082" cy="369332"/>
          </a:xfrm>
          <a:prstGeom prst="rect">
            <a:avLst/>
          </a:prstGeom>
          <a:noFill/>
        </p:spPr>
        <p:txBody>
          <a:bodyPr wrap="none" rtlCol="0">
            <a:spAutoFit/>
          </a:bodyPr>
          <a:lstStyle/>
          <a:p>
            <a:r>
              <a:rPr lang="en-US" sz="1800" b="1" dirty="0" smtClean="0">
                <a:solidFill>
                  <a:srgbClr val="C00000"/>
                </a:solidFill>
                <a:latin typeface="+mj-lt"/>
              </a:rPr>
              <a:t>1</a:t>
            </a:r>
          </a:p>
        </p:txBody>
      </p:sp>
    </p:spTree>
    <p:extLst>
      <p:ext uri="{BB962C8B-B14F-4D97-AF65-F5344CB8AC3E}">
        <p14:creationId xmlns:p14="http://schemas.microsoft.com/office/powerpoint/2010/main" val="395405780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2400"/>
            <a:ext cx="7886700" cy="578711"/>
          </a:xfrm>
        </p:spPr>
        <p:txBody>
          <a:bodyPr>
            <a:normAutofit/>
          </a:bodyPr>
          <a:lstStyle/>
          <a:p>
            <a:r>
              <a:rPr lang="en-US" dirty="0" smtClean="0"/>
              <a:t>IS-IS PSNP Format </a:t>
            </a:r>
            <a:endParaRPr lang="en-US" dirty="0"/>
          </a:p>
        </p:txBody>
      </p:sp>
      <p:sp>
        <p:nvSpPr>
          <p:cNvPr id="30" name="TextBox 29"/>
          <p:cNvSpPr txBox="1"/>
          <p:nvPr/>
        </p:nvSpPr>
        <p:spPr>
          <a:xfrm>
            <a:off x="6836646" y="3897868"/>
            <a:ext cx="300082" cy="369332"/>
          </a:xfrm>
          <a:prstGeom prst="rect">
            <a:avLst/>
          </a:prstGeom>
          <a:noFill/>
        </p:spPr>
        <p:txBody>
          <a:bodyPr wrap="none" rtlCol="0">
            <a:spAutoFit/>
          </a:bodyPr>
          <a:lstStyle/>
          <a:p>
            <a:r>
              <a:rPr lang="en-US" sz="1800" b="1" dirty="0">
                <a:solidFill>
                  <a:srgbClr val="C00000"/>
                </a:solidFill>
                <a:latin typeface="+mj-lt"/>
              </a:rPr>
              <a:t>2</a:t>
            </a:r>
            <a:endParaRPr lang="en-US" sz="1800" b="1" dirty="0" smtClean="0">
              <a:solidFill>
                <a:srgbClr val="C00000"/>
              </a:solidFill>
              <a:latin typeface="+mj-lt"/>
            </a:endParaRPr>
          </a:p>
        </p:txBody>
      </p:sp>
      <p:sp>
        <p:nvSpPr>
          <p:cNvPr id="32" name="Rectangle 31"/>
          <p:cNvSpPr/>
          <p:nvPr/>
        </p:nvSpPr>
        <p:spPr>
          <a:xfrm>
            <a:off x="1143000" y="838200"/>
            <a:ext cx="5656614"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Intra-domain Routing Proto Discriminator</a:t>
            </a:r>
            <a:endParaRPr lang="en-US" sz="1800" dirty="0">
              <a:solidFill>
                <a:schemeClr val="tx1"/>
              </a:solidFill>
            </a:endParaRPr>
          </a:p>
        </p:txBody>
      </p:sp>
      <p:sp>
        <p:nvSpPr>
          <p:cNvPr id="33" name="Rectangle 32"/>
          <p:cNvSpPr/>
          <p:nvPr/>
        </p:nvSpPr>
        <p:spPr>
          <a:xfrm>
            <a:off x="1143000" y="1219200"/>
            <a:ext cx="5656614"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Length</a:t>
            </a:r>
            <a:endParaRPr lang="en-US" sz="1800" dirty="0">
              <a:solidFill>
                <a:schemeClr val="tx1"/>
              </a:solidFill>
            </a:endParaRPr>
          </a:p>
        </p:txBody>
      </p:sp>
      <p:sp>
        <p:nvSpPr>
          <p:cNvPr id="34" name="Rectangle 33"/>
          <p:cNvSpPr/>
          <p:nvPr/>
        </p:nvSpPr>
        <p:spPr>
          <a:xfrm>
            <a:off x="1147762" y="1593644"/>
            <a:ext cx="5656614"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Version/Protocol ID</a:t>
            </a:r>
            <a:endParaRPr lang="en-US" sz="1800" dirty="0">
              <a:solidFill>
                <a:schemeClr val="tx1"/>
              </a:solidFill>
            </a:endParaRPr>
          </a:p>
        </p:txBody>
      </p:sp>
      <p:sp>
        <p:nvSpPr>
          <p:cNvPr id="35" name="Rectangle 34"/>
          <p:cNvSpPr/>
          <p:nvPr/>
        </p:nvSpPr>
        <p:spPr>
          <a:xfrm>
            <a:off x="1143001" y="2346945"/>
            <a:ext cx="1523999"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err="1" smtClean="0">
                <a:solidFill>
                  <a:schemeClr val="tx1"/>
                </a:solidFill>
              </a:rPr>
              <a:t>Rsvd</a:t>
            </a:r>
            <a:r>
              <a:rPr lang="en-US" sz="1800" dirty="0" smtClean="0">
                <a:solidFill>
                  <a:schemeClr val="tx1"/>
                </a:solidFill>
              </a:rPr>
              <a:t> </a:t>
            </a:r>
            <a:endParaRPr lang="en-US" sz="1800" dirty="0">
              <a:solidFill>
                <a:schemeClr val="tx1"/>
              </a:solidFill>
            </a:endParaRPr>
          </a:p>
        </p:txBody>
      </p:sp>
      <p:sp>
        <p:nvSpPr>
          <p:cNvPr id="36" name="Rectangle 35"/>
          <p:cNvSpPr/>
          <p:nvPr/>
        </p:nvSpPr>
        <p:spPr>
          <a:xfrm>
            <a:off x="2667001" y="2346945"/>
            <a:ext cx="4132614"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PDU Type</a:t>
            </a:r>
            <a:endParaRPr lang="en-US" sz="1800" dirty="0">
              <a:solidFill>
                <a:schemeClr val="tx1"/>
              </a:solidFill>
            </a:endParaRPr>
          </a:p>
        </p:txBody>
      </p:sp>
      <p:sp>
        <p:nvSpPr>
          <p:cNvPr id="37" name="Rectangle 36"/>
          <p:cNvSpPr/>
          <p:nvPr/>
        </p:nvSpPr>
        <p:spPr>
          <a:xfrm>
            <a:off x="1143000" y="1965945"/>
            <a:ext cx="5656614"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ID Length</a:t>
            </a:r>
            <a:endParaRPr lang="en-US" sz="1800" dirty="0">
              <a:solidFill>
                <a:schemeClr val="tx1"/>
              </a:solidFill>
            </a:endParaRPr>
          </a:p>
        </p:txBody>
      </p:sp>
      <p:sp>
        <p:nvSpPr>
          <p:cNvPr id="38" name="Rectangle 37"/>
          <p:cNvSpPr/>
          <p:nvPr/>
        </p:nvSpPr>
        <p:spPr>
          <a:xfrm>
            <a:off x="1143000" y="2727945"/>
            <a:ext cx="5656614"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Version</a:t>
            </a:r>
            <a:endParaRPr lang="en-US" sz="1800" dirty="0">
              <a:solidFill>
                <a:schemeClr val="tx1"/>
              </a:solidFill>
            </a:endParaRPr>
          </a:p>
        </p:txBody>
      </p:sp>
      <p:sp>
        <p:nvSpPr>
          <p:cNvPr id="39" name="Rectangle 38"/>
          <p:cNvSpPr/>
          <p:nvPr/>
        </p:nvSpPr>
        <p:spPr>
          <a:xfrm>
            <a:off x="1143000" y="3108945"/>
            <a:ext cx="5656614"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Reserved</a:t>
            </a:r>
            <a:endParaRPr lang="en-US" sz="1800" dirty="0">
              <a:solidFill>
                <a:schemeClr val="tx1"/>
              </a:solidFill>
            </a:endParaRPr>
          </a:p>
        </p:txBody>
      </p:sp>
      <p:sp>
        <p:nvSpPr>
          <p:cNvPr id="40" name="Rectangle 39"/>
          <p:cNvSpPr/>
          <p:nvPr/>
        </p:nvSpPr>
        <p:spPr>
          <a:xfrm>
            <a:off x="1143000" y="3489945"/>
            <a:ext cx="5656614"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Max Area Addresses</a:t>
            </a:r>
            <a:endParaRPr lang="en-US" sz="1800" dirty="0">
              <a:solidFill>
                <a:schemeClr val="tx1"/>
              </a:solidFill>
            </a:endParaRPr>
          </a:p>
        </p:txBody>
      </p:sp>
      <p:sp>
        <p:nvSpPr>
          <p:cNvPr id="45" name="Rectangle 44"/>
          <p:cNvSpPr/>
          <p:nvPr/>
        </p:nvSpPr>
        <p:spPr>
          <a:xfrm>
            <a:off x="1143000" y="3870945"/>
            <a:ext cx="5656614" cy="3810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PDU Length</a:t>
            </a:r>
            <a:endParaRPr lang="en-US" sz="1800" dirty="0">
              <a:solidFill>
                <a:schemeClr val="tx1"/>
              </a:solidFill>
            </a:endParaRPr>
          </a:p>
        </p:txBody>
      </p:sp>
      <p:sp>
        <p:nvSpPr>
          <p:cNvPr id="46" name="Rectangle 45"/>
          <p:cNvSpPr/>
          <p:nvPr/>
        </p:nvSpPr>
        <p:spPr>
          <a:xfrm>
            <a:off x="1143000" y="4251945"/>
            <a:ext cx="5656614" cy="3810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Source ID</a:t>
            </a:r>
            <a:endParaRPr lang="en-US" sz="1800" dirty="0">
              <a:solidFill>
                <a:schemeClr val="tx1"/>
              </a:solidFill>
            </a:endParaRPr>
          </a:p>
        </p:txBody>
      </p:sp>
      <p:sp>
        <p:nvSpPr>
          <p:cNvPr id="53" name="TextBox 52"/>
          <p:cNvSpPr txBox="1"/>
          <p:nvPr/>
        </p:nvSpPr>
        <p:spPr>
          <a:xfrm>
            <a:off x="6836646" y="4237078"/>
            <a:ext cx="1376018" cy="369332"/>
          </a:xfrm>
          <a:prstGeom prst="rect">
            <a:avLst/>
          </a:prstGeom>
          <a:noFill/>
        </p:spPr>
        <p:txBody>
          <a:bodyPr wrap="none" rtlCol="0">
            <a:spAutoFit/>
          </a:bodyPr>
          <a:lstStyle/>
          <a:p>
            <a:r>
              <a:rPr lang="en-US" sz="1800" b="1" dirty="0" smtClean="0">
                <a:solidFill>
                  <a:srgbClr val="C00000"/>
                </a:solidFill>
                <a:latin typeface="+mj-lt"/>
              </a:rPr>
              <a:t>ID Length + 1</a:t>
            </a:r>
          </a:p>
        </p:txBody>
      </p:sp>
      <p:sp>
        <p:nvSpPr>
          <p:cNvPr id="56" name="TextBox 55"/>
          <p:cNvSpPr txBox="1"/>
          <p:nvPr/>
        </p:nvSpPr>
        <p:spPr>
          <a:xfrm>
            <a:off x="6836645" y="838358"/>
            <a:ext cx="300082" cy="369332"/>
          </a:xfrm>
          <a:prstGeom prst="rect">
            <a:avLst/>
          </a:prstGeom>
          <a:noFill/>
        </p:spPr>
        <p:txBody>
          <a:bodyPr wrap="none" rtlCol="0">
            <a:spAutoFit/>
          </a:bodyPr>
          <a:lstStyle/>
          <a:p>
            <a:r>
              <a:rPr lang="en-US" sz="1800" b="1" dirty="0" smtClean="0">
                <a:solidFill>
                  <a:srgbClr val="C00000"/>
                </a:solidFill>
                <a:latin typeface="+mj-lt"/>
              </a:rPr>
              <a:t>1</a:t>
            </a:r>
          </a:p>
        </p:txBody>
      </p:sp>
      <p:sp>
        <p:nvSpPr>
          <p:cNvPr id="57" name="TextBox 56"/>
          <p:cNvSpPr txBox="1"/>
          <p:nvPr/>
        </p:nvSpPr>
        <p:spPr>
          <a:xfrm>
            <a:off x="6836645" y="1234225"/>
            <a:ext cx="300082" cy="369332"/>
          </a:xfrm>
          <a:prstGeom prst="rect">
            <a:avLst/>
          </a:prstGeom>
          <a:noFill/>
        </p:spPr>
        <p:txBody>
          <a:bodyPr wrap="none" rtlCol="0">
            <a:spAutoFit/>
          </a:bodyPr>
          <a:lstStyle/>
          <a:p>
            <a:r>
              <a:rPr lang="en-US" sz="1800" b="1" dirty="0" smtClean="0">
                <a:solidFill>
                  <a:srgbClr val="C00000"/>
                </a:solidFill>
                <a:latin typeface="+mj-lt"/>
              </a:rPr>
              <a:t>1</a:t>
            </a:r>
          </a:p>
        </p:txBody>
      </p:sp>
      <p:sp>
        <p:nvSpPr>
          <p:cNvPr id="58" name="TextBox 57"/>
          <p:cNvSpPr txBox="1"/>
          <p:nvPr/>
        </p:nvSpPr>
        <p:spPr>
          <a:xfrm>
            <a:off x="6836645" y="1633887"/>
            <a:ext cx="300082" cy="369332"/>
          </a:xfrm>
          <a:prstGeom prst="rect">
            <a:avLst/>
          </a:prstGeom>
          <a:noFill/>
        </p:spPr>
        <p:txBody>
          <a:bodyPr wrap="none" rtlCol="0">
            <a:spAutoFit/>
          </a:bodyPr>
          <a:lstStyle/>
          <a:p>
            <a:r>
              <a:rPr lang="en-US" sz="1800" b="1" dirty="0" smtClean="0">
                <a:solidFill>
                  <a:srgbClr val="C00000"/>
                </a:solidFill>
                <a:latin typeface="+mj-lt"/>
              </a:rPr>
              <a:t>1</a:t>
            </a:r>
          </a:p>
        </p:txBody>
      </p:sp>
      <p:sp>
        <p:nvSpPr>
          <p:cNvPr id="59" name="TextBox 58"/>
          <p:cNvSpPr txBox="1"/>
          <p:nvPr/>
        </p:nvSpPr>
        <p:spPr>
          <a:xfrm>
            <a:off x="6836645" y="2021901"/>
            <a:ext cx="300082" cy="369332"/>
          </a:xfrm>
          <a:prstGeom prst="rect">
            <a:avLst/>
          </a:prstGeom>
          <a:noFill/>
        </p:spPr>
        <p:txBody>
          <a:bodyPr wrap="none" rtlCol="0">
            <a:spAutoFit/>
          </a:bodyPr>
          <a:lstStyle/>
          <a:p>
            <a:r>
              <a:rPr lang="en-US" sz="1800" b="1" dirty="0" smtClean="0">
                <a:solidFill>
                  <a:srgbClr val="C00000"/>
                </a:solidFill>
                <a:latin typeface="+mj-lt"/>
              </a:rPr>
              <a:t>1</a:t>
            </a:r>
          </a:p>
        </p:txBody>
      </p:sp>
      <p:sp>
        <p:nvSpPr>
          <p:cNvPr id="60" name="TextBox 59"/>
          <p:cNvSpPr txBox="1"/>
          <p:nvPr/>
        </p:nvSpPr>
        <p:spPr>
          <a:xfrm>
            <a:off x="6836645" y="2417768"/>
            <a:ext cx="300082" cy="369332"/>
          </a:xfrm>
          <a:prstGeom prst="rect">
            <a:avLst/>
          </a:prstGeom>
          <a:noFill/>
        </p:spPr>
        <p:txBody>
          <a:bodyPr wrap="none" rtlCol="0">
            <a:spAutoFit/>
          </a:bodyPr>
          <a:lstStyle/>
          <a:p>
            <a:r>
              <a:rPr lang="en-US" sz="1800" b="1" dirty="0" smtClean="0">
                <a:solidFill>
                  <a:srgbClr val="C00000"/>
                </a:solidFill>
                <a:latin typeface="+mj-lt"/>
              </a:rPr>
              <a:t>1</a:t>
            </a:r>
          </a:p>
        </p:txBody>
      </p:sp>
      <p:sp>
        <p:nvSpPr>
          <p:cNvPr id="61" name="TextBox 60"/>
          <p:cNvSpPr txBox="1"/>
          <p:nvPr/>
        </p:nvSpPr>
        <p:spPr>
          <a:xfrm>
            <a:off x="6836645" y="2817430"/>
            <a:ext cx="300082" cy="369332"/>
          </a:xfrm>
          <a:prstGeom prst="rect">
            <a:avLst/>
          </a:prstGeom>
          <a:noFill/>
        </p:spPr>
        <p:txBody>
          <a:bodyPr wrap="none" rtlCol="0">
            <a:spAutoFit/>
          </a:bodyPr>
          <a:lstStyle/>
          <a:p>
            <a:r>
              <a:rPr lang="en-US" sz="1800" b="1" dirty="0" smtClean="0">
                <a:solidFill>
                  <a:srgbClr val="C00000"/>
                </a:solidFill>
                <a:latin typeface="+mj-lt"/>
              </a:rPr>
              <a:t>1</a:t>
            </a:r>
          </a:p>
        </p:txBody>
      </p:sp>
      <p:sp>
        <p:nvSpPr>
          <p:cNvPr id="62" name="TextBox 61"/>
          <p:cNvSpPr txBox="1"/>
          <p:nvPr/>
        </p:nvSpPr>
        <p:spPr>
          <a:xfrm>
            <a:off x="6836645" y="3093112"/>
            <a:ext cx="300082" cy="369332"/>
          </a:xfrm>
          <a:prstGeom prst="rect">
            <a:avLst/>
          </a:prstGeom>
          <a:noFill/>
        </p:spPr>
        <p:txBody>
          <a:bodyPr wrap="none" rtlCol="0">
            <a:spAutoFit/>
          </a:bodyPr>
          <a:lstStyle/>
          <a:p>
            <a:r>
              <a:rPr lang="en-US" sz="1800" b="1" dirty="0" smtClean="0">
                <a:solidFill>
                  <a:srgbClr val="C00000"/>
                </a:solidFill>
                <a:latin typeface="+mj-lt"/>
              </a:rPr>
              <a:t>1</a:t>
            </a:r>
          </a:p>
        </p:txBody>
      </p:sp>
      <p:sp>
        <p:nvSpPr>
          <p:cNvPr id="63" name="TextBox 62"/>
          <p:cNvSpPr txBox="1"/>
          <p:nvPr/>
        </p:nvSpPr>
        <p:spPr>
          <a:xfrm>
            <a:off x="6836645" y="3488979"/>
            <a:ext cx="300082" cy="369332"/>
          </a:xfrm>
          <a:prstGeom prst="rect">
            <a:avLst/>
          </a:prstGeom>
          <a:noFill/>
        </p:spPr>
        <p:txBody>
          <a:bodyPr wrap="none" rtlCol="0">
            <a:spAutoFit/>
          </a:bodyPr>
          <a:lstStyle/>
          <a:p>
            <a:r>
              <a:rPr lang="en-US" sz="1800" b="1" dirty="0" smtClean="0">
                <a:solidFill>
                  <a:srgbClr val="C00000"/>
                </a:solidFill>
                <a:latin typeface="+mj-lt"/>
              </a:rPr>
              <a:t>1</a:t>
            </a:r>
          </a:p>
        </p:txBody>
      </p:sp>
    </p:spTree>
    <p:extLst>
      <p:ext uri="{BB962C8B-B14F-4D97-AF65-F5344CB8AC3E}">
        <p14:creationId xmlns:p14="http://schemas.microsoft.com/office/powerpoint/2010/main" val="35043110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Similarities between OSPF &amp; IS-IS</a:t>
            </a:r>
            <a:endParaRPr lang="en-US" dirty="0"/>
          </a:p>
        </p:txBody>
      </p:sp>
      <p:sp>
        <p:nvSpPr>
          <p:cNvPr id="3" name="Content Placeholder 2"/>
          <p:cNvSpPr>
            <a:spLocks noGrp="1"/>
          </p:cNvSpPr>
          <p:nvPr>
            <p:ph idx="1"/>
          </p:nvPr>
        </p:nvSpPr>
        <p:spPr/>
        <p:txBody>
          <a:bodyPr/>
          <a:lstStyle/>
          <a:p>
            <a:r>
              <a:rPr lang="en-US" dirty="0" smtClean="0"/>
              <a:t>Link-state routing protocol and use a </a:t>
            </a:r>
            <a:r>
              <a:rPr lang="en-US" dirty="0" err="1" smtClean="0"/>
              <a:t>Dijkstra</a:t>
            </a:r>
            <a:r>
              <a:rPr lang="en-US" dirty="0" smtClean="0"/>
              <a:t>-based SPF algorithm to calculate shortest-path tree</a:t>
            </a:r>
          </a:p>
          <a:p>
            <a:r>
              <a:rPr lang="en-US" dirty="0" smtClean="0"/>
              <a:t>Hellos to maintain adjacencies</a:t>
            </a:r>
          </a:p>
          <a:p>
            <a:r>
              <a:rPr lang="en-US" dirty="0" smtClean="0"/>
              <a:t>Hierarchical</a:t>
            </a:r>
          </a:p>
          <a:p>
            <a:r>
              <a:rPr lang="en-US" dirty="0" smtClean="0"/>
              <a:t>Provide address summarization</a:t>
            </a:r>
          </a:p>
          <a:p>
            <a:r>
              <a:rPr lang="en-US" dirty="0" smtClean="0"/>
              <a:t>Classless</a:t>
            </a:r>
          </a:p>
          <a:p>
            <a:r>
              <a:rPr lang="en-US" dirty="0" smtClean="0"/>
              <a:t>Elect Designated Router for broadcast networks</a:t>
            </a:r>
          </a:p>
          <a:p>
            <a:r>
              <a:rPr lang="en-US" dirty="0" smtClean="0"/>
              <a:t>Authentication Capabilities</a:t>
            </a:r>
            <a:endParaRPr lang="en-US" dirty="0"/>
          </a:p>
        </p:txBody>
      </p:sp>
    </p:spTree>
    <p:extLst>
      <p:ext uri="{BB962C8B-B14F-4D97-AF65-F5344CB8AC3E}">
        <p14:creationId xmlns:p14="http://schemas.microsoft.com/office/powerpoint/2010/main" val="5333002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ltLang="en-US"/>
              <a:t>IS-IS versus OSPF - Terminology</a:t>
            </a:r>
          </a:p>
        </p:txBody>
      </p:sp>
      <p:graphicFrame>
        <p:nvGraphicFramePr>
          <p:cNvPr id="49231" name="Group 79"/>
          <p:cNvGraphicFramePr>
            <a:graphicFrameLocks noGrp="1"/>
          </p:cNvGraphicFramePr>
          <p:nvPr/>
        </p:nvGraphicFramePr>
        <p:xfrm>
          <a:off x="457200" y="1295400"/>
          <a:ext cx="8382000" cy="4246880"/>
        </p:xfrm>
        <a:graphic>
          <a:graphicData uri="http://schemas.openxmlformats.org/drawingml/2006/table">
            <a:tbl>
              <a:tblPr/>
              <a:tblGrid>
                <a:gridCol w="3429000"/>
                <a:gridCol w="2514600"/>
                <a:gridCol w="2438400"/>
              </a:tblGrid>
              <a:tr h="406400">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1" i="0" u="none" strike="noStrike" cap="none" normalizeH="0" baseline="0" smtClean="0">
                          <a:ln>
                            <a:noFill/>
                          </a:ln>
                          <a:solidFill>
                            <a:schemeClr val="tx1"/>
                          </a:solidFill>
                          <a:effectLst/>
                          <a:latin typeface="Arial" panose="020B0604020202020204" pitchFamily="34" charset="0"/>
                        </a:rPr>
                        <a:t>IS-IS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1" i="0" u="none" strike="noStrike" cap="none" normalizeH="0" baseline="0" smtClean="0">
                          <a:ln>
                            <a:noFill/>
                          </a:ln>
                          <a:solidFill>
                            <a:schemeClr val="tx1"/>
                          </a:solidFill>
                          <a:effectLst/>
                          <a:latin typeface="Arial" panose="020B0604020202020204" pitchFamily="34" charset="0"/>
                        </a:rPr>
                        <a:t>OSPF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1" i="0" u="none" strike="noStrike" cap="none" normalizeH="0" baseline="0" smtClean="0">
                          <a:ln>
                            <a:noFill/>
                          </a:ln>
                          <a:solidFill>
                            <a:schemeClr val="tx1"/>
                          </a:solidFill>
                          <a:effectLst/>
                          <a:latin typeface="Arial" panose="020B0604020202020204" pitchFamily="34" charset="0"/>
                        </a:rPr>
                        <a:t>Comments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ES (End System)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Host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endParaRPr kumimoji="0" lang="en-US" altLang="en-US" sz="1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IS (Intermediate System)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Router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endParaRPr kumimoji="0" lang="en-US" altLang="en-US" sz="1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Circuit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Link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endParaRPr kumimoji="0" lang="en-US" altLang="en-US" sz="1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SNPA (Subnetwork Point of Attachment)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Datalink Address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endParaRPr kumimoji="0" lang="en-US" altLang="en-US" sz="1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PDU (Protocol Data Unit)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Packet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endParaRPr kumimoji="0" lang="en-US" altLang="en-US" sz="1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DIS (Designated Intermediate System)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DR (Designated Router)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endParaRPr kumimoji="0" lang="en-US" altLang="en-US" sz="1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N/A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BDR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endParaRPr kumimoji="0" lang="en-US" altLang="en-US" sz="1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IIH (IS-to-IS Hello Packet)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Hello packet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endParaRPr kumimoji="0" lang="en-US" altLang="en-US" sz="1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8671454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altLang="en-US"/>
              <a:t>IS-IS versus OSPF - Terminology</a:t>
            </a:r>
          </a:p>
        </p:txBody>
      </p:sp>
      <p:graphicFrame>
        <p:nvGraphicFramePr>
          <p:cNvPr id="96326" name="Group 70"/>
          <p:cNvGraphicFramePr>
            <a:graphicFrameLocks noGrp="1"/>
          </p:cNvGraphicFramePr>
          <p:nvPr/>
        </p:nvGraphicFramePr>
        <p:xfrm>
          <a:off x="457200" y="1295400"/>
          <a:ext cx="8382000" cy="4704080"/>
        </p:xfrm>
        <a:graphic>
          <a:graphicData uri="http://schemas.openxmlformats.org/drawingml/2006/table">
            <a:tbl>
              <a:tblPr/>
              <a:tblGrid>
                <a:gridCol w="3429000"/>
                <a:gridCol w="2514600"/>
                <a:gridCol w="2438400"/>
              </a:tblGrid>
              <a:tr h="406400">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1" i="0" u="none" strike="noStrike" cap="none" normalizeH="0" baseline="0" smtClean="0">
                          <a:ln>
                            <a:noFill/>
                          </a:ln>
                          <a:solidFill>
                            <a:schemeClr val="tx1"/>
                          </a:solidFill>
                          <a:effectLst/>
                          <a:latin typeface="Arial" panose="020B0604020202020204" pitchFamily="34" charset="0"/>
                        </a:rPr>
                        <a:t>IS-IS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1" i="0" u="none" strike="noStrike" cap="none" normalizeH="0" baseline="0" smtClean="0">
                          <a:ln>
                            <a:noFill/>
                          </a:ln>
                          <a:solidFill>
                            <a:schemeClr val="tx1"/>
                          </a:solidFill>
                          <a:effectLst/>
                          <a:latin typeface="Arial" panose="020B0604020202020204" pitchFamily="34" charset="0"/>
                        </a:rPr>
                        <a:t>OSPF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1" i="0" u="none" strike="noStrike" cap="none" normalizeH="0" baseline="0" smtClean="0">
                          <a:ln>
                            <a:noFill/>
                          </a:ln>
                          <a:solidFill>
                            <a:schemeClr val="tx1"/>
                          </a:solidFill>
                          <a:effectLst/>
                          <a:latin typeface="Arial" panose="020B0604020202020204" pitchFamily="34" charset="0"/>
                        </a:rPr>
                        <a:t>Comments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LSP (Link-State Packet)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LSA (Link -State Advertisement)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1400" b="0" i="0" u="none" strike="noStrike" cap="none" normalizeH="0" baseline="0" smtClean="0">
                          <a:ln>
                            <a:noFill/>
                          </a:ln>
                          <a:solidFill>
                            <a:schemeClr val="tx1"/>
                          </a:solidFill>
                          <a:effectLst/>
                          <a:latin typeface="Arial" panose="020B0604020202020204" pitchFamily="34" charset="0"/>
                        </a:rPr>
                        <a:t>LSAs are actually comparable to TLVs used in LSPs.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CSNP (Complete Sequence Number PDU or Packet)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DBD (Data Base Description Packet)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endParaRPr kumimoji="0" lang="en-US" altLang="en-US" sz="1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PSNP (Partial Sequence Number PDU or Packet)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LSAck or LSR (Link State Request)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endParaRPr kumimoji="0" lang="en-US" altLang="en-US" sz="1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Routing Domain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AS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1400" b="0" i="0" u="none" strike="noStrike" cap="none" normalizeH="0" baseline="0" smtClean="0">
                          <a:ln>
                            <a:noFill/>
                          </a:ln>
                          <a:solidFill>
                            <a:schemeClr val="tx1"/>
                          </a:solidFill>
                          <a:effectLst/>
                          <a:latin typeface="Arial" panose="020B0604020202020204" pitchFamily="34" charset="0"/>
                        </a:rPr>
                        <a:t>The term routing domain is also used with OSPF.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Level 1 Area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Area (non-backbone)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endParaRPr kumimoji="0" lang="en-US" altLang="en-US" sz="1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Level 2 Area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Backbone area (Area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1400" b="0" i="0" u="none" strike="noStrike" cap="none" normalizeH="0" baseline="0" smtClean="0">
                          <a:ln>
                            <a:noFill/>
                          </a:ln>
                          <a:solidFill>
                            <a:schemeClr val="tx1"/>
                          </a:solidFill>
                          <a:effectLst/>
                          <a:latin typeface="Arial" panose="020B0604020202020204" pitchFamily="34" charset="0"/>
                        </a:rPr>
                        <a:t>IS-IS uses a backbone path connected by contiguous L2 routers.  There is no backbone area in IS-IS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8430655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44504</TotalTime>
  <Words>7467</Words>
  <Application>Microsoft Office PowerPoint</Application>
  <PresentationFormat>On-screen Show (4:3)</PresentationFormat>
  <Paragraphs>1296</Paragraphs>
  <Slides>67</Slides>
  <Notes>49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67</vt:i4>
      </vt:variant>
    </vt:vector>
  </HeadingPairs>
  <TitlesOfParts>
    <vt:vector size="75" baseType="lpstr">
      <vt:lpstr>ＭＳ Ｐゴシック</vt:lpstr>
      <vt:lpstr>Arial</vt:lpstr>
      <vt:lpstr>Calibri</vt:lpstr>
      <vt:lpstr>Calibri Light</vt:lpstr>
      <vt:lpstr>Courier New</vt:lpstr>
      <vt:lpstr>Times New Roman</vt:lpstr>
      <vt:lpstr>Wingdings</vt:lpstr>
      <vt:lpstr>Office Theme</vt:lpstr>
      <vt:lpstr>CS 540 Computer Networks II</vt:lpstr>
      <vt:lpstr>PowerPoint Presentation</vt:lpstr>
      <vt:lpstr>Topics</vt:lpstr>
      <vt:lpstr>Reference Books</vt:lpstr>
      <vt:lpstr>Interior and Exterior Gateway Protocols</vt:lpstr>
      <vt:lpstr>History</vt:lpstr>
      <vt:lpstr>Similarities between OSPF &amp; IS-IS</vt:lpstr>
      <vt:lpstr>IS-IS versus OSPF - Terminology</vt:lpstr>
      <vt:lpstr>IS-IS versus OSPF - Terminology</vt:lpstr>
      <vt:lpstr>IS-IS versus OSPF – ISs (Routers)</vt:lpstr>
      <vt:lpstr>IS-IS versus OSPF - Timers</vt:lpstr>
      <vt:lpstr>Level 1 Router</vt:lpstr>
      <vt:lpstr>Level 2 Router</vt:lpstr>
      <vt:lpstr>Level 1 – Level 2 Router</vt:lpstr>
      <vt:lpstr>IS-IS Backbone</vt:lpstr>
      <vt:lpstr>ISO Addressing</vt:lpstr>
      <vt:lpstr>ISO Address</vt:lpstr>
      <vt:lpstr>OSI Addressing</vt:lpstr>
      <vt:lpstr>OSI Addressing</vt:lpstr>
      <vt:lpstr>NSAPs</vt:lpstr>
      <vt:lpstr>NSAPs – Cisco Format</vt:lpstr>
      <vt:lpstr>NSAPs – Cisco Format</vt:lpstr>
      <vt:lpstr>NSAPs – Cisco Format</vt:lpstr>
      <vt:lpstr>NSAP (NETs)</vt:lpstr>
      <vt:lpstr>Configuring IS-IS (so far)</vt:lpstr>
      <vt:lpstr>Configuring IS-IS (so far)</vt:lpstr>
      <vt:lpstr>Hello Messages</vt:lpstr>
      <vt:lpstr>Adjacencies</vt:lpstr>
      <vt:lpstr>Level 1 and Level 2 Adjacencies</vt:lpstr>
      <vt:lpstr>Neighbors and Adjacencies</vt:lpstr>
      <vt:lpstr>LAN Representation and Adjacencies</vt:lpstr>
      <vt:lpstr>LAN Representation and Adjacencies</vt:lpstr>
      <vt:lpstr>Configuring IS-IS (so far)</vt:lpstr>
      <vt:lpstr>IS-IS Routing Process</vt:lpstr>
      <vt:lpstr>IS-IS Routing Process: Update</vt:lpstr>
      <vt:lpstr>IS-IS Routing Process: Update</vt:lpstr>
      <vt:lpstr>LSDB Synchronization and Update Process</vt:lpstr>
      <vt:lpstr>Update Process</vt:lpstr>
      <vt:lpstr>IS-IS Routing Process: Update</vt:lpstr>
      <vt:lpstr>IS-IS Routing Process: Update</vt:lpstr>
      <vt:lpstr>IS-IS Routing Process: Update</vt:lpstr>
      <vt:lpstr>Update Process</vt:lpstr>
      <vt:lpstr>IS-IS Routing Process: Update</vt:lpstr>
      <vt:lpstr>IS-IS Routing Process: Update</vt:lpstr>
      <vt:lpstr>IS-IS Routing Process: Update</vt:lpstr>
      <vt:lpstr>IS-IS Routing Process: Decision</vt:lpstr>
      <vt:lpstr>IS-IS Routing Process: Decision</vt:lpstr>
      <vt:lpstr>IS-IS Metrics</vt:lpstr>
      <vt:lpstr>IS-IS Routing Process: Decision</vt:lpstr>
      <vt:lpstr>IS-IS Routing Process: Forwarding</vt:lpstr>
      <vt:lpstr>IS-IS Routing Process: Forwarding and Receiving</vt:lpstr>
      <vt:lpstr>Odds and Ends</vt:lpstr>
      <vt:lpstr>IS-IS Packet Format</vt:lpstr>
      <vt:lpstr>PowerPoint Presentation</vt:lpstr>
      <vt:lpstr>IS-IS Header Format</vt:lpstr>
      <vt:lpstr>IS-IS PDU Types</vt:lpstr>
      <vt:lpstr>Terminology</vt:lpstr>
      <vt:lpstr>IS-IS TLV Codes – Specified in ISO 10589</vt:lpstr>
      <vt:lpstr>IS-IS TLV Codes – Specified in RFC 1195</vt:lpstr>
      <vt:lpstr>IS-IS TLV used in each PDU</vt:lpstr>
      <vt:lpstr>IS-IS TLV Codes – Extending Capabilities</vt:lpstr>
      <vt:lpstr>IS-IS Hello PDU Format</vt:lpstr>
      <vt:lpstr>Hello PDU Fields</vt:lpstr>
      <vt:lpstr>IS-IS Hello PDU Format – Point-to-point</vt:lpstr>
      <vt:lpstr>IS-IS LSP PDU Format </vt:lpstr>
      <vt:lpstr>IS-IS CSNP Format </vt:lpstr>
      <vt:lpstr>IS-IS PSNP Format </vt:lpstr>
    </vt:vector>
  </TitlesOfParts>
  <Company>School of IT&amp;EE, UNSW@ADFA, Australia</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15 - William Stallings, Data and Computer Communications, 8/e</dc:title>
  <dc:subject>Lecture Slides</dc:subject>
  <dc:creator>Dr Lawrie Brown</dc:creator>
  <cp:lastModifiedBy>Sandy Wang</cp:lastModifiedBy>
  <cp:revision>440</cp:revision>
  <cp:lastPrinted>2006-08-04T05:39:36Z</cp:lastPrinted>
  <dcterms:created xsi:type="dcterms:W3CDTF">2013-09-25T03:36:40Z</dcterms:created>
  <dcterms:modified xsi:type="dcterms:W3CDTF">2015-06-29T19:45:38Z</dcterms:modified>
</cp:coreProperties>
</file>